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19"/>
  </p:notesMasterIdLst>
  <p:sldIdLst>
    <p:sldId id="319" r:id="rId2"/>
    <p:sldId id="413" r:id="rId3"/>
    <p:sldId id="414" r:id="rId4"/>
    <p:sldId id="416" r:id="rId5"/>
    <p:sldId id="422" r:id="rId6"/>
    <p:sldId id="415" r:id="rId7"/>
    <p:sldId id="417" r:id="rId8"/>
    <p:sldId id="418" r:id="rId9"/>
    <p:sldId id="396" r:id="rId10"/>
    <p:sldId id="398" r:id="rId11"/>
    <p:sldId id="404" r:id="rId12"/>
    <p:sldId id="405" r:id="rId13"/>
    <p:sldId id="419" r:id="rId14"/>
    <p:sldId id="420" r:id="rId15"/>
    <p:sldId id="424" r:id="rId16"/>
    <p:sldId id="421" r:id="rId17"/>
    <p:sldId id="423" r:id="rId18"/>
  </p:sldIdLst>
  <p:sldSz cx="9144000" cy="6858000" type="screen4x3"/>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0000" autoAdjust="0"/>
  </p:normalViewPr>
  <p:slideViewPr>
    <p:cSldViewPr>
      <p:cViewPr varScale="1">
        <p:scale>
          <a:sx n="68" d="100"/>
          <a:sy n="68" d="100"/>
        </p:scale>
        <p:origin x="13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2CE14B-9618-4398-BB08-5F6AAEDD0A2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GB"/>
          </a:p>
        </p:txBody>
      </p:sp>
      <p:sp>
        <p:nvSpPr>
          <p:cNvPr id="3" name="Date Placeholder 2">
            <a:extLst>
              <a:ext uri="{FF2B5EF4-FFF2-40B4-BE49-F238E27FC236}">
                <a16:creationId xmlns:a16="http://schemas.microsoft.com/office/drawing/2014/main" id="{58B6181C-4181-41DF-AE0F-64442466424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F4B60DFF-3537-44AB-94C2-F03EB9328339}" type="datetimeFigureOut">
              <a:rPr lang="en-US"/>
              <a:pPr>
                <a:defRPr/>
              </a:pPr>
              <a:t>8/11/2022</a:t>
            </a:fld>
            <a:endParaRPr lang="en-GB"/>
          </a:p>
        </p:txBody>
      </p:sp>
      <p:sp>
        <p:nvSpPr>
          <p:cNvPr id="4" name="Slide Image Placeholder 3">
            <a:extLst>
              <a:ext uri="{FF2B5EF4-FFF2-40B4-BE49-F238E27FC236}">
                <a16:creationId xmlns:a16="http://schemas.microsoft.com/office/drawing/2014/main" id="{F03CEDBA-12C2-44A0-8442-27C99A17D21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DFF84A00-48E3-4CC7-97F0-C1D6A8716CE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0D1EE2BB-6021-4701-99BD-B2A94A300B4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8E6DD2B-E856-4E49-914F-CDBC0C7A55A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5A9849C-AA25-47CF-B4CE-B640887AA227}"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54059CB-244A-45AD-A16A-8DA69B6CB3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D6CC636D-A0C0-494F-B4E2-9016C11BBC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a:extLst>
              <a:ext uri="{FF2B5EF4-FFF2-40B4-BE49-F238E27FC236}">
                <a16:creationId xmlns:a16="http://schemas.microsoft.com/office/drawing/2014/main" id="{4287EF0B-6DC4-4CC6-AF0A-5916AC290B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E681F9-8B16-4904-AFE8-7AF93815DC77}" type="slidenum">
              <a:rPr lang="en-GB" altLang="en-US"/>
              <a:pPr/>
              <a:t>8</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64F3B1-677F-4508-8C08-650DB0970DB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C34B542-9F7A-437A-9127-B8A9B4725C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82601-5AC9-46D2-86E2-46D36B353D52}"/>
              </a:ext>
            </a:extLst>
          </p:cNvPr>
          <p:cNvSpPr>
            <a:spLocks noGrp="1"/>
          </p:cNvSpPr>
          <p:nvPr>
            <p:ph type="sldNum" sz="quarter" idx="12"/>
          </p:nvPr>
        </p:nvSpPr>
        <p:spPr/>
        <p:txBody>
          <a:bodyPr/>
          <a:lstStyle>
            <a:lvl1pPr>
              <a:defRPr/>
            </a:lvl1pPr>
          </a:lstStyle>
          <a:p>
            <a:fld id="{3770041D-003D-41CF-8528-7A565D6D6414}" type="slidenum">
              <a:rPr lang="en-US" altLang="en-US"/>
              <a:pPr/>
              <a:t>‹#›</a:t>
            </a:fld>
            <a:endParaRPr lang="en-US" altLang="en-US"/>
          </a:p>
        </p:txBody>
      </p:sp>
    </p:spTree>
    <p:extLst>
      <p:ext uri="{BB962C8B-B14F-4D97-AF65-F5344CB8AC3E}">
        <p14:creationId xmlns:p14="http://schemas.microsoft.com/office/powerpoint/2010/main" val="330298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B27FB8-9D49-4847-8FAC-B90680C6ED8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E2986CA-08DA-4508-BB28-02841537EF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6DC4C7-6E80-4601-A702-48AC8FC11812}"/>
              </a:ext>
            </a:extLst>
          </p:cNvPr>
          <p:cNvSpPr>
            <a:spLocks noGrp="1"/>
          </p:cNvSpPr>
          <p:nvPr>
            <p:ph type="sldNum" sz="quarter" idx="12"/>
          </p:nvPr>
        </p:nvSpPr>
        <p:spPr/>
        <p:txBody>
          <a:bodyPr/>
          <a:lstStyle>
            <a:lvl1pPr>
              <a:defRPr/>
            </a:lvl1pPr>
          </a:lstStyle>
          <a:p>
            <a:fld id="{668D985B-26C2-4D20-A9A1-47B0EA0B93E5}" type="slidenum">
              <a:rPr lang="en-US" altLang="en-US"/>
              <a:pPr/>
              <a:t>‹#›</a:t>
            </a:fld>
            <a:endParaRPr lang="en-US" altLang="en-US"/>
          </a:p>
        </p:txBody>
      </p:sp>
    </p:spTree>
    <p:extLst>
      <p:ext uri="{BB962C8B-B14F-4D97-AF65-F5344CB8AC3E}">
        <p14:creationId xmlns:p14="http://schemas.microsoft.com/office/powerpoint/2010/main" val="1785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EE6521-CED8-4C4A-9FA0-92DF2D6D191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80B421E-E672-46AF-B186-EDA1E3022A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78B429-1329-45B4-AB9B-D664636B3FC5}"/>
              </a:ext>
            </a:extLst>
          </p:cNvPr>
          <p:cNvSpPr>
            <a:spLocks noGrp="1"/>
          </p:cNvSpPr>
          <p:nvPr>
            <p:ph type="sldNum" sz="quarter" idx="12"/>
          </p:nvPr>
        </p:nvSpPr>
        <p:spPr/>
        <p:txBody>
          <a:bodyPr/>
          <a:lstStyle>
            <a:lvl1pPr>
              <a:defRPr/>
            </a:lvl1pPr>
          </a:lstStyle>
          <a:p>
            <a:fld id="{3094A108-9D85-4FD1-9710-C2E686238607}" type="slidenum">
              <a:rPr lang="en-US" altLang="en-US"/>
              <a:pPr/>
              <a:t>‹#›</a:t>
            </a:fld>
            <a:endParaRPr lang="en-US" altLang="en-US"/>
          </a:p>
        </p:txBody>
      </p:sp>
    </p:spTree>
    <p:extLst>
      <p:ext uri="{BB962C8B-B14F-4D97-AF65-F5344CB8AC3E}">
        <p14:creationId xmlns:p14="http://schemas.microsoft.com/office/powerpoint/2010/main" val="4176887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D1B242-CDE5-444E-89B9-FDAA2DD817D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53BB7B2-0E9E-49C8-AE48-DD758496D8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D5DE53-FCB8-43FE-B83B-4B105B87C272}"/>
              </a:ext>
            </a:extLst>
          </p:cNvPr>
          <p:cNvSpPr>
            <a:spLocks noGrp="1"/>
          </p:cNvSpPr>
          <p:nvPr>
            <p:ph type="sldNum" sz="quarter" idx="12"/>
          </p:nvPr>
        </p:nvSpPr>
        <p:spPr/>
        <p:txBody>
          <a:bodyPr/>
          <a:lstStyle>
            <a:lvl1pPr>
              <a:defRPr/>
            </a:lvl1pPr>
          </a:lstStyle>
          <a:p>
            <a:fld id="{143AAC3B-C68F-43FE-A2DB-62AFEE00C8B1}" type="slidenum">
              <a:rPr lang="en-US" altLang="en-US"/>
              <a:pPr/>
              <a:t>‹#›</a:t>
            </a:fld>
            <a:endParaRPr lang="en-US" altLang="en-US"/>
          </a:p>
        </p:txBody>
      </p:sp>
    </p:spTree>
    <p:extLst>
      <p:ext uri="{BB962C8B-B14F-4D97-AF65-F5344CB8AC3E}">
        <p14:creationId xmlns:p14="http://schemas.microsoft.com/office/powerpoint/2010/main" val="353587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9C8FF-D43E-4CB2-9802-3773396D42A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4E1353B-7418-4F3F-A2C8-C522066D62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F25FBA-5EE4-4625-A455-8A73025B215A}"/>
              </a:ext>
            </a:extLst>
          </p:cNvPr>
          <p:cNvSpPr>
            <a:spLocks noGrp="1"/>
          </p:cNvSpPr>
          <p:nvPr>
            <p:ph type="sldNum" sz="quarter" idx="12"/>
          </p:nvPr>
        </p:nvSpPr>
        <p:spPr/>
        <p:txBody>
          <a:bodyPr/>
          <a:lstStyle>
            <a:lvl1pPr>
              <a:defRPr/>
            </a:lvl1pPr>
          </a:lstStyle>
          <a:p>
            <a:fld id="{1D288980-1EF7-4CDE-B354-1D633B2C2C5B}" type="slidenum">
              <a:rPr lang="en-US" altLang="en-US"/>
              <a:pPr/>
              <a:t>‹#›</a:t>
            </a:fld>
            <a:endParaRPr lang="en-US" altLang="en-US"/>
          </a:p>
        </p:txBody>
      </p:sp>
    </p:spTree>
    <p:extLst>
      <p:ext uri="{BB962C8B-B14F-4D97-AF65-F5344CB8AC3E}">
        <p14:creationId xmlns:p14="http://schemas.microsoft.com/office/powerpoint/2010/main" val="65340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11F856BF-1B05-4B67-816E-9DD1B3C51E0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B649FCA-9DC5-4A66-978D-9A62E70821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B1A02D-D625-4733-9492-A255AD0311D1}"/>
              </a:ext>
            </a:extLst>
          </p:cNvPr>
          <p:cNvSpPr>
            <a:spLocks noGrp="1"/>
          </p:cNvSpPr>
          <p:nvPr>
            <p:ph type="sldNum" sz="quarter" idx="12"/>
          </p:nvPr>
        </p:nvSpPr>
        <p:spPr/>
        <p:txBody>
          <a:bodyPr/>
          <a:lstStyle>
            <a:lvl1pPr>
              <a:defRPr/>
            </a:lvl1pPr>
          </a:lstStyle>
          <a:p>
            <a:fld id="{FA8A96B2-712B-4761-88E5-36640AFCF78C}" type="slidenum">
              <a:rPr lang="en-US" altLang="en-US"/>
              <a:pPr/>
              <a:t>‹#›</a:t>
            </a:fld>
            <a:endParaRPr lang="en-US" altLang="en-US"/>
          </a:p>
        </p:txBody>
      </p:sp>
    </p:spTree>
    <p:extLst>
      <p:ext uri="{BB962C8B-B14F-4D97-AF65-F5344CB8AC3E}">
        <p14:creationId xmlns:p14="http://schemas.microsoft.com/office/powerpoint/2010/main" val="62994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8D90BC6-5B00-473C-B184-39A93C34A0D8}"/>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D3DFE9F-F5B4-4436-897B-1D855540378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2A91796-76A1-445A-8897-2B2AF8CCB20C}"/>
              </a:ext>
            </a:extLst>
          </p:cNvPr>
          <p:cNvSpPr>
            <a:spLocks noGrp="1"/>
          </p:cNvSpPr>
          <p:nvPr>
            <p:ph type="sldNum" sz="quarter" idx="12"/>
          </p:nvPr>
        </p:nvSpPr>
        <p:spPr/>
        <p:txBody>
          <a:bodyPr/>
          <a:lstStyle>
            <a:lvl1pPr>
              <a:defRPr/>
            </a:lvl1pPr>
          </a:lstStyle>
          <a:p>
            <a:fld id="{086D7547-EF3A-436B-BACF-A17112F103AA}" type="slidenum">
              <a:rPr lang="en-US" altLang="en-US"/>
              <a:pPr/>
              <a:t>‹#›</a:t>
            </a:fld>
            <a:endParaRPr lang="en-US" altLang="en-US"/>
          </a:p>
        </p:txBody>
      </p:sp>
    </p:spTree>
    <p:extLst>
      <p:ext uri="{BB962C8B-B14F-4D97-AF65-F5344CB8AC3E}">
        <p14:creationId xmlns:p14="http://schemas.microsoft.com/office/powerpoint/2010/main" val="139533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1459040-A701-42B6-9375-53B0463F6B6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99B92375-F63C-401B-A1DA-335CAD41C23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46F68F2-F2AD-4D73-8CE4-F658CBAC9EE3}"/>
              </a:ext>
            </a:extLst>
          </p:cNvPr>
          <p:cNvSpPr>
            <a:spLocks noGrp="1"/>
          </p:cNvSpPr>
          <p:nvPr>
            <p:ph type="sldNum" sz="quarter" idx="12"/>
          </p:nvPr>
        </p:nvSpPr>
        <p:spPr/>
        <p:txBody>
          <a:bodyPr/>
          <a:lstStyle>
            <a:lvl1pPr>
              <a:defRPr/>
            </a:lvl1pPr>
          </a:lstStyle>
          <a:p>
            <a:fld id="{EB9D886F-FCFA-4D88-B0EB-11D2342C12A2}" type="slidenum">
              <a:rPr lang="en-US" altLang="en-US"/>
              <a:pPr/>
              <a:t>‹#›</a:t>
            </a:fld>
            <a:endParaRPr lang="en-US" altLang="en-US"/>
          </a:p>
        </p:txBody>
      </p:sp>
    </p:spTree>
    <p:extLst>
      <p:ext uri="{BB962C8B-B14F-4D97-AF65-F5344CB8AC3E}">
        <p14:creationId xmlns:p14="http://schemas.microsoft.com/office/powerpoint/2010/main" val="34506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FCEB17-6862-4F0D-AFEE-2685E570350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6B32321-0570-4E2D-B59E-ABBD29A4582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5CF501B-26D8-486F-98E3-DBAF01D9DF77}"/>
              </a:ext>
            </a:extLst>
          </p:cNvPr>
          <p:cNvSpPr>
            <a:spLocks noGrp="1"/>
          </p:cNvSpPr>
          <p:nvPr>
            <p:ph type="sldNum" sz="quarter" idx="12"/>
          </p:nvPr>
        </p:nvSpPr>
        <p:spPr/>
        <p:txBody>
          <a:bodyPr/>
          <a:lstStyle>
            <a:lvl1pPr>
              <a:defRPr/>
            </a:lvl1pPr>
          </a:lstStyle>
          <a:p>
            <a:fld id="{5F0B7D89-E569-481C-8389-283FC9E35634}" type="slidenum">
              <a:rPr lang="en-US" altLang="en-US"/>
              <a:pPr/>
              <a:t>‹#›</a:t>
            </a:fld>
            <a:endParaRPr lang="en-US" altLang="en-US"/>
          </a:p>
        </p:txBody>
      </p:sp>
    </p:spTree>
    <p:extLst>
      <p:ext uri="{BB962C8B-B14F-4D97-AF65-F5344CB8AC3E}">
        <p14:creationId xmlns:p14="http://schemas.microsoft.com/office/powerpoint/2010/main" val="4097189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921F8EA-F143-4316-AB45-D9720C6E9E8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9431DFB-7F30-4AB3-AB8A-19118EC387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17E1FA8-5CE2-4167-8039-10575D8F11B8}"/>
              </a:ext>
            </a:extLst>
          </p:cNvPr>
          <p:cNvSpPr>
            <a:spLocks noGrp="1"/>
          </p:cNvSpPr>
          <p:nvPr>
            <p:ph type="sldNum" sz="quarter" idx="12"/>
          </p:nvPr>
        </p:nvSpPr>
        <p:spPr/>
        <p:txBody>
          <a:bodyPr/>
          <a:lstStyle>
            <a:lvl1pPr>
              <a:defRPr/>
            </a:lvl1pPr>
          </a:lstStyle>
          <a:p>
            <a:fld id="{369E8527-A4F4-4925-BB6B-ED9F5B47EE8C}" type="slidenum">
              <a:rPr lang="en-US" altLang="en-US"/>
              <a:pPr/>
              <a:t>‹#›</a:t>
            </a:fld>
            <a:endParaRPr lang="en-US" altLang="en-US"/>
          </a:p>
        </p:txBody>
      </p:sp>
    </p:spTree>
    <p:extLst>
      <p:ext uri="{BB962C8B-B14F-4D97-AF65-F5344CB8AC3E}">
        <p14:creationId xmlns:p14="http://schemas.microsoft.com/office/powerpoint/2010/main" val="33675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BAE3C1E-5B4D-4323-ABE6-89C6559F7D1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025302C-B7A2-47BE-9395-91389D3502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17CDC10-9422-41C4-A37C-798F442F5DE2}"/>
              </a:ext>
            </a:extLst>
          </p:cNvPr>
          <p:cNvSpPr>
            <a:spLocks noGrp="1"/>
          </p:cNvSpPr>
          <p:nvPr>
            <p:ph type="sldNum" sz="quarter" idx="12"/>
          </p:nvPr>
        </p:nvSpPr>
        <p:spPr/>
        <p:txBody>
          <a:bodyPr/>
          <a:lstStyle>
            <a:lvl1pPr>
              <a:defRPr/>
            </a:lvl1pPr>
          </a:lstStyle>
          <a:p>
            <a:fld id="{434296A6-9DFA-415E-BC6F-D5A1AD78F957}" type="slidenum">
              <a:rPr lang="en-US" altLang="en-US"/>
              <a:pPr/>
              <a:t>‹#›</a:t>
            </a:fld>
            <a:endParaRPr lang="en-US" altLang="en-US"/>
          </a:p>
        </p:txBody>
      </p:sp>
    </p:spTree>
    <p:extLst>
      <p:ext uri="{BB962C8B-B14F-4D97-AF65-F5344CB8AC3E}">
        <p14:creationId xmlns:p14="http://schemas.microsoft.com/office/powerpoint/2010/main" val="411205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38245CC-4A78-4F8F-96FA-9024E45524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4CFB3300-3251-431F-A48E-1097AFB946F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E1E16B8-0748-417C-876F-8DD37E1D819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B36131DF-1357-40D5-9D1C-7A564509308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8D93C1A-9907-4477-B5D9-CE221140024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5686053-1837-483E-B1FA-AE54FCF52E0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E965BC88-B35E-49DC-BFF9-938BC15C4FE2}"/>
              </a:ext>
            </a:extLst>
          </p:cNvPr>
          <p:cNvSpPr>
            <a:spLocks noChangeArrowheads="1"/>
          </p:cNvSpPr>
          <p:nvPr/>
        </p:nvSpPr>
        <p:spPr bwMode="auto">
          <a:xfrm>
            <a:off x="1214438" y="404813"/>
            <a:ext cx="702945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4400" b="1">
                <a:solidFill>
                  <a:srgbClr val="FF0000"/>
                </a:solidFill>
                <a:latin typeface="Arial" panose="020B0604020202020204" pitchFamily="34" charset="0"/>
              </a:rPr>
              <a:t>BÀI 12 THỰC HÀNH</a:t>
            </a:r>
          </a:p>
          <a:p>
            <a:pPr algn="ctr">
              <a:spcBef>
                <a:spcPct val="50000"/>
              </a:spcBef>
              <a:buFontTx/>
              <a:buNone/>
            </a:pPr>
            <a:r>
              <a:rPr lang="en-US" altLang="en-US" sz="4400" b="1">
                <a:solidFill>
                  <a:srgbClr val="0000CC"/>
                </a:solidFill>
                <a:latin typeface="Arial" panose="020B0604020202020204" pitchFamily="34" charset="0"/>
              </a:rPr>
              <a:t> </a:t>
            </a:r>
          </a:p>
        </p:txBody>
      </p:sp>
      <p:pic>
        <p:nvPicPr>
          <p:cNvPr id="64517" name="Picture 5" descr="POINSET2">
            <a:extLst>
              <a:ext uri="{FF2B5EF4-FFF2-40B4-BE49-F238E27FC236}">
                <a16:creationId xmlns:a16="http://schemas.microsoft.com/office/drawing/2014/main" id="{0DEE4DE0-493F-490D-BA42-91BFD3F1E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941344" y="7144"/>
            <a:ext cx="220980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INSET2">
            <a:extLst>
              <a:ext uri="{FF2B5EF4-FFF2-40B4-BE49-F238E27FC236}">
                <a16:creationId xmlns:a16="http://schemas.microsoft.com/office/drawing/2014/main" id="{EB41F843-890A-4F64-A47B-99FA846BC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88900"/>
            <a:ext cx="22098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OINSET2">
            <a:extLst>
              <a:ext uri="{FF2B5EF4-FFF2-40B4-BE49-F238E27FC236}">
                <a16:creationId xmlns:a16="http://schemas.microsoft.com/office/drawing/2014/main" id="{487C9B67-CDE6-43C5-80FA-F8D233686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942138" y="4437063"/>
            <a:ext cx="22098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2">
            <a:extLst>
              <a:ext uri="{FF2B5EF4-FFF2-40B4-BE49-F238E27FC236}">
                <a16:creationId xmlns:a16="http://schemas.microsoft.com/office/drawing/2014/main" id="{949B36F3-6526-49D8-BE5F-83FC4658E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2394" y="4568032"/>
            <a:ext cx="220980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5-Point Star 2">
            <a:extLst>
              <a:ext uri="{FF2B5EF4-FFF2-40B4-BE49-F238E27FC236}">
                <a16:creationId xmlns:a16="http://schemas.microsoft.com/office/drawing/2014/main" id="{F0A2C11B-D0A6-4699-964D-E318FD47964D}"/>
              </a:ext>
            </a:extLst>
          </p:cNvPr>
          <p:cNvSpPr/>
          <p:nvPr/>
        </p:nvSpPr>
        <p:spPr>
          <a:xfrm>
            <a:off x="2700338" y="0"/>
            <a:ext cx="3455987" cy="1625600"/>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400" b="1" dirty="0">
                <a:solidFill>
                  <a:srgbClr val="FF0000"/>
                </a:solidFill>
                <a:latin typeface="Times New Roman" pitchFamily="18" charset="0"/>
                <a:cs typeface="Times New Roman" pitchFamily="18" charset="0"/>
              </a:rPr>
              <a:t>LỚP 10 CTST</a:t>
            </a:r>
            <a:endParaRPr lang="vi-VN" sz="2400" b="1" dirty="0">
              <a:solidFill>
                <a:srgbClr val="FF0000"/>
              </a:solidFill>
              <a:latin typeface="Times New Roman" pitchFamily="18" charset="0"/>
              <a:cs typeface="Times New Roman" pitchFamily="18" charset="0"/>
            </a:endParaRPr>
          </a:p>
        </p:txBody>
      </p:sp>
      <p:sp>
        <p:nvSpPr>
          <p:cNvPr id="3080" name="Rectangle 3">
            <a:extLst>
              <a:ext uri="{FF2B5EF4-FFF2-40B4-BE49-F238E27FC236}">
                <a16:creationId xmlns:a16="http://schemas.microsoft.com/office/drawing/2014/main" id="{53603A59-E03E-4ED2-A08D-D8E7B321F877}"/>
              </a:ext>
            </a:extLst>
          </p:cNvPr>
          <p:cNvSpPr>
            <a:spLocks noChangeArrowheads="1"/>
          </p:cNvSpPr>
          <p:nvPr/>
        </p:nvSpPr>
        <p:spPr bwMode="auto">
          <a:xfrm>
            <a:off x="1476375" y="3640138"/>
            <a:ext cx="676751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6391275" algn="l"/>
                <a:tab pos="8191500"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6391275" algn="l"/>
                <a:tab pos="8191500"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6391275" algn="l"/>
                <a:tab pos="8191500"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6391275" algn="l"/>
                <a:tab pos="8191500"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6391275" algn="l"/>
                <a:tab pos="8191500"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6391275" algn="l"/>
                <a:tab pos="8191500"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6391275" algn="l"/>
                <a:tab pos="8191500"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6391275" algn="l"/>
                <a:tab pos="8191500"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6391275" algn="l"/>
                <a:tab pos="8191500" algn="r"/>
              </a:tabLst>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2800" b="1">
                <a:latin typeface="Times New Roman" panose="02020603050405020304" pitchFamily="18" charset="0"/>
                <a:ea typeface="Calibri" panose="020F0502020204030204" pitchFamily="34" charset="0"/>
                <a:cs typeface="Times New Roman" panose="02020603050405020304" pitchFamily="18" charset="0"/>
              </a:rPr>
              <a:t>SỰ VẬN CHUYỂN CÁC CHẤT QUA MÀNG SINH CHẤT</a:t>
            </a:r>
            <a:endParaRPr lang="en-US" alt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repeatCount="indefinite" fill="hold" nodeType="with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checkerboard(across)">
                                      <p:cBhvr>
                                        <p:cTn id="7" dur="3000"/>
                                        <p:tgtEl>
                                          <p:spTgt spid="64517"/>
                                        </p:tgtEl>
                                      </p:cBhvr>
                                    </p:animEffect>
                                  </p:childTnLst>
                                </p:cTn>
                              </p:par>
                              <p:par>
                                <p:cTn id="8" presetID="5" presetClass="entr" presetSubtype="10" repeatCount="indefinite"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3000"/>
                                        <p:tgtEl>
                                          <p:spTgt spid="6"/>
                                        </p:tgtEl>
                                      </p:cBhvr>
                                    </p:animEffect>
                                  </p:childTnLst>
                                </p:cTn>
                              </p:par>
                              <p:par>
                                <p:cTn id="11" presetID="5" presetClass="entr" presetSubtype="10" repeatCount="indefinite"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3000"/>
                                        <p:tgtEl>
                                          <p:spTgt spid="7"/>
                                        </p:tgtEl>
                                      </p:cBhvr>
                                    </p:animEffect>
                                  </p:childTnLst>
                                </p:cTn>
                              </p:par>
                              <p:par>
                                <p:cTn id="14" presetID="5" presetClass="entr" presetSubtype="10" repeatCount="indefinite"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CC6185B5-0E7B-47CC-A090-99044A841884}"/>
              </a:ext>
            </a:extLst>
          </p:cNvPr>
          <p:cNvGrpSpPr>
            <a:grpSpLocks/>
          </p:cNvGrpSpPr>
          <p:nvPr/>
        </p:nvGrpSpPr>
        <p:grpSpPr bwMode="auto">
          <a:xfrm>
            <a:off x="107950" y="476250"/>
            <a:ext cx="8986838" cy="6192838"/>
            <a:chOff x="68" y="300"/>
            <a:chExt cx="5661" cy="3901"/>
          </a:xfrm>
        </p:grpSpPr>
        <p:sp>
          <p:nvSpPr>
            <p:cNvPr id="13334" name="Line 3">
              <a:extLst>
                <a:ext uri="{FF2B5EF4-FFF2-40B4-BE49-F238E27FC236}">
                  <a16:creationId xmlns:a16="http://schemas.microsoft.com/office/drawing/2014/main" id="{A6A572E5-8777-46D9-87B3-3AA8F0CAC723}"/>
                </a:ext>
              </a:extLst>
            </p:cNvPr>
            <p:cNvSpPr>
              <a:spLocks noChangeShapeType="1"/>
            </p:cNvSpPr>
            <p:nvPr/>
          </p:nvSpPr>
          <p:spPr bwMode="auto">
            <a:xfrm>
              <a:off x="68"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35" name="Line 4">
              <a:extLst>
                <a:ext uri="{FF2B5EF4-FFF2-40B4-BE49-F238E27FC236}">
                  <a16:creationId xmlns:a16="http://schemas.microsoft.com/office/drawing/2014/main" id="{FD3AC6DB-175D-4167-8EA6-2256DC6DD990}"/>
                </a:ext>
              </a:extLst>
            </p:cNvPr>
            <p:cNvSpPr>
              <a:spLocks noChangeShapeType="1"/>
            </p:cNvSpPr>
            <p:nvPr/>
          </p:nvSpPr>
          <p:spPr bwMode="auto">
            <a:xfrm>
              <a:off x="1973"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36" name="Line 5">
              <a:extLst>
                <a:ext uri="{FF2B5EF4-FFF2-40B4-BE49-F238E27FC236}">
                  <a16:creationId xmlns:a16="http://schemas.microsoft.com/office/drawing/2014/main" id="{443926A6-1409-468F-AB50-56318F626DAC}"/>
                </a:ext>
              </a:extLst>
            </p:cNvPr>
            <p:cNvSpPr>
              <a:spLocks noChangeShapeType="1"/>
            </p:cNvSpPr>
            <p:nvPr/>
          </p:nvSpPr>
          <p:spPr bwMode="auto">
            <a:xfrm>
              <a:off x="3923"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37" name="Line 6">
              <a:extLst>
                <a:ext uri="{FF2B5EF4-FFF2-40B4-BE49-F238E27FC236}">
                  <a16:creationId xmlns:a16="http://schemas.microsoft.com/office/drawing/2014/main" id="{9849394D-70F1-4D25-8FB9-AB85B62E28B7}"/>
                </a:ext>
              </a:extLst>
            </p:cNvPr>
            <p:cNvSpPr>
              <a:spLocks noChangeShapeType="1"/>
            </p:cNvSpPr>
            <p:nvPr/>
          </p:nvSpPr>
          <p:spPr bwMode="auto">
            <a:xfrm>
              <a:off x="5729"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38" name="Line 7">
              <a:extLst>
                <a:ext uri="{FF2B5EF4-FFF2-40B4-BE49-F238E27FC236}">
                  <a16:creationId xmlns:a16="http://schemas.microsoft.com/office/drawing/2014/main" id="{D17C141D-5F32-47C3-93C9-A6D72DA02440}"/>
                </a:ext>
              </a:extLst>
            </p:cNvPr>
            <p:cNvSpPr>
              <a:spLocks noChangeShapeType="1"/>
            </p:cNvSpPr>
            <p:nvPr/>
          </p:nvSpPr>
          <p:spPr bwMode="auto">
            <a:xfrm>
              <a:off x="68" y="300"/>
              <a:ext cx="56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39" name="Line 8">
              <a:extLst>
                <a:ext uri="{FF2B5EF4-FFF2-40B4-BE49-F238E27FC236}">
                  <a16:creationId xmlns:a16="http://schemas.microsoft.com/office/drawing/2014/main" id="{C51AB17E-792B-4A02-A740-A080AABC645D}"/>
                </a:ext>
              </a:extLst>
            </p:cNvPr>
            <p:cNvSpPr>
              <a:spLocks noChangeShapeType="1"/>
            </p:cNvSpPr>
            <p:nvPr/>
          </p:nvSpPr>
          <p:spPr bwMode="auto">
            <a:xfrm>
              <a:off x="68" y="4201"/>
              <a:ext cx="56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40" name="Line 9">
              <a:extLst>
                <a:ext uri="{FF2B5EF4-FFF2-40B4-BE49-F238E27FC236}">
                  <a16:creationId xmlns:a16="http://schemas.microsoft.com/office/drawing/2014/main" id="{D915E3DA-14F9-4E37-845B-E856C15ADF3E}"/>
                </a:ext>
              </a:extLst>
            </p:cNvPr>
            <p:cNvSpPr>
              <a:spLocks noChangeShapeType="1"/>
            </p:cNvSpPr>
            <p:nvPr/>
          </p:nvSpPr>
          <p:spPr bwMode="auto">
            <a:xfrm>
              <a:off x="68" y="618"/>
              <a:ext cx="56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3315" name="Rectangle 10">
            <a:extLst>
              <a:ext uri="{FF2B5EF4-FFF2-40B4-BE49-F238E27FC236}">
                <a16:creationId xmlns:a16="http://schemas.microsoft.com/office/drawing/2014/main" id="{6D853E8A-DC89-4A3B-B9E6-BB53E1BB2385}"/>
              </a:ext>
            </a:extLst>
          </p:cNvPr>
          <p:cNvSpPr>
            <a:spLocks noChangeArrowheads="1"/>
          </p:cNvSpPr>
          <p:nvPr/>
        </p:nvSpPr>
        <p:spPr bwMode="auto">
          <a:xfrm>
            <a:off x="107950" y="-57150"/>
            <a:ext cx="5400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u="sng">
                <a:solidFill>
                  <a:srgbClr val="0000FF"/>
                </a:solidFill>
                <a:latin typeface="Arial" panose="020B0604020202020204" pitchFamily="34" charset="0"/>
              </a:rPr>
              <a:t>III. Nội dung và cách tiến hành</a:t>
            </a:r>
          </a:p>
        </p:txBody>
      </p:sp>
      <p:sp>
        <p:nvSpPr>
          <p:cNvPr id="13316" name="Rectangle 11">
            <a:extLst>
              <a:ext uri="{FF2B5EF4-FFF2-40B4-BE49-F238E27FC236}">
                <a16:creationId xmlns:a16="http://schemas.microsoft.com/office/drawing/2014/main" id="{8A586516-E59A-4E91-8FD4-E34BBF0A0ACA}"/>
              </a:ext>
            </a:extLst>
          </p:cNvPr>
          <p:cNvSpPr>
            <a:spLocks noChangeArrowheads="1"/>
          </p:cNvSpPr>
          <p:nvPr/>
        </p:nvSpPr>
        <p:spPr bwMode="auto">
          <a:xfrm>
            <a:off x="-36513" y="476250"/>
            <a:ext cx="345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u="sng">
                <a:solidFill>
                  <a:srgbClr val="0000FF"/>
                </a:solidFill>
                <a:latin typeface="Arial" panose="020B0604020202020204" pitchFamily="34" charset="0"/>
              </a:rPr>
              <a:t>1. Quan sát tế bào ban đầu </a:t>
            </a:r>
          </a:p>
        </p:txBody>
      </p:sp>
      <p:sp>
        <p:nvSpPr>
          <p:cNvPr id="13317" name="Rectangle 12">
            <a:extLst>
              <a:ext uri="{FF2B5EF4-FFF2-40B4-BE49-F238E27FC236}">
                <a16:creationId xmlns:a16="http://schemas.microsoft.com/office/drawing/2014/main" id="{7B7C594D-6CDE-41F4-9006-4F882A1B59E3}"/>
              </a:ext>
            </a:extLst>
          </p:cNvPr>
          <p:cNvSpPr>
            <a:spLocks noChangeArrowheads="1"/>
          </p:cNvSpPr>
          <p:nvPr/>
        </p:nvSpPr>
        <p:spPr bwMode="auto">
          <a:xfrm>
            <a:off x="3203575" y="476250"/>
            <a:ext cx="2951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u="sng">
                <a:solidFill>
                  <a:srgbClr val="0000FF"/>
                </a:solidFill>
                <a:latin typeface="Arial" panose="020B0604020202020204" pitchFamily="34" charset="0"/>
              </a:rPr>
              <a:t>2. TN co nguyên sinh </a:t>
            </a:r>
          </a:p>
        </p:txBody>
      </p:sp>
      <p:sp>
        <p:nvSpPr>
          <p:cNvPr id="69645" name="Rectangle 13">
            <a:extLst>
              <a:ext uri="{FF2B5EF4-FFF2-40B4-BE49-F238E27FC236}">
                <a16:creationId xmlns:a16="http://schemas.microsoft.com/office/drawing/2014/main" id="{20BF74F7-6704-4515-A10D-C2AFCB089D75}"/>
              </a:ext>
            </a:extLst>
          </p:cNvPr>
          <p:cNvSpPr>
            <a:spLocks noChangeArrowheads="1"/>
          </p:cNvSpPr>
          <p:nvPr/>
        </p:nvSpPr>
        <p:spPr bwMode="auto">
          <a:xfrm>
            <a:off x="6154738" y="549275"/>
            <a:ext cx="3313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u="sng">
                <a:solidFill>
                  <a:srgbClr val="0000FF"/>
                </a:solidFill>
                <a:latin typeface="Arial" panose="020B0604020202020204" pitchFamily="34" charset="0"/>
              </a:rPr>
              <a:t>3.TN phản co nguyên sinh </a:t>
            </a:r>
          </a:p>
        </p:txBody>
      </p:sp>
      <p:sp>
        <p:nvSpPr>
          <p:cNvPr id="13319" name="Rectangle 14">
            <a:extLst>
              <a:ext uri="{FF2B5EF4-FFF2-40B4-BE49-F238E27FC236}">
                <a16:creationId xmlns:a16="http://schemas.microsoft.com/office/drawing/2014/main" id="{E43BA775-8493-4DB9-91CB-96061079055A}"/>
              </a:ext>
            </a:extLst>
          </p:cNvPr>
          <p:cNvSpPr>
            <a:spLocks noChangeArrowheads="1"/>
          </p:cNvSpPr>
          <p:nvPr/>
        </p:nvSpPr>
        <p:spPr bwMode="auto">
          <a:xfrm>
            <a:off x="34925" y="955675"/>
            <a:ext cx="1169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u="sng">
                <a:solidFill>
                  <a:srgbClr val="FF0000"/>
                </a:solidFill>
                <a:latin typeface="Arial" panose="020B0604020202020204" pitchFamily="34" charset="0"/>
              </a:rPr>
              <a:t>Bước 1:</a:t>
            </a:r>
          </a:p>
        </p:txBody>
      </p:sp>
      <p:sp>
        <p:nvSpPr>
          <p:cNvPr id="13320" name="Rectangle 15">
            <a:extLst>
              <a:ext uri="{FF2B5EF4-FFF2-40B4-BE49-F238E27FC236}">
                <a16:creationId xmlns:a16="http://schemas.microsoft.com/office/drawing/2014/main" id="{0EFB11BF-F375-4DF6-BDFB-0DC9B17A26E2}"/>
              </a:ext>
            </a:extLst>
          </p:cNvPr>
          <p:cNvSpPr>
            <a:spLocks noChangeArrowheads="1"/>
          </p:cNvSpPr>
          <p:nvPr/>
        </p:nvSpPr>
        <p:spPr bwMode="auto">
          <a:xfrm>
            <a:off x="-871538" y="1398588"/>
            <a:ext cx="4003676"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spcBef>
                <a:spcPct val="0"/>
              </a:spcBef>
              <a:buFontTx/>
              <a:buNone/>
            </a:pPr>
            <a:r>
              <a:rPr lang="en-US" altLang="en-US" sz="2000" b="1">
                <a:solidFill>
                  <a:srgbClr val="0000FF"/>
                </a:solidFill>
                <a:latin typeface="Arial" panose="020B0604020202020204" pitchFamily="34" charset="0"/>
              </a:rPr>
              <a:t>- Dùng dao lam tách lớp biểu bì cho lên phiến kính đã nhỏ sẵn 1giọt nước cất</a:t>
            </a:r>
          </a:p>
        </p:txBody>
      </p:sp>
      <p:sp>
        <p:nvSpPr>
          <p:cNvPr id="13321" name="Rectangle 16">
            <a:extLst>
              <a:ext uri="{FF2B5EF4-FFF2-40B4-BE49-F238E27FC236}">
                <a16:creationId xmlns:a16="http://schemas.microsoft.com/office/drawing/2014/main" id="{C2361A76-9173-4694-9CE3-BB34CD4D414F}"/>
              </a:ext>
            </a:extLst>
          </p:cNvPr>
          <p:cNvSpPr>
            <a:spLocks noChangeArrowheads="1"/>
          </p:cNvSpPr>
          <p:nvPr/>
        </p:nvSpPr>
        <p:spPr bwMode="auto">
          <a:xfrm>
            <a:off x="34925" y="2744788"/>
            <a:ext cx="3313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0000FF"/>
                </a:solidFill>
                <a:latin typeface="Arial" panose="020B0604020202020204" pitchFamily="34" charset="0"/>
              </a:rPr>
              <a:t>- Đặt lá kính lên mẫu vật.</a:t>
            </a:r>
          </a:p>
        </p:txBody>
      </p:sp>
      <p:sp>
        <p:nvSpPr>
          <p:cNvPr id="13322" name="Rectangle 17">
            <a:extLst>
              <a:ext uri="{FF2B5EF4-FFF2-40B4-BE49-F238E27FC236}">
                <a16:creationId xmlns:a16="http://schemas.microsoft.com/office/drawing/2014/main" id="{D7B8A9C7-3423-4425-8407-D64454929197}"/>
              </a:ext>
            </a:extLst>
          </p:cNvPr>
          <p:cNvSpPr>
            <a:spLocks noChangeArrowheads="1"/>
          </p:cNvSpPr>
          <p:nvPr/>
        </p:nvSpPr>
        <p:spPr bwMode="auto">
          <a:xfrm>
            <a:off x="-900113" y="3159125"/>
            <a:ext cx="4176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buFont typeface="Wingdings" panose="05000000000000000000" pitchFamily="2" charset="2"/>
              <a:buNone/>
            </a:pPr>
            <a:r>
              <a:rPr lang="en-US" altLang="en-US" sz="2000" b="1">
                <a:solidFill>
                  <a:srgbClr val="0000FF"/>
                </a:solidFill>
                <a:latin typeface="Arial" panose="020B0604020202020204" pitchFamily="34" charset="0"/>
              </a:rPr>
              <a:t>- Hút nước dư bằng giấy thấm.</a:t>
            </a:r>
          </a:p>
        </p:txBody>
      </p:sp>
      <p:sp>
        <p:nvSpPr>
          <p:cNvPr id="13323" name="Rectangle 18">
            <a:extLst>
              <a:ext uri="{FF2B5EF4-FFF2-40B4-BE49-F238E27FC236}">
                <a16:creationId xmlns:a16="http://schemas.microsoft.com/office/drawing/2014/main" id="{D072CAA9-DF5C-45A9-9E29-8931A2C67B30}"/>
              </a:ext>
            </a:extLst>
          </p:cNvPr>
          <p:cNvSpPr>
            <a:spLocks noChangeArrowheads="1"/>
          </p:cNvSpPr>
          <p:nvPr/>
        </p:nvSpPr>
        <p:spPr bwMode="auto">
          <a:xfrm>
            <a:off x="107950" y="3975100"/>
            <a:ext cx="1169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u="sng">
                <a:solidFill>
                  <a:srgbClr val="FF0000"/>
                </a:solidFill>
                <a:latin typeface="Arial" panose="020B0604020202020204" pitchFamily="34" charset="0"/>
              </a:rPr>
              <a:t>Bước 2:</a:t>
            </a:r>
          </a:p>
        </p:txBody>
      </p:sp>
      <p:sp>
        <p:nvSpPr>
          <p:cNvPr id="13324" name="Rectangle 19">
            <a:extLst>
              <a:ext uri="{FF2B5EF4-FFF2-40B4-BE49-F238E27FC236}">
                <a16:creationId xmlns:a16="http://schemas.microsoft.com/office/drawing/2014/main" id="{E7024276-5C5C-460A-A6D6-36E76F3EE2F2}"/>
              </a:ext>
            </a:extLst>
          </p:cNvPr>
          <p:cNvSpPr>
            <a:spLocks noChangeArrowheads="1"/>
          </p:cNvSpPr>
          <p:nvPr/>
        </p:nvSpPr>
        <p:spPr bwMode="auto">
          <a:xfrm>
            <a:off x="3068638" y="1541463"/>
            <a:ext cx="32750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Char char="-"/>
            </a:pPr>
            <a:r>
              <a:rPr lang="en-US" altLang="en-US" sz="2000" b="1">
                <a:solidFill>
                  <a:srgbClr val="0000FF"/>
                </a:solidFill>
                <a:latin typeface="Arial" panose="020B0604020202020204" pitchFamily="34" charset="0"/>
              </a:rPr>
              <a:t>Lấy tiêu bản ra khỏi kính. Nhỏ dung dịch muối vào rìa lá kính, dùng giấy thấm phía đối diện cho nước muối đi nhanh vào tế bào.</a:t>
            </a:r>
          </a:p>
        </p:txBody>
      </p:sp>
      <p:sp>
        <p:nvSpPr>
          <p:cNvPr id="13325" name="Rectangle 20">
            <a:extLst>
              <a:ext uri="{FF2B5EF4-FFF2-40B4-BE49-F238E27FC236}">
                <a16:creationId xmlns:a16="http://schemas.microsoft.com/office/drawing/2014/main" id="{84EE2A7D-698B-4F5D-9642-6B6305C1A9E7}"/>
              </a:ext>
            </a:extLst>
          </p:cNvPr>
          <p:cNvSpPr>
            <a:spLocks noChangeArrowheads="1"/>
          </p:cNvSpPr>
          <p:nvPr/>
        </p:nvSpPr>
        <p:spPr bwMode="auto">
          <a:xfrm>
            <a:off x="3214688" y="1027113"/>
            <a:ext cx="1169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u="sng">
                <a:solidFill>
                  <a:srgbClr val="FF0000"/>
                </a:solidFill>
                <a:latin typeface="Arial" panose="020B0604020202020204" pitchFamily="34" charset="0"/>
              </a:rPr>
              <a:t>Bước 1:</a:t>
            </a:r>
          </a:p>
        </p:txBody>
      </p:sp>
      <p:sp>
        <p:nvSpPr>
          <p:cNvPr id="13326" name="Rectangle 21">
            <a:extLst>
              <a:ext uri="{FF2B5EF4-FFF2-40B4-BE49-F238E27FC236}">
                <a16:creationId xmlns:a16="http://schemas.microsoft.com/office/drawing/2014/main" id="{5695D333-0E9C-43CA-A0B6-5C3FC85CC4FF}"/>
              </a:ext>
            </a:extLst>
          </p:cNvPr>
          <p:cNvSpPr>
            <a:spLocks noChangeArrowheads="1"/>
          </p:cNvSpPr>
          <p:nvPr/>
        </p:nvSpPr>
        <p:spPr bwMode="auto">
          <a:xfrm>
            <a:off x="3132138" y="3933825"/>
            <a:ext cx="1169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u="sng">
                <a:solidFill>
                  <a:srgbClr val="FF0000"/>
                </a:solidFill>
                <a:latin typeface="Arial" panose="020B0604020202020204" pitchFamily="34" charset="0"/>
              </a:rPr>
              <a:t>Bước 2:</a:t>
            </a:r>
          </a:p>
        </p:txBody>
      </p:sp>
      <p:sp>
        <p:nvSpPr>
          <p:cNvPr id="13327" name="Rectangle 22">
            <a:extLst>
              <a:ext uri="{FF2B5EF4-FFF2-40B4-BE49-F238E27FC236}">
                <a16:creationId xmlns:a16="http://schemas.microsoft.com/office/drawing/2014/main" id="{E1EA4FE1-470B-439F-80C9-514ED3AB9309}"/>
              </a:ext>
            </a:extLst>
          </p:cNvPr>
          <p:cNvSpPr>
            <a:spLocks noChangeArrowheads="1"/>
          </p:cNvSpPr>
          <p:nvPr/>
        </p:nvSpPr>
        <p:spPr bwMode="auto">
          <a:xfrm>
            <a:off x="3132138" y="4292600"/>
            <a:ext cx="30956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0000FF"/>
                </a:solidFill>
                <a:latin typeface="Arial" panose="020B0604020202020204" pitchFamily="34" charset="0"/>
              </a:rPr>
              <a:t>- Quan sát dưới kính hiển vi</a:t>
            </a:r>
          </a:p>
          <a:p>
            <a:pPr>
              <a:spcBef>
                <a:spcPct val="0"/>
              </a:spcBef>
              <a:buFontTx/>
              <a:buNone/>
            </a:pPr>
            <a:r>
              <a:rPr lang="en-US" altLang="en-US" sz="2000" b="1">
                <a:solidFill>
                  <a:srgbClr val="0000FF"/>
                </a:solidFill>
                <a:latin typeface="Arial" panose="020B0604020202020204" pitchFamily="34" charset="0"/>
              </a:rPr>
              <a:t>(quan sát ở x10 sau đó là x40).</a:t>
            </a:r>
          </a:p>
        </p:txBody>
      </p:sp>
      <p:sp>
        <p:nvSpPr>
          <p:cNvPr id="69655" name="Rectangle 23">
            <a:extLst>
              <a:ext uri="{FF2B5EF4-FFF2-40B4-BE49-F238E27FC236}">
                <a16:creationId xmlns:a16="http://schemas.microsoft.com/office/drawing/2014/main" id="{ADAE7976-762B-4261-AD0F-FA2E487F6F0C}"/>
              </a:ext>
            </a:extLst>
          </p:cNvPr>
          <p:cNvSpPr>
            <a:spLocks noChangeArrowheads="1"/>
          </p:cNvSpPr>
          <p:nvPr/>
        </p:nvSpPr>
        <p:spPr bwMode="auto">
          <a:xfrm>
            <a:off x="6156325" y="1052513"/>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en-US" sz="2000" b="1" u="sng">
                <a:solidFill>
                  <a:srgbClr val="FF0000"/>
                </a:solidFill>
                <a:latin typeface="Arial" panose="020B0604020202020204" pitchFamily="34" charset="0"/>
              </a:rPr>
              <a:t>Bước 1: </a:t>
            </a:r>
          </a:p>
        </p:txBody>
      </p:sp>
      <p:sp>
        <p:nvSpPr>
          <p:cNvPr id="69656" name="Rectangle 24">
            <a:extLst>
              <a:ext uri="{FF2B5EF4-FFF2-40B4-BE49-F238E27FC236}">
                <a16:creationId xmlns:a16="http://schemas.microsoft.com/office/drawing/2014/main" id="{E955A23F-1631-424F-ABCB-1177EF191CA3}"/>
              </a:ext>
            </a:extLst>
          </p:cNvPr>
          <p:cNvSpPr>
            <a:spLocks noChangeArrowheads="1"/>
          </p:cNvSpPr>
          <p:nvPr/>
        </p:nvSpPr>
        <p:spPr bwMode="auto">
          <a:xfrm>
            <a:off x="6151563" y="4365625"/>
            <a:ext cx="2992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0000FF"/>
                </a:solidFill>
                <a:latin typeface="Arial" panose="020B0604020202020204" pitchFamily="34" charset="0"/>
              </a:rPr>
              <a:t>- Quan sát dưới kính hiển vi.</a:t>
            </a:r>
          </a:p>
        </p:txBody>
      </p:sp>
      <p:sp>
        <p:nvSpPr>
          <p:cNvPr id="69657" name="Rectangle 25">
            <a:extLst>
              <a:ext uri="{FF2B5EF4-FFF2-40B4-BE49-F238E27FC236}">
                <a16:creationId xmlns:a16="http://schemas.microsoft.com/office/drawing/2014/main" id="{FF8DEA1C-51CA-43ED-9138-15BC3641E525}"/>
              </a:ext>
            </a:extLst>
          </p:cNvPr>
          <p:cNvSpPr>
            <a:spLocks noChangeArrowheads="1"/>
          </p:cNvSpPr>
          <p:nvPr/>
        </p:nvSpPr>
        <p:spPr bwMode="auto">
          <a:xfrm>
            <a:off x="6192838" y="1484313"/>
            <a:ext cx="29511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en-US" sz="2000" b="1">
                <a:solidFill>
                  <a:srgbClr val="0000FF"/>
                </a:solidFill>
                <a:latin typeface="Arial" panose="020B0604020202020204" pitchFamily="34" charset="0"/>
              </a:rPr>
              <a:t> - Lấy tiêu bản ra khỏi kính. Nhỏ một giọt nước cất  vào rìa của lá kính , dùng giấy thấm phía đối diện.</a:t>
            </a:r>
          </a:p>
        </p:txBody>
      </p:sp>
      <p:sp>
        <p:nvSpPr>
          <p:cNvPr id="69658" name="Rectangle 26">
            <a:extLst>
              <a:ext uri="{FF2B5EF4-FFF2-40B4-BE49-F238E27FC236}">
                <a16:creationId xmlns:a16="http://schemas.microsoft.com/office/drawing/2014/main" id="{AF2905DE-0CB6-4F58-ADB7-FCD7690D7A19}"/>
              </a:ext>
            </a:extLst>
          </p:cNvPr>
          <p:cNvSpPr>
            <a:spLocks noChangeArrowheads="1"/>
          </p:cNvSpPr>
          <p:nvPr/>
        </p:nvSpPr>
        <p:spPr bwMode="auto">
          <a:xfrm>
            <a:off x="6300788" y="3933825"/>
            <a:ext cx="1169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u="sng">
                <a:solidFill>
                  <a:srgbClr val="FF0000"/>
                </a:solidFill>
                <a:latin typeface="Arial" panose="020B0604020202020204" pitchFamily="34" charset="0"/>
              </a:rPr>
              <a:t>Bước 2:</a:t>
            </a:r>
          </a:p>
        </p:txBody>
      </p:sp>
      <p:sp>
        <p:nvSpPr>
          <p:cNvPr id="13332" name="Rectangle 30">
            <a:extLst>
              <a:ext uri="{FF2B5EF4-FFF2-40B4-BE49-F238E27FC236}">
                <a16:creationId xmlns:a16="http://schemas.microsoft.com/office/drawing/2014/main" id="{7B4DC8BE-1A3F-4C3B-ACA7-F881229E02AE}"/>
              </a:ext>
            </a:extLst>
          </p:cNvPr>
          <p:cNvSpPr>
            <a:spLocks noChangeArrowheads="1"/>
          </p:cNvSpPr>
          <p:nvPr/>
        </p:nvSpPr>
        <p:spPr bwMode="auto">
          <a:xfrm>
            <a:off x="107950" y="4278313"/>
            <a:ext cx="30956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0000FF"/>
                </a:solidFill>
                <a:latin typeface="Arial" panose="020B0604020202020204" pitchFamily="34" charset="0"/>
              </a:rPr>
              <a:t>- Quan sát dưới kính hiển vi</a:t>
            </a:r>
          </a:p>
          <a:p>
            <a:pPr>
              <a:spcBef>
                <a:spcPct val="0"/>
              </a:spcBef>
              <a:buFontTx/>
              <a:buNone/>
            </a:pPr>
            <a:r>
              <a:rPr lang="en-US" altLang="en-US" sz="2000" b="1">
                <a:solidFill>
                  <a:srgbClr val="0000FF"/>
                </a:solidFill>
                <a:latin typeface="Arial" panose="020B0604020202020204" pitchFamily="34" charset="0"/>
              </a:rPr>
              <a:t>(quan sát ở x10 sau đó là x40).</a:t>
            </a:r>
          </a:p>
        </p:txBody>
      </p:sp>
      <p:sp>
        <p:nvSpPr>
          <p:cNvPr id="69664" name="Rectangle 32">
            <a:extLst>
              <a:ext uri="{FF2B5EF4-FFF2-40B4-BE49-F238E27FC236}">
                <a16:creationId xmlns:a16="http://schemas.microsoft.com/office/drawing/2014/main" id="{8C2E3AB0-90A0-45ED-B917-839490A0581C}"/>
              </a:ext>
            </a:extLst>
          </p:cNvPr>
          <p:cNvSpPr>
            <a:spLocks noChangeArrowheads="1"/>
          </p:cNvSpPr>
          <p:nvPr/>
        </p:nvSpPr>
        <p:spPr bwMode="auto">
          <a:xfrm>
            <a:off x="6178550" y="501650"/>
            <a:ext cx="2916238" cy="6337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69664"/>
                                        </p:tgtEl>
                                      </p:cBhvr>
                                    </p:animEffect>
                                    <p:set>
                                      <p:cBhvr>
                                        <p:cTn id="7" dur="1" fill="hold">
                                          <p:stCondLst>
                                            <p:cond delay="499"/>
                                          </p:stCondLst>
                                        </p:cTn>
                                        <p:tgtEl>
                                          <p:spTgt spid="69664"/>
                                        </p:tgtEl>
                                        <p:attrNameLst>
                                          <p:attrName>style.visibility</p:attrName>
                                        </p:attrNameLst>
                                      </p:cBhvr>
                                      <p:to>
                                        <p:strVal val="hidden"/>
                                      </p:to>
                                    </p:set>
                                  </p:childTnLst>
                                </p:cTn>
                              </p:par>
                              <p:par>
                                <p:cTn id="8" presetID="29" presetClass="entr" presetSubtype="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 calcmode="lin" valueType="num">
                                      <p:cBhvr>
                                        <p:cTn id="10" dur="1000" fill="hold"/>
                                        <p:tgtEl>
                                          <p:spTgt spid="69645"/>
                                        </p:tgtEl>
                                        <p:attrNameLst>
                                          <p:attrName>ppt_x</p:attrName>
                                        </p:attrNameLst>
                                      </p:cBhvr>
                                      <p:tavLst>
                                        <p:tav tm="0">
                                          <p:val>
                                            <p:strVal val="#ppt_x-.2"/>
                                          </p:val>
                                        </p:tav>
                                        <p:tav tm="100000">
                                          <p:val>
                                            <p:strVal val="#ppt_x"/>
                                          </p:val>
                                        </p:tav>
                                      </p:tavLst>
                                    </p:anim>
                                    <p:anim calcmode="lin" valueType="num">
                                      <p:cBhvr>
                                        <p:cTn id="11" dur="1000" fill="hold"/>
                                        <p:tgtEl>
                                          <p:spTgt spid="69645"/>
                                        </p:tgtEl>
                                        <p:attrNameLst>
                                          <p:attrName>ppt_y</p:attrName>
                                        </p:attrNameLst>
                                      </p:cBhvr>
                                      <p:tavLst>
                                        <p:tav tm="0">
                                          <p:val>
                                            <p:strVal val="#ppt_y"/>
                                          </p:val>
                                        </p:tav>
                                        <p:tav tm="100000">
                                          <p:val>
                                            <p:strVal val="#ppt_y"/>
                                          </p:val>
                                        </p:tav>
                                      </p:tavLst>
                                    </p:anim>
                                    <p:animEffect transition="in" filter="wipe(right)" prLst="gradientSize: 0.1">
                                      <p:cBhvr>
                                        <p:cTn id="12" dur="1000"/>
                                        <p:tgtEl>
                                          <p:spTgt spid="69645"/>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69655"/>
                                        </p:tgtEl>
                                        <p:attrNameLst>
                                          <p:attrName>style.visibility</p:attrName>
                                        </p:attrNameLst>
                                      </p:cBhvr>
                                      <p:to>
                                        <p:strVal val="visible"/>
                                      </p:to>
                                    </p:set>
                                    <p:anim calcmode="lin" valueType="num">
                                      <p:cBhvr>
                                        <p:cTn id="15" dur="1000" fill="hold"/>
                                        <p:tgtEl>
                                          <p:spTgt spid="69655"/>
                                        </p:tgtEl>
                                        <p:attrNameLst>
                                          <p:attrName>ppt_x</p:attrName>
                                        </p:attrNameLst>
                                      </p:cBhvr>
                                      <p:tavLst>
                                        <p:tav tm="0">
                                          <p:val>
                                            <p:strVal val="#ppt_x-.2"/>
                                          </p:val>
                                        </p:tav>
                                        <p:tav tm="100000">
                                          <p:val>
                                            <p:strVal val="#ppt_x"/>
                                          </p:val>
                                        </p:tav>
                                      </p:tavLst>
                                    </p:anim>
                                    <p:anim calcmode="lin" valueType="num">
                                      <p:cBhvr>
                                        <p:cTn id="16" dur="1000" fill="hold"/>
                                        <p:tgtEl>
                                          <p:spTgt spid="6965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9655"/>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69656"/>
                                        </p:tgtEl>
                                        <p:attrNameLst>
                                          <p:attrName>style.visibility</p:attrName>
                                        </p:attrNameLst>
                                      </p:cBhvr>
                                      <p:to>
                                        <p:strVal val="visible"/>
                                      </p:to>
                                    </p:set>
                                    <p:anim calcmode="lin" valueType="num">
                                      <p:cBhvr>
                                        <p:cTn id="20" dur="1000" fill="hold"/>
                                        <p:tgtEl>
                                          <p:spTgt spid="69656"/>
                                        </p:tgtEl>
                                        <p:attrNameLst>
                                          <p:attrName>ppt_x</p:attrName>
                                        </p:attrNameLst>
                                      </p:cBhvr>
                                      <p:tavLst>
                                        <p:tav tm="0">
                                          <p:val>
                                            <p:strVal val="#ppt_x-.2"/>
                                          </p:val>
                                        </p:tav>
                                        <p:tav tm="100000">
                                          <p:val>
                                            <p:strVal val="#ppt_x"/>
                                          </p:val>
                                        </p:tav>
                                      </p:tavLst>
                                    </p:anim>
                                    <p:anim calcmode="lin" valueType="num">
                                      <p:cBhvr>
                                        <p:cTn id="21" dur="1000" fill="hold"/>
                                        <p:tgtEl>
                                          <p:spTgt spid="6965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9656"/>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69657"/>
                                        </p:tgtEl>
                                        <p:attrNameLst>
                                          <p:attrName>style.visibility</p:attrName>
                                        </p:attrNameLst>
                                      </p:cBhvr>
                                      <p:to>
                                        <p:strVal val="visible"/>
                                      </p:to>
                                    </p:set>
                                    <p:anim calcmode="lin" valueType="num">
                                      <p:cBhvr>
                                        <p:cTn id="25" dur="1000" fill="hold"/>
                                        <p:tgtEl>
                                          <p:spTgt spid="69657"/>
                                        </p:tgtEl>
                                        <p:attrNameLst>
                                          <p:attrName>ppt_x</p:attrName>
                                        </p:attrNameLst>
                                      </p:cBhvr>
                                      <p:tavLst>
                                        <p:tav tm="0">
                                          <p:val>
                                            <p:strVal val="#ppt_x-.2"/>
                                          </p:val>
                                        </p:tav>
                                        <p:tav tm="100000">
                                          <p:val>
                                            <p:strVal val="#ppt_x"/>
                                          </p:val>
                                        </p:tav>
                                      </p:tavLst>
                                    </p:anim>
                                    <p:anim calcmode="lin" valueType="num">
                                      <p:cBhvr>
                                        <p:cTn id="26" dur="1000" fill="hold"/>
                                        <p:tgtEl>
                                          <p:spTgt spid="6965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9657"/>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69658"/>
                                        </p:tgtEl>
                                        <p:attrNameLst>
                                          <p:attrName>style.visibility</p:attrName>
                                        </p:attrNameLst>
                                      </p:cBhvr>
                                      <p:to>
                                        <p:strVal val="visible"/>
                                      </p:to>
                                    </p:set>
                                    <p:anim calcmode="lin" valueType="num">
                                      <p:cBhvr>
                                        <p:cTn id="30" dur="1000" fill="hold"/>
                                        <p:tgtEl>
                                          <p:spTgt spid="69658"/>
                                        </p:tgtEl>
                                        <p:attrNameLst>
                                          <p:attrName>ppt_x</p:attrName>
                                        </p:attrNameLst>
                                      </p:cBhvr>
                                      <p:tavLst>
                                        <p:tav tm="0">
                                          <p:val>
                                            <p:strVal val="#ppt_x-.2"/>
                                          </p:val>
                                        </p:tav>
                                        <p:tav tm="100000">
                                          <p:val>
                                            <p:strVal val="#ppt_x"/>
                                          </p:val>
                                        </p:tav>
                                      </p:tavLst>
                                    </p:anim>
                                    <p:anim calcmode="lin" valueType="num">
                                      <p:cBhvr>
                                        <p:cTn id="31" dur="1000" fill="hold"/>
                                        <p:tgtEl>
                                          <p:spTgt spid="6965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9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55" grpId="0"/>
      <p:bldP spid="69656" grpId="0"/>
      <p:bldP spid="69657" grpId="0"/>
      <p:bldP spid="69658" grpId="0"/>
      <p:bldP spid="696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5" name="Picture 5" descr="co nguyen sinh hoc 2">
            <a:extLst>
              <a:ext uri="{FF2B5EF4-FFF2-40B4-BE49-F238E27FC236}">
                <a16:creationId xmlns:a16="http://schemas.microsoft.com/office/drawing/2014/main" id="{C213E456-ECF5-47D1-AF2E-F6BFFB601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6096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6" name="Picture 6" descr="co nguyen sinh lom">
            <a:extLst>
              <a:ext uri="{FF2B5EF4-FFF2-40B4-BE49-F238E27FC236}">
                <a16:creationId xmlns:a16="http://schemas.microsoft.com/office/drawing/2014/main" id="{E315315F-4017-44AF-BB56-01716783C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7" name="Picture 7" descr="co nguyen sinh loi">
            <a:extLst>
              <a:ext uri="{FF2B5EF4-FFF2-40B4-BE49-F238E27FC236}">
                <a16:creationId xmlns:a16="http://schemas.microsoft.com/office/drawing/2014/main" id="{381A5939-9FAD-498D-884C-A3BF207020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5814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0" name="Picture 10" descr="co nguyen sinh goc">
            <a:extLst>
              <a:ext uri="{FF2B5EF4-FFF2-40B4-BE49-F238E27FC236}">
                <a16:creationId xmlns:a16="http://schemas.microsoft.com/office/drawing/2014/main" id="{AF359EC0-9269-4827-B5BD-715B27FA4C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51" name="Text Box 11">
            <a:extLst>
              <a:ext uri="{FF2B5EF4-FFF2-40B4-BE49-F238E27FC236}">
                <a16:creationId xmlns:a16="http://schemas.microsoft.com/office/drawing/2014/main" id="{286B1378-FAA9-4542-A4B5-58BBCC8C8C70}"/>
              </a:ext>
            </a:extLst>
          </p:cNvPr>
          <p:cNvSpPr txBox="1">
            <a:spLocks noChangeArrowheads="1"/>
          </p:cNvSpPr>
          <p:nvPr/>
        </p:nvSpPr>
        <p:spPr bwMode="auto">
          <a:xfrm>
            <a:off x="381000" y="30480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a:latin typeface="Times New Roman" panose="02020603050405020304" pitchFamily="18" charset="0"/>
                <a:cs typeface="Times New Roman" panose="02020603050405020304" pitchFamily="18" charset="0"/>
              </a:rPr>
              <a:t>H1: Tế bào bình thường.</a:t>
            </a:r>
          </a:p>
        </p:txBody>
      </p:sp>
      <p:sp>
        <p:nvSpPr>
          <p:cNvPr id="163852" name="Text Box 12">
            <a:extLst>
              <a:ext uri="{FF2B5EF4-FFF2-40B4-BE49-F238E27FC236}">
                <a16:creationId xmlns:a16="http://schemas.microsoft.com/office/drawing/2014/main" id="{618BB82E-A6CE-4C83-9B3B-7E3A202234E3}"/>
              </a:ext>
            </a:extLst>
          </p:cNvPr>
          <p:cNvSpPr txBox="1">
            <a:spLocks noChangeArrowheads="1"/>
          </p:cNvSpPr>
          <p:nvPr/>
        </p:nvSpPr>
        <p:spPr bwMode="auto">
          <a:xfrm>
            <a:off x="4648200" y="30480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a:latin typeface="Times New Roman" panose="02020603050405020304" pitchFamily="18" charset="0"/>
                <a:cs typeface="Times New Roman" panose="02020603050405020304" pitchFamily="18" charset="0"/>
              </a:rPr>
              <a:t>H2: Co nguyên sinh góc.</a:t>
            </a:r>
          </a:p>
        </p:txBody>
      </p:sp>
      <p:sp>
        <p:nvSpPr>
          <p:cNvPr id="163853" name="Text Box 13">
            <a:extLst>
              <a:ext uri="{FF2B5EF4-FFF2-40B4-BE49-F238E27FC236}">
                <a16:creationId xmlns:a16="http://schemas.microsoft.com/office/drawing/2014/main" id="{9C2478DD-DE4A-47C3-ADC3-045E403E95BF}"/>
              </a:ext>
            </a:extLst>
          </p:cNvPr>
          <p:cNvSpPr txBox="1">
            <a:spLocks noChangeArrowheads="1"/>
          </p:cNvSpPr>
          <p:nvPr/>
        </p:nvSpPr>
        <p:spPr bwMode="auto">
          <a:xfrm>
            <a:off x="304800" y="60198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a:latin typeface="Times New Roman" panose="02020603050405020304" pitchFamily="18" charset="0"/>
                <a:cs typeface="Times New Roman" panose="02020603050405020304" pitchFamily="18" charset="0"/>
              </a:rPr>
              <a:t>H3: Co nguyên sinh lõm.</a:t>
            </a:r>
          </a:p>
        </p:txBody>
      </p:sp>
      <p:sp>
        <p:nvSpPr>
          <p:cNvPr id="163854" name="Text Box 14">
            <a:extLst>
              <a:ext uri="{FF2B5EF4-FFF2-40B4-BE49-F238E27FC236}">
                <a16:creationId xmlns:a16="http://schemas.microsoft.com/office/drawing/2014/main" id="{C043B0B0-4D63-4180-998B-B73F740472EB}"/>
              </a:ext>
            </a:extLst>
          </p:cNvPr>
          <p:cNvSpPr txBox="1">
            <a:spLocks noChangeArrowheads="1"/>
          </p:cNvSpPr>
          <p:nvPr/>
        </p:nvSpPr>
        <p:spPr bwMode="auto">
          <a:xfrm>
            <a:off x="4572000" y="61722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a:latin typeface="Times New Roman" panose="02020603050405020304" pitchFamily="18" charset="0"/>
                <a:cs typeface="Times New Roman" panose="02020603050405020304" pitchFamily="18" charset="0"/>
              </a:rPr>
              <a:t>H4: Co nguyên sinh lồi.</a:t>
            </a:r>
          </a:p>
        </p:txBody>
      </p:sp>
      <p:sp>
        <p:nvSpPr>
          <p:cNvPr id="163856" name="Text Box 16">
            <a:extLst>
              <a:ext uri="{FF2B5EF4-FFF2-40B4-BE49-F238E27FC236}">
                <a16:creationId xmlns:a16="http://schemas.microsoft.com/office/drawing/2014/main" id="{89F19023-6CB2-4C49-9994-6A7D776CE353}"/>
              </a:ext>
            </a:extLst>
          </p:cNvPr>
          <p:cNvSpPr txBox="1">
            <a:spLocks noChangeArrowheads="1"/>
          </p:cNvSpPr>
          <p:nvPr/>
        </p:nvSpPr>
        <p:spPr bwMode="auto">
          <a:xfrm>
            <a:off x="1562100" y="0"/>
            <a:ext cx="5257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b="1" i="1">
                <a:solidFill>
                  <a:srgbClr val="000099"/>
                </a:solidFill>
                <a:latin typeface="Times New Roman" panose="02020603050405020304" pitchFamily="18" charset="0"/>
                <a:cs typeface="Times New Roman" panose="02020603050405020304" pitchFamily="18" charset="0"/>
              </a:rPr>
              <a:t>            </a:t>
            </a:r>
          </a:p>
          <a:p>
            <a:pPr>
              <a:spcBef>
                <a:spcPct val="50000"/>
              </a:spcBef>
              <a:buFontTx/>
              <a:buNone/>
            </a:pPr>
            <a:endParaRPr lang="en-US" altLang="en-US" sz="1800" b="1" i="1" u="sng">
              <a:solidFill>
                <a:srgbClr val="000099"/>
              </a:solidFill>
              <a:latin typeface="Times New Roman" panose="02020603050405020304" pitchFamily="18" charset="0"/>
              <a:cs typeface="Times New Roman" panose="02020603050405020304" pitchFamily="18" charset="0"/>
            </a:endParaRPr>
          </a:p>
        </p:txBody>
      </p:sp>
      <p:sp>
        <p:nvSpPr>
          <p:cNvPr id="4" name="Flowchart: Punched Tape 3">
            <a:extLst>
              <a:ext uri="{FF2B5EF4-FFF2-40B4-BE49-F238E27FC236}">
                <a16:creationId xmlns:a16="http://schemas.microsoft.com/office/drawing/2014/main" id="{3386D7F2-833D-46E9-9987-0B7209FF59F5}"/>
              </a:ext>
            </a:extLst>
          </p:cNvPr>
          <p:cNvSpPr/>
          <p:nvPr/>
        </p:nvSpPr>
        <p:spPr>
          <a:xfrm>
            <a:off x="539750" y="0"/>
            <a:ext cx="8353425" cy="908050"/>
          </a:xfrm>
          <a:prstGeom prst="flowChartPunchedTap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b="1" dirty="0">
                <a:solidFill>
                  <a:srgbClr val="FF0000"/>
                </a:solidFill>
                <a:latin typeface="Times New Roman" pitchFamily="18" charset="0"/>
                <a:cs typeface="Times New Roman" pitchFamily="18" charset="0"/>
              </a:rPr>
              <a:t> THÍ NGHIỆM PHẢN CO NGUYÊN SINH</a:t>
            </a:r>
            <a:endParaRPr lang="vi-VN" b="1" dirty="0">
              <a:solidFill>
                <a:srgbClr val="FF0000"/>
              </a:solidFill>
              <a:latin typeface="Times New Roman" pitchFamily="18" charset="0"/>
              <a:cs typeface="Times New Roman" pitchFamily="18" charset="0"/>
            </a:endParaRPr>
          </a:p>
        </p:txBody>
      </p:sp>
      <p:sp>
        <p:nvSpPr>
          <p:cNvPr id="5" name="Rounded Rectangle 4">
            <a:extLst>
              <a:ext uri="{FF2B5EF4-FFF2-40B4-BE49-F238E27FC236}">
                <a16:creationId xmlns:a16="http://schemas.microsoft.com/office/drawing/2014/main" id="{5142735E-24BC-455F-BB8A-307544A1FE18}"/>
              </a:ext>
            </a:extLst>
          </p:cNvPr>
          <p:cNvSpPr/>
          <p:nvPr/>
        </p:nvSpPr>
        <p:spPr>
          <a:xfrm>
            <a:off x="304800" y="609600"/>
            <a:ext cx="3043238" cy="5159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err="1">
                <a:solidFill>
                  <a:srgbClr val="00B0F0"/>
                </a:solidFill>
                <a:latin typeface="Times New Roman" pitchFamily="18" charset="0"/>
                <a:cs typeface="Times New Roman" pitchFamily="18" charset="0"/>
              </a:rPr>
              <a:t>Quá</a:t>
            </a:r>
            <a:r>
              <a:rPr lang="en-US" b="1" dirty="0">
                <a:solidFill>
                  <a:srgbClr val="00B0F0"/>
                </a:solidFill>
                <a:latin typeface="Times New Roman" pitchFamily="18" charset="0"/>
                <a:cs typeface="Times New Roman" pitchFamily="18" charset="0"/>
              </a:rPr>
              <a:t> </a:t>
            </a:r>
            <a:r>
              <a:rPr lang="en-US" b="1" dirty="0" err="1">
                <a:solidFill>
                  <a:srgbClr val="00B0F0"/>
                </a:solidFill>
                <a:latin typeface="Times New Roman" pitchFamily="18" charset="0"/>
                <a:cs typeface="Times New Roman" pitchFamily="18" charset="0"/>
              </a:rPr>
              <a:t>trình</a:t>
            </a:r>
            <a:r>
              <a:rPr lang="en-US" b="1" dirty="0">
                <a:solidFill>
                  <a:srgbClr val="00B0F0"/>
                </a:solidFill>
                <a:latin typeface="Times New Roman" pitchFamily="18" charset="0"/>
                <a:cs typeface="Times New Roman" pitchFamily="18" charset="0"/>
              </a:rPr>
              <a:t> co </a:t>
            </a:r>
            <a:r>
              <a:rPr lang="en-US" b="1" dirty="0" err="1">
                <a:solidFill>
                  <a:srgbClr val="00B0F0"/>
                </a:solidFill>
                <a:latin typeface="Times New Roman" pitchFamily="18" charset="0"/>
                <a:cs typeface="Times New Roman" pitchFamily="18" charset="0"/>
              </a:rPr>
              <a:t>nguyên</a:t>
            </a:r>
            <a:r>
              <a:rPr lang="en-US" b="1" dirty="0">
                <a:solidFill>
                  <a:srgbClr val="00B0F0"/>
                </a:solidFill>
                <a:latin typeface="Times New Roman" pitchFamily="18" charset="0"/>
                <a:cs typeface="Times New Roman" pitchFamily="18" charset="0"/>
              </a:rPr>
              <a:t> </a:t>
            </a:r>
            <a:r>
              <a:rPr lang="en-US" b="1" dirty="0" err="1">
                <a:solidFill>
                  <a:srgbClr val="00B0F0"/>
                </a:solidFill>
                <a:latin typeface="Times New Roman" pitchFamily="18" charset="0"/>
                <a:cs typeface="Times New Roman" pitchFamily="18" charset="0"/>
              </a:rPr>
              <a:t>sinh</a:t>
            </a:r>
            <a:endParaRPr lang="vi-VN" b="1"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56"/>
                                        </p:tgtEl>
                                        <p:attrNameLst>
                                          <p:attrName>style.visibility</p:attrName>
                                        </p:attrNameLst>
                                      </p:cBhvr>
                                      <p:to>
                                        <p:strVal val="visible"/>
                                      </p:to>
                                    </p:set>
                                    <p:animEffect transition="in" filter="dissolve">
                                      <p:cBhvr>
                                        <p:cTn id="7" dur="500"/>
                                        <p:tgtEl>
                                          <p:spTgt spid="1638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850"/>
                                        </p:tgtEl>
                                        <p:attrNameLst>
                                          <p:attrName>style.visibility</p:attrName>
                                        </p:attrNameLst>
                                      </p:cBhvr>
                                      <p:to>
                                        <p:strVal val="visible"/>
                                      </p:to>
                                    </p:set>
                                    <p:animEffect transition="in" filter="dissolve">
                                      <p:cBhvr>
                                        <p:cTn id="12" dur="500"/>
                                        <p:tgtEl>
                                          <p:spTgt spid="1638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3851">
                                            <p:txEl>
                                              <p:pRg st="0" end="0"/>
                                            </p:txEl>
                                          </p:spTgt>
                                        </p:tgtEl>
                                        <p:attrNameLst>
                                          <p:attrName>style.visibility</p:attrName>
                                        </p:attrNameLst>
                                      </p:cBhvr>
                                      <p:to>
                                        <p:strVal val="visible"/>
                                      </p:to>
                                    </p:set>
                                    <p:animEffect transition="in" filter="fade">
                                      <p:cBhvr>
                                        <p:cTn id="17" dur="1000"/>
                                        <p:tgtEl>
                                          <p:spTgt spid="1638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3845"/>
                                        </p:tgtEl>
                                        <p:attrNameLst>
                                          <p:attrName>style.visibility</p:attrName>
                                        </p:attrNameLst>
                                      </p:cBhvr>
                                      <p:to>
                                        <p:strVal val="visible"/>
                                      </p:to>
                                    </p:set>
                                    <p:animEffect transition="in" filter="fade">
                                      <p:cBhvr>
                                        <p:cTn id="22" dur="500"/>
                                        <p:tgtEl>
                                          <p:spTgt spid="1638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63852"/>
                                        </p:tgtEl>
                                        <p:attrNameLst>
                                          <p:attrName>style.visibility</p:attrName>
                                        </p:attrNameLst>
                                      </p:cBhvr>
                                      <p:to>
                                        <p:strVal val="visible"/>
                                      </p:to>
                                    </p:set>
                                    <p:animEffect transition="in" filter="wedge">
                                      <p:cBhvr>
                                        <p:cTn id="27" dur="500"/>
                                        <p:tgtEl>
                                          <p:spTgt spid="1638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163846"/>
                                        </p:tgtEl>
                                        <p:attrNameLst>
                                          <p:attrName>style.visibility</p:attrName>
                                        </p:attrNameLst>
                                      </p:cBhvr>
                                      <p:to>
                                        <p:strVal val="visible"/>
                                      </p:to>
                                    </p:set>
                                    <p:anim calcmode="lin" valueType="num">
                                      <p:cBhvr>
                                        <p:cTn id="32" dur="500" fill="hold"/>
                                        <p:tgtEl>
                                          <p:spTgt spid="163846"/>
                                        </p:tgtEl>
                                        <p:attrNameLst>
                                          <p:attrName>ppt_w</p:attrName>
                                        </p:attrNameLst>
                                      </p:cBhvr>
                                      <p:tavLst>
                                        <p:tav tm="0">
                                          <p:val>
                                            <p:fltVal val="0"/>
                                          </p:val>
                                        </p:tav>
                                        <p:tav tm="100000">
                                          <p:val>
                                            <p:strVal val="#ppt_w"/>
                                          </p:val>
                                        </p:tav>
                                      </p:tavLst>
                                    </p:anim>
                                    <p:anim calcmode="lin" valueType="num">
                                      <p:cBhvr>
                                        <p:cTn id="33" dur="500" fill="hold"/>
                                        <p:tgtEl>
                                          <p:spTgt spid="163846"/>
                                        </p:tgtEl>
                                        <p:attrNameLst>
                                          <p:attrName>ppt_h</p:attrName>
                                        </p:attrNameLst>
                                      </p:cBhvr>
                                      <p:tavLst>
                                        <p:tav tm="0">
                                          <p:val>
                                            <p:fltVal val="0"/>
                                          </p:val>
                                        </p:tav>
                                        <p:tav tm="100000">
                                          <p:val>
                                            <p:strVal val="#ppt_h"/>
                                          </p:val>
                                        </p:tav>
                                      </p:tavLst>
                                    </p:anim>
                                    <p:animEffect transition="in" filter="fade">
                                      <p:cBhvr>
                                        <p:cTn id="34" dur="500"/>
                                        <p:tgtEl>
                                          <p:spTgt spid="1638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163853"/>
                                        </p:tgtEl>
                                        <p:attrNameLst>
                                          <p:attrName>style.visibility</p:attrName>
                                        </p:attrNameLst>
                                      </p:cBhvr>
                                      <p:to>
                                        <p:strVal val="visible"/>
                                      </p:to>
                                    </p:set>
                                    <p:animEffect transition="in" filter="plus(in)">
                                      <p:cBhvr>
                                        <p:cTn id="39" dur="500"/>
                                        <p:tgtEl>
                                          <p:spTgt spid="16385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163847"/>
                                        </p:tgtEl>
                                        <p:attrNameLst>
                                          <p:attrName>style.visibility</p:attrName>
                                        </p:attrNameLst>
                                      </p:cBhvr>
                                      <p:to>
                                        <p:strVal val="visible"/>
                                      </p:to>
                                    </p:set>
                                    <p:anim calcmode="lin" valueType="num">
                                      <p:cBhvr>
                                        <p:cTn id="44" dur="500" fill="hold"/>
                                        <p:tgtEl>
                                          <p:spTgt spid="163847"/>
                                        </p:tgtEl>
                                        <p:attrNameLst>
                                          <p:attrName>ppt_w</p:attrName>
                                        </p:attrNameLst>
                                      </p:cBhvr>
                                      <p:tavLst>
                                        <p:tav tm="0">
                                          <p:val>
                                            <p:fltVal val="0"/>
                                          </p:val>
                                        </p:tav>
                                        <p:tav tm="100000">
                                          <p:val>
                                            <p:strVal val="#ppt_w"/>
                                          </p:val>
                                        </p:tav>
                                      </p:tavLst>
                                    </p:anim>
                                    <p:anim calcmode="lin" valueType="num">
                                      <p:cBhvr>
                                        <p:cTn id="45" dur="500" fill="hold"/>
                                        <p:tgtEl>
                                          <p:spTgt spid="163847"/>
                                        </p:tgtEl>
                                        <p:attrNameLst>
                                          <p:attrName>ppt_h</p:attrName>
                                        </p:attrNameLst>
                                      </p:cBhvr>
                                      <p:tavLst>
                                        <p:tav tm="0">
                                          <p:val>
                                            <p:fltVal val="0"/>
                                          </p:val>
                                        </p:tav>
                                        <p:tav tm="100000">
                                          <p:val>
                                            <p:strVal val="#ppt_h"/>
                                          </p:val>
                                        </p:tav>
                                      </p:tavLst>
                                    </p:anim>
                                    <p:animEffect transition="in" filter="fade">
                                      <p:cBhvr>
                                        <p:cTn id="46" dur="500"/>
                                        <p:tgtEl>
                                          <p:spTgt spid="16384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63854"/>
                                        </p:tgtEl>
                                        <p:attrNameLst>
                                          <p:attrName>style.visibility</p:attrName>
                                        </p:attrNameLst>
                                      </p:cBhvr>
                                      <p:to>
                                        <p:strVal val="visible"/>
                                      </p:to>
                                    </p:set>
                                    <p:animEffect transition="in" filter="slide(fromBottom)">
                                      <p:cBhvr>
                                        <p:cTn id="51" dur="500"/>
                                        <p:tgtEl>
                                          <p:spTgt spid="163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2" grpId="0"/>
      <p:bldP spid="163853" grpId="0"/>
      <p:bldP spid="163854" grpId="0"/>
      <p:bldP spid="1638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descr="co nguyen sinh loi">
            <a:extLst>
              <a:ext uri="{FF2B5EF4-FFF2-40B4-BE49-F238E27FC236}">
                <a16:creationId xmlns:a16="http://schemas.microsoft.com/office/drawing/2014/main" id="{DB622D25-632A-4E9F-BDAF-AC21C3DD2608}"/>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381000"/>
            <a:ext cx="5105400" cy="4000500"/>
          </a:xfrm>
        </p:spPr>
      </p:pic>
      <p:pic>
        <p:nvPicPr>
          <p:cNvPr id="172037" name="Picture 5" descr="co nguyen sinh lom">
            <a:extLst>
              <a:ext uri="{FF2B5EF4-FFF2-40B4-BE49-F238E27FC236}">
                <a16:creationId xmlns:a16="http://schemas.microsoft.com/office/drawing/2014/main" id="{E3664A4C-22EB-48A2-8C5F-56F51BCB6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1000"/>
            <a:ext cx="4724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8" name="Picture 6" descr="co nguyen sinh hoc 2">
            <a:extLst>
              <a:ext uri="{FF2B5EF4-FFF2-40B4-BE49-F238E27FC236}">
                <a16:creationId xmlns:a16="http://schemas.microsoft.com/office/drawing/2014/main" id="{2C69F0CF-6812-4C7A-A35F-8AAAE2BBC8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464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0" name="Picture 8" descr="co nguyen sinh goc">
            <a:extLst>
              <a:ext uri="{FF2B5EF4-FFF2-40B4-BE49-F238E27FC236}">
                <a16:creationId xmlns:a16="http://schemas.microsoft.com/office/drawing/2014/main" id="{16D3735E-0C16-4F2F-B52E-D37C035288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4290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1" name="Text Box 9">
            <a:extLst>
              <a:ext uri="{FF2B5EF4-FFF2-40B4-BE49-F238E27FC236}">
                <a16:creationId xmlns:a16="http://schemas.microsoft.com/office/drawing/2014/main" id="{C0779E08-3391-44C6-8DAE-F06C415D345B}"/>
              </a:ext>
            </a:extLst>
          </p:cNvPr>
          <p:cNvSpPr txBox="1">
            <a:spLocks noChangeArrowheads="1"/>
          </p:cNvSpPr>
          <p:nvPr/>
        </p:nvSpPr>
        <p:spPr bwMode="auto">
          <a:xfrm>
            <a:off x="304800" y="30480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a:latin typeface="Times New Roman" panose="02020603050405020304" pitchFamily="18" charset="0"/>
                <a:cs typeface="Times New Roman" panose="02020603050405020304" pitchFamily="18" charset="0"/>
              </a:rPr>
              <a:t>H1: Tế bào co nguyên sinh lồi</a:t>
            </a:r>
          </a:p>
        </p:txBody>
      </p:sp>
      <p:sp>
        <p:nvSpPr>
          <p:cNvPr id="15367" name="Text Box 10">
            <a:extLst>
              <a:ext uri="{FF2B5EF4-FFF2-40B4-BE49-F238E27FC236}">
                <a16:creationId xmlns:a16="http://schemas.microsoft.com/office/drawing/2014/main" id="{6567E6C5-CB1F-4B82-A80B-101601CBF02E}"/>
              </a:ext>
            </a:extLst>
          </p:cNvPr>
          <p:cNvSpPr txBox="1">
            <a:spLocks noChangeArrowheads="1"/>
          </p:cNvSpPr>
          <p:nvPr/>
        </p:nvSpPr>
        <p:spPr bwMode="auto">
          <a:xfrm>
            <a:off x="4343400" y="25146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172043" name="Text Box 11">
            <a:extLst>
              <a:ext uri="{FF2B5EF4-FFF2-40B4-BE49-F238E27FC236}">
                <a16:creationId xmlns:a16="http://schemas.microsoft.com/office/drawing/2014/main" id="{66DA8D39-6C11-4B95-BABA-1F637222A0D2}"/>
              </a:ext>
            </a:extLst>
          </p:cNvPr>
          <p:cNvSpPr txBox="1">
            <a:spLocks noChangeArrowheads="1"/>
          </p:cNvSpPr>
          <p:nvPr/>
        </p:nvSpPr>
        <p:spPr bwMode="auto">
          <a:xfrm>
            <a:off x="4572000" y="61722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a:latin typeface="Times New Roman" panose="02020603050405020304" pitchFamily="18" charset="0"/>
                <a:cs typeface="Times New Roman" panose="02020603050405020304" pitchFamily="18" charset="0"/>
              </a:rPr>
              <a:t>H4: Tế bào bình thường</a:t>
            </a:r>
          </a:p>
        </p:txBody>
      </p:sp>
      <p:sp>
        <p:nvSpPr>
          <p:cNvPr id="172044" name="Text Box 12">
            <a:extLst>
              <a:ext uri="{FF2B5EF4-FFF2-40B4-BE49-F238E27FC236}">
                <a16:creationId xmlns:a16="http://schemas.microsoft.com/office/drawing/2014/main" id="{983D7A4F-CC86-4A6D-800C-8494A3B44D3F}"/>
              </a:ext>
            </a:extLst>
          </p:cNvPr>
          <p:cNvSpPr txBox="1">
            <a:spLocks noChangeArrowheads="1"/>
          </p:cNvSpPr>
          <p:nvPr/>
        </p:nvSpPr>
        <p:spPr bwMode="auto">
          <a:xfrm>
            <a:off x="4724400" y="30480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a:latin typeface="Times New Roman" panose="02020603050405020304" pitchFamily="18" charset="0"/>
                <a:cs typeface="Times New Roman" panose="02020603050405020304" pitchFamily="18" charset="0"/>
              </a:rPr>
              <a:t>H2: Tế bào co nguyên sinh lõm</a:t>
            </a:r>
          </a:p>
        </p:txBody>
      </p:sp>
      <p:sp>
        <p:nvSpPr>
          <p:cNvPr id="172045" name="Text Box 13">
            <a:extLst>
              <a:ext uri="{FF2B5EF4-FFF2-40B4-BE49-F238E27FC236}">
                <a16:creationId xmlns:a16="http://schemas.microsoft.com/office/drawing/2014/main" id="{A665297C-C7D7-4A96-AEE8-BBA0D47D63D0}"/>
              </a:ext>
            </a:extLst>
          </p:cNvPr>
          <p:cNvSpPr txBox="1">
            <a:spLocks noChangeArrowheads="1"/>
          </p:cNvSpPr>
          <p:nvPr/>
        </p:nvSpPr>
        <p:spPr bwMode="auto">
          <a:xfrm>
            <a:off x="152400" y="61722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a:latin typeface="Times New Roman" panose="02020603050405020304" pitchFamily="18" charset="0"/>
                <a:cs typeface="Times New Roman" panose="02020603050405020304" pitchFamily="18" charset="0"/>
              </a:rPr>
              <a:t>H3: Tế bào co nguyên sinh góc</a:t>
            </a:r>
          </a:p>
        </p:txBody>
      </p:sp>
      <p:sp>
        <p:nvSpPr>
          <p:cNvPr id="2" name="Flowchart: Punched Tape 1">
            <a:extLst>
              <a:ext uri="{FF2B5EF4-FFF2-40B4-BE49-F238E27FC236}">
                <a16:creationId xmlns:a16="http://schemas.microsoft.com/office/drawing/2014/main" id="{D551BBF2-A8FF-42E5-861D-04E75B657BC2}"/>
              </a:ext>
            </a:extLst>
          </p:cNvPr>
          <p:cNvSpPr/>
          <p:nvPr/>
        </p:nvSpPr>
        <p:spPr>
          <a:xfrm>
            <a:off x="152400" y="0"/>
            <a:ext cx="8740775" cy="836613"/>
          </a:xfrm>
          <a:prstGeom prst="flowChartPunchedTap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b="1" dirty="0">
                <a:solidFill>
                  <a:srgbClr val="FF0000"/>
                </a:solidFill>
                <a:latin typeface="Times New Roman" pitchFamily="18" charset="0"/>
                <a:cs typeface="Times New Roman" pitchFamily="18" charset="0"/>
              </a:rPr>
              <a:t>2. THÍ NGHIỆM PHẢN CO NGUYÊN SINH VÀ VIỆC ĐIỀU KHIỂN SỰ ĐỐNG MỞ KHÍ KHỔNG</a:t>
            </a:r>
            <a:endParaRPr lang="vi-VN" b="1" dirty="0">
              <a:solidFill>
                <a:srgbClr val="FF0000"/>
              </a:solidFill>
              <a:latin typeface="Times New Roman" pitchFamily="18" charset="0"/>
              <a:cs typeface="Times New Roman" pitchFamily="18" charset="0"/>
            </a:endParaRPr>
          </a:p>
        </p:txBody>
      </p:sp>
      <p:sp>
        <p:nvSpPr>
          <p:cNvPr id="4" name="Rounded Rectangle 3">
            <a:extLst>
              <a:ext uri="{FF2B5EF4-FFF2-40B4-BE49-F238E27FC236}">
                <a16:creationId xmlns:a16="http://schemas.microsoft.com/office/drawing/2014/main" id="{4452B03F-F576-4B46-BCA9-CEEEB6FA2A77}"/>
              </a:ext>
            </a:extLst>
          </p:cNvPr>
          <p:cNvSpPr/>
          <p:nvPr/>
        </p:nvSpPr>
        <p:spPr>
          <a:xfrm>
            <a:off x="304800" y="549275"/>
            <a:ext cx="3330575" cy="5032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err="1">
                <a:solidFill>
                  <a:srgbClr val="00B0F0"/>
                </a:solidFill>
              </a:rPr>
              <a:t>Quá</a:t>
            </a:r>
            <a:r>
              <a:rPr lang="en-US" dirty="0">
                <a:solidFill>
                  <a:srgbClr val="00B0F0"/>
                </a:solidFill>
              </a:rPr>
              <a:t> </a:t>
            </a:r>
            <a:r>
              <a:rPr lang="en-US" dirty="0" err="1">
                <a:solidFill>
                  <a:srgbClr val="00B0F0"/>
                </a:solidFill>
              </a:rPr>
              <a:t>trình</a:t>
            </a:r>
            <a:r>
              <a:rPr lang="en-US" dirty="0">
                <a:solidFill>
                  <a:srgbClr val="00B0F0"/>
                </a:solidFill>
              </a:rPr>
              <a:t> </a:t>
            </a:r>
            <a:r>
              <a:rPr lang="en-US" dirty="0" err="1">
                <a:solidFill>
                  <a:srgbClr val="00B0F0"/>
                </a:solidFill>
              </a:rPr>
              <a:t>phản</a:t>
            </a:r>
            <a:r>
              <a:rPr lang="en-US" dirty="0">
                <a:solidFill>
                  <a:srgbClr val="00B0F0"/>
                </a:solidFill>
              </a:rPr>
              <a:t> co </a:t>
            </a:r>
            <a:r>
              <a:rPr lang="en-US" dirty="0" err="1">
                <a:solidFill>
                  <a:srgbClr val="00B0F0"/>
                </a:solidFill>
              </a:rPr>
              <a:t>nguyên</a:t>
            </a:r>
            <a:r>
              <a:rPr lang="en-US" dirty="0">
                <a:solidFill>
                  <a:srgbClr val="00B0F0"/>
                </a:solidFill>
              </a:rPr>
              <a:t> </a:t>
            </a:r>
            <a:r>
              <a:rPr lang="en-US" dirty="0" err="1">
                <a:solidFill>
                  <a:srgbClr val="00B0F0"/>
                </a:solidFill>
              </a:rPr>
              <a:t>sinh</a:t>
            </a:r>
            <a:endParaRPr lang="vi-VN"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2036"/>
                                        </p:tgtEl>
                                        <p:attrNameLst>
                                          <p:attrName>style.visibility</p:attrName>
                                        </p:attrNameLst>
                                      </p:cBhvr>
                                      <p:to>
                                        <p:strVal val="visible"/>
                                      </p:to>
                                    </p:set>
                                    <p:animEffect transition="in" filter="fade">
                                      <p:cBhvr>
                                        <p:cTn id="7" dur="500"/>
                                        <p:tgtEl>
                                          <p:spTgt spid="172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72041">
                                            <p:txEl>
                                              <p:pRg st="0" end="0"/>
                                            </p:txEl>
                                          </p:spTgt>
                                        </p:tgtEl>
                                        <p:attrNameLst>
                                          <p:attrName>style.visibility</p:attrName>
                                        </p:attrNameLst>
                                      </p:cBhvr>
                                      <p:to>
                                        <p:strVal val="visible"/>
                                      </p:to>
                                    </p:set>
                                    <p:animEffect transition="in" filter="diamond(in)">
                                      <p:cBhvr>
                                        <p:cTn id="12" dur="1000"/>
                                        <p:tgtEl>
                                          <p:spTgt spid="17204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2037"/>
                                        </p:tgtEl>
                                        <p:attrNameLst>
                                          <p:attrName>style.visibility</p:attrName>
                                        </p:attrNameLst>
                                      </p:cBhvr>
                                      <p:to>
                                        <p:strVal val="visible"/>
                                      </p:to>
                                    </p:set>
                                    <p:animEffect transition="in" filter="dissolve">
                                      <p:cBhvr>
                                        <p:cTn id="17" dur="500"/>
                                        <p:tgtEl>
                                          <p:spTgt spid="172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172044">
                                            <p:txEl>
                                              <p:pRg st="0" end="0"/>
                                            </p:txEl>
                                          </p:spTgt>
                                        </p:tgtEl>
                                        <p:attrNameLst>
                                          <p:attrName>style.visibility</p:attrName>
                                        </p:attrNameLst>
                                      </p:cBhvr>
                                      <p:to>
                                        <p:strVal val="visible"/>
                                      </p:to>
                                    </p:set>
                                    <p:animEffect transition="in" filter="plus(in)">
                                      <p:cBhvr>
                                        <p:cTn id="22" dur="1000"/>
                                        <p:tgtEl>
                                          <p:spTgt spid="17204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72038"/>
                                        </p:tgtEl>
                                        <p:attrNameLst>
                                          <p:attrName>style.visibility</p:attrName>
                                        </p:attrNameLst>
                                      </p:cBhvr>
                                      <p:to>
                                        <p:strVal val="visible"/>
                                      </p:to>
                                    </p:set>
                                    <p:animEffect transition="in" filter="diamond(in)">
                                      <p:cBhvr>
                                        <p:cTn id="27" dur="1000"/>
                                        <p:tgtEl>
                                          <p:spTgt spid="1720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72045"/>
                                        </p:tgtEl>
                                        <p:attrNameLst>
                                          <p:attrName>style.visibility</p:attrName>
                                        </p:attrNameLst>
                                      </p:cBhvr>
                                      <p:to>
                                        <p:strVal val="visible"/>
                                      </p:to>
                                    </p:set>
                                    <p:animEffect transition="in" filter="wedge">
                                      <p:cBhvr>
                                        <p:cTn id="32" dur="2000"/>
                                        <p:tgtEl>
                                          <p:spTgt spid="1720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172040"/>
                                        </p:tgtEl>
                                        <p:attrNameLst>
                                          <p:attrName>style.visibility</p:attrName>
                                        </p:attrNameLst>
                                      </p:cBhvr>
                                      <p:to>
                                        <p:strVal val="visible"/>
                                      </p:to>
                                    </p:set>
                                    <p:anim calcmode="lin" valueType="num">
                                      <p:cBhvr>
                                        <p:cTn id="37" dur="500" fill="hold"/>
                                        <p:tgtEl>
                                          <p:spTgt spid="172040"/>
                                        </p:tgtEl>
                                        <p:attrNameLst>
                                          <p:attrName>ppt_w</p:attrName>
                                        </p:attrNameLst>
                                      </p:cBhvr>
                                      <p:tavLst>
                                        <p:tav tm="0">
                                          <p:val>
                                            <p:fltVal val="0"/>
                                          </p:val>
                                        </p:tav>
                                        <p:tav tm="100000">
                                          <p:val>
                                            <p:strVal val="#ppt_w"/>
                                          </p:val>
                                        </p:tav>
                                      </p:tavLst>
                                    </p:anim>
                                    <p:anim calcmode="lin" valueType="num">
                                      <p:cBhvr>
                                        <p:cTn id="38" dur="500" fill="hold"/>
                                        <p:tgtEl>
                                          <p:spTgt spid="172040"/>
                                        </p:tgtEl>
                                        <p:attrNameLst>
                                          <p:attrName>ppt_h</p:attrName>
                                        </p:attrNameLst>
                                      </p:cBhvr>
                                      <p:tavLst>
                                        <p:tav tm="0">
                                          <p:val>
                                            <p:fltVal val="0"/>
                                          </p:val>
                                        </p:tav>
                                        <p:tav tm="100000">
                                          <p:val>
                                            <p:strVal val="#ppt_h"/>
                                          </p:val>
                                        </p:tav>
                                      </p:tavLst>
                                    </p:anim>
                                    <p:animEffect transition="in" filter="fade">
                                      <p:cBhvr>
                                        <p:cTn id="39" dur="500"/>
                                        <p:tgtEl>
                                          <p:spTgt spid="17204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3" presetClass="entr" presetSubtype="16" fill="hold" grpId="0" nodeType="clickEffect">
                                  <p:stCondLst>
                                    <p:cond delay="0"/>
                                  </p:stCondLst>
                                  <p:childTnLst>
                                    <p:set>
                                      <p:cBhvr>
                                        <p:cTn id="43" dur="1" fill="hold">
                                          <p:stCondLst>
                                            <p:cond delay="0"/>
                                          </p:stCondLst>
                                        </p:cTn>
                                        <p:tgtEl>
                                          <p:spTgt spid="172043"/>
                                        </p:tgtEl>
                                        <p:attrNameLst>
                                          <p:attrName>style.visibility</p:attrName>
                                        </p:attrNameLst>
                                      </p:cBhvr>
                                      <p:to>
                                        <p:strVal val="visible"/>
                                      </p:to>
                                    </p:set>
                                    <p:animEffect transition="in" filter="plus(in)">
                                      <p:cBhvr>
                                        <p:cTn id="44" dur="500"/>
                                        <p:tgtEl>
                                          <p:spTgt spid="172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3" grpId="0"/>
      <p:bldP spid="1720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C4F304C-A3DE-4CE6-8AC4-AAD4ECF42145}"/>
              </a:ext>
            </a:extLst>
          </p:cNvPr>
          <p:cNvSpPr>
            <a:spLocks noChangeArrowheads="1"/>
          </p:cNvSpPr>
          <p:nvPr/>
        </p:nvSpPr>
        <p:spPr bwMode="auto">
          <a:xfrm>
            <a:off x="401638" y="809625"/>
            <a:ext cx="92519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1650"/>
              </a:lnSpc>
              <a:spcBef>
                <a:spcPct val="0"/>
              </a:spcBef>
              <a:spcAft>
                <a:spcPts val="800"/>
              </a:spcAft>
              <a:buFontTx/>
              <a:buNone/>
            </a:pPr>
            <a:r>
              <a:rPr lang="en-US" altLang="en-US" sz="2400" b="1" i="1">
                <a:solidFill>
                  <a:srgbClr val="FF0000"/>
                </a:solidFill>
                <a:latin typeface="Times New Roman" panose="02020603050405020304" pitchFamily="18" charset="0"/>
                <a:cs typeface="Times New Roman" panose="02020603050405020304" pitchFamily="18" charset="0"/>
              </a:rPr>
              <a:t>c. Thí nghiệm teo bào và tan bào ở tế bào động vật</a:t>
            </a:r>
            <a:endParaRPr lang="en-US" alt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387" name="Rectangle 8">
            <a:hlinkClick r:id="rId2" action="ppaction://hlinksldjump"/>
            <a:extLst>
              <a:ext uri="{FF2B5EF4-FFF2-40B4-BE49-F238E27FC236}">
                <a16:creationId xmlns:a16="http://schemas.microsoft.com/office/drawing/2014/main" id="{91A48B16-7344-47DC-8CF6-FB58C6198B3A}"/>
              </a:ext>
            </a:extLst>
          </p:cNvPr>
          <p:cNvSpPr>
            <a:spLocks noChangeArrowheads="1"/>
          </p:cNvSpPr>
          <p:nvPr/>
        </p:nvSpPr>
        <p:spPr bwMode="auto">
          <a:xfrm>
            <a:off x="755650" y="1693863"/>
            <a:ext cx="7929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+Ếch, lamen, lam kính, kim mũi mác, kính HV, bộ dao mổ</a:t>
            </a:r>
          </a:p>
          <a:p>
            <a:pPr>
              <a:spcBef>
                <a:spcPct val="0"/>
              </a:spcBef>
              <a:buFontTx/>
              <a:buNone/>
            </a:pPr>
            <a:r>
              <a:rPr lang="en-US" altLang="en-US" sz="2400" b="1">
                <a:latin typeface="Times New Roman" panose="02020603050405020304" pitchFamily="18" charset="0"/>
                <a:cs typeface="Times New Roman" panose="02020603050405020304" pitchFamily="18" charset="0"/>
              </a:rPr>
              <a:t>+ Dung dịch NaCl 2%, nước cất</a:t>
            </a:r>
          </a:p>
        </p:txBody>
      </p:sp>
      <p:sp>
        <p:nvSpPr>
          <p:cNvPr id="16388" name="Rectangle 10">
            <a:extLst>
              <a:ext uri="{FF2B5EF4-FFF2-40B4-BE49-F238E27FC236}">
                <a16:creationId xmlns:a16="http://schemas.microsoft.com/office/drawing/2014/main" id="{1254AD20-D67A-4C84-AD80-E3A9B59860E4}"/>
              </a:ext>
            </a:extLst>
          </p:cNvPr>
          <p:cNvSpPr>
            <a:spLocks noChangeArrowheads="1"/>
          </p:cNvSpPr>
          <p:nvPr/>
        </p:nvSpPr>
        <p:spPr bwMode="auto">
          <a:xfrm>
            <a:off x="-106363" y="2576513"/>
            <a:ext cx="264795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buClr>
                <a:srgbClr val="FF0066"/>
              </a:buClr>
              <a:buFont typeface="Wingdings" panose="05000000000000000000" pitchFamily="2" charset="2"/>
              <a:buNone/>
            </a:pPr>
            <a:r>
              <a:rPr lang="en-US" altLang="en-US" sz="2400" b="1" u="sng">
                <a:solidFill>
                  <a:srgbClr val="0000FF"/>
                </a:solidFill>
                <a:latin typeface="Times New Roman" panose="02020603050405020304" pitchFamily="18" charset="0"/>
                <a:cs typeface="Times New Roman" panose="02020603050405020304" pitchFamily="18" charset="0"/>
              </a:rPr>
              <a:t>Cách tiến hành</a:t>
            </a:r>
          </a:p>
        </p:txBody>
      </p:sp>
      <p:sp>
        <p:nvSpPr>
          <p:cNvPr id="2" name="Rounded Rectangle 1">
            <a:extLst>
              <a:ext uri="{FF2B5EF4-FFF2-40B4-BE49-F238E27FC236}">
                <a16:creationId xmlns:a16="http://schemas.microsoft.com/office/drawing/2014/main" id="{88199F13-6215-4115-A8D1-90CAA2F07EC9}"/>
              </a:ext>
            </a:extLst>
          </p:cNvPr>
          <p:cNvSpPr/>
          <p:nvPr/>
        </p:nvSpPr>
        <p:spPr>
          <a:xfrm>
            <a:off x="107950" y="68263"/>
            <a:ext cx="9036050" cy="44767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dirty="0">
                <a:solidFill>
                  <a:srgbClr val="000000"/>
                </a:solidFill>
                <a:latin typeface="Times New Roman" panose="02020603050405020304" pitchFamily="18" charset="0"/>
                <a:cs typeface="Times New Roman" panose="02020603050405020304" pitchFamily="18" charset="0"/>
              </a:rPr>
              <a:t>3. </a:t>
            </a:r>
            <a:r>
              <a:rPr lang="en-US" sz="3200" dirty="0" err="1">
                <a:solidFill>
                  <a:srgbClr val="000000"/>
                </a:solidFill>
                <a:latin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kế</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nghiệm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kiểm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chứng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giả</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thuyết</a:t>
            </a:r>
            <a:endParaRPr lang="vi-VN" sz="3200" b="1" dirty="0">
              <a:solidFill>
                <a:srgbClr val="00B050"/>
              </a:solidFill>
              <a:latin typeface="Times New Roman" pitchFamily="18" charset="0"/>
              <a:cs typeface="Times New Roman" pitchFamily="18" charset="0"/>
            </a:endParaRPr>
          </a:p>
        </p:txBody>
      </p:sp>
      <p:sp>
        <p:nvSpPr>
          <p:cNvPr id="16390" name="Rectangle 8">
            <a:hlinkClick r:id="rId2" action="ppaction://hlinksldjump"/>
            <a:extLst>
              <a:ext uri="{FF2B5EF4-FFF2-40B4-BE49-F238E27FC236}">
                <a16:creationId xmlns:a16="http://schemas.microsoft.com/office/drawing/2014/main" id="{C3581628-3073-4A90-90C3-8022DBAD2952}"/>
              </a:ext>
            </a:extLst>
          </p:cNvPr>
          <p:cNvSpPr>
            <a:spLocks noChangeArrowheads="1"/>
          </p:cNvSpPr>
          <p:nvPr/>
        </p:nvSpPr>
        <p:spPr bwMode="auto">
          <a:xfrm>
            <a:off x="395288" y="1179513"/>
            <a:ext cx="201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0000CC"/>
                </a:solidFill>
                <a:latin typeface="Times New Roman" panose="02020603050405020304" pitchFamily="18" charset="0"/>
                <a:cs typeface="Times New Roman" panose="02020603050405020304" pitchFamily="18" charset="0"/>
              </a:rPr>
              <a:t>Nguyên liệu</a:t>
            </a:r>
          </a:p>
        </p:txBody>
      </p:sp>
      <p:sp>
        <p:nvSpPr>
          <p:cNvPr id="16391" name="Rectangle 5">
            <a:extLst>
              <a:ext uri="{FF2B5EF4-FFF2-40B4-BE49-F238E27FC236}">
                <a16:creationId xmlns:a16="http://schemas.microsoft.com/office/drawing/2014/main" id="{20392182-C0A0-4DD0-9983-E9A409D82C52}"/>
              </a:ext>
            </a:extLst>
          </p:cNvPr>
          <p:cNvSpPr>
            <a:spLocks noChangeArrowheads="1"/>
          </p:cNvSpPr>
          <p:nvPr/>
        </p:nvSpPr>
        <p:spPr bwMode="auto">
          <a:xfrm>
            <a:off x="395288" y="3357563"/>
            <a:ext cx="82899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1650"/>
              </a:lnSpc>
              <a:spcBef>
                <a:spcPct val="0"/>
              </a:spcBef>
              <a:spcAft>
                <a:spcPts val="800"/>
              </a:spcAft>
              <a:buFontTx/>
              <a:buNone/>
            </a:pPr>
            <a:r>
              <a:rPr lang="en-US" altLang="en-US" sz="2400" i="1">
                <a:solidFill>
                  <a:srgbClr val="000000"/>
                </a:solidFill>
                <a:latin typeface="Times New Roman" panose="02020603050405020304" pitchFamily="18" charset="0"/>
                <a:cs typeface="Times New Roman" panose="02020603050405020304" pitchFamily="18" charset="0"/>
              </a:rPr>
              <a:t>Bước 1:</a:t>
            </a:r>
            <a:r>
              <a:rPr lang="en-US" altLang="en-US" sz="2400">
                <a:solidFill>
                  <a:srgbClr val="000000"/>
                </a:solidFill>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392" name="Rectangle 7">
            <a:extLst>
              <a:ext uri="{FF2B5EF4-FFF2-40B4-BE49-F238E27FC236}">
                <a16:creationId xmlns:a16="http://schemas.microsoft.com/office/drawing/2014/main" id="{C3FC6F7D-9399-4C53-B596-58FB974366BF}"/>
              </a:ext>
            </a:extLst>
          </p:cNvPr>
          <p:cNvSpPr>
            <a:spLocks noChangeArrowheads="1"/>
          </p:cNvSpPr>
          <p:nvPr/>
        </p:nvSpPr>
        <p:spPr bwMode="auto">
          <a:xfrm>
            <a:off x="401638" y="3862388"/>
            <a:ext cx="8201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rgbClr val="000000"/>
                </a:solidFill>
                <a:latin typeface="Times New Roman" panose="02020603050405020304" pitchFamily="18" charset="0"/>
                <a:cs typeface="Times New Roman" panose="02020603050405020304" pitchFamily="18" charset="0"/>
              </a:rPr>
              <a:t>Bước 2:</a:t>
            </a:r>
            <a:r>
              <a:rPr lang="en-US" altLang="en-US" sz="2400">
                <a:solidFill>
                  <a:srgbClr val="000000"/>
                </a:solidFill>
                <a:latin typeface="Times New Roman" panose="02020603050405020304" pitchFamily="18" charset="0"/>
                <a:cs typeface="Times New Roman" panose="02020603050405020304" pitchFamily="18" charset="0"/>
              </a:rPr>
              <a:t> Đậy lamen lên mẫu vật. Dùng giấy thấm nếu có dung dịch tràn ra ngoài</a:t>
            </a:r>
            <a:endParaRPr lang="en-US" altLang="en-US" sz="2400">
              <a:latin typeface="Arial" panose="020B0604020202020204" pitchFamily="34" charset="0"/>
            </a:endParaRPr>
          </a:p>
        </p:txBody>
      </p:sp>
      <p:sp>
        <p:nvSpPr>
          <p:cNvPr id="16393" name="Rectangle 9">
            <a:extLst>
              <a:ext uri="{FF2B5EF4-FFF2-40B4-BE49-F238E27FC236}">
                <a16:creationId xmlns:a16="http://schemas.microsoft.com/office/drawing/2014/main" id="{44479E0E-08D3-4288-9C7B-774D66F72622}"/>
              </a:ext>
            </a:extLst>
          </p:cNvPr>
          <p:cNvSpPr>
            <a:spLocks noChangeArrowheads="1"/>
          </p:cNvSpPr>
          <p:nvPr/>
        </p:nvSpPr>
        <p:spPr bwMode="auto">
          <a:xfrm>
            <a:off x="531813" y="4845050"/>
            <a:ext cx="58864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1650"/>
              </a:lnSpc>
              <a:spcBef>
                <a:spcPct val="0"/>
              </a:spcBef>
              <a:spcAft>
                <a:spcPts val="800"/>
              </a:spcAft>
              <a:buFontTx/>
              <a:buNone/>
            </a:pPr>
            <a:r>
              <a:rPr lang="en-US" altLang="en-US" sz="2400" i="1">
                <a:solidFill>
                  <a:srgbClr val="000000"/>
                </a:solidFill>
                <a:latin typeface="Times New Roman" panose="02020603050405020304" pitchFamily="18" charset="0"/>
                <a:cs typeface="Times New Roman" panose="02020603050405020304" pitchFamily="18" charset="0"/>
              </a:rPr>
              <a:t>Bước 3:</a:t>
            </a:r>
            <a:r>
              <a:rPr lang="en-US" altLang="en-US" sz="2400">
                <a:solidFill>
                  <a:srgbClr val="000000"/>
                </a:solidFill>
                <a:latin typeface="Times New Roman" panose="02020603050405020304" pitchFamily="18" charset="0"/>
                <a:cs typeface="Times New Roman" panose="02020603050405020304" pitchFamily="18" charset="0"/>
              </a:rPr>
              <a:t> Đặt và cố định tiêu bản trên bàn kính.</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394" name="Rectangle 11">
            <a:extLst>
              <a:ext uri="{FF2B5EF4-FFF2-40B4-BE49-F238E27FC236}">
                <a16:creationId xmlns:a16="http://schemas.microsoft.com/office/drawing/2014/main" id="{6A3B6BC8-6BD6-46F3-BF6B-1B9CE311B4DF}"/>
              </a:ext>
            </a:extLst>
          </p:cNvPr>
          <p:cNvSpPr>
            <a:spLocks noChangeArrowheads="1"/>
          </p:cNvSpPr>
          <p:nvPr/>
        </p:nvSpPr>
        <p:spPr bwMode="auto">
          <a:xfrm>
            <a:off x="427038" y="5307013"/>
            <a:ext cx="82581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1650"/>
              </a:lnSpc>
              <a:spcBef>
                <a:spcPct val="0"/>
              </a:spcBef>
              <a:spcAft>
                <a:spcPts val="800"/>
              </a:spcAft>
              <a:buFontTx/>
              <a:buNone/>
            </a:pPr>
            <a:r>
              <a:rPr lang="en-US" altLang="en-US" sz="2400" i="1">
                <a:solidFill>
                  <a:srgbClr val="000000"/>
                </a:solidFill>
                <a:latin typeface="Times New Roman" panose="02020603050405020304" pitchFamily="18" charset="0"/>
                <a:cs typeface="Times New Roman" panose="02020603050405020304" pitchFamily="18" charset="0"/>
              </a:rPr>
              <a:t>Bước 4:</a:t>
            </a:r>
            <a:r>
              <a:rPr lang="en-US" altLang="en-US" sz="2400">
                <a:solidFill>
                  <a:srgbClr val="000000"/>
                </a:solidFill>
                <a:latin typeface="Times New Roman" panose="02020603050405020304" pitchFamily="18" charset="0"/>
                <a:cs typeface="Times New Roman" panose="02020603050405020304" pitchFamily="18" charset="0"/>
              </a:rPr>
              <a:t> Quan sát mẫu vật ở vật kính 10x, chọn vùng có số lượng tế bào vừa phải. Sau đó chuyển sang vật kính 40x để quan sát rõ hơn.</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a:extLst>
              <a:ext uri="{FF2B5EF4-FFF2-40B4-BE49-F238E27FC236}">
                <a16:creationId xmlns:a16="http://schemas.microsoft.com/office/drawing/2014/main" id="{F20B12CE-90D0-4A5C-9171-A0E8EF4274A0}"/>
              </a:ext>
            </a:extLst>
          </p:cNvPr>
          <p:cNvGrpSpPr>
            <a:grpSpLocks/>
          </p:cNvGrpSpPr>
          <p:nvPr/>
        </p:nvGrpSpPr>
        <p:grpSpPr bwMode="auto">
          <a:xfrm>
            <a:off x="107950" y="476250"/>
            <a:ext cx="8986838" cy="6192838"/>
            <a:chOff x="68" y="300"/>
            <a:chExt cx="5661" cy="3901"/>
          </a:xfrm>
        </p:grpSpPr>
        <p:sp>
          <p:nvSpPr>
            <p:cNvPr id="17426" name="Line 3">
              <a:extLst>
                <a:ext uri="{FF2B5EF4-FFF2-40B4-BE49-F238E27FC236}">
                  <a16:creationId xmlns:a16="http://schemas.microsoft.com/office/drawing/2014/main" id="{1CD537EF-17EA-4C05-BAF0-9A4045ACB4CB}"/>
                </a:ext>
              </a:extLst>
            </p:cNvPr>
            <p:cNvSpPr>
              <a:spLocks noChangeShapeType="1"/>
            </p:cNvSpPr>
            <p:nvPr/>
          </p:nvSpPr>
          <p:spPr bwMode="auto">
            <a:xfrm>
              <a:off x="68"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27" name="Line 4">
              <a:extLst>
                <a:ext uri="{FF2B5EF4-FFF2-40B4-BE49-F238E27FC236}">
                  <a16:creationId xmlns:a16="http://schemas.microsoft.com/office/drawing/2014/main" id="{B72A69D7-D062-4229-90A7-3D92620F350C}"/>
                </a:ext>
              </a:extLst>
            </p:cNvPr>
            <p:cNvSpPr>
              <a:spLocks noChangeShapeType="1"/>
            </p:cNvSpPr>
            <p:nvPr/>
          </p:nvSpPr>
          <p:spPr bwMode="auto">
            <a:xfrm>
              <a:off x="1973"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28" name="Line 5">
              <a:extLst>
                <a:ext uri="{FF2B5EF4-FFF2-40B4-BE49-F238E27FC236}">
                  <a16:creationId xmlns:a16="http://schemas.microsoft.com/office/drawing/2014/main" id="{3B456B78-5BF9-4DFC-9E93-DFCF5A745A8D}"/>
                </a:ext>
              </a:extLst>
            </p:cNvPr>
            <p:cNvSpPr>
              <a:spLocks noChangeShapeType="1"/>
            </p:cNvSpPr>
            <p:nvPr/>
          </p:nvSpPr>
          <p:spPr bwMode="auto">
            <a:xfrm>
              <a:off x="3923"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29" name="Line 6">
              <a:extLst>
                <a:ext uri="{FF2B5EF4-FFF2-40B4-BE49-F238E27FC236}">
                  <a16:creationId xmlns:a16="http://schemas.microsoft.com/office/drawing/2014/main" id="{3D576FFD-4FB1-4032-9DA5-34DE42FF3FFE}"/>
                </a:ext>
              </a:extLst>
            </p:cNvPr>
            <p:cNvSpPr>
              <a:spLocks noChangeShapeType="1"/>
            </p:cNvSpPr>
            <p:nvPr/>
          </p:nvSpPr>
          <p:spPr bwMode="auto">
            <a:xfrm>
              <a:off x="5729"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30" name="Line 7">
              <a:extLst>
                <a:ext uri="{FF2B5EF4-FFF2-40B4-BE49-F238E27FC236}">
                  <a16:creationId xmlns:a16="http://schemas.microsoft.com/office/drawing/2014/main" id="{7A3A3EF5-2100-4E9B-94DB-80EBD2262AD0}"/>
                </a:ext>
              </a:extLst>
            </p:cNvPr>
            <p:cNvSpPr>
              <a:spLocks noChangeShapeType="1"/>
            </p:cNvSpPr>
            <p:nvPr/>
          </p:nvSpPr>
          <p:spPr bwMode="auto">
            <a:xfrm>
              <a:off x="68" y="300"/>
              <a:ext cx="56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31" name="Line 8">
              <a:extLst>
                <a:ext uri="{FF2B5EF4-FFF2-40B4-BE49-F238E27FC236}">
                  <a16:creationId xmlns:a16="http://schemas.microsoft.com/office/drawing/2014/main" id="{8D2E0DC8-B730-4048-A4AA-779F3E60D550}"/>
                </a:ext>
              </a:extLst>
            </p:cNvPr>
            <p:cNvSpPr>
              <a:spLocks noChangeShapeType="1"/>
            </p:cNvSpPr>
            <p:nvPr/>
          </p:nvSpPr>
          <p:spPr bwMode="auto">
            <a:xfrm>
              <a:off x="68" y="4201"/>
              <a:ext cx="56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32" name="Line 9">
              <a:extLst>
                <a:ext uri="{FF2B5EF4-FFF2-40B4-BE49-F238E27FC236}">
                  <a16:creationId xmlns:a16="http://schemas.microsoft.com/office/drawing/2014/main" id="{0B6E6687-5ED1-4853-B0EC-8C5F2953B77B}"/>
                </a:ext>
              </a:extLst>
            </p:cNvPr>
            <p:cNvSpPr>
              <a:spLocks noChangeShapeType="1"/>
            </p:cNvSpPr>
            <p:nvPr/>
          </p:nvSpPr>
          <p:spPr bwMode="auto">
            <a:xfrm>
              <a:off x="68" y="618"/>
              <a:ext cx="56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7411" name="Rectangle 10">
            <a:extLst>
              <a:ext uri="{FF2B5EF4-FFF2-40B4-BE49-F238E27FC236}">
                <a16:creationId xmlns:a16="http://schemas.microsoft.com/office/drawing/2014/main" id="{8C418B25-303E-4F70-94F0-B2C5A1C05F07}"/>
              </a:ext>
            </a:extLst>
          </p:cNvPr>
          <p:cNvSpPr>
            <a:spLocks noChangeArrowheads="1"/>
          </p:cNvSpPr>
          <p:nvPr/>
        </p:nvSpPr>
        <p:spPr bwMode="auto">
          <a:xfrm>
            <a:off x="107950" y="-57150"/>
            <a:ext cx="5400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u="sng">
                <a:solidFill>
                  <a:srgbClr val="0000FF"/>
                </a:solidFill>
                <a:latin typeface="Arial" panose="020B0604020202020204" pitchFamily="34" charset="0"/>
              </a:rPr>
              <a:t>III. Nội dung và cách tiến hành</a:t>
            </a:r>
          </a:p>
        </p:txBody>
      </p:sp>
      <p:sp>
        <p:nvSpPr>
          <p:cNvPr id="17412" name="Rectangle 11">
            <a:extLst>
              <a:ext uri="{FF2B5EF4-FFF2-40B4-BE49-F238E27FC236}">
                <a16:creationId xmlns:a16="http://schemas.microsoft.com/office/drawing/2014/main" id="{98DB2D79-CB0D-43D4-B687-7CB535FB87CD}"/>
              </a:ext>
            </a:extLst>
          </p:cNvPr>
          <p:cNvSpPr>
            <a:spLocks noChangeArrowheads="1"/>
          </p:cNvSpPr>
          <p:nvPr/>
        </p:nvSpPr>
        <p:spPr bwMode="auto">
          <a:xfrm>
            <a:off x="-36513" y="476250"/>
            <a:ext cx="345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u="sng">
                <a:solidFill>
                  <a:srgbClr val="0000FF"/>
                </a:solidFill>
                <a:latin typeface="Arial" panose="020B0604020202020204" pitchFamily="34" charset="0"/>
              </a:rPr>
              <a:t>1. Quan sát tế bào ban đầu </a:t>
            </a:r>
          </a:p>
        </p:txBody>
      </p:sp>
      <p:sp>
        <p:nvSpPr>
          <p:cNvPr id="17413" name="Rectangle 12">
            <a:extLst>
              <a:ext uri="{FF2B5EF4-FFF2-40B4-BE49-F238E27FC236}">
                <a16:creationId xmlns:a16="http://schemas.microsoft.com/office/drawing/2014/main" id="{013CC2B2-F617-44EF-9F4A-9C008F4B62C0}"/>
              </a:ext>
            </a:extLst>
          </p:cNvPr>
          <p:cNvSpPr>
            <a:spLocks noChangeArrowheads="1"/>
          </p:cNvSpPr>
          <p:nvPr/>
        </p:nvSpPr>
        <p:spPr bwMode="auto">
          <a:xfrm>
            <a:off x="3203575" y="476250"/>
            <a:ext cx="2951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u="sng">
                <a:solidFill>
                  <a:srgbClr val="0000FF"/>
                </a:solidFill>
                <a:latin typeface="Arial" panose="020B0604020202020204" pitchFamily="34" charset="0"/>
              </a:rPr>
              <a:t>2. TN hiện tượng teo bào </a:t>
            </a:r>
          </a:p>
        </p:txBody>
      </p:sp>
      <p:sp>
        <p:nvSpPr>
          <p:cNvPr id="69645" name="Rectangle 13">
            <a:extLst>
              <a:ext uri="{FF2B5EF4-FFF2-40B4-BE49-F238E27FC236}">
                <a16:creationId xmlns:a16="http://schemas.microsoft.com/office/drawing/2014/main" id="{8CE8057B-1741-4DDE-8A85-B63D92B8308D}"/>
              </a:ext>
            </a:extLst>
          </p:cNvPr>
          <p:cNvSpPr>
            <a:spLocks noChangeArrowheads="1"/>
          </p:cNvSpPr>
          <p:nvPr/>
        </p:nvSpPr>
        <p:spPr bwMode="auto">
          <a:xfrm>
            <a:off x="6154738" y="549275"/>
            <a:ext cx="2917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u="sng">
                <a:solidFill>
                  <a:srgbClr val="0000FF"/>
                </a:solidFill>
                <a:latin typeface="Arial" panose="020B0604020202020204" pitchFamily="34" charset="0"/>
              </a:rPr>
              <a:t>3.TN hiện tượng tan bào </a:t>
            </a:r>
          </a:p>
        </p:txBody>
      </p:sp>
      <p:sp>
        <p:nvSpPr>
          <p:cNvPr id="17415" name="Rectangle 14">
            <a:extLst>
              <a:ext uri="{FF2B5EF4-FFF2-40B4-BE49-F238E27FC236}">
                <a16:creationId xmlns:a16="http://schemas.microsoft.com/office/drawing/2014/main" id="{9E921530-C374-48AE-A35C-547C279B59EE}"/>
              </a:ext>
            </a:extLst>
          </p:cNvPr>
          <p:cNvSpPr>
            <a:spLocks noChangeArrowheads="1"/>
          </p:cNvSpPr>
          <p:nvPr/>
        </p:nvSpPr>
        <p:spPr bwMode="auto">
          <a:xfrm>
            <a:off x="179388" y="1073150"/>
            <a:ext cx="279558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a:latin typeface="Times New Roman" panose="02020603050405020304" pitchFamily="18" charset="0"/>
                <a:ea typeface="Calibri" panose="020F0502020204030204" pitchFamily="34" charset="0"/>
                <a:cs typeface="Times New Roman" panose="02020603050405020304" pitchFamily="18" charset="0"/>
              </a:rPr>
              <a:t>- Nhỏ một giọt máu ếch lên lam kính đã có sẵn dung dịch NaCl 0,65 % (dung dịch đẳng trương).</a:t>
            </a:r>
          </a:p>
        </p:txBody>
      </p:sp>
      <p:sp>
        <p:nvSpPr>
          <p:cNvPr id="17416" name="Rectangle 16">
            <a:extLst>
              <a:ext uri="{FF2B5EF4-FFF2-40B4-BE49-F238E27FC236}">
                <a16:creationId xmlns:a16="http://schemas.microsoft.com/office/drawing/2014/main" id="{89278016-C3C3-4837-B66A-12EADE58031A}"/>
              </a:ext>
            </a:extLst>
          </p:cNvPr>
          <p:cNvSpPr>
            <a:spLocks noChangeArrowheads="1"/>
          </p:cNvSpPr>
          <p:nvPr/>
        </p:nvSpPr>
        <p:spPr bwMode="auto">
          <a:xfrm>
            <a:off x="246063" y="2855913"/>
            <a:ext cx="277018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a:solidFill>
                  <a:srgbClr val="000000"/>
                </a:solidFill>
                <a:latin typeface="Times New Roman" panose="02020603050405020304" pitchFamily="18" charset="0"/>
                <a:cs typeface="Times New Roman" panose="02020603050405020304" pitchFamily="18" charset="0"/>
              </a:rPr>
              <a:t>Đậy lamen lên mẫu vật. Dùng giấy thấm nếu có dung dịch tràn ra ngoài</a:t>
            </a:r>
            <a:r>
              <a:rPr lang="en-US" altLang="en-US" sz="2200" b="1">
                <a:solidFill>
                  <a:srgbClr val="0000FF"/>
                </a:solidFill>
                <a:latin typeface="Arial" panose="020B0604020202020204" pitchFamily="34" charset="0"/>
              </a:rPr>
              <a:t>.</a:t>
            </a:r>
          </a:p>
        </p:txBody>
      </p:sp>
      <p:sp>
        <p:nvSpPr>
          <p:cNvPr id="17417" name="Rectangle 17">
            <a:extLst>
              <a:ext uri="{FF2B5EF4-FFF2-40B4-BE49-F238E27FC236}">
                <a16:creationId xmlns:a16="http://schemas.microsoft.com/office/drawing/2014/main" id="{0C3EDB17-18D3-4C03-A705-7BE9780ADE86}"/>
              </a:ext>
            </a:extLst>
          </p:cNvPr>
          <p:cNvSpPr>
            <a:spLocks noChangeArrowheads="1"/>
          </p:cNvSpPr>
          <p:nvPr/>
        </p:nvSpPr>
        <p:spPr bwMode="auto">
          <a:xfrm>
            <a:off x="201613" y="4324350"/>
            <a:ext cx="28527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buFontTx/>
              <a:buNone/>
            </a:pPr>
            <a:r>
              <a:rPr lang="en-US" altLang="en-US" sz="2200">
                <a:solidFill>
                  <a:srgbClr val="000000"/>
                </a:solidFill>
                <a:latin typeface="Times New Roman" panose="02020603050405020304" pitchFamily="18" charset="0"/>
                <a:cs typeface="Times New Roman" panose="02020603050405020304" pitchFamily="18" charset="0"/>
              </a:rPr>
              <a:t>Đặt và cố định tiêu bản trên bàn kính.</a:t>
            </a:r>
            <a:endParaRPr lang="en-US" altLang="en-US" sz="2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418" name="Rectangle 19">
            <a:extLst>
              <a:ext uri="{FF2B5EF4-FFF2-40B4-BE49-F238E27FC236}">
                <a16:creationId xmlns:a16="http://schemas.microsoft.com/office/drawing/2014/main" id="{9977281F-A33A-44D5-9DAE-D4D344700BAE}"/>
              </a:ext>
            </a:extLst>
          </p:cNvPr>
          <p:cNvSpPr>
            <a:spLocks noChangeArrowheads="1"/>
          </p:cNvSpPr>
          <p:nvPr/>
        </p:nvSpPr>
        <p:spPr bwMode="auto">
          <a:xfrm>
            <a:off x="3068638" y="1541463"/>
            <a:ext cx="32750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Char char="-"/>
            </a:pPr>
            <a:r>
              <a:rPr lang="en-US" altLang="en-US" sz="2000" b="1">
                <a:solidFill>
                  <a:srgbClr val="0000FF"/>
                </a:solidFill>
                <a:latin typeface="Arial" panose="020B0604020202020204" pitchFamily="34" charset="0"/>
              </a:rPr>
              <a:t>Lấy tiêu bản ra khỏi kính. Nhỏ dung dịch muối NaCl 2% vào rìa lá kính, dùng giấy thấm phía đối diện cho nước muối đi nhanh vào tế bào.</a:t>
            </a:r>
          </a:p>
        </p:txBody>
      </p:sp>
      <p:sp>
        <p:nvSpPr>
          <p:cNvPr id="17419" name="Rectangle 22">
            <a:extLst>
              <a:ext uri="{FF2B5EF4-FFF2-40B4-BE49-F238E27FC236}">
                <a16:creationId xmlns:a16="http://schemas.microsoft.com/office/drawing/2014/main" id="{1898C8FD-0025-4F33-83A5-FB2E2AA0F422}"/>
              </a:ext>
            </a:extLst>
          </p:cNvPr>
          <p:cNvSpPr>
            <a:spLocks noChangeArrowheads="1"/>
          </p:cNvSpPr>
          <p:nvPr/>
        </p:nvSpPr>
        <p:spPr bwMode="auto">
          <a:xfrm>
            <a:off x="3132138" y="4292600"/>
            <a:ext cx="3095625"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0000FF"/>
                </a:solidFill>
                <a:latin typeface="Arial" panose="020B0604020202020204" pitchFamily="34" charset="0"/>
              </a:rPr>
              <a:t>- Quan sát dưới kính hiển vi</a:t>
            </a:r>
          </a:p>
          <a:p>
            <a:pPr>
              <a:spcBef>
                <a:spcPct val="0"/>
              </a:spcBef>
              <a:buFontTx/>
              <a:buNone/>
            </a:pPr>
            <a:r>
              <a:rPr lang="en-US" altLang="en-US" sz="2000" b="1">
                <a:solidFill>
                  <a:srgbClr val="0000FF"/>
                </a:solidFill>
                <a:latin typeface="Arial" panose="020B0604020202020204" pitchFamily="34" charset="0"/>
              </a:rPr>
              <a:t>(quan sát ở x10 sau đó là x40).</a:t>
            </a:r>
          </a:p>
          <a:p>
            <a:pPr>
              <a:spcBef>
                <a:spcPct val="0"/>
              </a:spcBef>
              <a:buFontTx/>
              <a:buNone/>
            </a:pPr>
            <a:r>
              <a:rPr lang="en-US" altLang="en-US" sz="2200" b="1">
                <a:solidFill>
                  <a:srgbClr val="000000"/>
                </a:solidFill>
                <a:latin typeface="Times New Roman" panose="02020603050405020304" pitchFamily="18" charset="0"/>
                <a:cs typeface="Times New Roman" panose="02020603050405020304" pitchFamily="18" charset="0"/>
              </a:rPr>
              <a:t>Quan sát sự thay đổi hình dạng của tế bào máu.</a:t>
            </a:r>
            <a:endParaRPr lang="en-US" altLang="en-US" sz="2200" b="1">
              <a:latin typeface="Arial" panose="020B0604020202020204" pitchFamily="34" charset="0"/>
            </a:endParaRPr>
          </a:p>
        </p:txBody>
      </p:sp>
      <p:sp>
        <p:nvSpPr>
          <p:cNvPr id="69655" name="Rectangle 23">
            <a:extLst>
              <a:ext uri="{FF2B5EF4-FFF2-40B4-BE49-F238E27FC236}">
                <a16:creationId xmlns:a16="http://schemas.microsoft.com/office/drawing/2014/main" id="{10664B3C-EAC1-4170-B2A4-09F6244EB9FA}"/>
              </a:ext>
            </a:extLst>
          </p:cNvPr>
          <p:cNvSpPr>
            <a:spLocks noChangeArrowheads="1"/>
          </p:cNvSpPr>
          <p:nvPr/>
        </p:nvSpPr>
        <p:spPr bwMode="auto">
          <a:xfrm>
            <a:off x="6156325" y="1052513"/>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en-US" sz="2000" b="1" u="sng">
                <a:solidFill>
                  <a:srgbClr val="FF0000"/>
                </a:solidFill>
                <a:latin typeface="Arial" panose="020B0604020202020204" pitchFamily="34" charset="0"/>
              </a:rPr>
              <a:t>Bước 1: </a:t>
            </a:r>
          </a:p>
        </p:txBody>
      </p:sp>
      <p:sp>
        <p:nvSpPr>
          <p:cNvPr id="69656" name="Rectangle 24">
            <a:extLst>
              <a:ext uri="{FF2B5EF4-FFF2-40B4-BE49-F238E27FC236}">
                <a16:creationId xmlns:a16="http://schemas.microsoft.com/office/drawing/2014/main" id="{2A2DD05F-6FA8-4E2D-ADA7-617B2F475F6B}"/>
              </a:ext>
            </a:extLst>
          </p:cNvPr>
          <p:cNvSpPr>
            <a:spLocks noChangeArrowheads="1"/>
          </p:cNvSpPr>
          <p:nvPr/>
        </p:nvSpPr>
        <p:spPr bwMode="auto">
          <a:xfrm>
            <a:off x="6151563" y="4365625"/>
            <a:ext cx="29924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en-US" altLang="en-US" sz="2000" b="1">
                <a:solidFill>
                  <a:srgbClr val="0000FF"/>
                </a:solidFill>
                <a:latin typeface="Arial" panose="020B0604020202020204" pitchFamily="34" charset="0"/>
              </a:rPr>
              <a:t>Quan sát dưới kính hiển vi.</a:t>
            </a:r>
          </a:p>
          <a:p>
            <a:pPr>
              <a:spcBef>
                <a:spcPct val="0"/>
              </a:spcBef>
              <a:buFontTx/>
              <a:buChar char="-"/>
            </a:pPr>
            <a:r>
              <a:rPr lang="en-US" altLang="en-US" sz="2000" b="1">
                <a:solidFill>
                  <a:srgbClr val="000000"/>
                </a:solidFill>
                <a:latin typeface="Times New Roman" panose="02020603050405020304" pitchFamily="18" charset="0"/>
                <a:cs typeface="Times New Roman" panose="02020603050405020304" pitchFamily="18" charset="0"/>
              </a:rPr>
              <a:t>Quan sát sự thay đổi hình dạng của tế bào máu.</a:t>
            </a:r>
            <a:endParaRPr lang="en-US" altLang="en-US" sz="2000" b="1">
              <a:latin typeface="Arial" panose="020B0604020202020204" pitchFamily="34" charset="0"/>
            </a:endParaRPr>
          </a:p>
          <a:p>
            <a:pPr>
              <a:spcBef>
                <a:spcPct val="0"/>
              </a:spcBef>
              <a:buFontTx/>
              <a:buChar char="-"/>
            </a:pPr>
            <a:endParaRPr lang="en-US" altLang="en-US" sz="2000" b="1">
              <a:solidFill>
                <a:srgbClr val="0000FF"/>
              </a:solidFill>
              <a:latin typeface="Arial" panose="020B0604020202020204" pitchFamily="34" charset="0"/>
            </a:endParaRPr>
          </a:p>
        </p:txBody>
      </p:sp>
      <p:sp>
        <p:nvSpPr>
          <p:cNvPr id="69657" name="Rectangle 25">
            <a:extLst>
              <a:ext uri="{FF2B5EF4-FFF2-40B4-BE49-F238E27FC236}">
                <a16:creationId xmlns:a16="http://schemas.microsoft.com/office/drawing/2014/main" id="{B7C5EEEB-E815-47DA-A8E2-8912DBE34522}"/>
              </a:ext>
            </a:extLst>
          </p:cNvPr>
          <p:cNvSpPr>
            <a:spLocks noChangeArrowheads="1"/>
          </p:cNvSpPr>
          <p:nvPr/>
        </p:nvSpPr>
        <p:spPr bwMode="auto">
          <a:xfrm>
            <a:off x="6192838" y="1484313"/>
            <a:ext cx="29511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en-US" sz="2000" b="1">
                <a:solidFill>
                  <a:srgbClr val="0000FF"/>
                </a:solidFill>
                <a:latin typeface="Arial" panose="020B0604020202020204" pitchFamily="34" charset="0"/>
              </a:rPr>
              <a:t> - Lấy tiêu bản ra khỏi kính. Nhỏ một giọt nước cất  vào rìa của lá kính , dùng giấy thấm phía đối diện.</a:t>
            </a:r>
          </a:p>
        </p:txBody>
      </p:sp>
      <p:sp>
        <p:nvSpPr>
          <p:cNvPr id="69658" name="Rectangle 26">
            <a:extLst>
              <a:ext uri="{FF2B5EF4-FFF2-40B4-BE49-F238E27FC236}">
                <a16:creationId xmlns:a16="http://schemas.microsoft.com/office/drawing/2014/main" id="{38292D33-E524-47F5-A7B9-0F989DFCB1F3}"/>
              </a:ext>
            </a:extLst>
          </p:cNvPr>
          <p:cNvSpPr>
            <a:spLocks noChangeArrowheads="1"/>
          </p:cNvSpPr>
          <p:nvPr/>
        </p:nvSpPr>
        <p:spPr bwMode="auto">
          <a:xfrm>
            <a:off x="6300788" y="3933825"/>
            <a:ext cx="1169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u="sng">
                <a:solidFill>
                  <a:srgbClr val="FF0000"/>
                </a:solidFill>
                <a:latin typeface="Arial" panose="020B0604020202020204" pitchFamily="34" charset="0"/>
              </a:rPr>
              <a:t>Bước 2:</a:t>
            </a:r>
          </a:p>
        </p:txBody>
      </p:sp>
      <p:sp>
        <p:nvSpPr>
          <p:cNvPr id="17424" name="Rectangle 30">
            <a:extLst>
              <a:ext uri="{FF2B5EF4-FFF2-40B4-BE49-F238E27FC236}">
                <a16:creationId xmlns:a16="http://schemas.microsoft.com/office/drawing/2014/main" id="{755C4E45-D21C-45D7-80F6-3EC39C96D851}"/>
              </a:ext>
            </a:extLst>
          </p:cNvPr>
          <p:cNvSpPr>
            <a:spLocks noChangeArrowheads="1"/>
          </p:cNvSpPr>
          <p:nvPr/>
        </p:nvSpPr>
        <p:spPr bwMode="auto">
          <a:xfrm>
            <a:off x="130175" y="5232400"/>
            <a:ext cx="30956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0000FF"/>
                </a:solidFill>
                <a:latin typeface="Arial" panose="020B0604020202020204" pitchFamily="34" charset="0"/>
              </a:rPr>
              <a:t>- Quan sát dưới kính hiển vi</a:t>
            </a:r>
          </a:p>
          <a:p>
            <a:pPr>
              <a:spcBef>
                <a:spcPct val="0"/>
              </a:spcBef>
              <a:buFontTx/>
              <a:buNone/>
            </a:pPr>
            <a:r>
              <a:rPr lang="en-US" altLang="en-US" sz="2000" b="1">
                <a:solidFill>
                  <a:srgbClr val="0000FF"/>
                </a:solidFill>
                <a:latin typeface="Arial" panose="020B0604020202020204" pitchFamily="34" charset="0"/>
              </a:rPr>
              <a:t>(quan sát ở x10 sau đó là x40).</a:t>
            </a:r>
          </a:p>
        </p:txBody>
      </p:sp>
      <p:sp>
        <p:nvSpPr>
          <p:cNvPr id="69664" name="Rectangle 32">
            <a:extLst>
              <a:ext uri="{FF2B5EF4-FFF2-40B4-BE49-F238E27FC236}">
                <a16:creationId xmlns:a16="http://schemas.microsoft.com/office/drawing/2014/main" id="{1549C22F-AE73-49EC-AB61-272BC0EB67B7}"/>
              </a:ext>
            </a:extLst>
          </p:cNvPr>
          <p:cNvSpPr>
            <a:spLocks noChangeArrowheads="1"/>
          </p:cNvSpPr>
          <p:nvPr/>
        </p:nvSpPr>
        <p:spPr bwMode="auto">
          <a:xfrm>
            <a:off x="6213475" y="476250"/>
            <a:ext cx="2916238" cy="6337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69664"/>
                                        </p:tgtEl>
                                      </p:cBhvr>
                                    </p:animEffect>
                                    <p:set>
                                      <p:cBhvr>
                                        <p:cTn id="7" dur="1" fill="hold">
                                          <p:stCondLst>
                                            <p:cond delay="499"/>
                                          </p:stCondLst>
                                        </p:cTn>
                                        <p:tgtEl>
                                          <p:spTgt spid="69664"/>
                                        </p:tgtEl>
                                        <p:attrNameLst>
                                          <p:attrName>style.visibility</p:attrName>
                                        </p:attrNameLst>
                                      </p:cBhvr>
                                      <p:to>
                                        <p:strVal val="hidden"/>
                                      </p:to>
                                    </p:set>
                                  </p:childTnLst>
                                </p:cTn>
                              </p:par>
                              <p:par>
                                <p:cTn id="8" presetID="29" presetClass="entr" presetSubtype="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 calcmode="lin" valueType="num">
                                      <p:cBhvr>
                                        <p:cTn id="10" dur="1000" fill="hold"/>
                                        <p:tgtEl>
                                          <p:spTgt spid="69645"/>
                                        </p:tgtEl>
                                        <p:attrNameLst>
                                          <p:attrName>ppt_x</p:attrName>
                                        </p:attrNameLst>
                                      </p:cBhvr>
                                      <p:tavLst>
                                        <p:tav tm="0">
                                          <p:val>
                                            <p:strVal val="#ppt_x-.2"/>
                                          </p:val>
                                        </p:tav>
                                        <p:tav tm="100000">
                                          <p:val>
                                            <p:strVal val="#ppt_x"/>
                                          </p:val>
                                        </p:tav>
                                      </p:tavLst>
                                    </p:anim>
                                    <p:anim calcmode="lin" valueType="num">
                                      <p:cBhvr>
                                        <p:cTn id="11" dur="1000" fill="hold"/>
                                        <p:tgtEl>
                                          <p:spTgt spid="69645"/>
                                        </p:tgtEl>
                                        <p:attrNameLst>
                                          <p:attrName>ppt_y</p:attrName>
                                        </p:attrNameLst>
                                      </p:cBhvr>
                                      <p:tavLst>
                                        <p:tav tm="0">
                                          <p:val>
                                            <p:strVal val="#ppt_y"/>
                                          </p:val>
                                        </p:tav>
                                        <p:tav tm="100000">
                                          <p:val>
                                            <p:strVal val="#ppt_y"/>
                                          </p:val>
                                        </p:tav>
                                      </p:tavLst>
                                    </p:anim>
                                    <p:animEffect transition="in" filter="wipe(right)" prLst="gradientSize: 0.1">
                                      <p:cBhvr>
                                        <p:cTn id="12" dur="1000"/>
                                        <p:tgtEl>
                                          <p:spTgt spid="69645"/>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69655"/>
                                        </p:tgtEl>
                                        <p:attrNameLst>
                                          <p:attrName>style.visibility</p:attrName>
                                        </p:attrNameLst>
                                      </p:cBhvr>
                                      <p:to>
                                        <p:strVal val="visible"/>
                                      </p:to>
                                    </p:set>
                                    <p:anim calcmode="lin" valueType="num">
                                      <p:cBhvr>
                                        <p:cTn id="15" dur="1000" fill="hold"/>
                                        <p:tgtEl>
                                          <p:spTgt spid="69655"/>
                                        </p:tgtEl>
                                        <p:attrNameLst>
                                          <p:attrName>ppt_x</p:attrName>
                                        </p:attrNameLst>
                                      </p:cBhvr>
                                      <p:tavLst>
                                        <p:tav tm="0">
                                          <p:val>
                                            <p:strVal val="#ppt_x-.2"/>
                                          </p:val>
                                        </p:tav>
                                        <p:tav tm="100000">
                                          <p:val>
                                            <p:strVal val="#ppt_x"/>
                                          </p:val>
                                        </p:tav>
                                      </p:tavLst>
                                    </p:anim>
                                    <p:anim calcmode="lin" valueType="num">
                                      <p:cBhvr>
                                        <p:cTn id="16" dur="1000" fill="hold"/>
                                        <p:tgtEl>
                                          <p:spTgt spid="6965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9655"/>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69656"/>
                                        </p:tgtEl>
                                        <p:attrNameLst>
                                          <p:attrName>style.visibility</p:attrName>
                                        </p:attrNameLst>
                                      </p:cBhvr>
                                      <p:to>
                                        <p:strVal val="visible"/>
                                      </p:to>
                                    </p:set>
                                    <p:anim calcmode="lin" valueType="num">
                                      <p:cBhvr>
                                        <p:cTn id="20" dur="1000" fill="hold"/>
                                        <p:tgtEl>
                                          <p:spTgt spid="69656"/>
                                        </p:tgtEl>
                                        <p:attrNameLst>
                                          <p:attrName>ppt_x</p:attrName>
                                        </p:attrNameLst>
                                      </p:cBhvr>
                                      <p:tavLst>
                                        <p:tav tm="0">
                                          <p:val>
                                            <p:strVal val="#ppt_x-.2"/>
                                          </p:val>
                                        </p:tav>
                                        <p:tav tm="100000">
                                          <p:val>
                                            <p:strVal val="#ppt_x"/>
                                          </p:val>
                                        </p:tav>
                                      </p:tavLst>
                                    </p:anim>
                                    <p:anim calcmode="lin" valueType="num">
                                      <p:cBhvr>
                                        <p:cTn id="21" dur="1000" fill="hold"/>
                                        <p:tgtEl>
                                          <p:spTgt spid="6965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9656"/>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69657"/>
                                        </p:tgtEl>
                                        <p:attrNameLst>
                                          <p:attrName>style.visibility</p:attrName>
                                        </p:attrNameLst>
                                      </p:cBhvr>
                                      <p:to>
                                        <p:strVal val="visible"/>
                                      </p:to>
                                    </p:set>
                                    <p:anim calcmode="lin" valueType="num">
                                      <p:cBhvr>
                                        <p:cTn id="25" dur="1000" fill="hold"/>
                                        <p:tgtEl>
                                          <p:spTgt spid="69657"/>
                                        </p:tgtEl>
                                        <p:attrNameLst>
                                          <p:attrName>ppt_x</p:attrName>
                                        </p:attrNameLst>
                                      </p:cBhvr>
                                      <p:tavLst>
                                        <p:tav tm="0">
                                          <p:val>
                                            <p:strVal val="#ppt_x-.2"/>
                                          </p:val>
                                        </p:tav>
                                        <p:tav tm="100000">
                                          <p:val>
                                            <p:strVal val="#ppt_x"/>
                                          </p:val>
                                        </p:tav>
                                      </p:tavLst>
                                    </p:anim>
                                    <p:anim calcmode="lin" valueType="num">
                                      <p:cBhvr>
                                        <p:cTn id="26" dur="1000" fill="hold"/>
                                        <p:tgtEl>
                                          <p:spTgt spid="6965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9657"/>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69658"/>
                                        </p:tgtEl>
                                        <p:attrNameLst>
                                          <p:attrName>style.visibility</p:attrName>
                                        </p:attrNameLst>
                                      </p:cBhvr>
                                      <p:to>
                                        <p:strVal val="visible"/>
                                      </p:to>
                                    </p:set>
                                    <p:anim calcmode="lin" valueType="num">
                                      <p:cBhvr>
                                        <p:cTn id="30" dur="1000" fill="hold"/>
                                        <p:tgtEl>
                                          <p:spTgt spid="69658"/>
                                        </p:tgtEl>
                                        <p:attrNameLst>
                                          <p:attrName>ppt_x</p:attrName>
                                        </p:attrNameLst>
                                      </p:cBhvr>
                                      <p:tavLst>
                                        <p:tav tm="0">
                                          <p:val>
                                            <p:strVal val="#ppt_x-.2"/>
                                          </p:val>
                                        </p:tav>
                                        <p:tav tm="100000">
                                          <p:val>
                                            <p:strVal val="#ppt_x"/>
                                          </p:val>
                                        </p:tav>
                                      </p:tavLst>
                                    </p:anim>
                                    <p:anim calcmode="lin" valueType="num">
                                      <p:cBhvr>
                                        <p:cTn id="31" dur="1000" fill="hold"/>
                                        <p:tgtEl>
                                          <p:spTgt spid="6965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9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55" grpId="0"/>
      <p:bldP spid="69656" grpId="0"/>
      <p:bldP spid="69657" grpId="0"/>
      <p:bldP spid="69658" grpId="0"/>
      <p:bldP spid="696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https://img.loigiaihay.com/picture/2022/0425/12-8.png">
            <a:extLst>
              <a:ext uri="{FF2B5EF4-FFF2-40B4-BE49-F238E27FC236}">
                <a16:creationId xmlns:a16="http://schemas.microsoft.com/office/drawing/2014/main" id="{CB9B3715-76C1-42CC-9B72-6B8A002F2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80645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4F61766-AB38-403A-A5EC-B435EFB0F782}"/>
              </a:ext>
            </a:extLst>
          </p:cNvPr>
          <p:cNvSpPr/>
          <p:nvPr/>
        </p:nvSpPr>
        <p:spPr>
          <a:xfrm>
            <a:off x="107950" y="68263"/>
            <a:ext cx="9036050" cy="44767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lnSpc>
                <a:spcPct val="130000"/>
              </a:lnSpc>
              <a:spcAft>
                <a:spcPts val="800"/>
              </a:spcAft>
              <a:tabLst>
                <a:tab pos="8101330" algn="l"/>
              </a:tabLst>
              <a:defRPr/>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8">
            <a:hlinkClick r:id="rId2" action="ppaction://hlinksldjump"/>
            <a:extLst>
              <a:ext uri="{FF2B5EF4-FFF2-40B4-BE49-F238E27FC236}">
                <a16:creationId xmlns:a16="http://schemas.microsoft.com/office/drawing/2014/main" id="{7ACB72CB-CD86-4733-8BFC-AE00F70F4ADF}"/>
              </a:ext>
            </a:extLst>
          </p:cNvPr>
          <p:cNvSpPr>
            <a:spLocks noChangeArrowheads="1"/>
          </p:cNvSpPr>
          <p:nvPr/>
        </p:nvSpPr>
        <p:spPr bwMode="auto">
          <a:xfrm>
            <a:off x="323850" y="819150"/>
            <a:ext cx="83613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vi-VN" sz="2800" dirty="0">
                <a:latin typeface="+mj-lt"/>
              </a:rPr>
              <a:t>Các nhóm mô tả kết quả quan sát được và đưa ra kết luận giả thuyết đúng hay sai. Từ đó, kết luận vấn đề nghiên cứu.</a:t>
            </a:r>
            <a:r>
              <a:rPr lang="en-US" sz="2800" dirty="0">
                <a:latin typeface="+mj-lt"/>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PHT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4</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6D97D976-AD98-45AC-B077-1E4A4A30F0EE}"/>
              </a:ext>
            </a:extLst>
          </p:cNvPr>
          <p:cNvGraphicFramePr>
            <a:graphicFrameLocks noGrp="1"/>
          </p:cNvGraphicFramePr>
          <p:nvPr/>
        </p:nvGraphicFramePr>
        <p:xfrm>
          <a:off x="323850" y="2136775"/>
          <a:ext cx="8650288" cy="4664075"/>
        </p:xfrm>
        <a:graphic>
          <a:graphicData uri="http://schemas.openxmlformats.org/drawingml/2006/table">
            <a:tbl>
              <a:tblPr firstRow="1" firstCol="1" bandRow="1">
                <a:tableStyleId>{5C22544A-7EE6-4342-B048-85BDC9FD1C3A}</a:tableStyleId>
              </a:tblPr>
              <a:tblGrid>
                <a:gridCol w="718289">
                  <a:extLst>
                    <a:ext uri="{9D8B030D-6E8A-4147-A177-3AD203B41FA5}">
                      <a16:colId xmlns:a16="http://schemas.microsoft.com/office/drawing/2014/main" val="2910594147"/>
                    </a:ext>
                  </a:extLst>
                </a:gridCol>
                <a:gridCol w="4475891">
                  <a:extLst>
                    <a:ext uri="{9D8B030D-6E8A-4147-A177-3AD203B41FA5}">
                      <a16:colId xmlns:a16="http://schemas.microsoft.com/office/drawing/2014/main" val="1853944322"/>
                    </a:ext>
                  </a:extLst>
                </a:gridCol>
                <a:gridCol w="1224038">
                  <a:extLst>
                    <a:ext uri="{9D8B030D-6E8A-4147-A177-3AD203B41FA5}">
                      <a16:colId xmlns:a16="http://schemas.microsoft.com/office/drawing/2014/main" val="2399007755"/>
                    </a:ext>
                  </a:extLst>
                </a:gridCol>
                <a:gridCol w="1296041">
                  <a:extLst>
                    <a:ext uri="{9D8B030D-6E8A-4147-A177-3AD203B41FA5}">
                      <a16:colId xmlns:a16="http://schemas.microsoft.com/office/drawing/2014/main" val="1462126000"/>
                    </a:ext>
                  </a:extLst>
                </a:gridCol>
                <a:gridCol w="936029">
                  <a:extLst>
                    <a:ext uri="{9D8B030D-6E8A-4147-A177-3AD203B41FA5}">
                      <a16:colId xmlns:a16="http://schemas.microsoft.com/office/drawing/2014/main" val="3344299166"/>
                    </a:ext>
                  </a:extLst>
                </a:gridCol>
              </a:tblGrid>
              <a:tr h="978345">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Tình huống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gridSpan="4">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NỘI DUNG THẢO LUẬN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8591355"/>
                  </a:ext>
                </a:extLst>
              </a:tr>
              <a:tr h="652230">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Nội dung giả thuyết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tích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Đánh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thuyết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Kết luận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445478110"/>
                  </a:ext>
                </a:extLst>
              </a:tr>
              <a:tr h="947931">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Ngâm khoai tây chín và sống vào dung dịch màu để kiểm tra tính thấm của tế bào.</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nSpc>
                          <a:spcPts val="1650"/>
                        </a:lnSpc>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5" marR="68575" marT="0" marB="0"/>
                </a:tc>
                <a:tc>
                  <a:txBody>
                    <a:bodyPr/>
                    <a:lstStyle/>
                    <a:p>
                      <a:pPr algn="just">
                        <a:lnSpc>
                          <a:spcPct val="107000"/>
                        </a:lnSpc>
                        <a:spcAft>
                          <a:spcPts val="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Aft>
                          <a:spcPts val="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2941186781"/>
                  </a:ext>
                </a:extLst>
              </a:tr>
              <a:tr h="978345">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Ngâm tế bào thực vật vào môi trường ưu trương và nhược trương để quan sát hiện tượng xảy ra đối với tế bào.</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nSpc>
                          <a:spcPts val="165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rowSpan="2">
                  <a:txBody>
                    <a:bodyPr/>
                    <a:lstStyle/>
                    <a:p>
                      <a:pPr algn="just">
                        <a:lnSpc>
                          <a:spcPct val="107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34757896"/>
                  </a:ext>
                </a:extLst>
              </a:tr>
              <a:tr h="1107225">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Ngâm tế bào động vật vào môi trường ưu trương và nhược trương để quan sát hiện tượng xảy ra đối với tế bào.</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nSpc>
                          <a:spcPts val="1650"/>
                        </a:lnSpc>
                        <a:spcAft>
                          <a:spcPts val="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vMerge="1">
                  <a:txBody>
                    <a:bodyPr/>
                    <a:lstStyle/>
                    <a:p>
                      <a:endParaRPr lang="en-US"/>
                    </a:p>
                  </a:txBody>
                  <a:tcPr/>
                </a:tc>
                <a:extLst>
                  <a:ext uri="{0D108BD9-81ED-4DB2-BD59-A6C34878D82A}">
                    <a16:rowId xmlns:a16="http://schemas.microsoft.com/office/drawing/2014/main" val="2106036860"/>
                  </a:ext>
                </a:extLst>
              </a:tr>
            </a:tbl>
          </a:graphicData>
        </a:graphic>
      </p:graphicFrame>
    </p:spTree>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D650B0B-D974-4A07-A775-FC9080948510}"/>
              </a:ext>
            </a:extLst>
          </p:cNvPr>
          <p:cNvSpPr/>
          <p:nvPr/>
        </p:nvSpPr>
        <p:spPr>
          <a:xfrm>
            <a:off x="107950" y="68263"/>
            <a:ext cx="9036050" cy="6238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lvl1pPr marL="88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spcBef>
                <a:spcPts val="300"/>
              </a:spcBef>
              <a:spcAft>
                <a:spcPts val="300"/>
              </a:spcAft>
              <a:defRPr/>
            </a:pPr>
            <a:r>
              <a:rPr lang="en-US" altLang="en-US" sz="3200" b="1">
                <a:solidFill>
                  <a:srgbClr val="000000"/>
                </a:solidFill>
                <a:latin typeface="Times New Roman" panose="02020603050405020304" pitchFamily="18" charset="0"/>
                <a:cs typeface="Times New Roman" panose="02020603050405020304" pitchFamily="18" charset="0"/>
              </a:rPr>
              <a:t>Hoạt động 5: Báo cáo kết quả thực hành</a:t>
            </a:r>
            <a:endPar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483" name="Rectangle 8">
            <a:hlinkClick r:id="rId2" action="ppaction://hlinksldjump"/>
            <a:extLst>
              <a:ext uri="{FF2B5EF4-FFF2-40B4-BE49-F238E27FC236}">
                <a16:creationId xmlns:a16="http://schemas.microsoft.com/office/drawing/2014/main" id="{55048B3D-6619-4211-9CA7-EAA8877A9854}"/>
              </a:ext>
            </a:extLst>
          </p:cNvPr>
          <p:cNvSpPr>
            <a:spLocks noChangeArrowheads="1"/>
          </p:cNvSpPr>
          <p:nvPr/>
        </p:nvSpPr>
        <p:spPr bwMode="auto">
          <a:xfrm>
            <a:off x="323850" y="819150"/>
            <a:ext cx="83613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solidFill>
                  <a:srgbClr val="000000"/>
                </a:solidFill>
                <a:latin typeface="OpenSans"/>
              </a:rPr>
              <a:t>Viết và trình bày báo cáo theo mẫu:</a:t>
            </a:r>
            <a:br>
              <a:rPr lang="en-US" altLang="en-US" sz="2800">
                <a:solidFill>
                  <a:srgbClr val="000000"/>
                </a:solidFill>
                <a:latin typeface="OpenSans"/>
              </a:rPr>
            </a:br>
            <a:r>
              <a:rPr lang="en-US" altLang="en-US" sz="2800">
                <a:latin typeface="Times New Roman" panose="02020603050405020304" pitchFamily="18" charset="0"/>
                <a:cs typeface="Times New Roman" panose="02020603050405020304" pitchFamily="18" charset="0"/>
              </a:rPr>
              <a:t>Hoàn thành PHT số 5</a:t>
            </a:r>
            <a:endParaRPr lang="en-US" altLang="en-US" sz="2800" b="1">
              <a:solidFill>
                <a:srgbClr val="0000CC"/>
              </a:solidFill>
              <a:latin typeface="Times New Roman" panose="02020603050405020304" pitchFamily="18" charset="0"/>
              <a:cs typeface="Times New Roman" panose="02020603050405020304" pitchFamily="18" charset="0"/>
            </a:endParaRPr>
          </a:p>
        </p:txBody>
      </p:sp>
      <p:sp>
        <p:nvSpPr>
          <p:cNvPr id="20484" name="Rectangle 1">
            <a:extLst>
              <a:ext uri="{FF2B5EF4-FFF2-40B4-BE49-F238E27FC236}">
                <a16:creationId xmlns:a16="http://schemas.microsoft.com/office/drawing/2014/main" id="{0324E4C4-9318-48FA-A54B-DEE14F70FA9D}"/>
              </a:ext>
            </a:extLst>
          </p:cNvPr>
          <p:cNvSpPr>
            <a:spLocks noChangeArrowheads="1"/>
          </p:cNvSpPr>
          <p:nvPr/>
        </p:nvSpPr>
        <p:spPr bwMode="auto">
          <a:xfrm>
            <a:off x="468313" y="2008188"/>
            <a:ext cx="84963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a:latin typeface="Times New Roman" panose="02020603050405020304" pitchFamily="18" charset="0"/>
                <a:cs typeface="Times New Roman" panose="02020603050405020304" pitchFamily="18" charset="0"/>
              </a:rPr>
              <a:t>BÁO CÁO KẾT QUẢ THỰC HÀNH THÍ NGHIỆM VỀ SỰ VẬN CHUYỂN CÁC CHẤT QUA MÀNG SINH CHẤT</a:t>
            </a:r>
          </a:p>
          <a:p>
            <a:pPr>
              <a:spcBef>
                <a:spcPct val="0"/>
              </a:spcBef>
              <a:buFontTx/>
              <a:buNone/>
            </a:pPr>
            <a:r>
              <a:rPr lang="en-US" altLang="en-US" sz="1400">
                <a:latin typeface="Times New Roman" panose="02020603050405020304" pitchFamily="18" charset="0"/>
                <a:cs typeface="Times New Roman" panose="02020603050405020304" pitchFamily="18" charset="0"/>
              </a:rPr>
              <a:t>Thứ……..ngày………tháng………….năm………….</a:t>
            </a:r>
          </a:p>
          <a:p>
            <a:pPr>
              <a:spcBef>
                <a:spcPct val="0"/>
              </a:spcBef>
              <a:buFontTx/>
              <a:buNone/>
            </a:pPr>
            <a:r>
              <a:rPr lang="en-US" altLang="en-US" sz="1400">
                <a:latin typeface="Times New Roman" panose="02020603050405020304" pitchFamily="18" charset="0"/>
                <a:cs typeface="Times New Roman" panose="02020603050405020304" pitchFamily="18" charset="0"/>
              </a:rPr>
              <a:t>Nhóm…………………….Lớp……………….Họ tên HS……………………….</a:t>
            </a:r>
          </a:p>
          <a:p>
            <a:pPr>
              <a:spcBef>
                <a:spcPct val="0"/>
              </a:spcBef>
              <a:buFontTx/>
              <a:buChar char="•"/>
            </a:pPr>
            <a:r>
              <a:rPr lang="en-US" altLang="en-US" sz="1400">
                <a:latin typeface="Times New Roman" panose="02020603050405020304" pitchFamily="18" charset="0"/>
                <a:cs typeface="Times New Roman" panose="02020603050405020304" pitchFamily="18" charset="0"/>
              </a:rPr>
              <a:t>Mục đích thực hiện đề tài</a:t>
            </a:r>
          </a:p>
          <a:p>
            <a:pPr>
              <a:spcBef>
                <a:spcPct val="0"/>
              </a:spcBef>
              <a:buFontTx/>
              <a:buNone/>
            </a:pPr>
            <a:r>
              <a:rPr lang="en-US" altLang="en-US" sz="1400">
                <a:latin typeface="Times New Roman" panose="02020603050405020304" pitchFamily="18" charset="0"/>
                <a:cs typeface="Times New Roman" panose="02020603050405020304" pitchFamily="18" charset="0"/>
              </a:rPr>
              <a:t>…………………………………………………………………………………………………</a:t>
            </a:r>
          </a:p>
          <a:p>
            <a:pPr>
              <a:spcBef>
                <a:spcPct val="0"/>
              </a:spcBef>
              <a:buFontTx/>
              <a:buChar char="•"/>
            </a:pPr>
            <a:r>
              <a:rPr lang="en-US" altLang="en-US" sz="1400">
                <a:latin typeface="Times New Roman" panose="02020603050405020304" pitchFamily="18" charset="0"/>
                <a:cs typeface="Times New Roman" panose="02020603050405020304" pitchFamily="18" charset="0"/>
              </a:rPr>
              <a:t>Mẫu vật, hóa chất</a:t>
            </a:r>
          </a:p>
          <a:p>
            <a:pPr>
              <a:spcBef>
                <a:spcPct val="0"/>
              </a:spcBef>
              <a:buFontTx/>
              <a:buChar char="•"/>
            </a:pPr>
            <a:r>
              <a:rPr lang="en-US" altLang="en-US" sz="1400">
                <a:latin typeface="Times New Roman" panose="02020603050405020304" pitchFamily="18" charset="0"/>
                <a:cs typeface="Times New Roman" panose="02020603050405020304" pitchFamily="18" charset="0"/>
              </a:rPr>
              <a:t>Mẫu vật:</a:t>
            </a:r>
          </a:p>
          <a:p>
            <a:pPr>
              <a:spcBef>
                <a:spcPct val="0"/>
              </a:spcBef>
              <a:buFontTx/>
              <a:buNone/>
            </a:pPr>
            <a:r>
              <a:rPr lang="en-US" altLang="en-US" sz="1400">
                <a:latin typeface="Times New Roman" panose="02020603050405020304" pitchFamily="18" charset="0"/>
                <a:cs typeface="Times New Roman" panose="02020603050405020304" pitchFamily="18" charset="0"/>
              </a:rPr>
              <a:t>…………………………………………………………………………………………………</a:t>
            </a:r>
          </a:p>
          <a:p>
            <a:pPr>
              <a:spcBef>
                <a:spcPct val="0"/>
              </a:spcBef>
              <a:buFontTx/>
              <a:buChar char="•"/>
            </a:pPr>
            <a:r>
              <a:rPr lang="en-US" altLang="en-US" sz="1400">
                <a:latin typeface="Times New Roman" panose="02020603050405020304" pitchFamily="18" charset="0"/>
                <a:cs typeface="Times New Roman" panose="02020603050405020304" pitchFamily="18" charset="0"/>
              </a:rPr>
              <a:t>Hóa chất: </a:t>
            </a:r>
          </a:p>
          <a:p>
            <a:pPr>
              <a:spcBef>
                <a:spcPct val="0"/>
              </a:spcBef>
              <a:buFontTx/>
              <a:buNone/>
            </a:pPr>
            <a:r>
              <a:rPr lang="en-US" altLang="en-US" sz="1400">
                <a:latin typeface="Times New Roman" panose="02020603050405020304" pitchFamily="18" charset="0"/>
                <a:cs typeface="Times New Roman" panose="02020603050405020304" pitchFamily="18" charset="0"/>
              </a:rPr>
              <a:t>…………………………………………………………………………………………………</a:t>
            </a:r>
          </a:p>
          <a:p>
            <a:pPr>
              <a:spcBef>
                <a:spcPct val="0"/>
              </a:spcBef>
              <a:buFontTx/>
              <a:buChar char="•"/>
            </a:pPr>
            <a:r>
              <a:rPr lang="en-US" altLang="en-US" sz="1400">
                <a:latin typeface="Times New Roman" panose="02020603050405020304" pitchFamily="18" charset="0"/>
                <a:cs typeface="Times New Roman" panose="02020603050405020304" pitchFamily="18" charset="0"/>
              </a:rPr>
              <a:t>Giả thuyết và đối tượng nghiên cứu </a:t>
            </a:r>
          </a:p>
          <a:p>
            <a:pPr>
              <a:spcBef>
                <a:spcPct val="0"/>
              </a:spcBef>
              <a:buFontTx/>
              <a:buNone/>
            </a:pPr>
            <a:r>
              <a:rPr lang="en-US" altLang="en-US" sz="1400">
                <a:latin typeface="Times New Roman" panose="02020603050405020304" pitchFamily="18" charset="0"/>
                <a:cs typeface="Times New Roman" panose="02020603050405020304" pitchFamily="18" charset="0"/>
              </a:rPr>
              <a:t>……………………………………………………………………………………………………………………………………………………………………………………………………</a:t>
            </a:r>
          </a:p>
          <a:p>
            <a:pPr>
              <a:spcBef>
                <a:spcPct val="0"/>
              </a:spcBef>
              <a:buFontTx/>
              <a:buChar char="•"/>
            </a:pPr>
            <a:r>
              <a:rPr lang="en-US" altLang="en-US" sz="1400">
                <a:latin typeface="Times New Roman" panose="02020603050405020304" pitchFamily="18" charset="0"/>
                <a:cs typeface="Times New Roman" panose="02020603050405020304" pitchFamily="18" charset="0"/>
              </a:rPr>
              <a:t>Phương pháp nghiên cứu</a:t>
            </a:r>
          </a:p>
          <a:p>
            <a:pPr>
              <a:spcBef>
                <a:spcPct val="0"/>
              </a:spcBef>
              <a:buFontTx/>
              <a:buNone/>
            </a:pPr>
            <a:r>
              <a:rPr lang="en-US" altLang="en-US" sz="1400">
                <a:latin typeface="Times New Roman" panose="02020603050405020304" pitchFamily="18" charset="0"/>
                <a:cs typeface="Times New Roman" panose="02020603050405020304" pitchFamily="18" charset="0"/>
              </a:rPr>
              <a:t>…………………………………………………………………………………………………</a:t>
            </a:r>
          </a:p>
          <a:p>
            <a:pPr>
              <a:spcBef>
                <a:spcPct val="0"/>
              </a:spcBef>
              <a:buFontTx/>
              <a:buChar char="•"/>
            </a:pPr>
            <a:r>
              <a:rPr lang="en-US" altLang="en-US" sz="1400">
                <a:latin typeface="Times New Roman" panose="02020603050405020304" pitchFamily="18" charset="0"/>
                <a:cs typeface="Times New Roman" panose="02020603050405020304" pitchFamily="18" charset="0"/>
              </a:rPr>
              <a:t>Báo cáo kết quả nghiên cứu</a:t>
            </a:r>
          </a:p>
          <a:p>
            <a:pPr>
              <a:spcBef>
                <a:spcPct val="0"/>
              </a:spcBef>
              <a:buFontTx/>
              <a:buChar char="•"/>
            </a:pPr>
            <a:r>
              <a:rPr lang="en-US" altLang="en-US" sz="1400">
                <a:latin typeface="Times New Roman" panose="02020603050405020304" pitchFamily="18" charset="0"/>
                <a:cs typeface="Times New Roman" panose="02020603050405020304" pitchFamily="18" charset="0"/>
              </a:rPr>
              <a:t>Giải thích kết quả Tính thấm chọn lọc của tế bào sống?</a:t>
            </a:r>
          </a:p>
          <a:p>
            <a:pPr>
              <a:spcBef>
                <a:spcPct val="0"/>
              </a:spcBef>
              <a:buFontTx/>
              <a:buChar char="•"/>
            </a:pPr>
            <a:r>
              <a:rPr lang="en-US" altLang="en-US" sz="1400">
                <a:latin typeface="Times New Roman" panose="02020603050405020304" pitchFamily="18" charset="0"/>
                <a:cs typeface="Times New Roman" panose="02020603050405020304" pitchFamily="18" charset="0"/>
              </a:rPr>
              <a:t>Giải thích hiện tượng co và phản co nguyên sinh ở tế bào thực vật? Vẽ tế bào thực vật ở trạng thái bình thường và  khi co nghuyên sinh.</a:t>
            </a:r>
          </a:p>
          <a:p>
            <a:pPr>
              <a:spcBef>
                <a:spcPct val="0"/>
              </a:spcBef>
              <a:buFontTx/>
              <a:buChar char="•"/>
            </a:pPr>
            <a:r>
              <a:rPr lang="en-US" altLang="en-US" sz="1400">
                <a:latin typeface="Times New Roman" panose="02020603050405020304" pitchFamily="18" charset="0"/>
                <a:cs typeface="Times New Roman" panose="02020603050405020304" pitchFamily="18" charset="0"/>
              </a:rPr>
              <a:t>Vẽ tế bào máu ếch khi ở trạng thái bình thường và  khi bị teo bào. Giải thích hiện tượng teo bào và tan bào ở tế bào động vật?</a:t>
            </a:r>
          </a:p>
        </p:txBody>
      </p:sp>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54C096E2-44DB-40E0-B0F8-E9F2E0E5F2D6}"/>
              </a:ext>
            </a:extLst>
          </p:cNvPr>
          <p:cNvSpPr>
            <a:spLocks noChangeArrowheads="1"/>
          </p:cNvSpPr>
          <p:nvPr/>
        </p:nvSpPr>
        <p:spPr bwMode="auto">
          <a:xfrm>
            <a:off x="611188" y="284163"/>
            <a:ext cx="8208962"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800"/>
              </a:spcAft>
              <a:buFontTx/>
              <a:buNone/>
            </a:pPr>
            <a:endParaRPr lang="en-US" altLang="en-US" sz="2800" b="1">
              <a:solidFill>
                <a:srgbClr val="000000"/>
              </a:solidFill>
              <a:latin typeface="Times New Roman" panose="02020603050405020304" pitchFamily="18" charset="0"/>
              <a:cs typeface="Times New Roman" panose="02020603050405020304" pitchFamily="18" charset="0"/>
            </a:endParaRPr>
          </a:p>
          <a:p>
            <a:pPr>
              <a:spcBef>
                <a:spcPct val="0"/>
              </a:spcBef>
              <a:spcAft>
                <a:spcPts val="800"/>
              </a:spcAft>
              <a:buFontTx/>
              <a:buNone/>
            </a:pPr>
            <a:r>
              <a:rPr lang="en-US" altLang="en-US" sz="2800" b="1">
                <a:solidFill>
                  <a:srgbClr val="000000"/>
                </a:solidFill>
                <a:latin typeface="Times New Roman" panose="02020603050405020304" pitchFamily="18" charset="0"/>
                <a:cs typeface="Times New Roman" panose="02020603050405020304" pitchFamily="18" charset="0"/>
              </a:rPr>
              <a:t>1. Quan sát để trải nghiệm</a:t>
            </a:r>
            <a:endParaRPr lang="en-US" altLang="en-US" sz="28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spcAft>
                <a:spcPts val="900"/>
              </a:spcAft>
              <a:buFontTx/>
              <a:buNone/>
            </a:pPr>
            <a:r>
              <a:rPr lang="en-US" altLang="en-US" sz="2800">
                <a:solidFill>
                  <a:srgbClr val="000000"/>
                </a:solidFill>
                <a:latin typeface="Times New Roman" panose="02020603050405020304" pitchFamily="18" charset="0"/>
                <a:cs typeface="Times New Roman" panose="02020603050405020304" pitchFamily="18" charset="0"/>
              </a:rPr>
              <a:t>Từ những tình huống sau đây, em hãy xác định vấn đề được nêu ra trong môi trường hợp và đặt ra các câu hỏi giả định cho tình huống mà em quan sát được, hoàn thành PHT số 1</a:t>
            </a:r>
            <a:endParaRPr lang="en-US" altLang="en-US" sz="2800">
              <a:latin typeface="Times New Roman" panose="02020603050405020304" pitchFamily="18"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24E51FB5-F749-43CC-8C03-75E5290AB5DF}"/>
              </a:ext>
            </a:extLst>
          </p:cNvPr>
          <p:cNvGraphicFramePr>
            <a:graphicFrameLocks noGrp="1"/>
          </p:cNvGraphicFramePr>
          <p:nvPr/>
        </p:nvGraphicFramePr>
        <p:xfrm>
          <a:off x="1116013" y="4149725"/>
          <a:ext cx="6096000" cy="36988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11331730"/>
                    </a:ext>
                  </a:extLst>
                </a:gridCol>
                <a:gridCol w="3048000">
                  <a:extLst>
                    <a:ext uri="{9D8B030D-6E8A-4147-A177-3AD203B41FA5}">
                      <a16:colId xmlns:a16="http://schemas.microsoft.com/office/drawing/2014/main" val="687090489"/>
                    </a:ext>
                  </a:extLst>
                </a:gridCol>
              </a:tblGrid>
              <a:tr h="369888">
                <a:tc>
                  <a:txBody>
                    <a:bodyPr/>
                    <a:lstStyle/>
                    <a:p>
                      <a:endParaRPr lang="en-US" sz="1800" dirty="0"/>
                    </a:p>
                  </a:txBody>
                  <a:tcPr marT="45603" marB="45603"/>
                </a:tc>
                <a:tc>
                  <a:txBody>
                    <a:bodyPr/>
                    <a:lstStyle/>
                    <a:p>
                      <a:endParaRPr lang="en-US" sz="1800" dirty="0"/>
                    </a:p>
                  </a:txBody>
                  <a:tcPr marT="45603" marB="45603"/>
                </a:tc>
                <a:extLst>
                  <a:ext uri="{0D108BD9-81ED-4DB2-BD59-A6C34878D82A}">
                    <a16:rowId xmlns:a16="http://schemas.microsoft.com/office/drawing/2014/main" val="4225776648"/>
                  </a:ext>
                </a:extLst>
              </a:tr>
            </a:tbl>
          </a:graphicData>
        </a:graphic>
      </p:graphicFrame>
      <p:pic>
        <p:nvPicPr>
          <p:cNvPr id="4107" name="Picture 6">
            <a:extLst>
              <a:ext uri="{FF2B5EF4-FFF2-40B4-BE49-F238E27FC236}">
                <a16:creationId xmlns:a16="http://schemas.microsoft.com/office/drawing/2014/main" id="{A1A37076-1300-48CB-B831-F1A7C6BCF4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3176588"/>
            <a:ext cx="8734425"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1D67F40C-BFBA-4E1E-9D5D-00C1307B166E}"/>
              </a:ext>
            </a:extLst>
          </p:cNvPr>
          <p:cNvSpPr>
            <a:spLocks noChangeArrowheads="1"/>
          </p:cNvSpPr>
          <p:nvPr/>
        </p:nvSpPr>
        <p:spPr bwMode="auto">
          <a:xfrm>
            <a:off x="468313" y="333375"/>
            <a:ext cx="835183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a.</a:t>
            </a:r>
            <a:r>
              <a:rPr lang="en-US" altLang="en-US" sz="2800">
                <a:solidFill>
                  <a:srgbClr val="000000"/>
                </a:solidFill>
                <a:latin typeface="Times New Roman" panose="02020603050405020304" pitchFamily="18" charset="0"/>
                <a:cs typeface="Times New Roman" panose="02020603050405020304" pitchFamily="18" charset="0"/>
              </a:rPr>
              <a:t> Khi hầm canh khoai tây với củ dền đỏ, nếu để lâu thì khoai tây sẽ bị đổi màu.</a:t>
            </a:r>
            <a:endParaRPr lang="en-US" altLang="en-US" sz="28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b.</a:t>
            </a:r>
            <a:r>
              <a:rPr lang="en-US" altLang="en-US" sz="2800">
                <a:solidFill>
                  <a:srgbClr val="000000"/>
                </a:solidFill>
                <a:latin typeface="Times New Roman" panose="02020603050405020304" pitchFamily="18" charset="0"/>
                <a:cs typeface="Times New Roman" panose="02020603050405020304" pitchFamily="18" charset="0"/>
              </a:rPr>
              <a:t> Khi ngâm rau, củ, quả trong nước muối có nồng độ cao làm cho rau, củ, quả dễ bị nhiễm mặn, dập nát, khi nấu lên sẽ mất độ ngon.</a:t>
            </a:r>
            <a:endParaRPr lang="en-US" altLang="en-US" sz="2800">
              <a:latin typeface="Times New Roman" panose="02020603050405020304" pitchFamily="18" charset="0"/>
              <a:cs typeface="Calibri" panose="020F0502020204030204" pitchFamily="34" charset="0"/>
            </a:endParaRPr>
          </a:p>
          <a:p>
            <a:pP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c.</a:t>
            </a:r>
            <a:r>
              <a:rPr lang="en-US" altLang="en-US" sz="2800">
                <a:solidFill>
                  <a:srgbClr val="000000"/>
                </a:solidFill>
                <a:latin typeface="Times New Roman" panose="02020603050405020304" pitchFamily="18" charset="0"/>
                <a:cs typeface="Times New Roman" panose="02020603050405020304" pitchFamily="18" charset="0"/>
              </a:rPr>
              <a:t> Khi súc miệng bằng nước muối có nồng độ cao sẽ làm tổn thương các tế bào niêm mạc miệng.</a:t>
            </a:r>
            <a:endParaRPr lang="en-US" altLang="en-US" sz="2800">
              <a:latin typeface="Times New Roman" panose="02020603050405020304" pitchFamily="18" charset="0"/>
              <a:cs typeface="Calibri" panose="020F0502020204030204" pitchFamily="34" charset="0"/>
            </a:endParaRPr>
          </a:p>
        </p:txBody>
      </p:sp>
      <p:graphicFrame>
        <p:nvGraphicFramePr>
          <p:cNvPr id="10" name="Table 9">
            <a:extLst>
              <a:ext uri="{FF2B5EF4-FFF2-40B4-BE49-F238E27FC236}">
                <a16:creationId xmlns:a16="http://schemas.microsoft.com/office/drawing/2014/main" id="{41C6A7E8-7953-44FE-A180-50F17E48626C}"/>
              </a:ext>
            </a:extLst>
          </p:cNvPr>
          <p:cNvGraphicFramePr>
            <a:graphicFrameLocks noGrp="1"/>
          </p:cNvGraphicFramePr>
          <p:nvPr/>
        </p:nvGraphicFramePr>
        <p:xfrm>
          <a:off x="434975" y="3573463"/>
          <a:ext cx="8351838" cy="3138487"/>
        </p:xfrm>
        <a:graphic>
          <a:graphicData uri="http://schemas.openxmlformats.org/drawingml/2006/table">
            <a:tbl>
              <a:tblPr firstRow="1" firstCol="1" bandRow="1">
                <a:tableStyleId>{5C22544A-7EE6-4342-B048-85BDC9FD1C3A}</a:tableStyleId>
              </a:tblPr>
              <a:tblGrid>
                <a:gridCol w="1121387">
                  <a:extLst>
                    <a:ext uri="{9D8B030D-6E8A-4147-A177-3AD203B41FA5}">
                      <a16:colId xmlns:a16="http://schemas.microsoft.com/office/drawing/2014/main" val="635554033"/>
                    </a:ext>
                  </a:extLst>
                </a:gridCol>
                <a:gridCol w="5800858">
                  <a:extLst>
                    <a:ext uri="{9D8B030D-6E8A-4147-A177-3AD203B41FA5}">
                      <a16:colId xmlns:a16="http://schemas.microsoft.com/office/drawing/2014/main" val="3435598988"/>
                    </a:ext>
                  </a:extLst>
                </a:gridCol>
                <a:gridCol w="1429593">
                  <a:extLst>
                    <a:ext uri="{9D8B030D-6E8A-4147-A177-3AD203B41FA5}">
                      <a16:colId xmlns:a16="http://schemas.microsoft.com/office/drawing/2014/main" val="2139082970"/>
                    </a:ext>
                  </a:extLst>
                </a:gridCol>
              </a:tblGrid>
              <a:tr h="717414">
                <a:tc>
                  <a:txBody>
                    <a:bodyPr/>
                    <a:lstStyle/>
                    <a:p>
                      <a:pPr algn="just">
                        <a:lnSpc>
                          <a:spcPct val="107000"/>
                        </a:lnSpc>
                        <a:spcAft>
                          <a:spcPts val="0"/>
                        </a:spcAft>
                      </a:pPr>
                      <a:r>
                        <a:rPr lang="en-US" sz="2200">
                          <a:effectLst/>
                          <a:latin typeface="Times New Roman" panose="02020603050405020304" pitchFamily="18" charset="0"/>
                          <a:cs typeface="Times New Roman" panose="02020603050405020304" pitchFamily="18" charset="0"/>
                        </a:rPr>
                        <a:t>Tình huống</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tc>
                <a:tc>
                  <a:txBody>
                    <a:bodyPr/>
                    <a:lstStyle/>
                    <a:p>
                      <a:pPr algn="just">
                        <a:lnSpc>
                          <a:spcPct val="107000"/>
                        </a:lnSpc>
                        <a:spcAft>
                          <a:spcPts val="0"/>
                        </a:spcAft>
                      </a:pPr>
                      <a:r>
                        <a:rPr lang="en-US" sz="2200" dirty="0" err="1">
                          <a:effectLst/>
                          <a:latin typeface="Times New Roman" panose="02020603050405020304" pitchFamily="18" charset="0"/>
                          <a:cs typeface="Times New Roman" panose="02020603050405020304" pitchFamily="18" charset="0"/>
                        </a:rPr>
                        <a:t>Nội</a:t>
                      </a:r>
                      <a:r>
                        <a:rPr lang="en-US" sz="2200" dirty="0">
                          <a:effectLst/>
                          <a:latin typeface="Times New Roman" panose="02020603050405020304" pitchFamily="18" charset="0"/>
                          <a:cs typeface="Times New Roman" panose="02020603050405020304" pitchFamily="18" charset="0"/>
                        </a:rPr>
                        <a:t> dung </a:t>
                      </a:r>
                      <a:r>
                        <a:rPr lang="en-US" sz="2200" dirty="0" err="1">
                          <a:effectLst/>
                          <a:latin typeface="Times New Roman" panose="02020603050405020304" pitchFamily="18" charset="0"/>
                          <a:cs typeface="Times New Roman" panose="02020603050405020304" pitchFamily="18" charset="0"/>
                        </a:rPr>
                        <a:t>vấn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đề</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tc>
                <a:tc>
                  <a:txBody>
                    <a:bodyPr/>
                    <a:lstStyle/>
                    <a:p>
                      <a:pPr algn="just">
                        <a:lnSpc>
                          <a:spcPct val="107000"/>
                        </a:lnSpc>
                        <a:spcAft>
                          <a:spcPts val="0"/>
                        </a:spcAft>
                      </a:pPr>
                      <a:r>
                        <a:rPr lang="en-US" sz="2200">
                          <a:effectLst/>
                          <a:latin typeface="Times New Roman" panose="02020603050405020304" pitchFamily="18" charset="0"/>
                          <a:cs typeface="Times New Roman" panose="02020603050405020304" pitchFamily="18" charset="0"/>
                        </a:rPr>
                        <a:t>Câu hỏi giả định</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tc>
                <a:extLst>
                  <a:ext uri="{0D108BD9-81ED-4DB2-BD59-A6C34878D82A}">
                    <a16:rowId xmlns:a16="http://schemas.microsoft.com/office/drawing/2014/main" val="1194775598"/>
                  </a:ext>
                </a:extLst>
              </a:tr>
              <a:tr h="717414">
                <a:tc>
                  <a:txBody>
                    <a:bodyPr/>
                    <a:lstStyle/>
                    <a:p>
                      <a:pPr algn="just">
                        <a:lnSpc>
                          <a:spcPct val="107000"/>
                        </a:lnSpc>
                        <a:spcAft>
                          <a:spcPts val="0"/>
                        </a:spcAft>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tc>
                <a:tc>
                  <a:txBody>
                    <a:bodyPr/>
                    <a:lstStyle/>
                    <a:p>
                      <a:pPr algn="just">
                        <a:lnSpc>
                          <a:spcPct val="107000"/>
                        </a:lnSpc>
                        <a:spcAft>
                          <a:spcPts val="0"/>
                        </a:spcAft>
                      </a:pPr>
                      <a:r>
                        <a:rPr lang="en-US" sz="2200">
                          <a:effectLst/>
                          <a:latin typeface="Times New Roman" panose="02020603050405020304" pitchFamily="18" charset="0"/>
                          <a:cs typeface="Times New Roman" panose="02020603050405020304" pitchFamily="18" charset="0"/>
                        </a:rPr>
                        <a:t>Hầm canh khoai tây với củ dềndỏ, nếu để lâu khoai tây bị đổi màu</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tc>
                <a:tc>
                  <a:txBody>
                    <a:bodyPr/>
                    <a:lstStyle/>
                    <a:p>
                      <a:pPr algn="just">
                        <a:lnSpc>
                          <a:spcPct val="107000"/>
                        </a:lnSpc>
                        <a:spcAft>
                          <a:spcPts val="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tc>
                <a:extLst>
                  <a:ext uri="{0D108BD9-81ED-4DB2-BD59-A6C34878D82A}">
                    <a16:rowId xmlns:a16="http://schemas.microsoft.com/office/drawing/2014/main" val="2904652555"/>
                  </a:ext>
                </a:extLst>
              </a:tr>
              <a:tr h="717414">
                <a:tc>
                  <a:txBody>
                    <a:bodyPr/>
                    <a:lstStyle/>
                    <a:p>
                      <a:pPr algn="just">
                        <a:lnSpc>
                          <a:spcPct val="107000"/>
                        </a:lnSpc>
                        <a:spcAft>
                          <a:spcPts val="0"/>
                        </a:spcAft>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tc>
                <a:tc>
                  <a:txBody>
                    <a:bodyPr/>
                    <a:lstStyle/>
                    <a:p>
                      <a:pPr algn="just">
                        <a:lnSpc>
                          <a:spcPct val="107000"/>
                        </a:lnSpc>
                        <a:spcAft>
                          <a:spcPts val="0"/>
                        </a:spcAft>
                      </a:pPr>
                      <a:r>
                        <a:rPr lang="en-US" sz="2200">
                          <a:effectLst/>
                          <a:latin typeface="Times New Roman" panose="02020603050405020304" pitchFamily="18" charset="0"/>
                          <a:cs typeface="Times New Roman" panose="02020603050405020304" pitchFamily="18" charset="0"/>
                        </a:rPr>
                        <a:t>Nước muối có nồng độ cao làm cho rau củ nhiễm mặn, dễ dập nát, khi nấu sẽ mất độ ngon</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tc>
                <a:tc>
                  <a:txBody>
                    <a:bodyPr/>
                    <a:lstStyle/>
                    <a:p>
                      <a:pPr algn="just">
                        <a:lnSpc>
                          <a:spcPct val="107000"/>
                        </a:lnSpc>
                        <a:spcAft>
                          <a:spcPts val="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tc>
                <a:extLst>
                  <a:ext uri="{0D108BD9-81ED-4DB2-BD59-A6C34878D82A}">
                    <a16:rowId xmlns:a16="http://schemas.microsoft.com/office/drawing/2014/main" val="1816404297"/>
                  </a:ext>
                </a:extLst>
              </a:tr>
              <a:tr h="986244">
                <a:tc>
                  <a:txBody>
                    <a:bodyPr/>
                    <a:lstStyle/>
                    <a:p>
                      <a:pPr algn="just">
                        <a:lnSpc>
                          <a:spcPct val="107000"/>
                        </a:lnSpc>
                        <a:spcAft>
                          <a:spcPts val="0"/>
                        </a:spcAft>
                      </a:pPr>
                      <a:r>
                        <a:rPr lang="en-US" sz="2200">
                          <a:effectLst/>
                          <a:latin typeface="Times New Roman" panose="02020603050405020304" pitchFamily="18" charset="0"/>
                          <a:cs typeface="Times New Roman" panose="02020603050405020304" pitchFamily="18" charset="0"/>
                        </a:rPr>
                        <a:t>3.</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tc>
                <a:tc>
                  <a:txBody>
                    <a:bodyPr/>
                    <a:lstStyle/>
                    <a:p>
                      <a:pPr algn="just">
                        <a:lnSpc>
                          <a:spcPct val="107000"/>
                        </a:lnSpc>
                        <a:spcAft>
                          <a:spcPts val="0"/>
                        </a:spcAft>
                      </a:pPr>
                      <a:r>
                        <a:rPr lang="en-US" sz="2200" dirty="0" err="1">
                          <a:effectLst/>
                          <a:latin typeface="Times New Roman" panose="02020603050405020304" pitchFamily="18" charset="0"/>
                          <a:cs typeface="Times New Roman" panose="02020603050405020304" pitchFamily="18" charset="0"/>
                        </a:rPr>
                        <a:t>Nước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muối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nồng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độ</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cao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sẽ</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làm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tổn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thương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tế</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bào</a:t>
                      </a:r>
                      <a:r>
                        <a:rPr lang="en-US" sz="2200" dirty="0">
                          <a:effectLst/>
                          <a:latin typeface="Times New Roman" panose="02020603050405020304" pitchFamily="18" charset="0"/>
                          <a:cs typeface="Times New Roman" panose="02020603050405020304" pitchFamily="18" charset="0"/>
                        </a:rPr>
                        <a:t> ở </a:t>
                      </a:r>
                      <a:r>
                        <a:rPr lang="en-US" sz="2200" dirty="0" err="1">
                          <a:effectLst/>
                          <a:latin typeface="Times New Roman" panose="02020603050405020304" pitchFamily="18" charset="0"/>
                          <a:cs typeface="Times New Roman" panose="02020603050405020304" pitchFamily="18" charset="0"/>
                        </a:rPr>
                        <a:t>niêm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miệng</a:t>
                      </a:r>
                      <a:r>
                        <a:rPr lang="en-US" sz="2200" dirty="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tc>
                <a:tc>
                  <a:txBody>
                    <a:bodyPr/>
                    <a:lstStyle/>
                    <a:p>
                      <a:pPr algn="just">
                        <a:lnSpc>
                          <a:spcPct val="107000"/>
                        </a:lnSpc>
                        <a:spcAft>
                          <a:spcPts val="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tc>
                <a:extLst>
                  <a:ext uri="{0D108BD9-81ED-4DB2-BD59-A6C34878D82A}">
                    <a16:rowId xmlns:a16="http://schemas.microsoft.com/office/drawing/2014/main" val="293780666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FD64718-7EED-4EBD-8C19-0F8DABBB8E5A}"/>
              </a:ext>
            </a:extLst>
          </p:cNvPr>
          <p:cNvSpPr/>
          <p:nvPr/>
        </p:nvSpPr>
        <p:spPr>
          <a:xfrm>
            <a:off x="250825" y="115888"/>
            <a:ext cx="8713788" cy="108267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nSpc>
                <a:spcPct val="150000"/>
              </a:lnSpc>
              <a:spcAft>
                <a:spcPts val="800"/>
              </a:spcAft>
              <a:tabLst>
                <a:tab pos="8101330" algn="l"/>
              </a:tabLst>
              <a:defRPr/>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thuyết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minh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thuyết</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47" name="Rectangle 5">
            <a:extLst>
              <a:ext uri="{FF2B5EF4-FFF2-40B4-BE49-F238E27FC236}">
                <a16:creationId xmlns:a16="http://schemas.microsoft.com/office/drawing/2014/main" id="{490BE8F5-15D5-4489-B134-C362EBF30C89}"/>
              </a:ext>
            </a:extLst>
          </p:cNvPr>
          <p:cNvSpPr>
            <a:spLocks noChangeArrowheads="1"/>
          </p:cNvSpPr>
          <p:nvPr/>
        </p:nvSpPr>
        <p:spPr bwMode="auto">
          <a:xfrm>
            <a:off x="528638" y="1268413"/>
            <a:ext cx="8137525"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20000"/>
              </a:lnSpc>
              <a:spcBef>
                <a:spcPts val="1200"/>
              </a:spcBef>
              <a:spcAft>
                <a:spcPts val="800"/>
              </a:spcAft>
              <a:buFontTx/>
              <a:buNone/>
            </a:pPr>
            <a:r>
              <a:rPr lang="en-US" altLang="en-US" sz="2400" b="1">
                <a:latin typeface="Times New Roman" panose="02020603050405020304" pitchFamily="18" charset="0"/>
                <a:cs typeface="Times New Roman" panose="02020603050405020304" pitchFamily="18" charset="0"/>
              </a:rPr>
              <a:t>- Dựa vào kết quả  xác định vấn đề và đặt ra các câu hỏi giả định cho tình huống mà em quan sát được, hãy đề xuất các giả thyết để giải thích cho vấn đề và phương án kiểm chứng cho giả thuyết đó?hoàn thành PHT số 2.</a:t>
            </a:r>
            <a:endParaRPr lang="en-US" altLang="en-US" sz="2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DC1507AB-5958-4C94-A18A-904B2B91B318}"/>
              </a:ext>
            </a:extLst>
          </p:cNvPr>
          <p:cNvGraphicFramePr>
            <a:graphicFrameLocks noGrp="1"/>
          </p:cNvGraphicFramePr>
          <p:nvPr/>
        </p:nvGraphicFramePr>
        <p:xfrm>
          <a:off x="239713" y="3214688"/>
          <a:ext cx="8713787" cy="3398837"/>
        </p:xfrm>
        <a:graphic>
          <a:graphicData uri="http://schemas.openxmlformats.org/drawingml/2006/table">
            <a:tbl>
              <a:tblPr firstRow="1" firstCol="1" bandRow="1">
                <a:tableStyleId>{5C22544A-7EE6-4342-B048-85BDC9FD1C3A}</a:tableStyleId>
              </a:tblPr>
              <a:tblGrid>
                <a:gridCol w="834258">
                  <a:extLst>
                    <a:ext uri="{9D8B030D-6E8A-4147-A177-3AD203B41FA5}">
                      <a16:colId xmlns:a16="http://schemas.microsoft.com/office/drawing/2014/main" val="493316333"/>
                    </a:ext>
                  </a:extLst>
                </a:gridCol>
                <a:gridCol w="6007294">
                  <a:extLst>
                    <a:ext uri="{9D8B030D-6E8A-4147-A177-3AD203B41FA5}">
                      <a16:colId xmlns:a16="http://schemas.microsoft.com/office/drawing/2014/main" val="2183333410"/>
                    </a:ext>
                  </a:extLst>
                </a:gridCol>
                <a:gridCol w="1872235">
                  <a:extLst>
                    <a:ext uri="{9D8B030D-6E8A-4147-A177-3AD203B41FA5}">
                      <a16:colId xmlns:a16="http://schemas.microsoft.com/office/drawing/2014/main" val="667774471"/>
                    </a:ext>
                  </a:extLst>
                </a:gridCol>
              </a:tblGrid>
              <a:tr h="358869">
                <a:tc>
                  <a:txBody>
                    <a:bodyPr/>
                    <a:lstStyle/>
                    <a:p>
                      <a:pPr algn="just">
                        <a:lnSpc>
                          <a:spcPct val="107000"/>
                        </a:lnSpc>
                        <a:spcAft>
                          <a:spcPts val="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gridSpan="2">
                  <a:txBody>
                    <a:bodyPr/>
                    <a:lstStyle/>
                    <a:p>
                      <a:pPr algn="ctr">
                        <a:lnSpc>
                          <a:spcPct val="107000"/>
                        </a:lnSpc>
                        <a:spcAft>
                          <a:spcPts val="0"/>
                        </a:spcAft>
                      </a:pPr>
                      <a:r>
                        <a:rPr lang="en-US" sz="2200" dirty="0">
                          <a:effectLst/>
                          <a:latin typeface="Times New Roman" panose="02020603050405020304" pitchFamily="18" charset="0"/>
                          <a:cs typeface="Times New Roman" panose="02020603050405020304" pitchFamily="18" charset="0"/>
                        </a:rPr>
                        <a:t>NỘI DUNG THẢO LUẬN</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hMerge="1">
                  <a:txBody>
                    <a:bodyPr/>
                    <a:lstStyle/>
                    <a:p>
                      <a:endParaRPr lang="en-US"/>
                    </a:p>
                  </a:txBody>
                  <a:tcPr/>
                </a:tc>
                <a:extLst>
                  <a:ext uri="{0D108BD9-81ED-4DB2-BD59-A6C34878D82A}">
                    <a16:rowId xmlns:a16="http://schemas.microsoft.com/office/drawing/2014/main" val="3291349031"/>
                  </a:ext>
                </a:extLst>
              </a:tr>
              <a:tr h="717738">
                <a:tc>
                  <a:txBody>
                    <a:bodyPr/>
                    <a:lstStyle/>
                    <a:p>
                      <a:pPr algn="just">
                        <a:lnSpc>
                          <a:spcPct val="107000"/>
                        </a:lnSpc>
                        <a:spcAft>
                          <a:spcPts val="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just">
                        <a:lnSpc>
                          <a:spcPct val="107000"/>
                        </a:lnSpc>
                        <a:spcAft>
                          <a:spcPts val="0"/>
                        </a:spcAft>
                      </a:pPr>
                      <a:r>
                        <a:rPr lang="en-US" sz="2200" dirty="0" err="1">
                          <a:effectLst/>
                          <a:latin typeface="Times New Roman" panose="02020603050405020304" pitchFamily="18" charset="0"/>
                          <a:cs typeface="Times New Roman" panose="02020603050405020304" pitchFamily="18" charset="0"/>
                        </a:rPr>
                        <a:t>Nội</a:t>
                      </a:r>
                      <a:r>
                        <a:rPr lang="en-US" sz="2200" dirty="0">
                          <a:effectLst/>
                          <a:latin typeface="Times New Roman" panose="02020603050405020304" pitchFamily="18" charset="0"/>
                          <a:cs typeface="Times New Roman" panose="02020603050405020304" pitchFamily="18" charset="0"/>
                        </a:rPr>
                        <a:t> dung </a:t>
                      </a:r>
                      <a:r>
                        <a:rPr lang="en-US" sz="2200" dirty="0" err="1">
                          <a:effectLst/>
                          <a:latin typeface="Times New Roman" panose="02020603050405020304" pitchFamily="18" charset="0"/>
                          <a:cs typeface="Times New Roman" panose="02020603050405020304" pitchFamily="18" charset="0"/>
                        </a:rPr>
                        <a:t>giả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thuyết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just">
                        <a:lnSpc>
                          <a:spcPct val="107000"/>
                        </a:lnSpc>
                        <a:spcAft>
                          <a:spcPts val="0"/>
                        </a:spcAft>
                      </a:pPr>
                      <a:r>
                        <a:rPr lang="en-US" sz="2200" dirty="0" err="1">
                          <a:effectLst/>
                          <a:latin typeface="Times New Roman" panose="02020603050405020304" pitchFamily="18" charset="0"/>
                          <a:cs typeface="Times New Roman" panose="02020603050405020304" pitchFamily="18" charset="0"/>
                        </a:rPr>
                        <a:t>phương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án</a:t>
                      </a:r>
                      <a:r>
                        <a:rPr lang="en-US" sz="2200" dirty="0">
                          <a:effectLst/>
                          <a:latin typeface="Times New Roman" panose="02020603050405020304" pitchFamily="18" charset="0"/>
                          <a:cs typeface="Times New Roman" panose="02020603050405020304" pitchFamily="18" charset="0"/>
                        </a:rPr>
                        <a:t> CM</a:t>
                      </a:r>
                      <a:r>
                        <a:rPr lang="en-US" sz="2200" baseline="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thuyết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408893219"/>
                  </a:ext>
                </a:extLst>
              </a:tr>
              <a:tr h="358869">
                <a:tc>
                  <a:txBody>
                    <a:bodyPr/>
                    <a:lstStyle/>
                    <a:p>
                      <a:pPr algn="just">
                        <a:lnSpc>
                          <a:spcPct val="107000"/>
                        </a:lnSpc>
                        <a:spcAft>
                          <a:spcPts val="0"/>
                        </a:spcAft>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just">
                        <a:lnSpc>
                          <a:spcPct val="107000"/>
                        </a:lnSpc>
                        <a:spcAft>
                          <a:spcPts val="0"/>
                        </a:spcAft>
                      </a:pPr>
                      <a:r>
                        <a:rPr lang="en-US" sz="2200">
                          <a:effectLst/>
                          <a:latin typeface="Times New Roman" panose="02020603050405020304" pitchFamily="18" charset="0"/>
                          <a:cs typeface="Times New Roman" panose="02020603050405020304" pitchFamily="18" charset="0"/>
                        </a:rPr>
                        <a:t>khoai tây  được nấu chín sẽ dễ bị ngấm sắc tố hơn</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just">
                        <a:lnSpc>
                          <a:spcPct val="107000"/>
                        </a:lnSpc>
                        <a:spcAft>
                          <a:spcPts val="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872571602"/>
                  </a:ext>
                </a:extLst>
              </a:tr>
              <a:tr h="1076607">
                <a:tc>
                  <a:txBody>
                    <a:bodyPr/>
                    <a:lstStyle/>
                    <a:p>
                      <a:pPr algn="just">
                        <a:lnSpc>
                          <a:spcPct val="107000"/>
                        </a:lnSpc>
                        <a:spcAft>
                          <a:spcPts val="0"/>
                        </a:spcAft>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just">
                        <a:lnSpc>
                          <a:spcPct val="107000"/>
                        </a:lnSpc>
                        <a:spcAft>
                          <a:spcPts val="0"/>
                        </a:spcAft>
                      </a:pPr>
                      <a:r>
                        <a:rPr lang="en-US" sz="2200">
                          <a:effectLst/>
                          <a:latin typeface="Times New Roman" panose="02020603050405020304" pitchFamily="18" charset="0"/>
                          <a:cs typeface="Times New Roman" panose="02020603050405020304" pitchFamily="18" charset="0"/>
                        </a:rPr>
                        <a:t>Nước muối có nồng độ cao là môi trường ưu trương nên làm cho tế bào thực vật bị mất nước nên không còn giữ được độ cứng</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just">
                        <a:lnSpc>
                          <a:spcPct val="107000"/>
                        </a:lnSpc>
                        <a:spcAft>
                          <a:spcPts val="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3114423677"/>
                  </a:ext>
                </a:extLst>
              </a:tr>
              <a:tr h="886755">
                <a:tc>
                  <a:txBody>
                    <a:bodyPr/>
                    <a:lstStyle/>
                    <a:p>
                      <a:pPr algn="just">
                        <a:lnSpc>
                          <a:spcPct val="107000"/>
                        </a:lnSpc>
                        <a:spcAft>
                          <a:spcPts val="0"/>
                        </a:spcAft>
                      </a:pPr>
                      <a:r>
                        <a:rPr lang="en-US" sz="2200">
                          <a:effectLst/>
                          <a:latin typeface="Times New Roman" panose="02020603050405020304" pitchFamily="18" charset="0"/>
                          <a:cs typeface="Times New Roman" panose="02020603050405020304" pitchFamily="18" charset="0"/>
                        </a:rPr>
                        <a:t>3.</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just">
                        <a:lnSpc>
                          <a:spcPct val="107000"/>
                        </a:lnSpc>
                        <a:spcAft>
                          <a:spcPts val="0"/>
                        </a:spcAft>
                      </a:pPr>
                      <a:r>
                        <a:rPr lang="en-US" sz="2200" dirty="0" err="1">
                          <a:effectLst/>
                          <a:latin typeface="Times New Roman" panose="02020603050405020304" pitchFamily="18" charset="0"/>
                          <a:cs typeface="Times New Roman" panose="02020603050405020304" pitchFamily="18" charset="0"/>
                        </a:rPr>
                        <a:t>Nước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muối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nồng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độ</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cao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môi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trường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ưu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trương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làm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tế</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bào</a:t>
                      </a:r>
                      <a:r>
                        <a:rPr lang="en-US" sz="2200" dirty="0">
                          <a:effectLst/>
                          <a:latin typeface="Times New Roman" panose="02020603050405020304" pitchFamily="18" charset="0"/>
                          <a:cs typeface="Times New Roman" panose="02020603050405020304" pitchFamily="18" charset="0"/>
                        </a:rPr>
                        <a:t> ở </a:t>
                      </a:r>
                      <a:r>
                        <a:rPr lang="en-US" sz="2200" dirty="0" err="1">
                          <a:effectLst/>
                          <a:latin typeface="Times New Roman" panose="02020603050405020304" pitchFamily="18" charset="0"/>
                          <a:cs typeface="Times New Roman" panose="02020603050405020304" pitchFamily="18" charset="0"/>
                        </a:rPr>
                        <a:t>niêm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miệng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bị</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mất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nước</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tc>
                  <a:txBody>
                    <a:bodyPr/>
                    <a:lstStyle/>
                    <a:p>
                      <a:pPr algn="just">
                        <a:lnSpc>
                          <a:spcPct val="107000"/>
                        </a:lnSpc>
                        <a:spcAft>
                          <a:spcPts val="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809282383"/>
                  </a:ext>
                </a:extLst>
              </a:tr>
            </a:tbl>
          </a:graphicData>
        </a:graphic>
      </p:graphicFrame>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388EFF1-3183-4C0A-93CB-44025A3450B6}"/>
              </a:ext>
            </a:extLst>
          </p:cNvPr>
          <p:cNvSpPr/>
          <p:nvPr/>
        </p:nvSpPr>
        <p:spPr>
          <a:xfrm>
            <a:off x="107950" y="68263"/>
            <a:ext cx="9036050" cy="44767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dirty="0">
                <a:solidFill>
                  <a:srgbClr val="000000"/>
                </a:solidFill>
                <a:latin typeface="Times New Roman" panose="02020603050405020304" pitchFamily="18" charset="0"/>
                <a:cs typeface="Times New Roman" panose="02020603050405020304" pitchFamily="18" charset="0"/>
              </a:rPr>
              <a:t>3. </a:t>
            </a:r>
            <a:r>
              <a:rPr lang="en-US" sz="3200" dirty="0" err="1">
                <a:solidFill>
                  <a:srgbClr val="000000"/>
                </a:solidFill>
                <a:latin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kế</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nghiệm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kiểm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chứng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giả</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thuyết</a:t>
            </a:r>
            <a:endParaRPr lang="vi-VN" sz="3200" b="1" dirty="0">
              <a:solidFill>
                <a:srgbClr val="00B050"/>
              </a:solidFill>
              <a:latin typeface="Times New Roman" pitchFamily="18" charset="0"/>
              <a:cs typeface="Times New Roman" pitchFamily="18" charset="0"/>
            </a:endParaRPr>
          </a:p>
        </p:txBody>
      </p:sp>
      <p:sp>
        <p:nvSpPr>
          <p:cNvPr id="7171" name="Rectangle 3">
            <a:extLst>
              <a:ext uri="{FF2B5EF4-FFF2-40B4-BE49-F238E27FC236}">
                <a16:creationId xmlns:a16="http://schemas.microsoft.com/office/drawing/2014/main" id="{B0C00322-7A55-400A-9ED4-0836FF368C76}"/>
              </a:ext>
            </a:extLst>
          </p:cNvPr>
          <p:cNvSpPr>
            <a:spLocks noChangeArrowheads="1"/>
          </p:cNvSpPr>
          <p:nvPr/>
        </p:nvSpPr>
        <p:spPr bwMode="auto">
          <a:xfrm>
            <a:off x="477838" y="579438"/>
            <a:ext cx="856932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20000"/>
              </a:lnSpc>
              <a:spcBef>
                <a:spcPct val="0"/>
              </a:spcBef>
              <a:spcAft>
                <a:spcPts val="800"/>
              </a:spcAft>
              <a:buFontTx/>
              <a:buNone/>
            </a:pPr>
            <a:r>
              <a:rPr lang="en-US" altLang="en-US" sz="2400">
                <a:solidFill>
                  <a:srgbClr val="FF0000"/>
                </a:solidFill>
                <a:latin typeface="Times New Roman" panose="02020603050405020304" pitchFamily="18" charset="0"/>
                <a:cs typeface="Times New Roman" panose="02020603050405020304" pitchFamily="18" charset="0"/>
              </a:rPr>
              <a:t>HS thực hiện thí nghiệm tính thấm chon lọc,co phản co nguyên sinh, teo bào và tan bào ở tế bào động vật đã chọn.</a:t>
            </a:r>
            <a:endParaRPr lang="en-US" alt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ct val="0"/>
              </a:spcBef>
              <a:spcAft>
                <a:spcPts val="800"/>
              </a:spcAft>
              <a:buFontTx/>
              <a:buNone/>
            </a:pPr>
            <a:r>
              <a:rPr lang="en-US" altLang="en-US" sz="2400">
                <a:solidFill>
                  <a:srgbClr val="FF0000"/>
                </a:solidFill>
                <a:latin typeface="Times New Roman" panose="02020603050405020304" pitchFamily="18" charset="0"/>
                <a:cs typeface="Times New Roman" panose="02020603050405020304" pitchFamily="18" charset="0"/>
              </a:rPr>
              <a:t>-HS Quan sát/chụp hình/ quay video/Ghi kết quả thí nghiệm vào biên bản của mẫu số 3.</a:t>
            </a:r>
            <a:endParaRPr lang="en-US" altLang="en-US" sz="2400">
              <a:solidFill>
                <a:srgbClr val="FF0000"/>
              </a:solidFill>
              <a:latin typeface="Times New Roman" panose="02020603050405020304" pitchFamily="18" charset="0"/>
              <a:cs typeface="Calibri" panose="020F0502020204030204" pitchFamily="34" charset="0"/>
            </a:endParaRPr>
          </a:p>
        </p:txBody>
      </p:sp>
      <p:graphicFrame>
        <p:nvGraphicFramePr>
          <p:cNvPr id="7" name="Table 6">
            <a:extLst>
              <a:ext uri="{FF2B5EF4-FFF2-40B4-BE49-F238E27FC236}">
                <a16:creationId xmlns:a16="http://schemas.microsoft.com/office/drawing/2014/main" id="{7820AED1-18A6-468A-9E6F-193B79B77CA9}"/>
              </a:ext>
            </a:extLst>
          </p:cNvPr>
          <p:cNvGraphicFramePr>
            <a:graphicFrameLocks noGrp="1"/>
          </p:cNvGraphicFramePr>
          <p:nvPr/>
        </p:nvGraphicFramePr>
        <p:xfrm>
          <a:off x="284163" y="2638425"/>
          <a:ext cx="8785225" cy="4341813"/>
        </p:xfrm>
        <a:graphic>
          <a:graphicData uri="http://schemas.openxmlformats.org/drawingml/2006/table">
            <a:tbl>
              <a:tblPr firstRow="1" firstCol="1" bandRow="1">
                <a:tableStyleId>{5C22544A-7EE6-4342-B048-85BDC9FD1C3A}</a:tableStyleId>
              </a:tblPr>
              <a:tblGrid>
                <a:gridCol w="1255032">
                  <a:extLst>
                    <a:ext uri="{9D8B030D-6E8A-4147-A177-3AD203B41FA5}">
                      <a16:colId xmlns:a16="http://schemas.microsoft.com/office/drawing/2014/main" val="3389062440"/>
                    </a:ext>
                  </a:extLst>
                </a:gridCol>
                <a:gridCol w="1255032">
                  <a:extLst>
                    <a:ext uri="{9D8B030D-6E8A-4147-A177-3AD203B41FA5}">
                      <a16:colId xmlns:a16="http://schemas.microsoft.com/office/drawing/2014/main" val="2733104178"/>
                    </a:ext>
                  </a:extLst>
                </a:gridCol>
                <a:gridCol w="1255032">
                  <a:extLst>
                    <a:ext uri="{9D8B030D-6E8A-4147-A177-3AD203B41FA5}">
                      <a16:colId xmlns:a16="http://schemas.microsoft.com/office/drawing/2014/main" val="4070126358"/>
                    </a:ext>
                  </a:extLst>
                </a:gridCol>
                <a:gridCol w="1255032">
                  <a:extLst>
                    <a:ext uri="{9D8B030D-6E8A-4147-A177-3AD203B41FA5}">
                      <a16:colId xmlns:a16="http://schemas.microsoft.com/office/drawing/2014/main" val="1565508722"/>
                    </a:ext>
                  </a:extLst>
                </a:gridCol>
                <a:gridCol w="1255032">
                  <a:extLst>
                    <a:ext uri="{9D8B030D-6E8A-4147-A177-3AD203B41FA5}">
                      <a16:colId xmlns:a16="http://schemas.microsoft.com/office/drawing/2014/main" val="864511746"/>
                    </a:ext>
                  </a:extLst>
                </a:gridCol>
                <a:gridCol w="1255032">
                  <a:extLst>
                    <a:ext uri="{9D8B030D-6E8A-4147-A177-3AD203B41FA5}">
                      <a16:colId xmlns:a16="http://schemas.microsoft.com/office/drawing/2014/main" val="4130727704"/>
                    </a:ext>
                  </a:extLst>
                </a:gridCol>
                <a:gridCol w="1255032">
                  <a:extLst>
                    <a:ext uri="{9D8B030D-6E8A-4147-A177-3AD203B41FA5}">
                      <a16:colId xmlns:a16="http://schemas.microsoft.com/office/drawing/2014/main" val="1769025365"/>
                    </a:ext>
                  </a:extLst>
                </a:gridCol>
              </a:tblGrid>
              <a:tr h="471176">
                <a:tc gridSpan="7">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PHIẾUHỌC TẬP SỐ 3</a:t>
                      </a:r>
                    </a:p>
                    <a:p>
                      <a:pPr algn="ctr">
                        <a:lnSpc>
                          <a:spcPct val="107000"/>
                        </a:lnSpc>
                        <a:spcAft>
                          <a:spcPts val="0"/>
                        </a:spcAft>
                      </a:pPr>
                      <a:r>
                        <a:rPr lang="en-US" sz="1500" dirty="0" err="1">
                          <a:effectLst/>
                          <a:latin typeface="Times New Roman" panose="02020603050405020304" pitchFamily="18" charset="0"/>
                          <a:cs typeface="Times New Roman" panose="02020603050405020304" pitchFamily="18" charset="0"/>
                        </a:rPr>
                        <a:t>Biên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bản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kết</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quả</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thực</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hiện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nghiên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cứu</a:t>
                      </a:r>
                      <a:endParaRPr lang="en-US" sz="1500" dirty="0">
                        <a:effectLst/>
                        <a:latin typeface="Times New Roman" panose="02020603050405020304" pitchFamily="18" charset="0"/>
                        <a:cs typeface="Times New Roman" panose="02020603050405020304" pitchFamily="18" charset="0"/>
                      </a:endParaRPr>
                    </a:p>
                  </a:txBody>
                  <a:tcPr marL="65008" marR="6500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966212"/>
                  </a:ext>
                </a:extLst>
              </a:tr>
              <a:tr h="300850">
                <a:tc>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Khoai tây</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gridSpan="3">
                  <a:txBody>
                    <a:bodyPr/>
                    <a:lstStyle/>
                    <a:p>
                      <a:pPr>
                        <a:lnSpc>
                          <a:spcPct val="150000"/>
                        </a:lnSpc>
                        <a:spcAft>
                          <a:spcPts val="0"/>
                        </a:spcAft>
                      </a:pP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Còn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sống</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hMerge="1">
                  <a:txBody>
                    <a:bodyPr/>
                    <a:lstStyle/>
                    <a:p>
                      <a:endParaRPr lang="en-US"/>
                    </a:p>
                  </a:txBody>
                  <a:tcPr/>
                </a:tc>
                <a:tc hMerge="1">
                  <a:txBody>
                    <a:bodyPr/>
                    <a:lstStyle/>
                    <a:p>
                      <a:endParaRPr lang="en-US"/>
                    </a:p>
                  </a:txBody>
                  <a:tcPr/>
                </a:tc>
                <a:tc gridSpan="3">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 Đun chín trong 2 phút</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1778250"/>
                  </a:ext>
                </a:extLst>
              </a:tr>
              <a:tr h="300850">
                <a:tc rowSpan="2">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 </a:t>
                      </a:r>
                    </a:p>
                    <a:p>
                      <a:pPr>
                        <a:lnSpc>
                          <a:spcPct val="150000"/>
                        </a:lnSpc>
                        <a:spcAft>
                          <a:spcPts val="0"/>
                        </a:spcAft>
                      </a:pPr>
                      <a:r>
                        <a:rPr lang="en-US" sz="1500">
                          <a:effectLst/>
                          <a:latin typeface="Times New Roman" panose="02020603050405020304" pitchFamily="18" charset="0"/>
                          <a:cs typeface="Times New Roman" panose="02020603050405020304" pitchFamily="18" charset="0"/>
                        </a:rPr>
                        <a:t>Kết quả</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Lần 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dirty="0" err="1">
                          <a:effectLst/>
                          <a:latin typeface="Times New Roman" panose="02020603050405020304" pitchFamily="18" charset="0"/>
                          <a:cs typeface="Times New Roman" panose="02020603050405020304" pitchFamily="18" charset="0"/>
                        </a:rPr>
                        <a:t>Lần</a:t>
                      </a:r>
                      <a:r>
                        <a:rPr lang="en-US" sz="1500" dirty="0">
                          <a:effectLst/>
                          <a:latin typeface="Times New Roman" panose="02020603050405020304" pitchFamily="18" charset="0"/>
                          <a:cs typeface="Times New Roman" panose="02020603050405020304" pitchFamily="18" charset="0"/>
                        </a:rPr>
                        <a:t> 2</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Lần 3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Lần 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Lần 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Lần 3</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extLst>
                  <a:ext uri="{0D108BD9-81ED-4DB2-BD59-A6C34878D82A}">
                    <a16:rowId xmlns:a16="http://schemas.microsoft.com/office/drawing/2014/main" val="2509240106"/>
                  </a:ext>
                </a:extLst>
              </a:tr>
              <a:tr h="341736">
                <a:tc vMerge="1">
                  <a:txBody>
                    <a:bodyPr/>
                    <a:lstStyle/>
                    <a:p>
                      <a:endParaRPr lang="en-US"/>
                    </a:p>
                  </a:txBody>
                  <a:tcPr/>
                </a:tc>
                <a:tc>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extLst>
                  <a:ext uri="{0D108BD9-81ED-4DB2-BD59-A6C34878D82A}">
                    <a16:rowId xmlns:a16="http://schemas.microsoft.com/office/drawing/2014/main" val="842326643"/>
                  </a:ext>
                </a:extLst>
              </a:tr>
              <a:tr h="569153">
                <a:tc gridSpan="7">
                  <a:txBody>
                    <a:bodyPr/>
                    <a:lstStyle/>
                    <a:p>
                      <a:pPr>
                        <a:lnSpc>
                          <a:spcPct val="150000"/>
                        </a:lnSpc>
                        <a:spcAft>
                          <a:spcPts val="0"/>
                        </a:spcAft>
                      </a:pPr>
                      <a:r>
                        <a:rPr lang="en-US" sz="15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n-US" sz="1500" dirty="0" err="1">
                          <a:effectLst/>
                          <a:latin typeface="Times New Roman" panose="02020603050405020304" pitchFamily="18" charset="0"/>
                          <a:cs typeface="Times New Roman" panose="02020603050405020304" pitchFamily="18" charset="0"/>
                        </a:rPr>
                        <a:t>Biên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bản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kết</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quả</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thực</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hiện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nghiên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cứu</a:t>
                      </a:r>
                      <a:endParaRPr lang="en-US" sz="1500" dirty="0">
                        <a:effectLst/>
                        <a:latin typeface="Times New Roman" panose="02020603050405020304" pitchFamily="18" charset="0"/>
                        <a:cs typeface="Times New Roman" panose="02020603050405020304" pitchFamily="18" charset="0"/>
                      </a:endParaRPr>
                    </a:p>
                  </a:txBody>
                  <a:tcPr marL="65008" marR="6500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2997011"/>
                  </a:ext>
                </a:extLst>
              </a:tr>
              <a:tr h="300850">
                <a:tc>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Dung dịch</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gridSpan="3">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           NaCl 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hMerge="1">
                  <a:txBody>
                    <a:bodyPr/>
                    <a:lstStyle/>
                    <a:p>
                      <a:endParaRPr lang="en-US"/>
                    </a:p>
                  </a:txBody>
                  <a:tcPr/>
                </a:tc>
                <a:tc hMerge="1">
                  <a:txBody>
                    <a:bodyPr/>
                    <a:lstStyle/>
                    <a:p>
                      <a:endParaRPr lang="en-US"/>
                    </a:p>
                  </a:txBody>
                  <a:tcPr/>
                </a:tc>
                <a:tc gridSpan="3">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                  NaCl 20%</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6641413"/>
                  </a:ext>
                </a:extLst>
              </a:tr>
              <a:tr h="300850">
                <a:tc rowSpan="2">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 </a:t>
                      </a:r>
                    </a:p>
                    <a:p>
                      <a:pPr>
                        <a:lnSpc>
                          <a:spcPct val="150000"/>
                        </a:lnSpc>
                        <a:spcAft>
                          <a:spcPts val="0"/>
                        </a:spcAft>
                      </a:pPr>
                      <a:r>
                        <a:rPr lang="en-US" sz="1500">
                          <a:effectLst/>
                          <a:latin typeface="Times New Roman" panose="02020603050405020304" pitchFamily="18" charset="0"/>
                          <a:cs typeface="Times New Roman" panose="02020603050405020304" pitchFamily="18" charset="0"/>
                        </a:rPr>
                        <a:t>Kết quả</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Lần 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Lần 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Lần 3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Lần 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Lần 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Lần 3</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extLst>
                  <a:ext uri="{0D108BD9-81ED-4DB2-BD59-A6C34878D82A}">
                    <a16:rowId xmlns:a16="http://schemas.microsoft.com/office/drawing/2014/main" val="2230304261"/>
                  </a:ext>
                </a:extLst>
              </a:tr>
              <a:tr h="341736">
                <a:tc vMerge="1">
                  <a:txBody>
                    <a:bodyPr/>
                    <a:lstStyle/>
                    <a:p>
                      <a:endParaRPr lang="en-US"/>
                    </a:p>
                  </a:txBody>
                  <a:tcPr/>
                </a:tc>
                <a:tc>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extLst>
                  <a:ext uri="{0D108BD9-81ED-4DB2-BD59-A6C34878D82A}">
                    <a16:rowId xmlns:a16="http://schemas.microsoft.com/office/drawing/2014/main" val="4022902632"/>
                  </a:ext>
                </a:extLst>
              </a:tr>
              <a:tr h="471176">
                <a:tc gridSpan="7">
                  <a:txBody>
                    <a:bodyPr/>
                    <a:lstStyle/>
                    <a:p>
                      <a:pPr>
                        <a:lnSpc>
                          <a:spcPct val="107000"/>
                        </a:lnSpc>
                        <a:spcAft>
                          <a:spcPts val="0"/>
                        </a:spcAft>
                      </a:pPr>
                      <a:r>
                        <a:rPr lang="en-US" sz="15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n-US" sz="1500" dirty="0" err="1">
                          <a:effectLst/>
                          <a:latin typeface="Times New Roman" panose="02020603050405020304" pitchFamily="18" charset="0"/>
                          <a:cs typeface="Times New Roman" panose="02020603050405020304" pitchFamily="18" charset="0"/>
                        </a:rPr>
                        <a:t>Biên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bản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kết</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quả</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thực</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hiện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nghiên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cứu</a:t>
                      </a:r>
                      <a:endParaRPr lang="en-US" sz="1500" dirty="0">
                        <a:effectLst/>
                        <a:latin typeface="Times New Roman" panose="02020603050405020304" pitchFamily="18" charset="0"/>
                        <a:cs typeface="Times New Roman" panose="02020603050405020304" pitchFamily="18" charset="0"/>
                      </a:endParaRPr>
                    </a:p>
                  </a:txBody>
                  <a:tcPr marL="65008" marR="6500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148437"/>
                  </a:ext>
                </a:extLst>
              </a:tr>
              <a:tr h="300850">
                <a:tc>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Dung dịch</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gridSpan="3">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           NaCl 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hMerge="1">
                  <a:txBody>
                    <a:bodyPr/>
                    <a:lstStyle/>
                    <a:p>
                      <a:endParaRPr lang="en-US"/>
                    </a:p>
                  </a:txBody>
                  <a:tcPr/>
                </a:tc>
                <a:tc hMerge="1">
                  <a:txBody>
                    <a:bodyPr/>
                    <a:lstStyle/>
                    <a:p>
                      <a:endParaRPr lang="en-US"/>
                    </a:p>
                  </a:txBody>
                  <a:tcPr/>
                </a:tc>
                <a:tc gridSpan="3">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                  NaCl 20%</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4719897"/>
                  </a:ext>
                </a:extLst>
              </a:tr>
              <a:tr h="300850">
                <a:tc rowSpan="2">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 </a:t>
                      </a:r>
                    </a:p>
                    <a:p>
                      <a:pPr>
                        <a:lnSpc>
                          <a:spcPct val="150000"/>
                        </a:lnSpc>
                        <a:spcAft>
                          <a:spcPts val="0"/>
                        </a:spcAft>
                      </a:pPr>
                      <a:r>
                        <a:rPr lang="en-US" sz="1500">
                          <a:effectLst/>
                          <a:latin typeface="Times New Roman" panose="02020603050405020304" pitchFamily="18" charset="0"/>
                          <a:cs typeface="Times New Roman" panose="02020603050405020304" pitchFamily="18" charset="0"/>
                        </a:rPr>
                        <a:t>Kết quả</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Lần 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Lần 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Lần 3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Lần 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Lần 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Lần 3</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extLst>
                  <a:ext uri="{0D108BD9-81ED-4DB2-BD59-A6C34878D82A}">
                    <a16:rowId xmlns:a16="http://schemas.microsoft.com/office/drawing/2014/main" val="1784595952"/>
                  </a:ext>
                </a:extLst>
              </a:tr>
              <a:tr h="341736">
                <a:tc vMerge="1">
                  <a:txBody>
                    <a:bodyPr/>
                    <a:lstStyle/>
                    <a:p>
                      <a:endParaRPr lang="en-US"/>
                    </a:p>
                  </a:txBody>
                  <a:tcPr/>
                </a:tc>
                <a:tc>
                  <a:txBody>
                    <a:bodyPr/>
                    <a:lstStyle/>
                    <a:p>
                      <a:pPr>
                        <a:lnSpc>
                          <a:spcPct val="150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tc>
                  <a:txBody>
                    <a:bodyPr/>
                    <a:lstStyle/>
                    <a:p>
                      <a:pPr>
                        <a:lnSpc>
                          <a:spcPct val="107000"/>
                        </a:lnSpc>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08" marR="65008" marT="0" marB="0"/>
                </a:tc>
                <a:extLst>
                  <a:ext uri="{0D108BD9-81ED-4DB2-BD59-A6C34878D82A}">
                    <a16:rowId xmlns:a16="http://schemas.microsoft.com/office/drawing/2014/main" val="3507689257"/>
                  </a:ext>
                </a:extLst>
              </a:tr>
            </a:tbl>
          </a:graphicData>
        </a:graphic>
      </p:graphicFrame>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182A782-154D-4C7F-833B-CFA46133A3BE}"/>
              </a:ext>
            </a:extLst>
          </p:cNvPr>
          <p:cNvSpPr>
            <a:spLocks noChangeArrowheads="1"/>
          </p:cNvSpPr>
          <p:nvPr/>
        </p:nvSpPr>
        <p:spPr bwMode="auto">
          <a:xfrm>
            <a:off x="-252413" y="603250"/>
            <a:ext cx="9288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buClr>
                <a:srgbClr val="FF0066"/>
              </a:buClr>
              <a:buFontTx/>
              <a:buNone/>
            </a:pPr>
            <a:r>
              <a:rPr lang="en-US" altLang="en-US" sz="2400" b="1" u="sng">
                <a:solidFill>
                  <a:srgbClr val="0000FF"/>
                </a:solidFill>
                <a:latin typeface="Times New Roman" panose="02020603050405020304" pitchFamily="18" charset="0"/>
                <a:cs typeface="Times New Roman" panose="02020603050405020304" pitchFamily="18" charset="0"/>
              </a:rPr>
              <a:t>a.</a:t>
            </a:r>
            <a:r>
              <a:rPr lang="en-US" altLang="en-US" sz="2400" b="1" i="1">
                <a:solidFill>
                  <a:srgbClr val="000000"/>
                </a:solidFill>
                <a:latin typeface="Times New Roman" panose="02020603050405020304" pitchFamily="18" charset="0"/>
                <a:cs typeface="Times New Roman" panose="02020603050405020304" pitchFamily="18" charset="0"/>
              </a:rPr>
              <a:t>Thí nghiệm tính thấm có chọn lọc của màng sinh chất tế bào sống</a:t>
            </a:r>
            <a:endParaRPr lang="en-US" altLang="en-US" sz="3200">
              <a:latin typeface="Times New Roman" panose="02020603050405020304" pitchFamily="18" charset="0"/>
              <a:cs typeface="Times New Roman" panose="02020603050405020304" pitchFamily="18" charset="0"/>
            </a:endParaRPr>
          </a:p>
        </p:txBody>
      </p:sp>
      <p:sp>
        <p:nvSpPr>
          <p:cNvPr id="8195" name="Rectangle 8">
            <a:hlinkClick r:id="rId2" action="ppaction://hlinksldjump"/>
            <a:extLst>
              <a:ext uri="{FF2B5EF4-FFF2-40B4-BE49-F238E27FC236}">
                <a16:creationId xmlns:a16="http://schemas.microsoft.com/office/drawing/2014/main" id="{E92344A0-A171-45F8-A390-45A24F2FC072}"/>
              </a:ext>
            </a:extLst>
          </p:cNvPr>
          <p:cNvSpPr>
            <a:spLocks noChangeArrowheads="1"/>
          </p:cNvSpPr>
          <p:nvPr/>
        </p:nvSpPr>
        <p:spPr bwMode="auto">
          <a:xfrm>
            <a:off x="2195513" y="1420813"/>
            <a:ext cx="6011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 củ khoai tây, ống nghiệm, đèn cồn</a:t>
            </a:r>
          </a:p>
          <a:p>
            <a:pPr>
              <a:spcBef>
                <a:spcPct val="0"/>
              </a:spcBef>
              <a:buFontTx/>
              <a:buNone/>
            </a:pPr>
            <a:r>
              <a:rPr lang="en-US" altLang="en-US" sz="2400" b="1">
                <a:latin typeface="Times New Roman" panose="02020603050405020304" pitchFamily="18" charset="0"/>
                <a:cs typeface="Times New Roman" panose="02020603050405020304" pitchFamily="18" charset="0"/>
              </a:rPr>
              <a:t>+ Dung dịch xanhmetylen, nước cất</a:t>
            </a:r>
          </a:p>
        </p:txBody>
      </p:sp>
      <p:sp>
        <p:nvSpPr>
          <p:cNvPr id="8196" name="Rectangle 10">
            <a:extLst>
              <a:ext uri="{FF2B5EF4-FFF2-40B4-BE49-F238E27FC236}">
                <a16:creationId xmlns:a16="http://schemas.microsoft.com/office/drawing/2014/main" id="{A6DAC0D6-0713-45B7-B583-3506820E921E}"/>
              </a:ext>
            </a:extLst>
          </p:cNvPr>
          <p:cNvSpPr>
            <a:spLocks noChangeArrowheads="1"/>
          </p:cNvSpPr>
          <p:nvPr/>
        </p:nvSpPr>
        <p:spPr bwMode="auto">
          <a:xfrm>
            <a:off x="-28575" y="2236788"/>
            <a:ext cx="2647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buClr>
                <a:srgbClr val="FF0066"/>
              </a:buClr>
              <a:buFont typeface="Wingdings" panose="05000000000000000000" pitchFamily="2" charset="2"/>
              <a:buNone/>
            </a:pPr>
            <a:r>
              <a:rPr lang="en-US" altLang="en-US" sz="2400" b="1" u="sng">
                <a:solidFill>
                  <a:srgbClr val="0000FF"/>
                </a:solidFill>
                <a:latin typeface="Times New Roman" panose="02020603050405020304" pitchFamily="18" charset="0"/>
                <a:cs typeface="Times New Roman" panose="02020603050405020304" pitchFamily="18" charset="0"/>
              </a:rPr>
              <a:t>Cách tiến hành</a:t>
            </a:r>
          </a:p>
        </p:txBody>
      </p:sp>
      <p:sp>
        <p:nvSpPr>
          <p:cNvPr id="2" name="Rounded Rectangle 1">
            <a:extLst>
              <a:ext uri="{FF2B5EF4-FFF2-40B4-BE49-F238E27FC236}">
                <a16:creationId xmlns:a16="http://schemas.microsoft.com/office/drawing/2014/main" id="{F34AC278-64B8-4F4A-B5FA-D653590B026B}"/>
              </a:ext>
            </a:extLst>
          </p:cNvPr>
          <p:cNvSpPr/>
          <p:nvPr/>
        </p:nvSpPr>
        <p:spPr>
          <a:xfrm>
            <a:off x="107950" y="68263"/>
            <a:ext cx="9036050" cy="44767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dirty="0">
                <a:solidFill>
                  <a:srgbClr val="000000"/>
                </a:solidFill>
                <a:latin typeface="Times New Roman" panose="02020603050405020304" pitchFamily="18" charset="0"/>
                <a:cs typeface="Times New Roman" panose="02020603050405020304" pitchFamily="18" charset="0"/>
              </a:rPr>
              <a:t>3. </a:t>
            </a:r>
            <a:r>
              <a:rPr lang="en-US" sz="3200" dirty="0" err="1">
                <a:solidFill>
                  <a:srgbClr val="000000"/>
                </a:solidFill>
                <a:latin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kế</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nghiệm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kiểm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chứng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giả</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thuyết</a:t>
            </a:r>
            <a:endParaRPr lang="vi-VN" sz="3200" b="1" dirty="0">
              <a:solidFill>
                <a:srgbClr val="00B050"/>
              </a:solidFill>
              <a:latin typeface="Times New Roman" pitchFamily="18" charset="0"/>
              <a:cs typeface="Times New Roman" pitchFamily="18" charset="0"/>
            </a:endParaRPr>
          </a:p>
        </p:txBody>
      </p:sp>
      <p:sp>
        <p:nvSpPr>
          <p:cNvPr id="8198" name="Rectangle 8">
            <a:hlinkClick r:id="rId2" action="ppaction://hlinksldjump"/>
            <a:extLst>
              <a:ext uri="{FF2B5EF4-FFF2-40B4-BE49-F238E27FC236}">
                <a16:creationId xmlns:a16="http://schemas.microsoft.com/office/drawing/2014/main" id="{6A5486A1-2C00-466E-91B5-81DEDA6ADA02}"/>
              </a:ext>
            </a:extLst>
          </p:cNvPr>
          <p:cNvSpPr>
            <a:spLocks noChangeArrowheads="1"/>
          </p:cNvSpPr>
          <p:nvPr/>
        </p:nvSpPr>
        <p:spPr bwMode="auto">
          <a:xfrm>
            <a:off x="395288" y="1179513"/>
            <a:ext cx="201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Nguyên liệu</a:t>
            </a:r>
          </a:p>
        </p:txBody>
      </p:sp>
      <p:sp>
        <p:nvSpPr>
          <p:cNvPr id="8199" name="Rectangle 10">
            <a:extLst>
              <a:ext uri="{FF2B5EF4-FFF2-40B4-BE49-F238E27FC236}">
                <a16:creationId xmlns:a16="http://schemas.microsoft.com/office/drawing/2014/main" id="{DF1E6DF6-B51B-4BF7-983F-55D104E30E1F}"/>
              </a:ext>
            </a:extLst>
          </p:cNvPr>
          <p:cNvSpPr>
            <a:spLocks noChangeArrowheads="1"/>
          </p:cNvSpPr>
          <p:nvPr/>
        </p:nvSpPr>
        <p:spPr bwMode="auto">
          <a:xfrm>
            <a:off x="433388" y="2619375"/>
            <a:ext cx="8208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buFontTx/>
              <a:buNone/>
            </a:pPr>
            <a:r>
              <a:rPr lang="en-US" altLang="en-US" sz="2400" b="1" i="1">
                <a:solidFill>
                  <a:srgbClr val="000000"/>
                </a:solidFill>
                <a:latin typeface="Times New Roman" panose="02020603050405020304" pitchFamily="18" charset="0"/>
                <a:cs typeface="Times New Roman" panose="02020603050405020304" pitchFamily="18" charset="0"/>
              </a:rPr>
              <a:t>Bước 1:</a:t>
            </a:r>
            <a:r>
              <a:rPr lang="en-US" altLang="en-US" sz="2400" b="1">
                <a:solidFill>
                  <a:srgbClr val="000000"/>
                </a:solidFill>
                <a:latin typeface="Times New Roman" panose="02020603050405020304" pitchFamily="18" charset="0"/>
                <a:cs typeface="Times New Roman" panose="02020603050405020304" pitchFamily="18" charset="0"/>
              </a:rPr>
              <a:t> Gọt vỏ củ khoai tây, sau đó cắt thành những miếng nhỏ dày 1 cm rồi cho vào hai ống nghiệm được đánh số 1 và 2 đã có sẵn 10 mL nước cất.</a:t>
            </a:r>
            <a:endParaRPr lang="en-US" altLang="en-US"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200" name="Rectangle 12">
            <a:extLst>
              <a:ext uri="{FF2B5EF4-FFF2-40B4-BE49-F238E27FC236}">
                <a16:creationId xmlns:a16="http://schemas.microsoft.com/office/drawing/2014/main" id="{5568F18C-EFC9-41F3-9B21-CDC299CB7549}"/>
              </a:ext>
            </a:extLst>
          </p:cNvPr>
          <p:cNvSpPr>
            <a:spLocks noChangeArrowheads="1"/>
          </p:cNvSpPr>
          <p:nvPr/>
        </p:nvSpPr>
        <p:spPr bwMode="auto">
          <a:xfrm>
            <a:off x="395288" y="3811588"/>
            <a:ext cx="802798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buFontTx/>
              <a:buNone/>
            </a:pPr>
            <a:r>
              <a:rPr lang="en-US" altLang="en-US" sz="2400" b="1" i="1">
                <a:solidFill>
                  <a:srgbClr val="000000"/>
                </a:solidFill>
                <a:latin typeface="Times New Roman" panose="02020603050405020304" pitchFamily="18" charset="0"/>
                <a:cs typeface="Times New Roman" panose="02020603050405020304" pitchFamily="18" charset="0"/>
              </a:rPr>
              <a:t>Bước 2:</a:t>
            </a:r>
            <a:r>
              <a:rPr lang="en-US" altLang="en-US" sz="2400" b="1">
                <a:solidFill>
                  <a:srgbClr val="000000"/>
                </a:solidFill>
                <a:latin typeface="Times New Roman" panose="02020603050405020304" pitchFamily="18" charset="0"/>
                <a:cs typeface="Times New Roman" panose="02020603050405020304" pitchFamily="18" charset="0"/>
              </a:rPr>
              <a:t> Ống nghiệm 1 để nguyên làm ống đối chứng. Ống nghiệm 2 đun trên ngọn lửa đèn cồn khoảng 2 phút.</a:t>
            </a:r>
            <a:endParaRPr lang="en-US" altLang="en-US"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201" name="Rectangle 14">
            <a:extLst>
              <a:ext uri="{FF2B5EF4-FFF2-40B4-BE49-F238E27FC236}">
                <a16:creationId xmlns:a16="http://schemas.microsoft.com/office/drawing/2014/main" id="{D1A65A4B-20B0-41D6-B8AA-392661DEB040}"/>
              </a:ext>
            </a:extLst>
          </p:cNvPr>
          <p:cNvSpPr>
            <a:spLocks noChangeArrowheads="1"/>
          </p:cNvSpPr>
          <p:nvPr/>
        </p:nvSpPr>
        <p:spPr bwMode="auto">
          <a:xfrm>
            <a:off x="352425" y="4621213"/>
            <a:ext cx="86836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buFontTx/>
              <a:buNone/>
            </a:pPr>
            <a:r>
              <a:rPr lang="en-US" altLang="en-US" sz="2400" b="1" i="1">
                <a:solidFill>
                  <a:srgbClr val="000000"/>
                </a:solidFill>
                <a:latin typeface="Times New Roman" panose="02020603050405020304" pitchFamily="18" charset="0"/>
                <a:cs typeface="Times New Roman" panose="02020603050405020304" pitchFamily="18" charset="0"/>
              </a:rPr>
              <a:t>Bước 3:</a:t>
            </a:r>
            <a:r>
              <a:rPr lang="en-US" altLang="en-US" sz="2400" b="1">
                <a:solidFill>
                  <a:srgbClr val="000000"/>
                </a:solidFill>
                <a:latin typeface="Times New Roman" panose="02020603050405020304" pitchFamily="18" charset="0"/>
                <a:cs typeface="Times New Roman" panose="02020603050405020304" pitchFamily="18" charset="0"/>
              </a:rPr>
              <a:t> Nhỏ 3-4 giọt dung dịch xanh methylene vào cả hai ống nghiệm và ngâm khoảng 20 phút. </a:t>
            </a:r>
            <a:endParaRPr lang="en-US" altLang="en-US"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202" name="Rectangle 16">
            <a:extLst>
              <a:ext uri="{FF2B5EF4-FFF2-40B4-BE49-F238E27FC236}">
                <a16:creationId xmlns:a16="http://schemas.microsoft.com/office/drawing/2014/main" id="{E2D4DA98-BEEC-4AB4-8394-280C0D392D04}"/>
              </a:ext>
            </a:extLst>
          </p:cNvPr>
          <p:cNvSpPr>
            <a:spLocks noChangeArrowheads="1"/>
          </p:cNvSpPr>
          <p:nvPr/>
        </p:nvSpPr>
        <p:spPr bwMode="auto">
          <a:xfrm>
            <a:off x="374650" y="5478463"/>
            <a:ext cx="82804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buFontTx/>
              <a:buNone/>
            </a:pPr>
            <a:r>
              <a:rPr lang="en-US" altLang="en-US" sz="2400" b="1">
                <a:solidFill>
                  <a:srgbClr val="000000"/>
                </a:solidFill>
                <a:latin typeface="Times New Roman" panose="02020603050405020304" pitchFamily="18" charset="0"/>
                <a:cs typeface="Times New Roman" panose="02020603050405020304" pitchFamily="18" charset="0"/>
              </a:rPr>
              <a:t>Bước 4: Dùng kẹp gắp các miếng khoai tây ra, sau đó cắt đôi và quan sát tính thấm của xanh methylene vào các miếng khoai tây ở cả hai ống nghiệm.</a:t>
            </a:r>
            <a:endParaRPr lang="en-US" altLang="en-US" sz="24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BF164B38-96C5-4852-8938-4B247963E27F}"/>
              </a:ext>
            </a:extLst>
          </p:cNvPr>
          <p:cNvSpPr>
            <a:spLocks noChangeArrowheads="1"/>
          </p:cNvSpPr>
          <p:nvPr/>
        </p:nvSpPr>
        <p:spPr bwMode="auto">
          <a:xfrm>
            <a:off x="-106363" y="635000"/>
            <a:ext cx="9250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buClr>
                <a:srgbClr val="FF0066"/>
              </a:buClr>
              <a:buFontTx/>
              <a:buNone/>
            </a:pPr>
            <a:r>
              <a:rPr lang="en-US" altLang="en-US" sz="2400" b="1" i="1">
                <a:solidFill>
                  <a:srgbClr val="000000"/>
                </a:solidFill>
                <a:latin typeface="Times New Roman" panose="02020603050405020304" pitchFamily="18" charset="0"/>
                <a:cs typeface="Times New Roman" panose="02020603050405020304" pitchFamily="18" charset="0"/>
              </a:rPr>
              <a:t>b. Thí nghiệm co và phản co nguyên sinh ở tế bào thực vật</a:t>
            </a:r>
            <a:endParaRPr lang="en-US" alt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19" name="Rectangle 8">
            <a:hlinkClick r:id="rId2" action="ppaction://hlinksldjump"/>
            <a:extLst>
              <a:ext uri="{FF2B5EF4-FFF2-40B4-BE49-F238E27FC236}">
                <a16:creationId xmlns:a16="http://schemas.microsoft.com/office/drawing/2014/main" id="{ACFF3097-4EAF-4071-883A-37D709ECF3E7}"/>
              </a:ext>
            </a:extLst>
          </p:cNvPr>
          <p:cNvSpPr>
            <a:spLocks noChangeArrowheads="1"/>
          </p:cNvSpPr>
          <p:nvPr/>
        </p:nvSpPr>
        <p:spPr bwMode="auto">
          <a:xfrm>
            <a:off x="1187450" y="1420813"/>
            <a:ext cx="7467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 củ hành tím, lamen, lam kính, kim mũi mác, kính HV</a:t>
            </a:r>
          </a:p>
          <a:p>
            <a:pPr>
              <a:spcBef>
                <a:spcPct val="0"/>
              </a:spcBef>
              <a:buFontTx/>
              <a:buNone/>
            </a:pPr>
            <a:r>
              <a:rPr lang="en-US" altLang="en-US" sz="2400" b="1">
                <a:latin typeface="Times New Roman" panose="02020603050405020304" pitchFamily="18" charset="0"/>
                <a:cs typeface="Times New Roman" panose="02020603050405020304" pitchFamily="18" charset="0"/>
              </a:rPr>
              <a:t>+ Dung dịch NaCl 2%, nước cất</a:t>
            </a:r>
          </a:p>
        </p:txBody>
      </p:sp>
      <p:sp>
        <p:nvSpPr>
          <p:cNvPr id="9220" name="Rectangle 10">
            <a:extLst>
              <a:ext uri="{FF2B5EF4-FFF2-40B4-BE49-F238E27FC236}">
                <a16:creationId xmlns:a16="http://schemas.microsoft.com/office/drawing/2014/main" id="{31ECFBBA-087E-4D50-AA61-FA44FEF35718}"/>
              </a:ext>
            </a:extLst>
          </p:cNvPr>
          <p:cNvSpPr>
            <a:spLocks noChangeArrowheads="1"/>
          </p:cNvSpPr>
          <p:nvPr/>
        </p:nvSpPr>
        <p:spPr bwMode="auto">
          <a:xfrm>
            <a:off x="-106363" y="2576513"/>
            <a:ext cx="264795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buClr>
                <a:srgbClr val="FF0066"/>
              </a:buClr>
              <a:buFont typeface="Wingdings" panose="05000000000000000000" pitchFamily="2" charset="2"/>
              <a:buNone/>
            </a:pPr>
            <a:r>
              <a:rPr lang="en-US" altLang="en-US" sz="2400" b="1" u="sng">
                <a:solidFill>
                  <a:srgbClr val="0000FF"/>
                </a:solidFill>
                <a:latin typeface="Times New Roman" panose="02020603050405020304" pitchFamily="18" charset="0"/>
                <a:cs typeface="Times New Roman" panose="02020603050405020304" pitchFamily="18" charset="0"/>
              </a:rPr>
              <a:t>Cách tiến hành</a:t>
            </a:r>
          </a:p>
        </p:txBody>
      </p:sp>
      <p:sp>
        <p:nvSpPr>
          <p:cNvPr id="2" name="Rounded Rectangle 1">
            <a:extLst>
              <a:ext uri="{FF2B5EF4-FFF2-40B4-BE49-F238E27FC236}">
                <a16:creationId xmlns:a16="http://schemas.microsoft.com/office/drawing/2014/main" id="{39D707F6-78E4-43D1-B4DB-9C1E35B77B35}"/>
              </a:ext>
            </a:extLst>
          </p:cNvPr>
          <p:cNvSpPr/>
          <p:nvPr/>
        </p:nvSpPr>
        <p:spPr>
          <a:xfrm>
            <a:off x="107950" y="68263"/>
            <a:ext cx="9036050" cy="44767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dirty="0">
                <a:solidFill>
                  <a:srgbClr val="000000"/>
                </a:solidFill>
                <a:latin typeface="Times New Roman" panose="02020603050405020304" pitchFamily="18" charset="0"/>
                <a:cs typeface="Times New Roman" panose="02020603050405020304" pitchFamily="18" charset="0"/>
              </a:rPr>
              <a:t>3. </a:t>
            </a:r>
            <a:r>
              <a:rPr lang="en-US" sz="3200" dirty="0" err="1">
                <a:solidFill>
                  <a:srgbClr val="000000"/>
                </a:solidFill>
                <a:latin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kế</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nghiệm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kiểm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chứng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giả</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thuyết</a:t>
            </a:r>
            <a:endParaRPr lang="vi-VN" sz="3200" b="1" dirty="0">
              <a:solidFill>
                <a:srgbClr val="00B050"/>
              </a:solidFill>
              <a:latin typeface="Times New Roman" pitchFamily="18" charset="0"/>
              <a:cs typeface="Times New Roman" pitchFamily="18" charset="0"/>
            </a:endParaRPr>
          </a:p>
        </p:txBody>
      </p:sp>
      <p:sp>
        <p:nvSpPr>
          <p:cNvPr id="9222" name="Rectangle 8">
            <a:hlinkClick r:id="rId2" action="ppaction://hlinksldjump"/>
            <a:extLst>
              <a:ext uri="{FF2B5EF4-FFF2-40B4-BE49-F238E27FC236}">
                <a16:creationId xmlns:a16="http://schemas.microsoft.com/office/drawing/2014/main" id="{F6D15B39-713F-4FD1-BE14-9C9354BE577E}"/>
              </a:ext>
            </a:extLst>
          </p:cNvPr>
          <p:cNvSpPr>
            <a:spLocks noChangeArrowheads="1"/>
          </p:cNvSpPr>
          <p:nvPr/>
        </p:nvSpPr>
        <p:spPr bwMode="auto">
          <a:xfrm>
            <a:off x="395288" y="1179513"/>
            <a:ext cx="201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Nguyên liệu</a:t>
            </a:r>
          </a:p>
        </p:txBody>
      </p:sp>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60254F66-2F45-45AC-880B-1D817156FAFF}"/>
              </a:ext>
            </a:extLst>
          </p:cNvPr>
          <p:cNvGrpSpPr>
            <a:grpSpLocks/>
          </p:cNvGrpSpPr>
          <p:nvPr/>
        </p:nvGrpSpPr>
        <p:grpSpPr bwMode="auto">
          <a:xfrm>
            <a:off x="107950" y="476250"/>
            <a:ext cx="8986838" cy="6192838"/>
            <a:chOff x="68" y="300"/>
            <a:chExt cx="5661" cy="3901"/>
          </a:xfrm>
        </p:grpSpPr>
        <p:sp>
          <p:nvSpPr>
            <p:cNvPr id="10264" name="Line 4">
              <a:extLst>
                <a:ext uri="{FF2B5EF4-FFF2-40B4-BE49-F238E27FC236}">
                  <a16:creationId xmlns:a16="http://schemas.microsoft.com/office/drawing/2014/main" id="{4A123248-8D9D-428B-BD16-DF24B8E41595}"/>
                </a:ext>
              </a:extLst>
            </p:cNvPr>
            <p:cNvSpPr>
              <a:spLocks noChangeShapeType="1"/>
            </p:cNvSpPr>
            <p:nvPr/>
          </p:nvSpPr>
          <p:spPr bwMode="auto">
            <a:xfrm>
              <a:off x="68"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65" name="Line 5">
              <a:extLst>
                <a:ext uri="{FF2B5EF4-FFF2-40B4-BE49-F238E27FC236}">
                  <a16:creationId xmlns:a16="http://schemas.microsoft.com/office/drawing/2014/main" id="{A6F484D9-4EF8-4222-BE77-00CC9DEE553B}"/>
                </a:ext>
              </a:extLst>
            </p:cNvPr>
            <p:cNvSpPr>
              <a:spLocks noChangeShapeType="1"/>
            </p:cNvSpPr>
            <p:nvPr/>
          </p:nvSpPr>
          <p:spPr bwMode="auto">
            <a:xfrm>
              <a:off x="1973"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66" name="Line 6">
              <a:extLst>
                <a:ext uri="{FF2B5EF4-FFF2-40B4-BE49-F238E27FC236}">
                  <a16:creationId xmlns:a16="http://schemas.microsoft.com/office/drawing/2014/main" id="{4F0A232A-8BD9-4BBA-9B45-4D5E892C934C}"/>
                </a:ext>
              </a:extLst>
            </p:cNvPr>
            <p:cNvSpPr>
              <a:spLocks noChangeShapeType="1"/>
            </p:cNvSpPr>
            <p:nvPr/>
          </p:nvSpPr>
          <p:spPr bwMode="auto">
            <a:xfrm>
              <a:off x="3923"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67" name="Line 7">
              <a:extLst>
                <a:ext uri="{FF2B5EF4-FFF2-40B4-BE49-F238E27FC236}">
                  <a16:creationId xmlns:a16="http://schemas.microsoft.com/office/drawing/2014/main" id="{D845B95C-2BD8-4649-A81B-CCCD62860313}"/>
                </a:ext>
              </a:extLst>
            </p:cNvPr>
            <p:cNvSpPr>
              <a:spLocks noChangeShapeType="1"/>
            </p:cNvSpPr>
            <p:nvPr/>
          </p:nvSpPr>
          <p:spPr bwMode="auto">
            <a:xfrm>
              <a:off x="5729"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68" name="Line 9">
              <a:extLst>
                <a:ext uri="{FF2B5EF4-FFF2-40B4-BE49-F238E27FC236}">
                  <a16:creationId xmlns:a16="http://schemas.microsoft.com/office/drawing/2014/main" id="{71610EBC-4112-4C27-98B0-F00BFFD76B44}"/>
                </a:ext>
              </a:extLst>
            </p:cNvPr>
            <p:cNvSpPr>
              <a:spLocks noChangeShapeType="1"/>
            </p:cNvSpPr>
            <p:nvPr/>
          </p:nvSpPr>
          <p:spPr bwMode="auto">
            <a:xfrm>
              <a:off x="68" y="300"/>
              <a:ext cx="56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69" name="Line 10">
              <a:extLst>
                <a:ext uri="{FF2B5EF4-FFF2-40B4-BE49-F238E27FC236}">
                  <a16:creationId xmlns:a16="http://schemas.microsoft.com/office/drawing/2014/main" id="{707B5AD1-2A80-441A-93BF-02E62C3C8CDE}"/>
                </a:ext>
              </a:extLst>
            </p:cNvPr>
            <p:cNvSpPr>
              <a:spLocks noChangeShapeType="1"/>
            </p:cNvSpPr>
            <p:nvPr/>
          </p:nvSpPr>
          <p:spPr bwMode="auto">
            <a:xfrm>
              <a:off x="68" y="4201"/>
              <a:ext cx="56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70" name="Line 11">
              <a:extLst>
                <a:ext uri="{FF2B5EF4-FFF2-40B4-BE49-F238E27FC236}">
                  <a16:creationId xmlns:a16="http://schemas.microsoft.com/office/drawing/2014/main" id="{9AC0F0AC-7365-4858-98CD-61224A103DB4}"/>
                </a:ext>
              </a:extLst>
            </p:cNvPr>
            <p:cNvSpPr>
              <a:spLocks noChangeShapeType="1"/>
            </p:cNvSpPr>
            <p:nvPr/>
          </p:nvSpPr>
          <p:spPr bwMode="auto">
            <a:xfrm>
              <a:off x="68" y="618"/>
              <a:ext cx="56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48142" name="Rectangle 14">
            <a:extLst>
              <a:ext uri="{FF2B5EF4-FFF2-40B4-BE49-F238E27FC236}">
                <a16:creationId xmlns:a16="http://schemas.microsoft.com/office/drawing/2014/main" id="{CD5DAA64-B36E-40B1-9B92-64F7BD6AF6A5}"/>
              </a:ext>
            </a:extLst>
          </p:cNvPr>
          <p:cNvSpPr>
            <a:spLocks noChangeArrowheads="1"/>
          </p:cNvSpPr>
          <p:nvPr/>
        </p:nvSpPr>
        <p:spPr bwMode="auto">
          <a:xfrm>
            <a:off x="-36513" y="476250"/>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u="sng">
                <a:solidFill>
                  <a:srgbClr val="0000CC"/>
                </a:solidFill>
                <a:latin typeface="Times New Roman" panose="02020603050405020304" pitchFamily="18" charset="0"/>
                <a:cs typeface="Times New Roman" panose="02020603050405020304" pitchFamily="18" charset="0"/>
              </a:rPr>
              <a:t>1. Quan sát tế bào ban đầu</a:t>
            </a:r>
            <a:r>
              <a:rPr lang="en-US" altLang="en-US" sz="1800" b="1" u="sng">
                <a:solidFill>
                  <a:srgbClr val="0000FF"/>
                </a:solidFill>
                <a:latin typeface="Arial" panose="020B0604020202020204" pitchFamily="34" charset="0"/>
              </a:rPr>
              <a:t>. </a:t>
            </a:r>
          </a:p>
        </p:txBody>
      </p:sp>
      <p:sp>
        <p:nvSpPr>
          <p:cNvPr id="48143" name="Rectangle 15">
            <a:extLst>
              <a:ext uri="{FF2B5EF4-FFF2-40B4-BE49-F238E27FC236}">
                <a16:creationId xmlns:a16="http://schemas.microsoft.com/office/drawing/2014/main" id="{65BBE5DB-78C0-4FEF-B860-EBADD1556A7D}"/>
              </a:ext>
            </a:extLst>
          </p:cNvPr>
          <p:cNvSpPr>
            <a:spLocks noChangeArrowheads="1"/>
          </p:cNvSpPr>
          <p:nvPr/>
        </p:nvSpPr>
        <p:spPr bwMode="auto">
          <a:xfrm>
            <a:off x="3203575" y="476250"/>
            <a:ext cx="2951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u="sng">
                <a:solidFill>
                  <a:srgbClr val="0000FF"/>
                </a:solidFill>
                <a:latin typeface="Arial" panose="020B0604020202020204" pitchFamily="34" charset="0"/>
              </a:rPr>
              <a:t>1. TN co nguyên sinh </a:t>
            </a:r>
          </a:p>
        </p:txBody>
      </p:sp>
      <p:sp>
        <p:nvSpPr>
          <p:cNvPr id="48144" name="Rectangle 16">
            <a:extLst>
              <a:ext uri="{FF2B5EF4-FFF2-40B4-BE49-F238E27FC236}">
                <a16:creationId xmlns:a16="http://schemas.microsoft.com/office/drawing/2014/main" id="{76898920-1044-4B81-A884-4CBEB668653F}"/>
              </a:ext>
            </a:extLst>
          </p:cNvPr>
          <p:cNvSpPr>
            <a:spLocks noChangeArrowheads="1"/>
          </p:cNvSpPr>
          <p:nvPr/>
        </p:nvSpPr>
        <p:spPr bwMode="auto">
          <a:xfrm>
            <a:off x="6154738" y="549275"/>
            <a:ext cx="3313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u="sng">
                <a:solidFill>
                  <a:srgbClr val="0000FF"/>
                </a:solidFill>
                <a:latin typeface="Arial" panose="020B0604020202020204" pitchFamily="34" charset="0"/>
              </a:rPr>
              <a:t>2.TN phản co nguyên sinh </a:t>
            </a:r>
          </a:p>
        </p:txBody>
      </p:sp>
      <p:sp>
        <p:nvSpPr>
          <p:cNvPr id="48145" name="Rectangle 17">
            <a:extLst>
              <a:ext uri="{FF2B5EF4-FFF2-40B4-BE49-F238E27FC236}">
                <a16:creationId xmlns:a16="http://schemas.microsoft.com/office/drawing/2014/main" id="{C6CB045E-3632-4D2D-BC8B-92B3C12EB6D8}"/>
              </a:ext>
            </a:extLst>
          </p:cNvPr>
          <p:cNvSpPr>
            <a:spLocks noChangeArrowheads="1"/>
          </p:cNvSpPr>
          <p:nvPr/>
        </p:nvSpPr>
        <p:spPr bwMode="auto">
          <a:xfrm>
            <a:off x="34925" y="955675"/>
            <a:ext cx="1169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u="sng">
                <a:solidFill>
                  <a:srgbClr val="FF0000"/>
                </a:solidFill>
                <a:latin typeface="Arial" panose="020B0604020202020204" pitchFamily="34" charset="0"/>
              </a:rPr>
              <a:t>Bước 1:</a:t>
            </a:r>
          </a:p>
        </p:txBody>
      </p:sp>
      <p:sp>
        <p:nvSpPr>
          <p:cNvPr id="48146" name="Rectangle 18">
            <a:extLst>
              <a:ext uri="{FF2B5EF4-FFF2-40B4-BE49-F238E27FC236}">
                <a16:creationId xmlns:a16="http://schemas.microsoft.com/office/drawing/2014/main" id="{E3D04EF6-3B65-4776-89C3-426238562923}"/>
              </a:ext>
            </a:extLst>
          </p:cNvPr>
          <p:cNvSpPr>
            <a:spLocks noChangeArrowheads="1"/>
          </p:cNvSpPr>
          <p:nvPr/>
        </p:nvSpPr>
        <p:spPr bwMode="auto">
          <a:xfrm>
            <a:off x="-871538" y="1398588"/>
            <a:ext cx="4003676"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spcBef>
                <a:spcPct val="0"/>
              </a:spcBef>
              <a:buFontTx/>
              <a:buNone/>
            </a:pPr>
            <a:r>
              <a:rPr lang="en-US" altLang="en-US" sz="2000" b="1">
                <a:solidFill>
                  <a:srgbClr val="00B050"/>
                </a:solidFill>
                <a:latin typeface="Arial" panose="020B0604020202020204" pitchFamily="34" charset="0"/>
              </a:rPr>
              <a:t>- Dùng dao lam tách lớp biểu bì cho lên phiến kính đã nhỏ sẵn 1giọt nước cất.</a:t>
            </a:r>
          </a:p>
        </p:txBody>
      </p:sp>
      <p:sp>
        <p:nvSpPr>
          <p:cNvPr id="48147" name="Rectangle 19">
            <a:extLst>
              <a:ext uri="{FF2B5EF4-FFF2-40B4-BE49-F238E27FC236}">
                <a16:creationId xmlns:a16="http://schemas.microsoft.com/office/drawing/2014/main" id="{54D0E042-8EE0-4712-803F-1ADD81CE7817}"/>
              </a:ext>
            </a:extLst>
          </p:cNvPr>
          <p:cNvSpPr>
            <a:spLocks noChangeArrowheads="1"/>
          </p:cNvSpPr>
          <p:nvPr/>
        </p:nvSpPr>
        <p:spPr bwMode="auto">
          <a:xfrm>
            <a:off x="34925" y="2705100"/>
            <a:ext cx="311943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i="1">
                <a:solidFill>
                  <a:srgbClr val="000000"/>
                </a:solidFill>
                <a:latin typeface="Times New Roman" panose="02020603050405020304" pitchFamily="18" charset="0"/>
                <a:cs typeface="Times New Roman" panose="02020603050405020304" pitchFamily="18" charset="0"/>
              </a:rPr>
              <a:t>Bước 2:</a:t>
            </a:r>
            <a:r>
              <a:rPr lang="en-US" altLang="en-US" sz="2000" b="1">
                <a:solidFill>
                  <a:srgbClr val="000000"/>
                </a:solidFill>
                <a:latin typeface="Times New Roman" panose="02020603050405020304" pitchFamily="18" charset="0"/>
                <a:cs typeface="Times New Roman" panose="02020603050405020304" pitchFamily="18" charset="0"/>
              </a:rPr>
              <a:t> Đậy lamen lên mẫu vật. Dùng giấy thấm hút bớt nước tràn ra ngoài (nếu có).</a:t>
            </a:r>
            <a:endParaRPr lang="en-US" altLang="en-US" sz="2000" b="1">
              <a:latin typeface="Arial" panose="020B0604020202020204" pitchFamily="34" charset="0"/>
            </a:endParaRPr>
          </a:p>
        </p:txBody>
      </p:sp>
      <p:sp>
        <p:nvSpPr>
          <p:cNvPr id="48149" name="Rectangle 21">
            <a:extLst>
              <a:ext uri="{FF2B5EF4-FFF2-40B4-BE49-F238E27FC236}">
                <a16:creationId xmlns:a16="http://schemas.microsoft.com/office/drawing/2014/main" id="{C5B33572-934A-4AC1-9451-B1C7BAE0C23D}"/>
              </a:ext>
            </a:extLst>
          </p:cNvPr>
          <p:cNvSpPr>
            <a:spLocks noChangeArrowheads="1"/>
          </p:cNvSpPr>
          <p:nvPr/>
        </p:nvSpPr>
        <p:spPr bwMode="auto">
          <a:xfrm>
            <a:off x="107950" y="3975100"/>
            <a:ext cx="2967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i="1">
                <a:solidFill>
                  <a:srgbClr val="000000"/>
                </a:solidFill>
                <a:latin typeface="Times New Roman" panose="02020603050405020304" pitchFamily="18" charset="0"/>
                <a:cs typeface="Times New Roman" panose="02020603050405020304" pitchFamily="18" charset="0"/>
              </a:rPr>
              <a:t>Bước 3: </a:t>
            </a:r>
            <a:r>
              <a:rPr lang="en-US" altLang="en-US" sz="2000" b="1">
                <a:solidFill>
                  <a:srgbClr val="000000"/>
                </a:solidFill>
                <a:latin typeface="Times New Roman" panose="02020603050405020304" pitchFamily="18" charset="0"/>
                <a:cs typeface="Times New Roman" panose="02020603050405020304" pitchFamily="18" charset="0"/>
              </a:rPr>
              <a:t>Đặt và cố định tiêu bản trên bàn kính.</a:t>
            </a:r>
            <a:endParaRPr lang="en-US" altLang="en-US" sz="2800" b="1">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48151" name="Rectangle 23">
            <a:extLst>
              <a:ext uri="{FF2B5EF4-FFF2-40B4-BE49-F238E27FC236}">
                <a16:creationId xmlns:a16="http://schemas.microsoft.com/office/drawing/2014/main" id="{2E227CAA-112E-43F4-A112-31F95758125C}"/>
              </a:ext>
            </a:extLst>
          </p:cNvPr>
          <p:cNvSpPr>
            <a:spLocks noChangeArrowheads="1"/>
          </p:cNvSpPr>
          <p:nvPr/>
        </p:nvSpPr>
        <p:spPr bwMode="auto">
          <a:xfrm>
            <a:off x="3068638" y="1541463"/>
            <a:ext cx="32750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en-US" sz="2000" b="1">
                <a:latin typeface="Arial" panose="020B0604020202020204" pitchFamily="34" charset="0"/>
              </a:rPr>
              <a:t>- Lấy tiêu bản ra khỏi kính. Nhỏ dung dịch muối vào mẫu, dùng giấy thấm phía đối diện.</a:t>
            </a:r>
          </a:p>
        </p:txBody>
      </p:sp>
      <p:sp>
        <p:nvSpPr>
          <p:cNvPr id="48152" name="Rectangle 24">
            <a:extLst>
              <a:ext uri="{FF2B5EF4-FFF2-40B4-BE49-F238E27FC236}">
                <a16:creationId xmlns:a16="http://schemas.microsoft.com/office/drawing/2014/main" id="{5D099ADF-5484-49CE-A0AC-BF723EDB1555}"/>
              </a:ext>
            </a:extLst>
          </p:cNvPr>
          <p:cNvSpPr>
            <a:spLocks noChangeArrowheads="1"/>
          </p:cNvSpPr>
          <p:nvPr/>
        </p:nvSpPr>
        <p:spPr bwMode="auto">
          <a:xfrm>
            <a:off x="3214688" y="1027113"/>
            <a:ext cx="1169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u="sng">
                <a:solidFill>
                  <a:srgbClr val="FF0000"/>
                </a:solidFill>
                <a:latin typeface="Arial" panose="020B0604020202020204" pitchFamily="34" charset="0"/>
              </a:rPr>
              <a:t>Bước 1:</a:t>
            </a:r>
          </a:p>
        </p:txBody>
      </p:sp>
      <p:sp>
        <p:nvSpPr>
          <p:cNvPr id="48153" name="Rectangle 25">
            <a:extLst>
              <a:ext uri="{FF2B5EF4-FFF2-40B4-BE49-F238E27FC236}">
                <a16:creationId xmlns:a16="http://schemas.microsoft.com/office/drawing/2014/main" id="{51106BAB-4B27-4371-AE7F-095FC06246A3}"/>
              </a:ext>
            </a:extLst>
          </p:cNvPr>
          <p:cNvSpPr>
            <a:spLocks noChangeArrowheads="1"/>
          </p:cNvSpPr>
          <p:nvPr/>
        </p:nvSpPr>
        <p:spPr bwMode="auto">
          <a:xfrm>
            <a:off x="3203575" y="3032125"/>
            <a:ext cx="1169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u="sng">
                <a:solidFill>
                  <a:srgbClr val="FF0000"/>
                </a:solidFill>
                <a:latin typeface="Arial" panose="020B0604020202020204" pitchFamily="34" charset="0"/>
              </a:rPr>
              <a:t>Bước 2:</a:t>
            </a:r>
          </a:p>
        </p:txBody>
      </p:sp>
      <p:sp>
        <p:nvSpPr>
          <p:cNvPr id="10253" name="Rectangle 26">
            <a:extLst>
              <a:ext uri="{FF2B5EF4-FFF2-40B4-BE49-F238E27FC236}">
                <a16:creationId xmlns:a16="http://schemas.microsoft.com/office/drawing/2014/main" id="{BC883F52-A8C0-44C7-BBA4-97670A1F2C72}"/>
              </a:ext>
            </a:extLst>
          </p:cNvPr>
          <p:cNvSpPr>
            <a:spLocks noChangeArrowheads="1"/>
          </p:cNvSpPr>
          <p:nvPr/>
        </p:nvSpPr>
        <p:spPr bwMode="auto">
          <a:xfrm>
            <a:off x="3060700" y="3697288"/>
            <a:ext cx="30956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 Quan sát dưới kính hiển vi</a:t>
            </a:r>
          </a:p>
          <a:p>
            <a:pPr>
              <a:spcBef>
                <a:spcPct val="0"/>
              </a:spcBef>
              <a:buFontTx/>
              <a:buNone/>
            </a:pPr>
            <a:r>
              <a:rPr lang="en-US" altLang="en-US" sz="2000" b="1">
                <a:latin typeface="Arial" panose="020B0604020202020204" pitchFamily="34" charset="0"/>
              </a:rPr>
              <a:t>(quan sát ở x10 sau đó là x40).</a:t>
            </a:r>
          </a:p>
        </p:txBody>
      </p:sp>
      <p:sp>
        <p:nvSpPr>
          <p:cNvPr id="10254" name="Rectangle 27">
            <a:extLst>
              <a:ext uri="{FF2B5EF4-FFF2-40B4-BE49-F238E27FC236}">
                <a16:creationId xmlns:a16="http://schemas.microsoft.com/office/drawing/2014/main" id="{86BF6D47-8034-4321-AC63-43EFDE85ADC8}"/>
              </a:ext>
            </a:extLst>
          </p:cNvPr>
          <p:cNvSpPr>
            <a:spLocks noChangeArrowheads="1"/>
          </p:cNvSpPr>
          <p:nvPr/>
        </p:nvSpPr>
        <p:spPr bwMode="auto">
          <a:xfrm>
            <a:off x="6156325" y="1052513"/>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en-US" sz="2000" b="1">
                <a:solidFill>
                  <a:srgbClr val="FF0000"/>
                </a:solidFill>
                <a:latin typeface="Arial" panose="020B0604020202020204" pitchFamily="34" charset="0"/>
              </a:rPr>
              <a:t>Bước 1: </a:t>
            </a:r>
          </a:p>
        </p:txBody>
      </p:sp>
      <p:sp>
        <p:nvSpPr>
          <p:cNvPr id="10255" name="Rectangle 28">
            <a:extLst>
              <a:ext uri="{FF2B5EF4-FFF2-40B4-BE49-F238E27FC236}">
                <a16:creationId xmlns:a16="http://schemas.microsoft.com/office/drawing/2014/main" id="{73A3DEC7-F22B-4244-9D2E-E451E57F3BC8}"/>
              </a:ext>
            </a:extLst>
          </p:cNvPr>
          <p:cNvSpPr>
            <a:spLocks noChangeArrowheads="1"/>
          </p:cNvSpPr>
          <p:nvPr/>
        </p:nvSpPr>
        <p:spPr bwMode="auto">
          <a:xfrm>
            <a:off x="6188075" y="3789363"/>
            <a:ext cx="2992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 Quan sát dưới kính hiển vi.</a:t>
            </a:r>
          </a:p>
        </p:txBody>
      </p:sp>
      <p:sp>
        <p:nvSpPr>
          <p:cNvPr id="10256" name="Rectangle 29">
            <a:extLst>
              <a:ext uri="{FF2B5EF4-FFF2-40B4-BE49-F238E27FC236}">
                <a16:creationId xmlns:a16="http://schemas.microsoft.com/office/drawing/2014/main" id="{D7B1CC99-3540-46C9-861C-D8C9CB56019F}"/>
              </a:ext>
            </a:extLst>
          </p:cNvPr>
          <p:cNvSpPr>
            <a:spLocks noChangeArrowheads="1"/>
          </p:cNvSpPr>
          <p:nvPr/>
        </p:nvSpPr>
        <p:spPr bwMode="auto">
          <a:xfrm>
            <a:off x="6192838" y="1484313"/>
            <a:ext cx="29511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en-US" sz="2000" b="1">
                <a:latin typeface="Arial" panose="020B0604020202020204" pitchFamily="34" charset="0"/>
              </a:rPr>
              <a:t> - Lấy tiêu bản ra khỏi kính. Nhỏ một giọt nước cất  vào rìa của lá kính , dùng giấy thấm phía đối diện.</a:t>
            </a:r>
          </a:p>
        </p:txBody>
      </p:sp>
      <p:sp>
        <p:nvSpPr>
          <p:cNvPr id="10257" name="Rectangle 30">
            <a:extLst>
              <a:ext uri="{FF2B5EF4-FFF2-40B4-BE49-F238E27FC236}">
                <a16:creationId xmlns:a16="http://schemas.microsoft.com/office/drawing/2014/main" id="{B8FF5EDC-BFBC-4687-AEFB-E81E0C94E321}"/>
              </a:ext>
            </a:extLst>
          </p:cNvPr>
          <p:cNvSpPr>
            <a:spLocks noChangeArrowheads="1"/>
          </p:cNvSpPr>
          <p:nvPr/>
        </p:nvSpPr>
        <p:spPr bwMode="auto">
          <a:xfrm>
            <a:off x="6238875" y="3284538"/>
            <a:ext cx="1169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u="sng">
                <a:solidFill>
                  <a:srgbClr val="FF0000"/>
                </a:solidFill>
                <a:latin typeface="Arial" panose="020B0604020202020204" pitchFamily="34" charset="0"/>
              </a:rPr>
              <a:t>Bước 2:</a:t>
            </a:r>
          </a:p>
        </p:txBody>
      </p:sp>
      <p:sp>
        <p:nvSpPr>
          <p:cNvPr id="10258" name="Rectangle 32">
            <a:extLst>
              <a:ext uri="{FF2B5EF4-FFF2-40B4-BE49-F238E27FC236}">
                <a16:creationId xmlns:a16="http://schemas.microsoft.com/office/drawing/2014/main" id="{4A9AA1BE-1AE8-43AF-B558-82081F0FF9A2}"/>
              </a:ext>
            </a:extLst>
          </p:cNvPr>
          <p:cNvSpPr>
            <a:spLocks noChangeArrowheads="1"/>
          </p:cNvSpPr>
          <p:nvPr/>
        </p:nvSpPr>
        <p:spPr bwMode="auto">
          <a:xfrm>
            <a:off x="3238500" y="5611813"/>
            <a:ext cx="2917825" cy="8302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rgbClr val="0000FF"/>
                </a:solidFill>
                <a:latin typeface="Arial" panose="020B0604020202020204" pitchFamily="34" charset="0"/>
              </a:rPr>
              <a:t>Quan sát vẽ hình vào vở</a:t>
            </a:r>
          </a:p>
        </p:txBody>
      </p:sp>
      <p:sp>
        <p:nvSpPr>
          <p:cNvPr id="10259" name="Rectangle 33">
            <a:extLst>
              <a:ext uri="{FF2B5EF4-FFF2-40B4-BE49-F238E27FC236}">
                <a16:creationId xmlns:a16="http://schemas.microsoft.com/office/drawing/2014/main" id="{8FC144D4-9CFB-4DAF-B993-F1BE69EDD519}"/>
              </a:ext>
            </a:extLst>
          </p:cNvPr>
          <p:cNvSpPr>
            <a:spLocks noChangeArrowheads="1"/>
          </p:cNvSpPr>
          <p:nvPr/>
        </p:nvSpPr>
        <p:spPr bwMode="auto">
          <a:xfrm>
            <a:off x="6300788" y="5568950"/>
            <a:ext cx="2700337" cy="830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rgbClr val="0000FF"/>
                </a:solidFill>
                <a:latin typeface="Arial" panose="020B0604020202020204" pitchFamily="34" charset="0"/>
              </a:rPr>
              <a:t>Quan sát vẽ hình vào vở</a:t>
            </a:r>
          </a:p>
        </p:txBody>
      </p:sp>
      <p:sp>
        <p:nvSpPr>
          <p:cNvPr id="48162" name="Rectangle 34">
            <a:extLst>
              <a:ext uri="{FF2B5EF4-FFF2-40B4-BE49-F238E27FC236}">
                <a16:creationId xmlns:a16="http://schemas.microsoft.com/office/drawing/2014/main" id="{AF5970A7-0BE6-4278-A58D-02A9469404E9}"/>
              </a:ext>
            </a:extLst>
          </p:cNvPr>
          <p:cNvSpPr>
            <a:spLocks noChangeArrowheads="1"/>
          </p:cNvSpPr>
          <p:nvPr/>
        </p:nvSpPr>
        <p:spPr bwMode="auto">
          <a:xfrm>
            <a:off x="136525" y="4605338"/>
            <a:ext cx="30956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b="1">
              <a:solidFill>
                <a:srgbClr val="00B050"/>
              </a:solidFill>
              <a:latin typeface="Arial" panose="020B0604020202020204" pitchFamily="34" charset="0"/>
            </a:endParaRPr>
          </a:p>
          <a:p>
            <a:pPr>
              <a:spcBef>
                <a:spcPct val="0"/>
              </a:spcBef>
              <a:buFontTx/>
              <a:buNone/>
            </a:pPr>
            <a:r>
              <a:rPr lang="en-US" altLang="en-US" sz="2000" b="1">
                <a:solidFill>
                  <a:srgbClr val="00B050"/>
                </a:solidFill>
                <a:latin typeface="Arial" panose="020B0604020202020204" pitchFamily="34" charset="0"/>
              </a:rPr>
              <a:t>-Bước 4: Quan sát dưới kính hiển vi</a:t>
            </a:r>
          </a:p>
          <a:p>
            <a:pPr>
              <a:spcBef>
                <a:spcPct val="0"/>
              </a:spcBef>
              <a:buFontTx/>
              <a:buNone/>
            </a:pPr>
            <a:r>
              <a:rPr lang="en-US" altLang="en-US" sz="2000" b="1">
                <a:solidFill>
                  <a:srgbClr val="00B050"/>
                </a:solidFill>
                <a:latin typeface="Arial" panose="020B0604020202020204" pitchFamily="34" charset="0"/>
              </a:rPr>
              <a:t>(quan sát ở vật kính x10 sau đó là x40).</a:t>
            </a:r>
          </a:p>
        </p:txBody>
      </p:sp>
      <p:sp>
        <p:nvSpPr>
          <p:cNvPr id="10261" name="Rectangle 35">
            <a:extLst>
              <a:ext uri="{FF2B5EF4-FFF2-40B4-BE49-F238E27FC236}">
                <a16:creationId xmlns:a16="http://schemas.microsoft.com/office/drawing/2014/main" id="{30B41945-F41F-447B-89C7-03A706E62085}"/>
              </a:ext>
            </a:extLst>
          </p:cNvPr>
          <p:cNvSpPr>
            <a:spLocks noChangeArrowheads="1"/>
          </p:cNvSpPr>
          <p:nvPr/>
        </p:nvSpPr>
        <p:spPr bwMode="auto">
          <a:xfrm>
            <a:off x="3182938" y="368300"/>
            <a:ext cx="3009900" cy="6121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Arial" panose="020B0604020202020204" pitchFamily="34" charset="0"/>
            </a:endParaRPr>
          </a:p>
        </p:txBody>
      </p:sp>
      <p:sp>
        <p:nvSpPr>
          <p:cNvPr id="10262" name="Rectangle 36">
            <a:extLst>
              <a:ext uri="{FF2B5EF4-FFF2-40B4-BE49-F238E27FC236}">
                <a16:creationId xmlns:a16="http://schemas.microsoft.com/office/drawing/2014/main" id="{7A09137F-41AB-4C46-87E3-AC2C4EF04639}"/>
              </a:ext>
            </a:extLst>
          </p:cNvPr>
          <p:cNvSpPr>
            <a:spLocks noChangeArrowheads="1"/>
          </p:cNvSpPr>
          <p:nvPr/>
        </p:nvSpPr>
        <p:spPr bwMode="auto">
          <a:xfrm>
            <a:off x="6135688" y="476250"/>
            <a:ext cx="2916237" cy="6121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Arial" panose="020B0604020202020204" pitchFamily="34" charset="0"/>
            </a:endParaRPr>
          </a:p>
        </p:txBody>
      </p:sp>
      <p:sp>
        <p:nvSpPr>
          <p:cNvPr id="48166" name="AutoShape 38">
            <a:extLst>
              <a:ext uri="{FF2B5EF4-FFF2-40B4-BE49-F238E27FC236}">
                <a16:creationId xmlns:a16="http://schemas.microsoft.com/office/drawing/2014/main" id="{CECE51E4-4050-4D50-9795-106A989A63FB}"/>
              </a:ext>
            </a:extLst>
          </p:cNvPr>
          <p:cNvSpPr>
            <a:spLocks noChangeArrowheads="1"/>
          </p:cNvSpPr>
          <p:nvPr/>
        </p:nvSpPr>
        <p:spPr bwMode="auto">
          <a:xfrm>
            <a:off x="3727450" y="1027113"/>
            <a:ext cx="5148263" cy="2808287"/>
          </a:xfrm>
          <a:prstGeom prst="cloudCallout">
            <a:avLst>
              <a:gd name="adj1" fmla="val -65019"/>
              <a:gd name="adj2" fmla="val 125069"/>
            </a:avLst>
          </a:prstGeom>
          <a:solidFill>
            <a:schemeClr val="bg1"/>
          </a:solidFill>
          <a:ln w="9525">
            <a:solidFill>
              <a:srgbClr val="FF0066"/>
            </a:solidFill>
            <a:round/>
            <a:headEnd/>
            <a:tailEnd/>
          </a:ln>
        </p:spPr>
        <p:txBody>
          <a:bodyPr/>
          <a:lstStyle/>
          <a:p>
            <a:pPr algn="ctr">
              <a:defRPr/>
            </a:pPr>
            <a:endParaRPr lang="en-US" sz="2400" dirty="0">
              <a:solidFill>
                <a:srgbClr val="0000FF"/>
              </a:solidFill>
              <a:latin typeface="Arial" charset="0"/>
            </a:endParaRPr>
          </a:p>
          <a:p>
            <a:pPr algn="ctr">
              <a:defRPr/>
            </a:pPr>
            <a:r>
              <a:rPr lang="en-US" sz="2400" b="1" dirty="0" err="1">
                <a:solidFill>
                  <a:schemeClr val="accent6">
                    <a:lumMod val="75000"/>
                  </a:schemeClr>
                </a:solidFill>
                <a:latin typeface="Times New Roman" pitchFamily="18" charset="0"/>
                <a:cs typeface="Times New Roman" pitchFamily="18" charset="0"/>
              </a:rPr>
              <a:t>Quan</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sát</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và</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miêu</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tả</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hình</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dạng</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tế</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bào</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thực</a:t>
            </a:r>
            <a:r>
              <a:rPr lang="en-US" sz="2400" b="1" dirty="0">
                <a:solidFill>
                  <a:schemeClr val="accent6">
                    <a:lumMod val="75000"/>
                  </a:schemeClr>
                </a:solidFill>
                <a:latin typeface="Times New Roman" pitchFamily="18" charset="0"/>
                <a:cs typeface="Times New Roman" pitchFamily="18" charset="0"/>
              </a:rPr>
              <a:t> </a:t>
            </a:r>
            <a:r>
              <a:rPr lang="en-US" sz="2400" b="1">
                <a:solidFill>
                  <a:schemeClr val="accent6">
                    <a:lumMod val="75000"/>
                  </a:schemeClr>
                </a:solidFill>
                <a:latin typeface="Times New Roman" pitchFamily="18" charset="0"/>
                <a:cs typeface="Times New Roman" pitchFamily="18" charset="0"/>
              </a:rPr>
              <a:t>vât?</a:t>
            </a:r>
            <a:endParaRPr lang="en-US" sz="24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8142"/>
                                        </p:tgtEl>
                                        <p:attrNameLst>
                                          <p:attrName>style.visibility</p:attrName>
                                        </p:attrNameLst>
                                      </p:cBhvr>
                                      <p:to>
                                        <p:strVal val="visible"/>
                                      </p:to>
                                    </p:set>
                                    <p:anim calcmode="lin" valueType="num">
                                      <p:cBhvr>
                                        <p:cTn id="12" dur="1000" fill="hold"/>
                                        <p:tgtEl>
                                          <p:spTgt spid="48142"/>
                                        </p:tgtEl>
                                        <p:attrNameLst>
                                          <p:attrName>ppt_x</p:attrName>
                                        </p:attrNameLst>
                                      </p:cBhvr>
                                      <p:tavLst>
                                        <p:tav tm="0">
                                          <p:val>
                                            <p:strVal val="#ppt_x-.2"/>
                                          </p:val>
                                        </p:tav>
                                        <p:tav tm="100000">
                                          <p:val>
                                            <p:strVal val="#ppt_x"/>
                                          </p:val>
                                        </p:tav>
                                      </p:tavLst>
                                    </p:anim>
                                    <p:anim calcmode="lin" valueType="num">
                                      <p:cBhvr>
                                        <p:cTn id="13" dur="1000" fill="hold"/>
                                        <p:tgtEl>
                                          <p:spTgt spid="4814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814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8143"/>
                                        </p:tgtEl>
                                        <p:attrNameLst>
                                          <p:attrName>style.visibility</p:attrName>
                                        </p:attrNameLst>
                                      </p:cBhvr>
                                      <p:to>
                                        <p:strVal val="visible"/>
                                      </p:to>
                                    </p:set>
                                    <p:anim calcmode="lin" valueType="num">
                                      <p:cBhvr>
                                        <p:cTn id="17" dur="1000" fill="hold"/>
                                        <p:tgtEl>
                                          <p:spTgt spid="48143"/>
                                        </p:tgtEl>
                                        <p:attrNameLst>
                                          <p:attrName>ppt_x</p:attrName>
                                        </p:attrNameLst>
                                      </p:cBhvr>
                                      <p:tavLst>
                                        <p:tav tm="0">
                                          <p:val>
                                            <p:strVal val="#ppt_x-.2"/>
                                          </p:val>
                                        </p:tav>
                                        <p:tav tm="100000">
                                          <p:val>
                                            <p:strVal val="#ppt_x"/>
                                          </p:val>
                                        </p:tav>
                                      </p:tavLst>
                                    </p:anim>
                                    <p:anim calcmode="lin" valueType="num">
                                      <p:cBhvr>
                                        <p:cTn id="18" dur="1000" fill="hold"/>
                                        <p:tgtEl>
                                          <p:spTgt spid="4814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8143"/>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48144"/>
                                        </p:tgtEl>
                                        <p:attrNameLst>
                                          <p:attrName>style.visibility</p:attrName>
                                        </p:attrNameLst>
                                      </p:cBhvr>
                                      <p:to>
                                        <p:strVal val="visible"/>
                                      </p:to>
                                    </p:set>
                                    <p:anim calcmode="lin" valueType="num">
                                      <p:cBhvr>
                                        <p:cTn id="22" dur="1000" fill="hold"/>
                                        <p:tgtEl>
                                          <p:spTgt spid="48144"/>
                                        </p:tgtEl>
                                        <p:attrNameLst>
                                          <p:attrName>ppt_x</p:attrName>
                                        </p:attrNameLst>
                                      </p:cBhvr>
                                      <p:tavLst>
                                        <p:tav tm="0">
                                          <p:val>
                                            <p:strVal val="#ppt_x-.2"/>
                                          </p:val>
                                        </p:tav>
                                        <p:tav tm="100000">
                                          <p:val>
                                            <p:strVal val="#ppt_x"/>
                                          </p:val>
                                        </p:tav>
                                      </p:tavLst>
                                    </p:anim>
                                    <p:anim calcmode="lin" valueType="num">
                                      <p:cBhvr>
                                        <p:cTn id="23" dur="1000" fill="hold"/>
                                        <p:tgtEl>
                                          <p:spTgt spid="4814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8144"/>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48145"/>
                                        </p:tgtEl>
                                        <p:attrNameLst>
                                          <p:attrName>style.visibility</p:attrName>
                                        </p:attrNameLst>
                                      </p:cBhvr>
                                      <p:to>
                                        <p:strVal val="visible"/>
                                      </p:to>
                                    </p:set>
                                    <p:anim calcmode="lin" valueType="num">
                                      <p:cBhvr>
                                        <p:cTn id="27" dur="1000" fill="hold"/>
                                        <p:tgtEl>
                                          <p:spTgt spid="48145"/>
                                        </p:tgtEl>
                                        <p:attrNameLst>
                                          <p:attrName>ppt_x</p:attrName>
                                        </p:attrNameLst>
                                      </p:cBhvr>
                                      <p:tavLst>
                                        <p:tav tm="0">
                                          <p:val>
                                            <p:strVal val="#ppt_x-.2"/>
                                          </p:val>
                                        </p:tav>
                                        <p:tav tm="100000">
                                          <p:val>
                                            <p:strVal val="#ppt_x"/>
                                          </p:val>
                                        </p:tav>
                                      </p:tavLst>
                                    </p:anim>
                                    <p:anim calcmode="lin" valueType="num">
                                      <p:cBhvr>
                                        <p:cTn id="28" dur="1000" fill="hold"/>
                                        <p:tgtEl>
                                          <p:spTgt spid="4814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8145"/>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48146"/>
                                        </p:tgtEl>
                                        <p:attrNameLst>
                                          <p:attrName>style.visibility</p:attrName>
                                        </p:attrNameLst>
                                      </p:cBhvr>
                                      <p:to>
                                        <p:strVal val="visible"/>
                                      </p:to>
                                    </p:set>
                                    <p:anim calcmode="lin" valueType="num">
                                      <p:cBhvr>
                                        <p:cTn id="32" dur="1000" fill="hold"/>
                                        <p:tgtEl>
                                          <p:spTgt spid="48146"/>
                                        </p:tgtEl>
                                        <p:attrNameLst>
                                          <p:attrName>ppt_x</p:attrName>
                                        </p:attrNameLst>
                                      </p:cBhvr>
                                      <p:tavLst>
                                        <p:tav tm="0">
                                          <p:val>
                                            <p:strVal val="#ppt_x-.2"/>
                                          </p:val>
                                        </p:tav>
                                        <p:tav tm="100000">
                                          <p:val>
                                            <p:strVal val="#ppt_x"/>
                                          </p:val>
                                        </p:tav>
                                      </p:tavLst>
                                    </p:anim>
                                    <p:anim calcmode="lin" valueType="num">
                                      <p:cBhvr>
                                        <p:cTn id="33" dur="1000" fill="hold"/>
                                        <p:tgtEl>
                                          <p:spTgt spid="48146"/>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8146"/>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48147"/>
                                        </p:tgtEl>
                                        <p:attrNameLst>
                                          <p:attrName>style.visibility</p:attrName>
                                        </p:attrNameLst>
                                      </p:cBhvr>
                                      <p:to>
                                        <p:strVal val="visible"/>
                                      </p:to>
                                    </p:set>
                                    <p:anim calcmode="lin" valueType="num">
                                      <p:cBhvr>
                                        <p:cTn id="37" dur="1000" fill="hold"/>
                                        <p:tgtEl>
                                          <p:spTgt spid="48147"/>
                                        </p:tgtEl>
                                        <p:attrNameLst>
                                          <p:attrName>ppt_x</p:attrName>
                                        </p:attrNameLst>
                                      </p:cBhvr>
                                      <p:tavLst>
                                        <p:tav tm="0">
                                          <p:val>
                                            <p:strVal val="#ppt_x-.2"/>
                                          </p:val>
                                        </p:tav>
                                        <p:tav tm="100000">
                                          <p:val>
                                            <p:strVal val="#ppt_x"/>
                                          </p:val>
                                        </p:tav>
                                      </p:tavLst>
                                    </p:anim>
                                    <p:anim calcmode="lin" valueType="num">
                                      <p:cBhvr>
                                        <p:cTn id="38" dur="1000" fill="hold"/>
                                        <p:tgtEl>
                                          <p:spTgt spid="4814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48147"/>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48149"/>
                                        </p:tgtEl>
                                        <p:attrNameLst>
                                          <p:attrName>style.visibility</p:attrName>
                                        </p:attrNameLst>
                                      </p:cBhvr>
                                      <p:to>
                                        <p:strVal val="visible"/>
                                      </p:to>
                                    </p:set>
                                    <p:anim calcmode="lin" valueType="num">
                                      <p:cBhvr>
                                        <p:cTn id="42" dur="1000" fill="hold"/>
                                        <p:tgtEl>
                                          <p:spTgt spid="48149"/>
                                        </p:tgtEl>
                                        <p:attrNameLst>
                                          <p:attrName>ppt_x</p:attrName>
                                        </p:attrNameLst>
                                      </p:cBhvr>
                                      <p:tavLst>
                                        <p:tav tm="0">
                                          <p:val>
                                            <p:strVal val="#ppt_x-.2"/>
                                          </p:val>
                                        </p:tav>
                                        <p:tav tm="100000">
                                          <p:val>
                                            <p:strVal val="#ppt_x"/>
                                          </p:val>
                                        </p:tav>
                                      </p:tavLst>
                                    </p:anim>
                                    <p:anim calcmode="lin" valueType="num">
                                      <p:cBhvr>
                                        <p:cTn id="43" dur="1000" fill="hold"/>
                                        <p:tgtEl>
                                          <p:spTgt spid="4814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8149"/>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48151"/>
                                        </p:tgtEl>
                                        <p:attrNameLst>
                                          <p:attrName>style.visibility</p:attrName>
                                        </p:attrNameLst>
                                      </p:cBhvr>
                                      <p:to>
                                        <p:strVal val="visible"/>
                                      </p:to>
                                    </p:set>
                                    <p:anim calcmode="lin" valueType="num">
                                      <p:cBhvr>
                                        <p:cTn id="47" dur="1000" fill="hold"/>
                                        <p:tgtEl>
                                          <p:spTgt spid="48151"/>
                                        </p:tgtEl>
                                        <p:attrNameLst>
                                          <p:attrName>ppt_x</p:attrName>
                                        </p:attrNameLst>
                                      </p:cBhvr>
                                      <p:tavLst>
                                        <p:tav tm="0">
                                          <p:val>
                                            <p:strVal val="#ppt_x-.2"/>
                                          </p:val>
                                        </p:tav>
                                        <p:tav tm="100000">
                                          <p:val>
                                            <p:strVal val="#ppt_x"/>
                                          </p:val>
                                        </p:tav>
                                      </p:tavLst>
                                    </p:anim>
                                    <p:anim calcmode="lin" valueType="num">
                                      <p:cBhvr>
                                        <p:cTn id="48" dur="1000" fill="hold"/>
                                        <p:tgtEl>
                                          <p:spTgt spid="4815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48151"/>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48152"/>
                                        </p:tgtEl>
                                        <p:attrNameLst>
                                          <p:attrName>style.visibility</p:attrName>
                                        </p:attrNameLst>
                                      </p:cBhvr>
                                      <p:to>
                                        <p:strVal val="visible"/>
                                      </p:to>
                                    </p:set>
                                    <p:anim calcmode="lin" valueType="num">
                                      <p:cBhvr>
                                        <p:cTn id="52" dur="1000" fill="hold"/>
                                        <p:tgtEl>
                                          <p:spTgt spid="48152"/>
                                        </p:tgtEl>
                                        <p:attrNameLst>
                                          <p:attrName>ppt_x</p:attrName>
                                        </p:attrNameLst>
                                      </p:cBhvr>
                                      <p:tavLst>
                                        <p:tav tm="0">
                                          <p:val>
                                            <p:strVal val="#ppt_x-.2"/>
                                          </p:val>
                                        </p:tav>
                                        <p:tav tm="100000">
                                          <p:val>
                                            <p:strVal val="#ppt_x"/>
                                          </p:val>
                                        </p:tav>
                                      </p:tavLst>
                                    </p:anim>
                                    <p:anim calcmode="lin" valueType="num">
                                      <p:cBhvr>
                                        <p:cTn id="53" dur="1000" fill="hold"/>
                                        <p:tgtEl>
                                          <p:spTgt spid="4815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48152"/>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48153"/>
                                        </p:tgtEl>
                                        <p:attrNameLst>
                                          <p:attrName>style.visibility</p:attrName>
                                        </p:attrNameLst>
                                      </p:cBhvr>
                                      <p:to>
                                        <p:strVal val="visible"/>
                                      </p:to>
                                    </p:set>
                                    <p:anim calcmode="lin" valueType="num">
                                      <p:cBhvr>
                                        <p:cTn id="57" dur="1000" fill="hold"/>
                                        <p:tgtEl>
                                          <p:spTgt spid="48153"/>
                                        </p:tgtEl>
                                        <p:attrNameLst>
                                          <p:attrName>ppt_x</p:attrName>
                                        </p:attrNameLst>
                                      </p:cBhvr>
                                      <p:tavLst>
                                        <p:tav tm="0">
                                          <p:val>
                                            <p:strVal val="#ppt_x-.2"/>
                                          </p:val>
                                        </p:tav>
                                        <p:tav tm="100000">
                                          <p:val>
                                            <p:strVal val="#ppt_x"/>
                                          </p:val>
                                        </p:tav>
                                      </p:tavLst>
                                    </p:anim>
                                    <p:anim calcmode="lin" valueType="num">
                                      <p:cBhvr>
                                        <p:cTn id="58" dur="1000" fill="hold"/>
                                        <p:tgtEl>
                                          <p:spTgt spid="48153"/>
                                        </p:tgtEl>
                                        <p:attrNameLst>
                                          <p:attrName>ppt_y</p:attrName>
                                        </p:attrNameLst>
                                      </p:cBhvr>
                                      <p:tavLst>
                                        <p:tav tm="0">
                                          <p:val>
                                            <p:strVal val="#ppt_y"/>
                                          </p:val>
                                        </p:tav>
                                        <p:tav tm="100000">
                                          <p:val>
                                            <p:strVal val="#ppt_y"/>
                                          </p:val>
                                        </p:tav>
                                      </p:tavLst>
                                    </p:anim>
                                    <p:animEffect transition="in" filter="wipe(right)" prLst="gradientSize: 0.1">
                                      <p:cBhvr>
                                        <p:cTn id="59" dur="1000"/>
                                        <p:tgtEl>
                                          <p:spTgt spid="48153"/>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48162"/>
                                        </p:tgtEl>
                                        <p:attrNameLst>
                                          <p:attrName>style.visibility</p:attrName>
                                        </p:attrNameLst>
                                      </p:cBhvr>
                                      <p:to>
                                        <p:strVal val="visible"/>
                                      </p:to>
                                    </p:set>
                                    <p:anim calcmode="lin" valueType="num">
                                      <p:cBhvr>
                                        <p:cTn id="62" dur="1000" fill="hold"/>
                                        <p:tgtEl>
                                          <p:spTgt spid="48162"/>
                                        </p:tgtEl>
                                        <p:attrNameLst>
                                          <p:attrName>ppt_x</p:attrName>
                                        </p:attrNameLst>
                                      </p:cBhvr>
                                      <p:tavLst>
                                        <p:tav tm="0">
                                          <p:val>
                                            <p:strVal val="#ppt_x-.2"/>
                                          </p:val>
                                        </p:tav>
                                        <p:tav tm="100000">
                                          <p:val>
                                            <p:strVal val="#ppt_x"/>
                                          </p:val>
                                        </p:tav>
                                      </p:tavLst>
                                    </p:anim>
                                    <p:anim calcmode="lin" valueType="num">
                                      <p:cBhvr>
                                        <p:cTn id="63" dur="1000" fill="hold"/>
                                        <p:tgtEl>
                                          <p:spTgt spid="48162"/>
                                        </p:tgtEl>
                                        <p:attrNameLst>
                                          <p:attrName>ppt_y</p:attrName>
                                        </p:attrNameLst>
                                      </p:cBhvr>
                                      <p:tavLst>
                                        <p:tav tm="0">
                                          <p:val>
                                            <p:strVal val="#ppt_y"/>
                                          </p:val>
                                        </p:tav>
                                        <p:tav tm="100000">
                                          <p:val>
                                            <p:strVal val="#ppt_y"/>
                                          </p:val>
                                        </p:tav>
                                      </p:tavLst>
                                    </p:anim>
                                    <p:animEffect transition="in" filter="wipe(right)" prLst="gradientSize: 0.1">
                                      <p:cBhvr>
                                        <p:cTn id="64" dur="1000"/>
                                        <p:tgtEl>
                                          <p:spTgt spid="4816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48166"/>
                                        </p:tgtEl>
                                        <p:attrNameLst>
                                          <p:attrName>style.visibility</p:attrName>
                                        </p:attrNameLst>
                                      </p:cBhvr>
                                      <p:to>
                                        <p:strVal val="visible"/>
                                      </p:to>
                                    </p:set>
                                    <p:animEffect transition="in" filter="checkerboard(across)">
                                      <p:cBhvr>
                                        <p:cTn id="69" dur="500"/>
                                        <p:tgtEl>
                                          <p:spTgt spid="48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2" grpId="0"/>
      <p:bldP spid="48143" grpId="0"/>
      <p:bldP spid="48144" grpId="0"/>
      <p:bldP spid="48145" grpId="0"/>
      <p:bldP spid="48146" grpId="0"/>
      <p:bldP spid="48147" grpId="0"/>
      <p:bldP spid="48149" grpId="0"/>
      <p:bldP spid="48151" grpId="0"/>
      <p:bldP spid="48152" grpId="0"/>
      <p:bldP spid="48153" grpId="0"/>
      <p:bldP spid="48162" grpId="0"/>
      <p:bldP spid="481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id="{F97DC222-8F1B-43A3-A84D-2BD3CEDCD319}"/>
              </a:ext>
            </a:extLst>
          </p:cNvPr>
          <p:cNvGrpSpPr>
            <a:grpSpLocks/>
          </p:cNvGrpSpPr>
          <p:nvPr/>
        </p:nvGrpSpPr>
        <p:grpSpPr bwMode="auto">
          <a:xfrm>
            <a:off x="107950" y="476250"/>
            <a:ext cx="8986838" cy="6192838"/>
            <a:chOff x="68" y="300"/>
            <a:chExt cx="5661" cy="3901"/>
          </a:xfrm>
        </p:grpSpPr>
        <p:sp>
          <p:nvSpPr>
            <p:cNvPr id="12309" name="Line 3">
              <a:extLst>
                <a:ext uri="{FF2B5EF4-FFF2-40B4-BE49-F238E27FC236}">
                  <a16:creationId xmlns:a16="http://schemas.microsoft.com/office/drawing/2014/main" id="{D6332A17-44A1-47D1-AD48-96254D399D71}"/>
                </a:ext>
              </a:extLst>
            </p:cNvPr>
            <p:cNvSpPr>
              <a:spLocks noChangeShapeType="1"/>
            </p:cNvSpPr>
            <p:nvPr/>
          </p:nvSpPr>
          <p:spPr bwMode="auto">
            <a:xfrm>
              <a:off x="68"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10" name="Line 4">
              <a:extLst>
                <a:ext uri="{FF2B5EF4-FFF2-40B4-BE49-F238E27FC236}">
                  <a16:creationId xmlns:a16="http://schemas.microsoft.com/office/drawing/2014/main" id="{09C4B43B-696A-46E3-BD4E-D4C32F4449A5}"/>
                </a:ext>
              </a:extLst>
            </p:cNvPr>
            <p:cNvSpPr>
              <a:spLocks noChangeShapeType="1"/>
            </p:cNvSpPr>
            <p:nvPr/>
          </p:nvSpPr>
          <p:spPr bwMode="auto">
            <a:xfrm>
              <a:off x="1973"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11" name="Line 5">
              <a:extLst>
                <a:ext uri="{FF2B5EF4-FFF2-40B4-BE49-F238E27FC236}">
                  <a16:creationId xmlns:a16="http://schemas.microsoft.com/office/drawing/2014/main" id="{A6258C65-EECA-4015-8073-45B4BA003617}"/>
                </a:ext>
              </a:extLst>
            </p:cNvPr>
            <p:cNvSpPr>
              <a:spLocks noChangeShapeType="1"/>
            </p:cNvSpPr>
            <p:nvPr/>
          </p:nvSpPr>
          <p:spPr bwMode="auto">
            <a:xfrm>
              <a:off x="3923"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12" name="Line 6">
              <a:extLst>
                <a:ext uri="{FF2B5EF4-FFF2-40B4-BE49-F238E27FC236}">
                  <a16:creationId xmlns:a16="http://schemas.microsoft.com/office/drawing/2014/main" id="{B6D7F8DB-8C74-413A-800B-39DCA82B8D49}"/>
                </a:ext>
              </a:extLst>
            </p:cNvPr>
            <p:cNvSpPr>
              <a:spLocks noChangeShapeType="1"/>
            </p:cNvSpPr>
            <p:nvPr/>
          </p:nvSpPr>
          <p:spPr bwMode="auto">
            <a:xfrm>
              <a:off x="5729" y="300"/>
              <a:ext cx="0" cy="3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13" name="Line 7">
              <a:extLst>
                <a:ext uri="{FF2B5EF4-FFF2-40B4-BE49-F238E27FC236}">
                  <a16:creationId xmlns:a16="http://schemas.microsoft.com/office/drawing/2014/main" id="{A8F37A9E-8D4B-48F3-A39E-900F47A85B27}"/>
                </a:ext>
              </a:extLst>
            </p:cNvPr>
            <p:cNvSpPr>
              <a:spLocks noChangeShapeType="1"/>
            </p:cNvSpPr>
            <p:nvPr/>
          </p:nvSpPr>
          <p:spPr bwMode="auto">
            <a:xfrm>
              <a:off x="68" y="300"/>
              <a:ext cx="56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14" name="Line 8">
              <a:extLst>
                <a:ext uri="{FF2B5EF4-FFF2-40B4-BE49-F238E27FC236}">
                  <a16:creationId xmlns:a16="http://schemas.microsoft.com/office/drawing/2014/main" id="{011A6643-AC04-475B-8751-F14C7EFA33DE}"/>
                </a:ext>
              </a:extLst>
            </p:cNvPr>
            <p:cNvSpPr>
              <a:spLocks noChangeShapeType="1"/>
            </p:cNvSpPr>
            <p:nvPr/>
          </p:nvSpPr>
          <p:spPr bwMode="auto">
            <a:xfrm>
              <a:off x="68" y="4201"/>
              <a:ext cx="56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15" name="Line 9">
              <a:extLst>
                <a:ext uri="{FF2B5EF4-FFF2-40B4-BE49-F238E27FC236}">
                  <a16:creationId xmlns:a16="http://schemas.microsoft.com/office/drawing/2014/main" id="{2F3F9740-4EFE-41D8-B888-5BF04FECA3CB}"/>
                </a:ext>
              </a:extLst>
            </p:cNvPr>
            <p:cNvSpPr>
              <a:spLocks noChangeShapeType="1"/>
            </p:cNvSpPr>
            <p:nvPr/>
          </p:nvSpPr>
          <p:spPr bwMode="auto">
            <a:xfrm>
              <a:off x="68" y="618"/>
              <a:ext cx="56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2291" name="Rectangle 11">
            <a:extLst>
              <a:ext uri="{FF2B5EF4-FFF2-40B4-BE49-F238E27FC236}">
                <a16:creationId xmlns:a16="http://schemas.microsoft.com/office/drawing/2014/main" id="{0AB4A5AB-69C4-4B3B-877D-3E1FD19E02A2}"/>
              </a:ext>
            </a:extLst>
          </p:cNvPr>
          <p:cNvSpPr>
            <a:spLocks noChangeArrowheads="1"/>
          </p:cNvSpPr>
          <p:nvPr/>
        </p:nvSpPr>
        <p:spPr bwMode="auto">
          <a:xfrm>
            <a:off x="-36513" y="476250"/>
            <a:ext cx="345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u="sng">
                <a:solidFill>
                  <a:srgbClr val="0000FF"/>
                </a:solidFill>
                <a:latin typeface="Arial" panose="020B0604020202020204" pitchFamily="34" charset="0"/>
              </a:rPr>
              <a:t>1. Quan sát Tế bào ban đầu </a:t>
            </a:r>
          </a:p>
        </p:txBody>
      </p:sp>
      <p:sp>
        <p:nvSpPr>
          <p:cNvPr id="12292" name="Rectangle 12">
            <a:extLst>
              <a:ext uri="{FF2B5EF4-FFF2-40B4-BE49-F238E27FC236}">
                <a16:creationId xmlns:a16="http://schemas.microsoft.com/office/drawing/2014/main" id="{0D584803-0B08-4EF6-BF11-6A46F2B98BEE}"/>
              </a:ext>
            </a:extLst>
          </p:cNvPr>
          <p:cNvSpPr>
            <a:spLocks noChangeArrowheads="1"/>
          </p:cNvSpPr>
          <p:nvPr/>
        </p:nvSpPr>
        <p:spPr bwMode="auto">
          <a:xfrm>
            <a:off x="3203575" y="476250"/>
            <a:ext cx="2951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u="sng">
                <a:solidFill>
                  <a:srgbClr val="0000FF"/>
                </a:solidFill>
                <a:latin typeface="Arial" panose="020B0604020202020204" pitchFamily="34" charset="0"/>
              </a:rPr>
              <a:t>2. TN co nguyên sinh </a:t>
            </a:r>
          </a:p>
        </p:txBody>
      </p:sp>
      <p:sp>
        <p:nvSpPr>
          <p:cNvPr id="67597" name="Rectangle 13">
            <a:extLst>
              <a:ext uri="{FF2B5EF4-FFF2-40B4-BE49-F238E27FC236}">
                <a16:creationId xmlns:a16="http://schemas.microsoft.com/office/drawing/2014/main" id="{4327E59E-82A3-4A78-8F91-482A18611A91}"/>
              </a:ext>
            </a:extLst>
          </p:cNvPr>
          <p:cNvSpPr>
            <a:spLocks noChangeArrowheads="1"/>
          </p:cNvSpPr>
          <p:nvPr/>
        </p:nvSpPr>
        <p:spPr bwMode="auto">
          <a:xfrm>
            <a:off x="6154738" y="549275"/>
            <a:ext cx="3313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u="sng">
                <a:solidFill>
                  <a:srgbClr val="0000FF"/>
                </a:solidFill>
                <a:latin typeface="Arial" panose="020B0604020202020204" pitchFamily="34" charset="0"/>
              </a:rPr>
              <a:t>2.TN phản co nguyên sinh </a:t>
            </a:r>
          </a:p>
        </p:txBody>
      </p:sp>
      <p:sp>
        <p:nvSpPr>
          <p:cNvPr id="12294" name="Rectangle 15">
            <a:extLst>
              <a:ext uri="{FF2B5EF4-FFF2-40B4-BE49-F238E27FC236}">
                <a16:creationId xmlns:a16="http://schemas.microsoft.com/office/drawing/2014/main" id="{29E6F12B-F2BC-43CF-8D80-FCAD39AF108E}"/>
              </a:ext>
            </a:extLst>
          </p:cNvPr>
          <p:cNvSpPr>
            <a:spLocks noChangeArrowheads="1"/>
          </p:cNvSpPr>
          <p:nvPr/>
        </p:nvSpPr>
        <p:spPr bwMode="auto">
          <a:xfrm>
            <a:off x="-871538" y="1398588"/>
            <a:ext cx="4003676"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spcBef>
                <a:spcPct val="0"/>
              </a:spcBef>
              <a:buFontTx/>
              <a:buNone/>
            </a:pPr>
            <a:r>
              <a:rPr lang="en-US" altLang="en-US" sz="2000" b="1">
                <a:solidFill>
                  <a:srgbClr val="00B050"/>
                </a:solidFill>
                <a:latin typeface="Arial" panose="020B0604020202020204" pitchFamily="34" charset="0"/>
              </a:rPr>
              <a:t>- Dùng dao lam tách lớp biểu bì cho lên phiến kính đã nhỏ sẵn 1giọt nước cất</a:t>
            </a:r>
          </a:p>
        </p:txBody>
      </p:sp>
      <p:sp>
        <p:nvSpPr>
          <p:cNvPr id="12295" name="Rectangle 16">
            <a:extLst>
              <a:ext uri="{FF2B5EF4-FFF2-40B4-BE49-F238E27FC236}">
                <a16:creationId xmlns:a16="http://schemas.microsoft.com/office/drawing/2014/main" id="{B395EB16-F64B-4BE5-948C-90678E5F4FFA}"/>
              </a:ext>
            </a:extLst>
          </p:cNvPr>
          <p:cNvSpPr>
            <a:spLocks noChangeArrowheads="1"/>
          </p:cNvSpPr>
          <p:nvPr/>
        </p:nvSpPr>
        <p:spPr bwMode="auto">
          <a:xfrm>
            <a:off x="34925" y="2744788"/>
            <a:ext cx="314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00B050"/>
                </a:solidFill>
                <a:latin typeface="Arial" panose="020B0604020202020204" pitchFamily="34" charset="0"/>
              </a:rPr>
              <a:t>- Đặt lá kính lên mẫu</a:t>
            </a:r>
          </a:p>
        </p:txBody>
      </p:sp>
      <p:sp>
        <p:nvSpPr>
          <p:cNvPr id="12296" name="Rectangle 17">
            <a:extLst>
              <a:ext uri="{FF2B5EF4-FFF2-40B4-BE49-F238E27FC236}">
                <a16:creationId xmlns:a16="http://schemas.microsoft.com/office/drawing/2014/main" id="{403A8C97-CBB7-40A9-9D9B-0609AF82320C}"/>
              </a:ext>
            </a:extLst>
          </p:cNvPr>
          <p:cNvSpPr>
            <a:spLocks noChangeArrowheads="1"/>
          </p:cNvSpPr>
          <p:nvPr/>
        </p:nvSpPr>
        <p:spPr bwMode="auto">
          <a:xfrm>
            <a:off x="-900113" y="3159125"/>
            <a:ext cx="4176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buFont typeface="Wingdings" panose="05000000000000000000" pitchFamily="2" charset="2"/>
              <a:buNone/>
            </a:pPr>
            <a:r>
              <a:rPr lang="en-US" altLang="en-US" sz="2000" b="1">
                <a:solidFill>
                  <a:srgbClr val="00B050"/>
                </a:solidFill>
                <a:latin typeface="Arial" panose="020B0604020202020204" pitchFamily="34" charset="0"/>
              </a:rPr>
              <a:t>- Hút nước xung quanh bằng giấy thấm.</a:t>
            </a:r>
          </a:p>
        </p:txBody>
      </p:sp>
      <p:sp>
        <p:nvSpPr>
          <p:cNvPr id="67603" name="Rectangle 19">
            <a:extLst>
              <a:ext uri="{FF2B5EF4-FFF2-40B4-BE49-F238E27FC236}">
                <a16:creationId xmlns:a16="http://schemas.microsoft.com/office/drawing/2014/main" id="{537CA856-C2FA-4877-A31D-E3DC1CA161FC}"/>
              </a:ext>
            </a:extLst>
          </p:cNvPr>
          <p:cNvSpPr>
            <a:spLocks noChangeArrowheads="1"/>
          </p:cNvSpPr>
          <p:nvPr/>
        </p:nvSpPr>
        <p:spPr bwMode="auto">
          <a:xfrm>
            <a:off x="3068638" y="1541463"/>
            <a:ext cx="32750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en-US" sz="2000" b="1">
                <a:solidFill>
                  <a:srgbClr val="00B050"/>
                </a:solidFill>
                <a:latin typeface="Arial" panose="020B0604020202020204" pitchFamily="34" charset="0"/>
              </a:rPr>
              <a:t>- Lấy tiêu bản ra khỏi kính hiển vi. Nhỏ dung dịch muối vào rìa lá kính, dùng giấy thấm phía đối diện.</a:t>
            </a:r>
          </a:p>
        </p:txBody>
      </p:sp>
      <p:sp>
        <p:nvSpPr>
          <p:cNvPr id="67606" name="Rectangle 22">
            <a:extLst>
              <a:ext uri="{FF2B5EF4-FFF2-40B4-BE49-F238E27FC236}">
                <a16:creationId xmlns:a16="http://schemas.microsoft.com/office/drawing/2014/main" id="{C3D0CF1D-00DA-400B-B5BA-30F713ABF4B2}"/>
              </a:ext>
            </a:extLst>
          </p:cNvPr>
          <p:cNvSpPr>
            <a:spLocks noChangeArrowheads="1"/>
          </p:cNvSpPr>
          <p:nvPr/>
        </p:nvSpPr>
        <p:spPr bwMode="auto">
          <a:xfrm>
            <a:off x="3203575" y="4292600"/>
            <a:ext cx="30956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00B050"/>
                </a:solidFill>
                <a:latin typeface="Arial" panose="020B0604020202020204" pitchFamily="34" charset="0"/>
              </a:rPr>
              <a:t>- Quan sát dưới kính hiển vi</a:t>
            </a:r>
          </a:p>
          <a:p>
            <a:pPr>
              <a:spcBef>
                <a:spcPct val="0"/>
              </a:spcBef>
              <a:buFontTx/>
              <a:buNone/>
            </a:pPr>
            <a:r>
              <a:rPr lang="en-US" altLang="en-US" sz="2000" b="1">
                <a:solidFill>
                  <a:srgbClr val="00B050"/>
                </a:solidFill>
                <a:latin typeface="Arial" panose="020B0604020202020204" pitchFamily="34" charset="0"/>
              </a:rPr>
              <a:t>(quan sát ở x10 sau đó là x40).</a:t>
            </a:r>
          </a:p>
        </p:txBody>
      </p:sp>
      <p:sp>
        <p:nvSpPr>
          <p:cNvPr id="67607" name="Rectangle 23">
            <a:extLst>
              <a:ext uri="{FF2B5EF4-FFF2-40B4-BE49-F238E27FC236}">
                <a16:creationId xmlns:a16="http://schemas.microsoft.com/office/drawing/2014/main" id="{06728437-03CF-436D-879C-A608423C4741}"/>
              </a:ext>
            </a:extLst>
          </p:cNvPr>
          <p:cNvSpPr>
            <a:spLocks noChangeArrowheads="1"/>
          </p:cNvSpPr>
          <p:nvPr/>
        </p:nvSpPr>
        <p:spPr bwMode="auto">
          <a:xfrm>
            <a:off x="6156325" y="1052513"/>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en-US" sz="2000" b="1">
                <a:solidFill>
                  <a:srgbClr val="F30D85"/>
                </a:solidFill>
                <a:latin typeface="Arial" panose="020B0604020202020204" pitchFamily="34" charset="0"/>
              </a:rPr>
              <a:t>Bước 1: </a:t>
            </a:r>
          </a:p>
        </p:txBody>
      </p:sp>
      <p:sp>
        <p:nvSpPr>
          <p:cNvPr id="67608" name="Rectangle 24">
            <a:extLst>
              <a:ext uri="{FF2B5EF4-FFF2-40B4-BE49-F238E27FC236}">
                <a16:creationId xmlns:a16="http://schemas.microsoft.com/office/drawing/2014/main" id="{B0A45AB8-938A-4D95-BF16-ECF4319056EC}"/>
              </a:ext>
            </a:extLst>
          </p:cNvPr>
          <p:cNvSpPr>
            <a:spLocks noChangeArrowheads="1"/>
          </p:cNvSpPr>
          <p:nvPr/>
        </p:nvSpPr>
        <p:spPr bwMode="auto">
          <a:xfrm>
            <a:off x="6188075" y="3789363"/>
            <a:ext cx="2992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 Quan sát dưới kính hiển vi.</a:t>
            </a:r>
          </a:p>
        </p:txBody>
      </p:sp>
      <p:sp>
        <p:nvSpPr>
          <p:cNvPr id="67609" name="Rectangle 25">
            <a:extLst>
              <a:ext uri="{FF2B5EF4-FFF2-40B4-BE49-F238E27FC236}">
                <a16:creationId xmlns:a16="http://schemas.microsoft.com/office/drawing/2014/main" id="{3412411A-86DB-47B6-8E27-02146FE1534A}"/>
              </a:ext>
            </a:extLst>
          </p:cNvPr>
          <p:cNvSpPr>
            <a:spLocks noChangeArrowheads="1"/>
          </p:cNvSpPr>
          <p:nvPr/>
        </p:nvSpPr>
        <p:spPr bwMode="auto">
          <a:xfrm>
            <a:off x="6192838" y="1484313"/>
            <a:ext cx="29511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en-US" sz="2000" b="1">
                <a:latin typeface="Arial" panose="020B0604020202020204" pitchFamily="34" charset="0"/>
              </a:rPr>
              <a:t> - Lấy tiêu bản ra khỏi kính. Nhỏ một giọt nước cất  vào rìa của lá kính , dùng giấy thấm phía đối diện.</a:t>
            </a:r>
          </a:p>
        </p:txBody>
      </p:sp>
      <p:sp>
        <p:nvSpPr>
          <p:cNvPr id="67610" name="Rectangle 26">
            <a:extLst>
              <a:ext uri="{FF2B5EF4-FFF2-40B4-BE49-F238E27FC236}">
                <a16:creationId xmlns:a16="http://schemas.microsoft.com/office/drawing/2014/main" id="{093D799E-4EEF-4D83-96A7-285890CDD94C}"/>
              </a:ext>
            </a:extLst>
          </p:cNvPr>
          <p:cNvSpPr>
            <a:spLocks noChangeArrowheads="1"/>
          </p:cNvSpPr>
          <p:nvPr/>
        </p:nvSpPr>
        <p:spPr bwMode="auto">
          <a:xfrm>
            <a:off x="6238875" y="3284538"/>
            <a:ext cx="1169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u="sng">
                <a:solidFill>
                  <a:srgbClr val="F30D85"/>
                </a:solidFill>
                <a:latin typeface="Arial" panose="020B0604020202020204" pitchFamily="34" charset="0"/>
              </a:rPr>
              <a:t>Bước 2:</a:t>
            </a:r>
          </a:p>
        </p:txBody>
      </p:sp>
      <p:sp>
        <p:nvSpPr>
          <p:cNvPr id="67613" name="Rectangle 29">
            <a:extLst>
              <a:ext uri="{FF2B5EF4-FFF2-40B4-BE49-F238E27FC236}">
                <a16:creationId xmlns:a16="http://schemas.microsoft.com/office/drawing/2014/main" id="{4118BCB2-80AF-41A2-9673-7E86BEE76944}"/>
              </a:ext>
            </a:extLst>
          </p:cNvPr>
          <p:cNvSpPr>
            <a:spLocks noChangeArrowheads="1"/>
          </p:cNvSpPr>
          <p:nvPr/>
        </p:nvSpPr>
        <p:spPr bwMode="auto">
          <a:xfrm>
            <a:off x="6300788" y="5568950"/>
            <a:ext cx="2700337" cy="830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rgbClr val="0000FF"/>
                </a:solidFill>
                <a:latin typeface="Arial" panose="020B0604020202020204" pitchFamily="34" charset="0"/>
              </a:rPr>
              <a:t>Quan sát vẽ hình vào vở</a:t>
            </a:r>
          </a:p>
        </p:txBody>
      </p:sp>
      <p:sp>
        <p:nvSpPr>
          <p:cNvPr id="12304" name="Rectangle 30">
            <a:extLst>
              <a:ext uri="{FF2B5EF4-FFF2-40B4-BE49-F238E27FC236}">
                <a16:creationId xmlns:a16="http://schemas.microsoft.com/office/drawing/2014/main" id="{705BFE64-0E1E-4826-9DA0-F00339A7BBD0}"/>
              </a:ext>
            </a:extLst>
          </p:cNvPr>
          <p:cNvSpPr>
            <a:spLocks noChangeArrowheads="1"/>
          </p:cNvSpPr>
          <p:nvPr/>
        </p:nvSpPr>
        <p:spPr bwMode="auto">
          <a:xfrm>
            <a:off x="107950" y="4278313"/>
            <a:ext cx="30956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00B050"/>
                </a:solidFill>
                <a:latin typeface="Arial" panose="020B0604020202020204" pitchFamily="34" charset="0"/>
              </a:rPr>
              <a:t>- Quan sát dưới kính hiển vi</a:t>
            </a:r>
          </a:p>
          <a:p>
            <a:pPr>
              <a:spcBef>
                <a:spcPct val="0"/>
              </a:spcBef>
              <a:buFontTx/>
              <a:buNone/>
            </a:pPr>
            <a:r>
              <a:rPr lang="en-US" altLang="en-US" sz="2000" b="1">
                <a:solidFill>
                  <a:srgbClr val="00B050"/>
                </a:solidFill>
                <a:latin typeface="Arial" panose="020B0604020202020204" pitchFamily="34" charset="0"/>
              </a:rPr>
              <a:t>(quan sát ở x10 sau đó là x40).</a:t>
            </a:r>
          </a:p>
        </p:txBody>
      </p:sp>
      <p:sp>
        <p:nvSpPr>
          <p:cNvPr id="67615" name="Rectangle 31">
            <a:extLst>
              <a:ext uri="{FF2B5EF4-FFF2-40B4-BE49-F238E27FC236}">
                <a16:creationId xmlns:a16="http://schemas.microsoft.com/office/drawing/2014/main" id="{24159CD5-630B-4865-A6BC-781FAB1C197F}"/>
              </a:ext>
            </a:extLst>
          </p:cNvPr>
          <p:cNvSpPr>
            <a:spLocks noChangeArrowheads="1"/>
          </p:cNvSpPr>
          <p:nvPr/>
        </p:nvSpPr>
        <p:spPr bwMode="auto">
          <a:xfrm>
            <a:off x="5975350" y="333375"/>
            <a:ext cx="3168650" cy="6121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Arial" panose="020B0604020202020204" pitchFamily="34" charset="0"/>
            </a:endParaRPr>
          </a:p>
        </p:txBody>
      </p:sp>
      <p:sp>
        <p:nvSpPr>
          <p:cNvPr id="12306" name="Rectangle 32">
            <a:extLst>
              <a:ext uri="{FF2B5EF4-FFF2-40B4-BE49-F238E27FC236}">
                <a16:creationId xmlns:a16="http://schemas.microsoft.com/office/drawing/2014/main" id="{0C332439-8CFD-46A0-A32D-36A18041C8A1}"/>
              </a:ext>
            </a:extLst>
          </p:cNvPr>
          <p:cNvSpPr>
            <a:spLocks noChangeArrowheads="1"/>
          </p:cNvSpPr>
          <p:nvPr/>
        </p:nvSpPr>
        <p:spPr bwMode="auto">
          <a:xfrm>
            <a:off x="6227763" y="620713"/>
            <a:ext cx="2916237" cy="6048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Arial" panose="020B0604020202020204" pitchFamily="34" charset="0"/>
            </a:endParaRPr>
          </a:p>
        </p:txBody>
      </p:sp>
      <p:sp>
        <p:nvSpPr>
          <p:cNvPr id="67620" name="AutoShape 36">
            <a:extLst>
              <a:ext uri="{FF2B5EF4-FFF2-40B4-BE49-F238E27FC236}">
                <a16:creationId xmlns:a16="http://schemas.microsoft.com/office/drawing/2014/main" id="{BFA4B541-CD37-4A8B-A215-C1F3BDC26E2A}"/>
              </a:ext>
            </a:extLst>
          </p:cNvPr>
          <p:cNvSpPr>
            <a:spLocks noChangeArrowheads="1"/>
          </p:cNvSpPr>
          <p:nvPr/>
        </p:nvSpPr>
        <p:spPr bwMode="auto">
          <a:xfrm>
            <a:off x="4427538" y="908050"/>
            <a:ext cx="4667250" cy="3384550"/>
          </a:xfrm>
          <a:prstGeom prst="cloudCallout">
            <a:avLst>
              <a:gd name="adj1" fmla="val -53366"/>
              <a:gd name="adj2" fmla="val 98657"/>
            </a:avLst>
          </a:pr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a:defRPr/>
            </a:pPr>
            <a:r>
              <a:rPr lang="en-US" sz="3200" b="1" dirty="0" err="1">
                <a:solidFill>
                  <a:schemeClr val="accent6">
                    <a:lumMod val="75000"/>
                  </a:schemeClr>
                </a:solidFill>
                <a:latin typeface="Times New Roman" pitchFamily="18" charset="0"/>
                <a:cs typeface="Times New Roman" pitchFamily="18" charset="0"/>
              </a:rPr>
              <a:t>Hình</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dạng</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tế</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bào</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thực</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vật</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lúc</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này</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khác</a:t>
            </a:r>
            <a:r>
              <a:rPr lang="en-US" sz="3200" b="1" dirty="0">
                <a:solidFill>
                  <a:schemeClr val="accent6">
                    <a:lumMod val="75000"/>
                  </a:schemeClr>
                </a:solidFill>
                <a:latin typeface="Times New Roman" pitchFamily="18" charset="0"/>
                <a:cs typeface="Times New Roman" pitchFamily="18" charset="0"/>
              </a:rPr>
              <a:t> ban </a:t>
            </a:r>
            <a:r>
              <a:rPr lang="en-US" sz="3200" b="1" dirty="0" err="1">
                <a:solidFill>
                  <a:schemeClr val="accent6">
                    <a:lumMod val="75000"/>
                  </a:schemeClr>
                </a:solidFill>
                <a:latin typeface="Times New Roman" pitchFamily="18" charset="0"/>
                <a:cs typeface="Times New Roman" pitchFamily="18" charset="0"/>
              </a:rPr>
              <a:t>đầu</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như</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thế</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nào</a:t>
            </a:r>
            <a:r>
              <a:rPr lang="en-US" sz="3200" b="1" dirty="0">
                <a:solidFill>
                  <a:schemeClr val="accent6">
                    <a:lumMod val="75000"/>
                  </a:schemeClr>
                </a:solidFill>
                <a:latin typeface="Times New Roman" pitchFamily="18" charset="0"/>
                <a:cs typeface="Times New Roman" pitchFamily="18" charset="0"/>
              </a:rPr>
              <a:t>?</a:t>
            </a:r>
          </a:p>
        </p:txBody>
      </p:sp>
      <p:sp>
        <p:nvSpPr>
          <p:cNvPr id="2" name="Flowchart: Punched Tape 1">
            <a:extLst>
              <a:ext uri="{FF2B5EF4-FFF2-40B4-BE49-F238E27FC236}">
                <a16:creationId xmlns:a16="http://schemas.microsoft.com/office/drawing/2014/main" id="{6EAD697A-6D7A-487E-A98D-92EDD25D5954}"/>
              </a:ext>
            </a:extLst>
          </p:cNvPr>
          <p:cNvSpPr/>
          <p:nvPr/>
        </p:nvSpPr>
        <p:spPr>
          <a:xfrm>
            <a:off x="306388" y="0"/>
            <a:ext cx="8567737" cy="476250"/>
          </a:xfrm>
          <a:prstGeom prst="flowChartPunchedTap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b="1" dirty="0">
                <a:solidFill>
                  <a:srgbClr val="FF0000"/>
                </a:solidFill>
              </a:rPr>
              <a:t>1.QUAN SÁT SỰ VẬT HIỆN TƯỢNG VÀ PHẢN CO NGUYÊN SINH Ở TẾ BÀO BIỂU BÌ LÁ CÂY</a:t>
            </a:r>
            <a:endParaRPr lang="vi-VN"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67615"/>
                                        </p:tgtEl>
                                      </p:cBhvr>
                                    </p:animEffect>
                                    <p:set>
                                      <p:cBhvr>
                                        <p:cTn id="7" dur="1" fill="hold">
                                          <p:stCondLst>
                                            <p:cond delay="499"/>
                                          </p:stCondLst>
                                        </p:cTn>
                                        <p:tgtEl>
                                          <p:spTgt spid="67615"/>
                                        </p:tgtEl>
                                        <p:attrNameLst>
                                          <p:attrName>style.visibility</p:attrName>
                                        </p:attrNameLst>
                                      </p:cBhvr>
                                      <p:to>
                                        <p:strVal val="hidden"/>
                                      </p:to>
                                    </p:set>
                                  </p:childTnLst>
                                </p:cTn>
                              </p:par>
                              <p:par>
                                <p:cTn id="8" presetID="29" presetClass="entr" presetSubtype="0" fill="hold" grpId="0" nodeType="withEffect">
                                  <p:stCondLst>
                                    <p:cond delay="0"/>
                                  </p:stCondLst>
                                  <p:childTnLst>
                                    <p:set>
                                      <p:cBhvr>
                                        <p:cTn id="9" dur="1" fill="hold">
                                          <p:stCondLst>
                                            <p:cond delay="0"/>
                                          </p:stCondLst>
                                        </p:cTn>
                                        <p:tgtEl>
                                          <p:spTgt spid="67597"/>
                                        </p:tgtEl>
                                        <p:attrNameLst>
                                          <p:attrName>style.visibility</p:attrName>
                                        </p:attrNameLst>
                                      </p:cBhvr>
                                      <p:to>
                                        <p:strVal val="visible"/>
                                      </p:to>
                                    </p:set>
                                    <p:anim calcmode="lin" valueType="num">
                                      <p:cBhvr>
                                        <p:cTn id="10" dur="1000" fill="hold"/>
                                        <p:tgtEl>
                                          <p:spTgt spid="67597"/>
                                        </p:tgtEl>
                                        <p:attrNameLst>
                                          <p:attrName>ppt_x</p:attrName>
                                        </p:attrNameLst>
                                      </p:cBhvr>
                                      <p:tavLst>
                                        <p:tav tm="0">
                                          <p:val>
                                            <p:strVal val="#ppt_x-.2"/>
                                          </p:val>
                                        </p:tav>
                                        <p:tav tm="100000">
                                          <p:val>
                                            <p:strVal val="#ppt_x"/>
                                          </p:val>
                                        </p:tav>
                                      </p:tavLst>
                                    </p:anim>
                                    <p:anim calcmode="lin" valueType="num">
                                      <p:cBhvr>
                                        <p:cTn id="11" dur="1000" fill="hold"/>
                                        <p:tgtEl>
                                          <p:spTgt spid="67597"/>
                                        </p:tgtEl>
                                        <p:attrNameLst>
                                          <p:attrName>ppt_y</p:attrName>
                                        </p:attrNameLst>
                                      </p:cBhvr>
                                      <p:tavLst>
                                        <p:tav tm="0">
                                          <p:val>
                                            <p:strVal val="#ppt_y"/>
                                          </p:val>
                                        </p:tav>
                                        <p:tav tm="100000">
                                          <p:val>
                                            <p:strVal val="#ppt_y"/>
                                          </p:val>
                                        </p:tav>
                                      </p:tavLst>
                                    </p:anim>
                                    <p:animEffect transition="in" filter="wipe(right)" prLst="gradientSize: 0.1">
                                      <p:cBhvr>
                                        <p:cTn id="12" dur="1000"/>
                                        <p:tgtEl>
                                          <p:spTgt spid="67597"/>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67603"/>
                                        </p:tgtEl>
                                        <p:attrNameLst>
                                          <p:attrName>style.visibility</p:attrName>
                                        </p:attrNameLst>
                                      </p:cBhvr>
                                      <p:to>
                                        <p:strVal val="visible"/>
                                      </p:to>
                                    </p:set>
                                    <p:anim calcmode="lin" valueType="num">
                                      <p:cBhvr>
                                        <p:cTn id="15" dur="1000" fill="hold"/>
                                        <p:tgtEl>
                                          <p:spTgt spid="67603"/>
                                        </p:tgtEl>
                                        <p:attrNameLst>
                                          <p:attrName>ppt_x</p:attrName>
                                        </p:attrNameLst>
                                      </p:cBhvr>
                                      <p:tavLst>
                                        <p:tav tm="0">
                                          <p:val>
                                            <p:strVal val="#ppt_x-.2"/>
                                          </p:val>
                                        </p:tav>
                                        <p:tav tm="100000">
                                          <p:val>
                                            <p:strVal val="#ppt_x"/>
                                          </p:val>
                                        </p:tav>
                                      </p:tavLst>
                                    </p:anim>
                                    <p:anim calcmode="lin" valueType="num">
                                      <p:cBhvr>
                                        <p:cTn id="16" dur="1000" fill="hold"/>
                                        <p:tgtEl>
                                          <p:spTgt spid="67603"/>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7603"/>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67606"/>
                                        </p:tgtEl>
                                        <p:attrNameLst>
                                          <p:attrName>style.visibility</p:attrName>
                                        </p:attrNameLst>
                                      </p:cBhvr>
                                      <p:to>
                                        <p:strVal val="visible"/>
                                      </p:to>
                                    </p:set>
                                    <p:anim calcmode="lin" valueType="num">
                                      <p:cBhvr>
                                        <p:cTn id="20" dur="1000" fill="hold"/>
                                        <p:tgtEl>
                                          <p:spTgt spid="67606"/>
                                        </p:tgtEl>
                                        <p:attrNameLst>
                                          <p:attrName>ppt_x</p:attrName>
                                        </p:attrNameLst>
                                      </p:cBhvr>
                                      <p:tavLst>
                                        <p:tav tm="0">
                                          <p:val>
                                            <p:strVal val="#ppt_x-.2"/>
                                          </p:val>
                                        </p:tav>
                                        <p:tav tm="100000">
                                          <p:val>
                                            <p:strVal val="#ppt_x"/>
                                          </p:val>
                                        </p:tav>
                                      </p:tavLst>
                                    </p:anim>
                                    <p:anim calcmode="lin" valueType="num">
                                      <p:cBhvr>
                                        <p:cTn id="21" dur="1000" fill="hold"/>
                                        <p:tgtEl>
                                          <p:spTgt spid="6760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7606"/>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67607"/>
                                        </p:tgtEl>
                                        <p:attrNameLst>
                                          <p:attrName>style.visibility</p:attrName>
                                        </p:attrNameLst>
                                      </p:cBhvr>
                                      <p:to>
                                        <p:strVal val="visible"/>
                                      </p:to>
                                    </p:set>
                                    <p:anim calcmode="lin" valueType="num">
                                      <p:cBhvr>
                                        <p:cTn id="25" dur="1000" fill="hold"/>
                                        <p:tgtEl>
                                          <p:spTgt spid="67607"/>
                                        </p:tgtEl>
                                        <p:attrNameLst>
                                          <p:attrName>ppt_x</p:attrName>
                                        </p:attrNameLst>
                                      </p:cBhvr>
                                      <p:tavLst>
                                        <p:tav tm="0">
                                          <p:val>
                                            <p:strVal val="#ppt_x-.2"/>
                                          </p:val>
                                        </p:tav>
                                        <p:tav tm="100000">
                                          <p:val>
                                            <p:strVal val="#ppt_x"/>
                                          </p:val>
                                        </p:tav>
                                      </p:tavLst>
                                    </p:anim>
                                    <p:anim calcmode="lin" valueType="num">
                                      <p:cBhvr>
                                        <p:cTn id="26" dur="1000" fill="hold"/>
                                        <p:tgtEl>
                                          <p:spTgt spid="6760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7607"/>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67608"/>
                                        </p:tgtEl>
                                        <p:attrNameLst>
                                          <p:attrName>style.visibility</p:attrName>
                                        </p:attrNameLst>
                                      </p:cBhvr>
                                      <p:to>
                                        <p:strVal val="visible"/>
                                      </p:to>
                                    </p:set>
                                    <p:anim calcmode="lin" valueType="num">
                                      <p:cBhvr>
                                        <p:cTn id="30" dur="1000" fill="hold"/>
                                        <p:tgtEl>
                                          <p:spTgt spid="67608"/>
                                        </p:tgtEl>
                                        <p:attrNameLst>
                                          <p:attrName>ppt_x</p:attrName>
                                        </p:attrNameLst>
                                      </p:cBhvr>
                                      <p:tavLst>
                                        <p:tav tm="0">
                                          <p:val>
                                            <p:strVal val="#ppt_x-.2"/>
                                          </p:val>
                                        </p:tav>
                                        <p:tav tm="100000">
                                          <p:val>
                                            <p:strVal val="#ppt_x"/>
                                          </p:val>
                                        </p:tav>
                                      </p:tavLst>
                                    </p:anim>
                                    <p:anim calcmode="lin" valueType="num">
                                      <p:cBhvr>
                                        <p:cTn id="31" dur="1000" fill="hold"/>
                                        <p:tgtEl>
                                          <p:spTgt spid="6760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7608"/>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67609"/>
                                        </p:tgtEl>
                                        <p:attrNameLst>
                                          <p:attrName>style.visibility</p:attrName>
                                        </p:attrNameLst>
                                      </p:cBhvr>
                                      <p:to>
                                        <p:strVal val="visible"/>
                                      </p:to>
                                    </p:set>
                                    <p:anim calcmode="lin" valueType="num">
                                      <p:cBhvr>
                                        <p:cTn id="35" dur="1000" fill="hold"/>
                                        <p:tgtEl>
                                          <p:spTgt spid="67609"/>
                                        </p:tgtEl>
                                        <p:attrNameLst>
                                          <p:attrName>ppt_x</p:attrName>
                                        </p:attrNameLst>
                                      </p:cBhvr>
                                      <p:tavLst>
                                        <p:tav tm="0">
                                          <p:val>
                                            <p:strVal val="#ppt_x-.2"/>
                                          </p:val>
                                        </p:tav>
                                        <p:tav tm="100000">
                                          <p:val>
                                            <p:strVal val="#ppt_x"/>
                                          </p:val>
                                        </p:tav>
                                      </p:tavLst>
                                    </p:anim>
                                    <p:anim calcmode="lin" valueType="num">
                                      <p:cBhvr>
                                        <p:cTn id="36" dur="1000" fill="hold"/>
                                        <p:tgtEl>
                                          <p:spTgt spid="6760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7609"/>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67610"/>
                                        </p:tgtEl>
                                        <p:attrNameLst>
                                          <p:attrName>style.visibility</p:attrName>
                                        </p:attrNameLst>
                                      </p:cBhvr>
                                      <p:to>
                                        <p:strVal val="visible"/>
                                      </p:to>
                                    </p:set>
                                    <p:anim calcmode="lin" valueType="num">
                                      <p:cBhvr>
                                        <p:cTn id="40" dur="1000" fill="hold"/>
                                        <p:tgtEl>
                                          <p:spTgt spid="67610"/>
                                        </p:tgtEl>
                                        <p:attrNameLst>
                                          <p:attrName>ppt_x</p:attrName>
                                        </p:attrNameLst>
                                      </p:cBhvr>
                                      <p:tavLst>
                                        <p:tav tm="0">
                                          <p:val>
                                            <p:strVal val="#ppt_x-.2"/>
                                          </p:val>
                                        </p:tav>
                                        <p:tav tm="100000">
                                          <p:val>
                                            <p:strVal val="#ppt_x"/>
                                          </p:val>
                                        </p:tav>
                                      </p:tavLst>
                                    </p:anim>
                                    <p:anim calcmode="lin" valueType="num">
                                      <p:cBhvr>
                                        <p:cTn id="41" dur="1000" fill="hold"/>
                                        <p:tgtEl>
                                          <p:spTgt spid="67610"/>
                                        </p:tgtEl>
                                        <p:attrNameLst>
                                          <p:attrName>ppt_y</p:attrName>
                                        </p:attrNameLst>
                                      </p:cBhvr>
                                      <p:tavLst>
                                        <p:tav tm="0">
                                          <p:val>
                                            <p:strVal val="#ppt_y"/>
                                          </p:val>
                                        </p:tav>
                                        <p:tav tm="100000">
                                          <p:val>
                                            <p:strVal val="#ppt_y"/>
                                          </p:val>
                                        </p:tav>
                                      </p:tavLst>
                                    </p:anim>
                                    <p:animEffect transition="in" filter="wipe(right)" prLst="gradientSize: 0.1">
                                      <p:cBhvr>
                                        <p:cTn id="42" dur="1000"/>
                                        <p:tgtEl>
                                          <p:spTgt spid="67610"/>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67613"/>
                                        </p:tgtEl>
                                        <p:attrNameLst>
                                          <p:attrName>style.visibility</p:attrName>
                                        </p:attrNameLst>
                                      </p:cBhvr>
                                      <p:to>
                                        <p:strVal val="visible"/>
                                      </p:to>
                                    </p:set>
                                    <p:anim calcmode="lin" valueType="num">
                                      <p:cBhvr>
                                        <p:cTn id="45" dur="1000" fill="hold"/>
                                        <p:tgtEl>
                                          <p:spTgt spid="67613"/>
                                        </p:tgtEl>
                                        <p:attrNameLst>
                                          <p:attrName>ppt_x</p:attrName>
                                        </p:attrNameLst>
                                      </p:cBhvr>
                                      <p:tavLst>
                                        <p:tav tm="0">
                                          <p:val>
                                            <p:strVal val="#ppt_x-.2"/>
                                          </p:val>
                                        </p:tav>
                                        <p:tav tm="100000">
                                          <p:val>
                                            <p:strVal val="#ppt_x"/>
                                          </p:val>
                                        </p:tav>
                                      </p:tavLst>
                                    </p:anim>
                                    <p:anim calcmode="lin" valueType="num">
                                      <p:cBhvr>
                                        <p:cTn id="46" dur="1000" fill="hold"/>
                                        <p:tgtEl>
                                          <p:spTgt spid="67613"/>
                                        </p:tgtEl>
                                        <p:attrNameLst>
                                          <p:attrName>ppt_y</p:attrName>
                                        </p:attrNameLst>
                                      </p:cBhvr>
                                      <p:tavLst>
                                        <p:tav tm="0">
                                          <p:val>
                                            <p:strVal val="#ppt_y"/>
                                          </p:val>
                                        </p:tav>
                                        <p:tav tm="100000">
                                          <p:val>
                                            <p:strVal val="#ppt_y"/>
                                          </p:val>
                                        </p:tav>
                                      </p:tavLst>
                                    </p:anim>
                                    <p:animEffect transition="in" filter="wipe(right)" prLst="gradientSize: 0.1">
                                      <p:cBhvr>
                                        <p:cTn id="47" dur="1000"/>
                                        <p:tgtEl>
                                          <p:spTgt spid="676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67620"/>
                                        </p:tgtEl>
                                        <p:attrNameLst>
                                          <p:attrName>style.visibility</p:attrName>
                                        </p:attrNameLst>
                                      </p:cBhvr>
                                      <p:to>
                                        <p:strVal val="visible"/>
                                      </p:to>
                                    </p:set>
                                    <p:animEffect transition="in" filter="diamond(in)">
                                      <p:cBhvr>
                                        <p:cTn id="52" dur="1000"/>
                                        <p:tgtEl>
                                          <p:spTgt spid="67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7" grpId="0"/>
      <p:bldP spid="67603" grpId="0"/>
      <p:bldP spid="67606" grpId="0"/>
      <p:bldP spid="67607" grpId="0"/>
      <p:bldP spid="67608" grpId="0"/>
      <p:bldP spid="67609" grpId="0"/>
      <p:bldP spid="67610" grpId="0"/>
      <p:bldP spid="67613" grpId="0" animBg="1"/>
      <p:bldP spid="67615" grpId="0" animBg="1"/>
      <p:bldP spid="676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2108059a5859f3ad1f9ec11afa145de56441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1145</TotalTime>
  <Words>2121</Words>
  <Application>Microsoft Office PowerPoint</Application>
  <PresentationFormat>On-screen Show (4:3)</PresentationFormat>
  <Paragraphs>245</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Wingdings</vt:lpstr>
      <vt:lpstr>OpenSans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LXN</Manager>
  <Company>Du An- Mien Phi - 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 Mien Phi - STEM</dc:title>
  <dc:subject>Du An- Mien Phi - STEM</dc:subject>
  <dc:creator>Du An- Mien Phi - STEM</dc:creator>
  <cp:lastModifiedBy>Nghiêm Xuân</cp:lastModifiedBy>
  <cp:revision>150</cp:revision>
  <cp:lastPrinted>1601-01-01T00:00:00Z</cp:lastPrinted>
  <dcterms:created xsi:type="dcterms:W3CDTF">2012-08-30T21:08:16Z</dcterms:created>
  <dcterms:modified xsi:type="dcterms:W3CDTF">2022-08-11T08:59:19Z</dcterms:modified>
  <cp:category>Du An- Mien Phi - 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