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wav" ContentType="audio/x-wav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327" r:id="rId2"/>
    <p:sldId id="407" r:id="rId3"/>
    <p:sldId id="439" r:id="rId4"/>
    <p:sldId id="427" r:id="rId5"/>
    <p:sldId id="428" r:id="rId6"/>
    <p:sldId id="449" r:id="rId7"/>
    <p:sldId id="443" r:id="rId8"/>
    <p:sldId id="442" r:id="rId9"/>
    <p:sldId id="444" r:id="rId10"/>
    <p:sldId id="450" r:id="rId11"/>
    <p:sldId id="447" r:id="rId12"/>
    <p:sldId id="451" r:id="rId13"/>
    <p:sldId id="453" r:id="rId14"/>
    <p:sldId id="452" r:id="rId15"/>
    <p:sldId id="454" r:id="rId16"/>
    <p:sldId id="448" r:id="rId17"/>
    <p:sldId id="340" r:id="rId18"/>
  </p:sldIdLst>
  <p:sldSz cx="16276638" cy="9144000"/>
  <p:notesSz cx="6858000" cy="9144000"/>
  <p:custDataLst>
    <p:tags r:id="rId20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717550" indent="-26035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1436688" indent="-52228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2154238" indent="-78263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2873375" indent="-1044575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512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E9ED55"/>
    <a:srgbClr val="FF9933"/>
    <a:srgbClr val="C5F3F3"/>
    <a:srgbClr val="FF0066"/>
    <a:srgbClr val="FF7C80"/>
    <a:srgbClr val="FF6600"/>
    <a:srgbClr val="6600CC"/>
    <a:srgbClr val="3333FF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876" autoAdjust="0"/>
    <p:restoredTop sz="94660"/>
  </p:normalViewPr>
  <p:slideViewPr>
    <p:cSldViewPr>
      <p:cViewPr varScale="1">
        <p:scale>
          <a:sx n="48" d="100"/>
          <a:sy n="48" d="100"/>
        </p:scale>
        <p:origin x="882" y="54"/>
      </p:cViewPr>
      <p:guideLst>
        <p:guide orient="horz" pos="2880"/>
        <p:guide pos="5127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gs" Target="tags/tag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77825" y="685800"/>
            <a:ext cx="610235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45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45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51C4FA25-5DD5-485C-BCD2-EF739D2A719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1386817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1pPr>
    <a:lvl2pPr marL="717550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2pPr>
    <a:lvl3pPr marL="1436688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3pPr>
    <a:lvl4pPr marL="2154238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4pPr>
    <a:lvl5pPr marL="2873375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5pPr>
    <a:lvl6pPr marL="3592220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4310664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5029109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5747553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EB5B8007-F28A-4C3E-A48D-DDE012D8153F}" type="slidenum">
              <a:rPr lang="en-US" altLang="en-US" sz="1200">
                <a:cs typeface="Arial" charset="0"/>
              </a:rPr>
              <a:pPr algn="r" eaLnBrk="1" hangingPunct="1"/>
              <a:t>17</a:t>
            </a:fld>
            <a:endParaRPr lang="en-US" altLang="en-US" sz="1200">
              <a:cs typeface="Arial" charset="0"/>
            </a:endParaRPr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77825" y="685800"/>
            <a:ext cx="6102350" cy="3429000"/>
          </a:xfrm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vi-VN" altLang="en-US">
              <a:cs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20748" y="2840569"/>
            <a:ext cx="13835142" cy="196003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41496" y="5181600"/>
            <a:ext cx="11393647" cy="2336800"/>
          </a:xfrm>
        </p:spPr>
        <p:txBody>
          <a:bodyPr/>
          <a:lstStyle>
            <a:lvl1pPr marL="0" indent="0" algn="ctr">
              <a:buNone/>
              <a:defRPr/>
            </a:lvl1pPr>
            <a:lvl2pPr marL="718444" indent="0" algn="ctr">
              <a:buNone/>
              <a:defRPr/>
            </a:lvl2pPr>
            <a:lvl3pPr marL="1436888" indent="0" algn="ctr">
              <a:buNone/>
              <a:defRPr/>
            </a:lvl3pPr>
            <a:lvl4pPr marL="2155332" indent="0" algn="ctr">
              <a:buNone/>
              <a:defRPr/>
            </a:lvl4pPr>
            <a:lvl5pPr marL="2873776" indent="0" algn="ctr">
              <a:buNone/>
              <a:defRPr/>
            </a:lvl5pPr>
            <a:lvl6pPr marL="3592220" indent="0" algn="ctr">
              <a:buNone/>
              <a:defRPr/>
            </a:lvl6pPr>
            <a:lvl7pPr marL="4310664" indent="0" algn="ctr">
              <a:buNone/>
              <a:defRPr/>
            </a:lvl7pPr>
            <a:lvl8pPr marL="5029109" indent="0" algn="ctr">
              <a:buNone/>
              <a:defRPr/>
            </a:lvl8pPr>
            <a:lvl9pPr marL="5747553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B01423-D198-4896-B996-AF6CD71AA32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7225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D28DD1-89CB-4A9B-8160-1008CEEB8C2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920928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800562" y="366186"/>
            <a:ext cx="3662244" cy="780203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3832" y="366186"/>
            <a:ext cx="10715453" cy="78020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4A9502-423E-4957-ACD4-EFEAFA45681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138348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00BA3F-51CF-473C-BBC7-9F80CB3FD93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606691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743" y="5875867"/>
            <a:ext cx="13835142" cy="1816100"/>
          </a:xfrm>
        </p:spPr>
        <p:txBody>
          <a:bodyPr anchor="t"/>
          <a:lstStyle>
            <a:lvl1pPr algn="l">
              <a:defRPr sz="6300" b="1" cap="all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5743" y="3875619"/>
            <a:ext cx="13835142" cy="2000249"/>
          </a:xfrm>
        </p:spPr>
        <p:txBody>
          <a:bodyPr anchor="b"/>
          <a:lstStyle>
            <a:lvl1pPr marL="0" indent="0">
              <a:buNone/>
              <a:defRPr sz="3100"/>
            </a:lvl1pPr>
            <a:lvl2pPr marL="718444" indent="0">
              <a:buNone/>
              <a:defRPr sz="2800"/>
            </a:lvl2pPr>
            <a:lvl3pPr marL="1436888" indent="0">
              <a:buNone/>
              <a:defRPr sz="2500"/>
            </a:lvl3pPr>
            <a:lvl4pPr marL="2155332" indent="0">
              <a:buNone/>
              <a:defRPr sz="2200"/>
            </a:lvl4pPr>
            <a:lvl5pPr marL="2873776" indent="0">
              <a:buNone/>
              <a:defRPr sz="2200"/>
            </a:lvl5pPr>
            <a:lvl6pPr marL="3592220" indent="0">
              <a:buNone/>
              <a:defRPr sz="2200"/>
            </a:lvl6pPr>
            <a:lvl7pPr marL="4310664" indent="0">
              <a:buNone/>
              <a:defRPr sz="2200"/>
            </a:lvl7pPr>
            <a:lvl8pPr marL="5029109" indent="0">
              <a:buNone/>
              <a:defRPr sz="2200"/>
            </a:lvl8pPr>
            <a:lvl9pPr marL="5747553" indent="0">
              <a:buNone/>
              <a:defRPr sz="2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E9DFC9-E0D6-4E70-95EC-EE956DA6257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459216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3832" y="2133602"/>
            <a:ext cx="7188848" cy="6034617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3958" y="2133602"/>
            <a:ext cx="7188848" cy="6034617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EE0E17-1536-48C6-87E3-A861F0C00F0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317564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3832" y="2046817"/>
            <a:ext cx="7191675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18444" indent="0">
              <a:buNone/>
              <a:defRPr sz="3100" b="1"/>
            </a:lvl2pPr>
            <a:lvl3pPr marL="1436888" indent="0">
              <a:buNone/>
              <a:defRPr sz="2800" b="1"/>
            </a:lvl3pPr>
            <a:lvl4pPr marL="2155332" indent="0">
              <a:buNone/>
              <a:defRPr sz="2500" b="1"/>
            </a:lvl4pPr>
            <a:lvl5pPr marL="2873776" indent="0">
              <a:buNone/>
              <a:defRPr sz="2500" b="1"/>
            </a:lvl5pPr>
            <a:lvl6pPr marL="3592220" indent="0">
              <a:buNone/>
              <a:defRPr sz="2500" b="1"/>
            </a:lvl6pPr>
            <a:lvl7pPr marL="4310664" indent="0">
              <a:buNone/>
              <a:defRPr sz="2500" b="1"/>
            </a:lvl7pPr>
            <a:lvl8pPr marL="5029109" indent="0">
              <a:buNone/>
              <a:defRPr sz="2500" b="1"/>
            </a:lvl8pPr>
            <a:lvl9pPr marL="5747553" indent="0">
              <a:buNone/>
              <a:defRPr sz="2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3832" y="2899833"/>
            <a:ext cx="7191675" cy="5268384"/>
          </a:xfrm>
        </p:spPr>
        <p:txBody>
          <a:bodyPr/>
          <a:lstStyle>
            <a:lvl1pPr>
              <a:defRPr sz="3800"/>
            </a:lvl1pPr>
            <a:lvl2pPr>
              <a:defRPr sz="31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268307" y="2046817"/>
            <a:ext cx="7194500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18444" indent="0">
              <a:buNone/>
              <a:defRPr sz="3100" b="1"/>
            </a:lvl2pPr>
            <a:lvl3pPr marL="1436888" indent="0">
              <a:buNone/>
              <a:defRPr sz="2800" b="1"/>
            </a:lvl3pPr>
            <a:lvl4pPr marL="2155332" indent="0">
              <a:buNone/>
              <a:defRPr sz="2500" b="1"/>
            </a:lvl4pPr>
            <a:lvl5pPr marL="2873776" indent="0">
              <a:buNone/>
              <a:defRPr sz="2500" b="1"/>
            </a:lvl5pPr>
            <a:lvl6pPr marL="3592220" indent="0">
              <a:buNone/>
              <a:defRPr sz="2500" b="1"/>
            </a:lvl6pPr>
            <a:lvl7pPr marL="4310664" indent="0">
              <a:buNone/>
              <a:defRPr sz="2500" b="1"/>
            </a:lvl7pPr>
            <a:lvl8pPr marL="5029109" indent="0">
              <a:buNone/>
              <a:defRPr sz="2500" b="1"/>
            </a:lvl8pPr>
            <a:lvl9pPr marL="5747553" indent="0">
              <a:buNone/>
              <a:defRPr sz="2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268307" y="2899833"/>
            <a:ext cx="7194500" cy="5268384"/>
          </a:xfrm>
        </p:spPr>
        <p:txBody>
          <a:bodyPr/>
          <a:lstStyle>
            <a:lvl1pPr>
              <a:defRPr sz="3800"/>
            </a:lvl1pPr>
            <a:lvl2pPr>
              <a:defRPr sz="31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30A47B-B3AA-4408-B89E-78641CC5715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312869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D8FA65-B14B-4883-88C7-F7A3A55E9A2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314973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8BE4F5-A3A4-4A0F-A638-D990D725B4C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687294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833" y="364067"/>
            <a:ext cx="5354902" cy="1549400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63713" y="364068"/>
            <a:ext cx="9099093" cy="7804151"/>
          </a:xfrm>
        </p:spPr>
        <p:txBody>
          <a:bodyPr/>
          <a:lstStyle>
            <a:lvl1pPr>
              <a:defRPr sz="5000"/>
            </a:lvl1pPr>
            <a:lvl2pPr>
              <a:defRPr sz="4400"/>
            </a:lvl2pPr>
            <a:lvl3pPr>
              <a:defRPr sz="3800"/>
            </a:lvl3pPr>
            <a:lvl4pPr>
              <a:defRPr sz="3100"/>
            </a:lvl4pPr>
            <a:lvl5pPr>
              <a:defRPr sz="3100"/>
            </a:lvl5pPr>
            <a:lvl6pPr>
              <a:defRPr sz="3100"/>
            </a:lvl6pPr>
            <a:lvl7pPr>
              <a:defRPr sz="3100"/>
            </a:lvl7pPr>
            <a:lvl8pPr>
              <a:defRPr sz="3100"/>
            </a:lvl8pPr>
            <a:lvl9pPr>
              <a:defRPr sz="31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3833" y="1913468"/>
            <a:ext cx="5354902" cy="6254751"/>
          </a:xfrm>
        </p:spPr>
        <p:txBody>
          <a:bodyPr/>
          <a:lstStyle>
            <a:lvl1pPr marL="0" indent="0">
              <a:buNone/>
              <a:defRPr sz="2200"/>
            </a:lvl1pPr>
            <a:lvl2pPr marL="718444" indent="0">
              <a:buNone/>
              <a:defRPr sz="1900"/>
            </a:lvl2pPr>
            <a:lvl3pPr marL="1436888" indent="0">
              <a:buNone/>
              <a:defRPr sz="1600"/>
            </a:lvl3pPr>
            <a:lvl4pPr marL="2155332" indent="0">
              <a:buNone/>
              <a:defRPr sz="1400"/>
            </a:lvl4pPr>
            <a:lvl5pPr marL="2873776" indent="0">
              <a:buNone/>
              <a:defRPr sz="1400"/>
            </a:lvl5pPr>
            <a:lvl6pPr marL="3592220" indent="0">
              <a:buNone/>
              <a:defRPr sz="1400"/>
            </a:lvl6pPr>
            <a:lvl7pPr marL="4310664" indent="0">
              <a:buNone/>
              <a:defRPr sz="1400"/>
            </a:lvl7pPr>
            <a:lvl8pPr marL="5029109" indent="0">
              <a:buNone/>
              <a:defRPr sz="1400"/>
            </a:lvl8pPr>
            <a:lvl9pPr marL="5747553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99C05A-73D7-488D-87AE-9FA1D515BA9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394107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90335" y="6400801"/>
            <a:ext cx="9765983" cy="755651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190335" y="817033"/>
            <a:ext cx="9765983" cy="5486400"/>
          </a:xfrm>
        </p:spPr>
        <p:txBody>
          <a:bodyPr/>
          <a:lstStyle>
            <a:lvl1pPr marL="0" indent="0">
              <a:buNone/>
              <a:defRPr sz="5000"/>
            </a:lvl1pPr>
            <a:lvl2pPr marL="718444" indent="0">
              <a:buNone/>
              <a:defRPr sz="4400"/>
            </a:lvl2pPr>
            <a:lvl3pPr marL="1436888" indent="0">
              <a:buNone/>
              <a:defRPr sz="3800"/>
            </a:lvl3pPr>
            <a:lvl4pPr marL="2155332" indent="0">
              <a:buNone/>
              <a:defRPr sz="3100"/>
            </a:lvl4pPr>
            <a:lvl5pPr marL="2873776" indent="0">
              <a:buNone/>
              <a:defRPr sz="3100"/>
            </a:lvl5pPr>
            <a:lvl6pPr marL="3592220" indent="0">
              <a:buNone/>
              <a:defRPr sz="3100"/>
            </a:lvl6pPr>
            <a:lvl7pPr marL="4310664" indent="0">
              <a:buNone/>
              <a:defRPr sz="3100"/>
            </a:lvl7pPr>
            <a:lvl8pPr marL="5029109" indent="0">
              <a:buNone/>
              <a:defRPr sz="3100"/>
            </a:lvl8pPr>
            <a:lvl9pPr marL="5747553" indent="0">
              <a:buNone/>
              <a:defRPr sz="3100"/>
            </a:lvl9pPr>
          </a:lstStyle>
          <a:p>
            <a:pPr lvl="0"/>
            <a:endParaRPr lang="vi-VN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190335" y="7156452"/>
            <a:ext cx="9765983" cy="1073149"/>
          </a:xfrm>
        </p:spPr>
        <p:txBody>
          <a:bodyPr/>
          <a:lstStyle>
            <a:lvl1pPr marL="0" indent="0">
              <a:buNone/>
              <a:defRPr sz="2200"/>
            </a:lvl1pPr>
            <a:lvl2pPr marL="718444" indent="0">
              <a:buNone/>
              <a:defRPr sz="1900"/>
            </a:lvl2pPr>
            <a:lvl3pPr marL="1436888" indent="0">
              <a:buNone/>
              <a:defRPr sz="1600"/>
            </a:lvl3pPr>
            <a:lvl4pPr marL="2155332" indent="0">
              <a:buNone/>
              <a:defRPr sz="1400"/>
            </a:lvl4pPr>
            <a:lvl5pPr marL="2873776" indent="0">
              <a:buNone/>
              <a:defRPr sz="1400"/>
            </a:lvl5pPr>
            <a:lvl6pPr marL="3592220" indent="0">
              <a:buNone/>
              <a:defRPr sz="1400"/>
            </a:lvl6pPr>
            <a:lvl7pPr marL="4310664" indent="0">
              <a:buNone/>
              <a:defRPr sz="1400"/>
            </a:lvl7pPr>
            <a:lvl8pPr marL="5029109" indent="0">
              <a:buNone/>
              <a:defRPr sz="1400"/>
            </a:lvl8pPr>
            <a:lvl9pPr marL="5747553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090DF4-68DF-4AAF-98F9-EB3836BAB8B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58833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813832" y="366713"/>
            <a:ext cx="14648974" cy="15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13832" y="2133600"/>
            <a:ext cx="14648974" cy="6034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13832" y="8326438"/>
            <a:ext cx="3797882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2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561185" y="8326438"/>
            <a:ext cx="5154269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2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1664924" y="8326438"/>
            <a:ext cx="3797882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2200"/>
            </a:lvl1pPr>
          </a:lstStyle>
          <a:p>
            <a:pPr>
              <a:defRPr/>
            </a:pPr>
            <a:fld id="{F4264759-E7CE-4A8C-955C-20DA2A50E45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5pPr>
      <a:lvl6pPr marL="718444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6pPr>
      <a:lvl7pPr marL="1436888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7pPr>
      <a:lvl8pPr marL="2155332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8pPr>
      <a:lvl9pPr marL="2873776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9pPr>
    </p:titleStyle>
    <p:bodyStyle>
      <a:lvl1pPr marL="538163" indent="-538163" algn="l" rtl="0" eaLnBrk="0" fontAlgn="base" hangingPunct="0">
        <a:spcBef>
          <a:spcPct val="20000"/>
        </a:spcBef>
        <a:spcAft>
          <a:spcPct val="0"/>
        </a:spcAft>
        <a:buChar char="•"/>
        <a:defRPr sz="5000">
          <a:solidFill>
            <a:schemeClr val="tx1"/>
          </a:solidFill>
          <a:latin typeface="+mn-lt"/>
          <a:ea typeface="+mn-ea"/>
          <a:cs typeface="+mn-cs"/>
        </a:defRPr>
      </a:lvl1pPr>
      <a:lvl2pPr marL="1166813" indent="-447675" algn="l" rtl="0" eaLnBrk="0" fontAlgn="base" hangingPunct="0">
        <a:spcBef>
          <a:spcPct val="20000"/>
        </a:spcBef>
        <a:spcAft>
          <a:spcPct val="0"/>
        </a:spcAft>
        <a:buChar char="–"/>
        <a:defRPr sz="4400">
          <a:solidFill>
            <a:schemeClr val="tx1"/>
          </a:solidFill>
          <a:latin typeface="+mn-lt"/>
        </a:defRPr>
      </a:lvl2pPr>
      <a:lvl3pPr marL="1795463" indent="-358775" algn="l" rtl="0" eaLnBrk="0" fontAlgn="base" hangingPunct="0">
        <a:spcBef>
          <a:spcPct val="20000"/>
        </a:spcBef>
        <a:spcAft>
          <a:spcPct val="0"/>
        </a:spcAft>
        <a:buChar char="•"/>
        <a:defRPr sz="3800">
          <a:solidFill>
            <a:schemeClr val="tx1"/>
          </a:solidFill>
          <a:latin typeface="+mn-lt"/>
        </a:defRPr>
      </a:lvl3pPr>
      <a:lvl4pPr marL="2513013" indent="-358775" algn="l" rtl="0" eaLnBrk="0" fontAlgn="base" hangingPunct="0">
        <a:spcBef>
          <a:spcPct val="20000"/>
        </a:spcBef>
        <a:spcAft>
          <a:spcPct val="0"/>
        </a:spcAft>
        <a:buChar char="–"/>
        <a:defRPr sz="3100">
          <a:solidFill>
            <a:schemeClr val="tx1"/>
          </a:solidFill>
          <a:latin typeface="+mn-lt"/>
        </a:defRPr>
      </a:lvl4pPr>
      <a:lvl5pPr marL="3232150" indent="-358775" algn="l" rtl="0" eaLnBrk="0" fontAlgn="base" hangingPunct="0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5pPr>
      <a:lvl6pPr marL="3951442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6pPr>
      <a:lvl7pPr marL="4669887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7pPr>
      <a:lvl8pPr marL="5388331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8pPr>
      <a:lvl9pPr marL="6106775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9pPr>
    </p:bodyStyle>
    <p:otherStyle>
      <a:defPPr>
        <a:defRPr lang="vi-VN"/>
      </a:defPPr>
      <a:lvl1pPr marL="0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18444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436888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155332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73776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92220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310664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5029109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747553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3" Type="http://schemas.openxmlformats.org/officeDocument/2006/relationships/image" Target="../media/image3.png"/><Relationship Id="rId7" Type="http://schemas.openxmlformats.org/officeDocument/2006/relationships/image" Target="../media/image7.gi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gif"/><Relationship Id="rId5" Type="http://schemas.openxmlformats.org/officeDocument/2006/relationships/image" Target="../media/image5.wmf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2.xml"/><Relationship Id="rId4" Type="http://schemas.openxmlformats.org/officeDocument/2006/relationships/image" Target="../media/image1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3"/>
          <p:cNvSpPr txBox="1">
            <a:spLocks noChangeArrowheads="1"/>
          </p:cNvSpPr>
          <p:nvPr/>
        </p:nvSpPr>
        <p:spPr bwMode="auto">
          <a:xfrm>
            <a:off x="3197197" y="723901"/>
            <a:ext cx="10037260" cy="684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43689" tIns="71844" rIns="143689" bIns="71844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3500" b="1">
                <a:solidFill>
                  <a:srgbClr val="FF0066"/>
                </a:solidFill>
                <a:latin typeface="Times New Roman" pitchFamily="18" charset="0"/>
              </a:rPr>
              <a:t>TRƯỜNG TIỂU HỌC ……</a:t>
            </a:r>
          </a:p>
        </p:txBody>
      </p:sp>
      <p:pic>
        <p:nvPicPr>
          <p:cNvPr id="2051" name="Picture 1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8677" y="5443538"/>
            <a:ext cx="2034580" cy="264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057" name="Text Box 14"/>
          <p:cNvSpPr txBox="1">
            <a:spLocks noChangeArrowheads="1"/>
          </p:cNvSpPr>
          <p:nvPr/>
        </p:nvSpPr>
        <p:spPr bwMode="auto">
          <a:xfrm>
            <a:off x="2499519" y="4343401"/>
            <a:ext cx="10928600" cy="18224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1800"/>
              </a:spcBef>
              <a:defRPr/>
            </a:pPr>
            <a:r>
              <a:rPr lang="en-US" sz="40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Môn</a:t>
            </a:r>
            <a:r>
              <a:rPr 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Tiếng</a:t>
            </a:r>
            <a:r>
              <a:rPr 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Việt</a:t>
            </a:r>
            <a:r>
              <a:rPr 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lớp</a:t>
            </a:r>
            <a:r>
              <a:rPr 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3</a:t>
            </a:r>
          </a:p>
          <a:p>
            <a:pPr algn="ctr" eaLnBrk="1" hangingPunct="1">
              <a:spcBef>
                <a:spcPts val="1800"/>
              </a:spcBef>
              <a:defRPr/>
            </a:pPr>
            <a:r>
              <a:rPr lang="en-US" sz="54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5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1: TRÊN HỒ BA BỂ (T1,2)</a:t>
            </a:r>
          </a:p>
        </p:txBody>
      </p:sp>
      <p:sp>
        <p:nvSpPr>
          <p:cNvPr id="2059" name="Text Box 17"/>
          <p:cNvSpPr txBox="1">
            <a:spLocks noChangeArrowheads="1"/>
          </p:cNvSpPr>
          <p:nvPr/>
        </p:nvSpPr>
        <p:spPr bwMode="auto">
          <a:xfrm>
            <a:off x="2480250" y="2057400"/>
            <a:ext cx="11471154" cy="1992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en-US" sz="6000" b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CHÀO MỪNG QUÝ THẦY CÔ</a:t>
            </a:r>
          </a:p>
          <a:p>
            <a:pPr algn="ctr" eaLnBrk="1" hangingPunct="1">
              <a:spcBef>
                <a:spcPts val="0"/>
              </a:spcBef>
              <a:defRPr/>
            </a:pPr>
            <a:r>
              <a:rPr lang="en-US" sz="6000" b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VỀ DỰ GIỜ THĂM LỚP</a:t>
            </a:r>
          </a:p>
        </p:txBody>
      </p:sp>
      <p:sp>
        <p:nvSpPr>
          <p:cNvPr id="2054" name="Text Box 18"/>
          <p:cNvSpPr txBox="1">
            <a:spLocks noChangeArrowheads="1"/>
          </p:cNvSpPr>
          <p:nvPr/>
        </p:nvSpPr>
        <p:spPr bwMode="auto">
          <a:xfrm>
            <a:off x="2557757" y="7200900"/>
            <a:ext cx="5974560" cy="884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43689" tIns="71844" rIns="143689" bIns="71844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400" b="1" i="1">
                <a:solidFill>
                  <a:srgbClr val="FF0066"/>
                </a:solidFill>
                <a:latin typeface="Times New Roman" pitchFamily="18" charset="0"/>
              </a:rPr>
              <a:t>Giáo viên:</a:t>
            </a:r>
          </a:p>
          <a:p>
            <a:pPr eaLnBrk="1" hangingPunct="1"/>
            <a:r>
              <a:rPr lang="en-US" altLang="en-US" sz="2400" b="1" i="1">
                <a:solidFill>
                  <a:srgbClr val="FF0066"/>
                </a:solidFill>
                <a:latin typeface="Times New Roman" pitchFamily="18" charset="0"/>
              </a:rPr>
              <a:t>Lớp:  3</a:t>
            </a:r>
          </a:p>
        </p:txBody>
      </p:sp>
      <p:pic>
        <p:nvPicPr>
          <p:cNvPr id="2055" name="Picture 22" descr="bd21315_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40079" y="6229986"/>
            <a:ext cx="5616086" cy="204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6" name="Picture 5" descr="POINSET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 flipV="1">
            <a:off x="1112658" y="331495"/>
            <a:ext cx="2081213" cy="26691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Picture 5" descr="POINSET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13122398" y="413107"/>
            <a:ext cx="2089150" cy="2498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Straight Connector 4"/>
          <p:cNvCxnSpPr/>
          <p:nvPr/>
        </p:nvCxnSpPr>
        <p:spPr>
          <a:xfrm flipV="1">
            <a:off x="5407784" y="1447800"/>
            <a:ext cx="5985862" cy="0"/>
          </a:xfrm>
          <a:prstGeom prst="line">
            <a:avLst/>
          </a:prstGeom>
          <a:ln>
            <a:solidFill>
              <a:srgbClr val="FF0066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pic>
        <p:nvPicPr>
          <p:cNvPr id="3" name="Picture 7" descr="BƯỚM 58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9961410">
            <a:off x="13131113" y="984250"/>
            <a:ext cx="1474263" cy="1922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60" name="Picture 8" descr="animal-14[1]"/>
          <p:cNvPicPr>
            <a:picLocks noChangeAspect="1" noChangeArrowheads="1" noCrop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417220" flipH="1">
            <a:off x="2549684" y="5964239"/>
            <a:ext cx="1416132" cy="1030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5" descr="POINSET3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38632" y="5111880"/>
            <a:ext cx="4334745" cy="30923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repeatCount="1000000" accel="36000" decel="2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4750" fill="hold"/>
                                        <p:tgtEl>
                                          <p:spTgt spid="205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7" presetID="21" presetClass="emph" presetSubtype="0" repeatCount="20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8" dur="2000" fill="hold"/>
                                        <p:tgtEl>
                                          <p:spTgt spid="205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9" dur="2000" fill="hold"/>
                                        <p:tgtEl>
                                          <p:spTgt spid="205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0" dur="2000" fill="hold"/>
                                        <p:tgtEl>
                                          <p:spTgt spid="205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11" dur="2000" fill="hold"/>
                                        <p:tgtEl>
                                          <p:spTgt spid="205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9" grpId="0"/>
      <p:bldP spid="2059" grpId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92442C91-04CE-4BD6-4801-36F5440F871E}"/>
              </a:ext>
            </a:extLst>
          </p:cNvPr>
          <p:cNvSpPr txBox="1"/>
          <p:nvPr/>
        </p:nvSpPr>
        <p:spPr>
          <a:xfrm>
            <a:off x="1127919" y="2645741"/>
            <a:ext cx="15148719" cy="31700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4000" b="1" i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1) </a:t>
            </a:r>
            <a:r>
              <a:rPr lang="vi-VN" sz="4000" b="1" i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Tên riêng </a:t>
            </a:r>
            <a:r>
              <a:rPr lang="vi-VN" sz="4000" b="1" i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hồ</a:t>
            </a:r>
            <a:r>
              <a:rPr lang="vi-VN" sz="4000" b="1" i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Ba </a:t>
            </a:r>
            <a:r>
              <a:rPr lang="vi-VN" sz="4000" b="1" i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Bể</a:t>
            </a:r>
            <a:r>
              <a:rPr lang="vi-VN" sz="4000" b="1" i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4000" b="1" i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vi-VN" sz="4000" b="1" i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4000" b="1" i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vi-VN" sz="4000" b="1" i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như </a:t>
            </a:r>
            <a:r>
              <a:rPr lang="vi-VN" sz="4000" b="1" i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vi-VN" sz="4000" b="1" i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4000" b="1" i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vi-VN" sz="4000" b="1" i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  <a:r>
              <a:rPr lang="vi-VN" sz="4000" b="1" i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Chọn</a:t>
            </a:r>
            <a:r>
              <a:rPr lang="vi-VN" sz="4000" b="1" i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ý </a:t>
            </a:r>
            <a:r>
              <a:rPr lang="vi-VN" sz="4000" b="1" i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đúng</a:t>
            </a:r>
            <a:r>
              <a:rPr lang="vi-VN" sz="4000" b="1" i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 </a:t>
            </a:r>
          </a:p>
          <a:p>
            <a:pPr algn="just"/>
            <a:r>
              <a:rPr lang="vi-VN" sz="4000" b="1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a) </a:t>
            </a:r>
            <a:r>
              <a:rPr lang="vi-VN" sz="4000" b="1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vi-VN" sz="4000" b="1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hoa </a:t>
            </a:r>
            <a:r>
              <a:rPr lang="vi-VN" sz="4000" b="1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vi-VN" sz="4000" b="1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4000" b="1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cái</a:t>
            </a:r>
            <a:r>
              <a:rPr lang="vi-VN" sz="4000" b="1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4000" b="1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r>
              <a:rPr lang="vi-VN" sz="4000" b="1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4000" b="1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vi-VN" sz="4000" b="1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4000" b="1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vi-VN" sz="4000" b="1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4000" b="1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tiếng</a:t>
            </a:r>
            <a:r>
              <a:rPr lang="vi-VN" sz="4000" b="1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 Ba </a:t>
            </a:r>
            <a:r>
              <a:rPr lang="vi-VN" sz="4000" b="1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Bể</a:t>
            </a:r>
            <a:endParaRPr lang="vi-VN" sz="4000" b="1" i="0" dirty="0">
              <a:solidFill>
                <a:srgbClr val="0000CC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vi-VN" sz="4000" b="1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b) </a:t>
            </a:r>
            <a:r>
              <a:rPr lang="vi-VN" sz="4000" b="1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vi-VN" sz="4000" b="1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hoa </a:t>
            </a:r>
            <a:r>
              <a:rPr lang="vi-VN" sz="4000" b="1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vi-VN" sz="4000" b="1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4000" b="1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cái</a:t>
            </a:r>
            <a:r>
              <a:rPr lang="vi-VN" sz="4000" b="1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4000" b="1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r>
              <a:rPr lang="vi-VN" sz="4000" b="1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4000" b="1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vi-VN" sz="4000" b="1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4000" b="1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tiếng</a:t>
            </a:r>
            <a:r>
              <a:rPr lang="vi-VN" sz="4000" b="1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4000" b="1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r>
              <a:rPr lang="vi-VN" sz="4000" b="1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tiên: Ba </a:t>
            </a:r>
            <a:r>
              <a:rPr lang="vi-VN" sz="4000" b="1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bể</a:t>
            </a:r>
            <a:endParaRPr lang="vi-VN" sz="4000" b="1" i="0" dirty="0">
              <a:solidFill>
                <a:srgbClr val="0000CC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vi-VN" sz="4000" b="1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c) </a:t>
            </a:r>
            <a:r>
              <a:rPr lang="vi-VN" sz="4000" b="1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vi-VN" sz="4000" b="1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hoa </a:t>
            </a:r>
            <a:r>
              <a:rPr lang="vi-VN" sz="4000" b="1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vi-VN" sz="4000" b="1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4000" b="1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cái</a:t>
            </a:r>
            <a:r>
              <a:rPr lang="vi-VN" sz="4000" b="1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4000" b="1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r>
              <a:rPr lang="vi-VN" sz="4000" b="1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4000" b="1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vi-VN" sz="4000" b="1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4000" b="1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tiếng</a:t>
            </a:r>
            <a:r>
              <a:rPr lang="vi-VN" sz="4000" b="1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4000" b="1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r>
              <a:rPr lang="vi-VN" sz="4000" b="1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tiên, </a:t>
            </a:r>
            <a:r>
              <a:rPr lang="vi-VN" sz="4000" b="1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đặt</a:t>
            </a:r>
            <a:r>
              <a:rPr lang="vi-VN" sz="4000" b="1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4000" b="1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dấu</a:t>
            </a:r>
            <a:r>
              <a:rPr lang="vi-VN" sz="4000" b="1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4000" b="1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gạch</a:t>
            </a:r>
            <a:r>
              <a:rPr lang="vi-VN" sz="4000" b="1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4000" b="1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nối</a:t>
            </a:r>
            <a:r>
              <a:rPr lang="vi-VN" sz="4000" b="1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4000" b="1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giữa</a:t>
            </a:r>
            <a:r>
              <a:rPr lang="vi-VN" sz="4000" b="1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4000" b="1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vi-VN" sz="4000" b="1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4000" b="1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tiếng</a:t>
            </a:r>
            <a:r>
              <a:rPr lang="vi-VN" sz="4000" b="1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 Ba-</a:t>
            </a:r>
            <a:r>
              <a:rPr lang="vi-VN" sz="4000" b="1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bể</a:t>
            </a:r>
            <a:r>
              <a:rPr lang="en-US" sz="4000" b="1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4000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E6F77C9C-C1CF-7D89-9F5E-380DB947E92B}"/>
              </a:ext>
            </a:extLst>
          </p:cNvPr>
          <p:cNvGrpSpPr/>
          <p:nvPr/>
        </p:nvGrpSpPr>
        <p:grpSpPr>
          <a:xfrm>
            <a:off x="4617134" y="42893"/>
            <a:ext cx="6255239" cy="1599885"/>
            <a:chOff x="4617134" y="42893"/>
            <a:chExt cx="6255239" cy="1599885"/>
          </a:xfrm>
        </p:grpSpPr>
        <p:grpSp>
          <p:nvGrpSpPr>
            <p:cNvPr id="7" name="Group 6">
              <a:extLst>
                <a:ext uri="{FF2B5EF4-FFF2-40B4-BE49-F238E27FC236}">
                  <a16:creationId xmlns:a16="http://schemas.microsoft.com/office/drawing/2014/main" id="{AE07EA8A-D6FA-642F-F779-B73645E322A5}"/>
                </a:ext>
              </a:extLst>
            </p:cNvPr>
            <p:cNvGrpSpPr/>
            <p:nvPr/>
          </p:nvGrpSpPr>
          <p:grpSpPr>
            <a:xfrm>
              <a:off x="4617134" y="42893"/>
              <a:ext cx="6255239" cy="1013727"/>
              <a:chOff x="4539228" y="103852"/>
              <a:chExt cx="6149694" cy="1013727"/>
            </a:xfrm>
          </p:grpSpPr>
          <p:grpSp>
            <p:nvGrpSpPr>
              <p:cNvPr id="9" name="Group 8">
                <a:extLst>
                  <a:ext uri="{FF2B5EF4-FFF2-40B4-BE49-F238E27FC236}">
                    <a16:creationId xmlns:a16="http://schemas.microsoft.com/office/drawing/2014/main" id="{EB950C68-8E14-0A9A-FB4E-4BA1F33E8790}"/>
                  </a:ext>
                </a:extLst>
              </p:cNvPr>
              <p:cNvGrpSpPr/>
              <p:nvPr/>
            </p:nvGrpSpPr>
            <p:grpSpPr>
              <a:xfrm>
                <a:off x="4539228" y="103852"/>
                <a:ext cx="6149694" cy="1013727"/>
                <a:chOff x="4539228" y="103852"/>
                <a:chExt cx="6149694" cy="1013727"/>
              </a:xfrm>
            </p:grpSpPr>
            <p:sp>
              <p:nvSpPr>
                <p:cNvPr id="11" name="TextBox 10">
                  <a:extLst>
                    <a:ext uri="{FF2B5EF4-FFF2-40B4-BE49-F238E27FC236}">
                      <a16:creationId xmlns:a16="http://schemas.microsoft.com/office/drawing/2014/main" id="{5389B7A1-4ADF-2EA6-25F5-0ADA5C679879}"/>
                    </a:ext>
                  </a:extLst>
                </p:cNvPr>
                <p:cNvSpPr txBox="1"/>
                <p:nvPr/>
              </p:nvSpPr>
              <p:spPr>
                <a:xfrm>
                  <a:off x="4539228" y="103852"/>
                  <a:ext cx="6149694" cy="58477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3200" dirty="0" err="1">
                      <a:solidFill>
                        <a:srgbClr val="0000CC"/>
                      </a:solidFill>
                      <a:latin typeface="Times New Roman" pitchFamily="18" charset="0"/>
                      <a:cs typeface="Times New Roman" pitchFamily="18" charset="0"/>
                    </a:rPr>
                    <a:t>Thứ</a:t>
                  </a:r>
                  <a:r>
                    <a:rPr lang="en-US" sz="3200" dirty="0">
                      <a:solidFill>
                        <a:srgbClr val="0000CC"/>
                      </a:solidFill>
                      <a:latin typeface="Times New Roman" pitchFamily="18" charset="0"/>
                      <a:cs typeface="Times New Roman" pitchFamily="18" charset="0"/>
                    </a:rPr>
                    <a:t>……</a:t>
                  </a:r>
                  <a:r>
                    <a:rPr lang="en-US" sz="3200" dirty="0" err="1">
                      <a:solidFill>
                        <a:srgbClr val="0000CC"/>
                      </a:solidFill>
                      <a:latin typeface="Times New Roman" pitchFamily="18" charset="0"/>
                      <a:cs typeface="Times New Roman" pitchFamily="18" charset="0"/>
                    </a:rPr>
                    <a:t>ngày</a:t>
                  </a:r>
                  <a:r>
                    <a:rPr lang="en-US" sz="3200" dirty="0">
                      <a:solidFill>
                        <a:srgbClr val="0000CC"/>
                      </a:solidFill>
                      <a:latin typeface="Times New Roman" pitchFamily="18" charset="0"/>
                      <a:cs typeface="Times New Roman" pitchFamily="18" charset="0"/>
                    </a:rPr>
                    <a:t>…..</a:t>
                  </a:r>
                  <a:r>
                    <a:rPr lang="en-US" sz="3200" dirty="0" err="1">
                      <a:solidFill>
                        <a:srgbClr val="0000CC"/>
                      </a:solidFill>
                      <a:latin typeface="Times New Roman" pitchFamily="18" charset="0"/>
                      <a:cs typeface="Times New Roman" pitchFamily="18" charset="0"/>
                    </a:rPr>
                    <a:t>tháng</a:t>
                  </a:r>
                  <a:r>
                    <a:rPr lang="en-US" sz="3200" dirty="0">
                      <a:solidFill>
                        <a:srgbClr val="0000CC"/>
                      </a:solidFill>
                      <a:latin typeface="Times New Roman" pitchFamily="18" charset="0"/>
                      <a:cs typeface="Times New Roman" pitchFamily="18" charset="0"/>
                    </a:rPr>
                    <a:t>…..</a:t>
                  </a:r>
                  <a:r>
                    <a:rPr lang="en-US" sz="3200" dirty="0" err="1">
                      <a:solidFill>
                        <a:srgbClr val="0000CC"/>
                      </a:solidFill>
                      <a:latin typeface="Times New Roman" pitchFamily="18" charset="0"/>
                      <a:cs typeface="Times New Roman" pitchFamily="18" charset="0"/>
                    </a:rPr>
                    <a:t>năm</a:t>
                  </a:r>
                  <a:r>
                    <a:rPr lang="en-US" sz="3200" dirty="0">
                      <a:solidFill>
                        <a:srgbClr val="0000CC"/>
                      </a:solidFill>
                      <a:latin typeface="Times New Roman" pitchFamily="18" charset="0"/>
                      <a:cs typeface="Times New Roman" pitchFamily="18" charset="0"/>
                    </a:rPr>
                    <a:t>…….</a:t>
                  </a:r>
                </a:p>
              </p:txBody>
            </p:sp>
            <p:sp>
              <p:nvSpPr>
                <p:cNvPr id="12" name="TextBox 11">
                  <a:extLst>
                    <a:ext uri="{FF2B5EF4-FFF2-40B4-BE49-F238E27FC236}">
                      <a16:creationId xmlns:a16="http://schemas.microsoft.com/office/drawing/2014/main" id="{7A14D15E-26EF-97BB-819D-C3A60C12CCE8}"/>
                    </a:ext>
                  </a:extLst>
                </p:cNvPr>
                <p:cNvSpPr txBox="1"/>
                <p:nvPr/>
              </p:nvSpPr>
              <p:spPr>
                <a:xfrm>
                  <a:off x="6486305" y="594359"/>
                  <a:ext cx="2261748" cy="52322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2800" b="1">
                      <a:solidFill>
                        <a:srgbClr val="FF0066"/>
                      </a:solidFill>
                      <a:latin typeface="Times New Roman" pitchFamily="18" charset="0"/>
                      <a:cs typeface="Times New Roman" pitchFamily="18" charset="0"/>
                    </a:rPr>
                    <a:t>TIẾNG VIỆT</a:t>
                  </a:r>
                </a:p>
              </p:txBody>
            </p:sp>
          </p:grpSp>
          <p:cxnSp>
            <p:nvCxnSpPr>
              <p:cNvPr id="10" name="Straight Connector 9">
                <a:extLst>
                  <a:ext uri="{FF2B5EF4-FFF2-40B4-BE49-F238E27FC236}">
                    <a16:creationId xmlns:a16="http://schemas.microsoft.com/office/drawing/2014/main" id="{2E2A0164-8419-A993-4DB6-16F5EC9EE150}"/>
                  </a:ext>
                </a:extLst>
              </p:cNvPr>
              <p:cNvCxnSpPr/>
              <p:nvPr/>
            </p:nvCxnSpPr>
            <p:spPr>
              <a:xfrm>
                <a:off x="6676405" y="1082039"/>
                <a:ext cx="1887840" cy="0"/>
              </a:xfrm>
              <a:prstGeom prst="line">
                <a:avLst/>
              </a:prstGeom>
              <a:ln>
                <a:solidFill>
                  <a:srgbClr val="FF0066"/>
                </a:solidFill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8" name="Text Box 14">
              <a:extLst>
                <a:ext uri="{FF2B5EF4-FFF2-40B4-BE49-F238E27FC236}">
                  <a16:creationId xmlns:a16="http://schemas.microsoft.com/office/drawing/2014/main" id="{70D73ADD-702E-C787-67AA-D44DC437A56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785519" y="1066800"/>
              <a:ext cx="6019799" cy="57597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143689" tIns="71844" rIns="143689" bIns="71844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ts val="0"/>
                </a:spcBef>
                <a:defRPr/>
              </a:pPr>
              <a:r>
                <a:rPr lang="en-US" sz="2800" b="1" dirty="0" err="1">
                  <a:solidFill>
                    <a:srgbClr val="0000CC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</a:rPr>
                <a:t>Bài</a:t>
              </a:r>
              <a:r>
                <a:rPr lang="en-US" sz="2800" b="1" dirty="0">
                  <a:solidFill>
                    <a:srgbClr val="0000CC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</a:rPr>
                <a:t> 1: TRÊN HỒ BA BỂ</a:t>
              </a:r>
            </a:p>
          </p:txBody>
        </p:sp>
      </p:grpSp>
      <p:grpSp>
        <p:nvGrpSpPr>
          <p:cNvPr id="13" name="Group 12">
            <a:extLst>
              <a:ext uri="{FF2B5EF4-FFF2-40B4-BE49-F238E27FC236}">
                <a16:creationId xmlns:a16="http://schemas.microsoft.com/office/drawing/2014/main" id="{157E3537-9C9F-27B7-97A2-9CDCDCCEB383}"/>
              </a:ext>
            </a:extLst>
          </p:cNvPr>
          <p:cNvGrpSpPr/>
          <p:nvPr/>
        </p:nvGrpSpPr>
        <p:grpSpPr>
          <a:xfrm>
            <a:off x="1356520" y="1600200"/>
            <a:ext cx="3429000" cy="707886"/>
            <a:chOff x="1508919" y="1888664"/>
            <a:chExt cx="3120775" cy="1186207"/>
          </a:xfrm>
        </p:grpSpPr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E9B1BA0E-EB1B-59B7-476C-9DEEAF59C4C0}"/>
                </a:ext>
              </a:extLst>
            </p:cNvPr>
            <p:cNvSpPr/>
            <p:nvPr/>
          </p:nvSpPr>
          <p:spPr>
            <a:xfrm>
              <a:off x="1508919" y="1888664"/>
              <a:ext cx="3120775" cy="118620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4000" b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4. Luyện tập.</a:t>
              </a:r>
            </a:p>
          </p:txBody>
        </p: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029DF781-8612-9080-9BFB-D533DCEDD2D3}"/>
                </a:ext>
              </a:extLst>
            </p:cNvPr>
            <p:cNvCxnSpPr/>
            <p:nvPr/>
          </p:nvCxnSpPr>
          <p:spPr>
            <a:xfrm>
              <a:off x="1646078" y="3017498"/>
              <a:ext cx="2428811" cy="0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7" name="Oval 16">
            <a:extLst>
              <a:ext uri="{FF2B5EF4-FFF2-40B4-BE49-F238E27FC236}">
                <a16:creationId xmlns:a16="http://schemas.microsoft.com/office/drawing/2014/main" id="{72C32DBC-7BBB-B2CD-8285-83063B6DECC9}"/>
              </a:ext>
            </a:extLst>
          </p:cNvPr>
          <p:cNvSpPr/>
          <p:nvPr/>
        </p:nvSpPr>
        <p:spPr>
          <a:xfrm>
            <a:off x="1149839" y="3429000"/>
            <a:ext cx="587680" cy="49666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9792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4617134" y="42893"/>
            <a:ext cx="6255239" cy="1599885"/>
            <a:chOff x="4617134" y="42893"/>
            <a:chExt cx="6255239" cy="1599885"/>
          </a:xfrm>
        </p:grpSpPr>
        <p:grpSp>
          <p:nvGrpSpPr>
            <p:cNvPr id="44" name="Group 43"/>
            <p:cNvGrpSpPr/>
            <p:nvPr/>
          </p:nvGrpSpPr>
          <p:grpSpPr>
            <a:xfrm>
              <a:off x="4617134" y="42893"/>
              <a:ext cx="6255239" cy="1013727"/>
              <a:chOff x="4539228" y="103852"/>
              <a:chExt cx="6149694" cy="1013727"/>
            </a:xfrm>
          </p:grpSpPr>
          <p:grpSp>
            <p:nvGrpSpPr>
              <p:cNvPr id="47" name="Group 46"/>
              <p:cNvGrpSpPr/>
              <p:nvPr/>
            </p:nvGrpSpPr>
            <p:grpSpPr>
              <a:xfrm>
                <a:off x="4539228" y="103852"/>
                <a:ext cx="6149694" cy="1013727"/>
                <a:chOff x="4539228" y="103852"/>
                <a:chExt cx="6149694" cy="1013727"/>
              </a:xfrm>
            </p:grpSpPr>
            <p:sp>
              <p:nvSpPr>
                <p:cNvPr id="49" name="TextBox 48"/>
                <p:cNvSpPr txBox="1"/>
                <p:nvPr/>
              </p:nvSpPr>
              <p:spPr>
                <a:xfrm>
                  <a:off x="4539228" y="103852"/>
                  <a:ext cx="6149694" cy="58477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3200">
                      <a:solidFill>
                        <a:srgbClr val="0000CC"/>
                      </a:solidFill>
                      <a:latin typeface="Times New Roman" pitchFamily="18" charset="0"/>
                      <a:cs typeface="Times New Roman" pitchFamily="18" charset="0"/>
                    </a:rPr>
                    <a:t>Thứ……ngày…..tháng…..năm…….</a:t>
                  </a:r>
                </a:p>
              </p:txBody>
            </p:sp>
            <p:sp>
              <p:nvSpPr>
                <p:cNvPr id="50" name="TextBox 49"/>
                <p:cNvSpPr txBox="1"/>
                <p:nvPr/>
              </p:nvSpPr>
              <p:spPr>
                <a:xfrm>
                  <a:off x="6486305" y="594359"/>
                  <a:ext cx="2261748" cy="52322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2800" b="1">
                      <a:solidFill>
                        <a:srgbClr val="FF0066"/>
                      </a:solidFill>
                      <a:latin typeface="Times New Roman" pitchFamily="18" charset="0"/>
                      <a:cs typeface="Times New Roman" pitchFamily="18" charset="0"/>
                    </a:rPr>
                    <a:t>TIẾNG VIỆT</a:t>
                  </a:r>
                </a:p>
              </p:txBody>
            </p:sp>
          </p:grpSp>
          <p:cxnSp>
            <p:nvCxnSpPr>
              <p:cNvPr id="48" name="Straight Connector 47"/>
              <p:cNvCxnSpPr/>
              <p:nvPr/>
            </p:nvCxnSpPr>
            <p:spPr>
              <a:xfrm>
                <a:off x="6676405" y="1082039"/>
                <a:ext cx="1887840" cy="0"/>
              </a:xfrm>
              <a:prstGeom prst="line">
                <a:avLst/>
              </a:prstGeom>
              <a:ln>
                <a:solidFill>
                  <a:srgbClr val="FF0066"/>
                </a:solidFill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46" name="Text Box 14"/>
            <p:cNvSpPr txBox="1">
              <a:spLocks noChangeArrowheads="1"/>
            </p:cNvSpPr>
            <p:nvPr/>
          </p:nvSpPr>
          <p:spPr bwMode="auto">
            <a:xfrm>
              <a:off x="4785519" y="1066800"/>
              <a:ext cx="6019799" cy="57597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143689" tIns="71844" rIns="143689" bIns="71844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ts val="0"/>
                </a:spcBef>
                <a:defRPr/>
              </a:pPr>
              <a:r>
                <a:rPr lang="en-US" sz="2800" b="1" dirty="0" err="1">
                  <a:solidFill>
                    <a:srgbClr val="0000CC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</a:rPr>
                <a:t>Bài</a:t>
              </a:r>
              <a:r>
                <a:rPr lang="en-US" sz="2800" b="1" dirty="0">
                  <a:solidFill>
                    <a:srgbClr val="0000CC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</a:rPr>
                <a:t> 1: TRÊN HỒ BA BỂ</a:t>
              </a:r>
            </a:p>
          </p:txBody>
        </p:sp>
      </p:grpSp>
      <p:sp>
        <p:nvSpPr>
          <p:cNvPr id="3" name="AutoShape 2" descr="Khung viền PowerPoint đẹp - Phụ Kiện MacBook Chính Hãn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AutoShape 4" descr="Khung viền PowerPoint đẹp - Phụ Kiện MacBook Chính Hãng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AutoShape 6" descr="Khung viền đẹp PowerPoint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AutoShape 8" descr="Khung viền đẹp PowerPoint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" name="AutoShape 10" descr="Khung viền đẹp PowerPoint"/>
          <p:cNvSpPr>
            <a:spLocks noChangeAspect="1" noChangeArrowheads="1"/>
          </p:cNvSpPr>
          <p:nvPr/>
        </p:nvSpPr>
        <p:spPr bwMode="auto">
          <a:xfrm>
            <a:off x="765175" y="4651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33" name="Group 32"/>
          <p:cNvGrpSpPr/>
          <p:nvPr/>
        </p:nvGrpSpPr>
        <p:grpSpPr>
          <a:xfrm>
            <a:off x="1356520" y="1600200"/>
            <a:ext cx="3429000" cy="707886"/>
            <a:chOff x="1508919" y="1888664"/>
            <a:chExt cx="3120775" cy="1186207"/>
          </a:xfrm>
        </p:grpSpPr>
        <p:sp>
          <p:nvSpPr>
            <p:cNvPr id="34" name="Rectangle 33"/>
            <p:cNvSpPr/>
            <p:nvPr/>
          </p:nvSpPr>
          <p:spPr>
            <a:xfrm>
              <a:off x="1508919" y="1888664"/>
              <a:ext cx="3120775" cy="118620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4000" b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4. Luyện tập.</a:t>
              </a:r>
            </a:p>
          </p:txBody>
        </p:sp>
        <p:cxnSp>
          <p:nvCxnSpPr>
            <p:cNvPr id="35" name="Straight Connector 34"/>
            <p:cNvCxnSpPr/>
            <p:nvPr/>
          </p:nvCxnSpPr>
          <p:spPr>
            <a:xfrm>
              <a:off x="1646078" y="3017498"/>
              <a:ext cx="2428811" cy="0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2" name="TextBox 11"/>
          <p:cNvSpPr txBox="1"/>
          <p:nvPr/>
        </p:nvSpPr>
        <p:spPr>
          <a:xfrm>
            <a:off x="1356519" y="2477869"/>
            <a:ext cx="1463432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2) </a:t>
            </a:r>
            <a:r>
              <a:rPr lang="vi-VN" sz="36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vi-VN" sz="36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tên </a:t>
            </a:r>
            <a:r>
              <a:rPr lang="vi-VN" sz="36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xã</a:t>
            </a:r>
            <a:r>
              <a:rPr lang="vi-VN" sz="36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vi-VN" sz="36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phường</a:t>
            </a:r>
            <a:r>
              <a:rPr lang="vi-VN" sz="36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vi-VN" sz="36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thị</a:t>
            </a:r>
            <a:r>
              <a:rPr lang="vi-VN" sz="36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trấn</a:t>
            </a:r>
            <a:r>
              <a:rPr lang="vi-VN" sz="36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vi-VN" sz="36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huyện</a:t>
            </a:r>
            <a:r>
              <a:rPr lang="vi-VN" sz="36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vi-VN" sz="36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quận</a:t>
            </a:r>
            <a:r>
              <a:rPr lang="vi-VN" sz="36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vi-VN" sz="36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thị</a:t>
            </a:r>
            <a:r>
              <a:rPr lang="vi-VN" sz="36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xã</a:t>
            </a:r>
            <a:r>
              <a:rPr lang="vi-VN" sz="36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vi-VN" sz="36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vi-VN" sz="36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phố</a:t>
            </a:r>
            <a:r>
              <a:rPr lang="vi-VN" sz="36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nơi em ở. </a:t>
            </a:r>
            <a:endParaRPr lang="en-US" sz="3600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05311DBD-BC6A-EA01-0C62-28E0D5B32C30}"/>
              </a:ext>
            </a:extLst>
          </p:cNvPr>
          <p:cNvSpPr txBox="1"/>
          <p:nvPr/>
        </p:nvSpPr>
        <p:spPr>
          <a:xfrm>
            <a:off x="1278313" y="3478983"/>
            <a:ext cx="13413206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vi-VN" sz="4000" b="1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Ví</a:t>
            </a:r>
            <a:r>
              <a:rPr lang="vi-VN" sz="4000" b="1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4000" b="1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dụ</a:t>
            </a:r>
            <a:r>
              <a:rPr lang="vi-VN" sz="4000" b="1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vi-VN" sz="4000" b="1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Phường</a:t>
            </a:r>
            <a:r>
              <a:rPr lang="vi-VN" sz="4000" b="1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Long Biên, </a:t>
            </a:r>
            <a:r>
              <a:rPr lang="vi-VN" sz="4000" b="1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quận</a:t>
            </a:r>
            <a:r>
              <a:rPr lang="vi-VN" sz="4000" b="1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Long Biên, </a:t>
            </a:r>
            <a:r>
              <a:rPr lang="vi-VN" sz="4000" b="1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Hà</a:t>
            </a:r>
            <a:r>
              <a:rPr lang="vi-VN" sz="4000" b="1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4000" b="1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Nội</a:t>
            </a:r>
            <a:r>
              <a:rPr lang="vi-VN" sz="4000" b="1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 </a:t>
            </a:r>
            <a:endParaRPr lang="en-US" sz="4000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5053867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4617134" y="42893"/>
            <a:ext cx="6255239" cy="1599885"/>
            <a:chOff x="4617134" y="42893"/>
            <a:chExt cx="6255239" cy="1599885"/>
          </a:xfrm>
        </p:grpSpPr>
        <p:grpSp>
          <p:nvGrpSpPr>
            <p:cNvPr id="44" name="Group 43"/>
            <p:cNvGrpSpPr/>
            <p:nvPr/>
          </p:nvGrpSpPr>
          <p:grpSpPr>
            <a:xfrm>
              <a:off x="4617134" y="42893"/>
              <a:ext cx="6255239" cy="1013727"/>
              <a:chOff x="4539228" y="103852"/>
              <a:chExt cx="6149694" cy="1013727"/>
            </a:xfrm>
          </p:grpSpPr>
          <p:grpSp>
            <p:nvGrpSpPr>
              <p:cNvPr id="47" name="Group 46"/>
              <p:cNvGrpSpPr/>
              <p:nvPr/>
            </p:nvGrpSpPr>
            <p:grpSpPr>
              <a:xfrm>
                <a:off x="4539228" y="103852"/>
                <a:ext cx="6149694" cy="1013727"/>
                <a:chOff x="4539228" y="103852"/>
                <a:chExt cx="6149694" cy="1013727"/>
              </a:xfrm>
            </p:grpSpPr>
            <p:sp>
              <p:nvSpPr>
                <p:cNvPr id="49" name="TextBox 48"/>
                <p:cNvSpPr txBox="1"/>
                <p:nvPr/>
              </p:nvSpPr>
              <p:spPr>
                <a:xfrm>
                  <a:off x="4539228" y="103852"/>
                  <a:ext cx="6149694" cy="58477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3200">
                      <a:solidFill>
                        <a:srgbClr val="0000CC"/>
                      </a:solidFill>
                      <a:latin typeface="Times New Roman" pitchFamily="18" charset="0"/>
                      <a:cs typeface="Times New Roman" pitchFamily="18" charset="0"/>
                    </a:rPr>
                    <a:t>Thứ……ngày…..tháng…..năm…….</a:t>
                  </a:r>
                </a:p>
              </p:txBody>
            </p:sp>
            <p:sp>
              <p:nvSpPr>
                <p:cNvPr id="50" name="TextBox 49"/>
                <p:cNvSpPr txBox="1"/>
                <p:nvPr/>
              </p:nvSpPr>
              <p:spPr>
                <a:xfrm>
                  <a:off x="6486305" y="594359"/>
                  <a:ext cx="2261748" cy="52322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2800" b="1">
                      <a:solidFill>
                        <a:srgbClr val="FF0066"/>
                      </a:solidFill>
                      <a:latin typeface="Times New Roman" pitchFamily="18" charset="0"/>
                      <a:cs typeface="Times New Roman" pitchFamily="18" charset="0"/>
                    </a:rPr>
                    <a:t>TIẾNG VIỆT</a:t>
                  </a:r>
                </a:p>
              </p:txBody>
            </p:sp>
          </p:grpSp>
          <p:cxnSp>
            <p:nvCxnSpPr>
              <p:cNvPr id="48" name="Straight Connector 47"/>
              <p:cNvCxnSpPr/>
              <p:nvPr/>
            </p:nvCxnSpPr>
            <p:spPr>
              <a:xfrm>
                <a:off x="6676405" y="1082039"/>
                <a:ext cx="1887840" cy="0"/>
              </a:xfrm>
              <a:prstGeom prst="line">
                <a:avLst/>
              </a:prstGeom>
              <a:ln>
                <a:solidFill>
                  <a:srgbClr val="FF0066"/>
                </a:solidFill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46" name="Text Box 14"/>
            <p:cNvSpPr txBox="1">
              <a:spLocks noChangeArrowheads="1"/>
            </p:cNvSpPr>
            <p:nvPr/>
          </p:nvSpPr>
          <p:spPr bwMode="auto">
            <a:xfrm>
              <a:off x="4785519" y="1066800"/>
              <a:ext cx="6019799" cy="57597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143689" tIns="71844" rIns="143689" bIns="71844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ts val="0"/>
                </a:spcBef>
                <a:defRPr/>
              </a:pPr>
              <a:r>
                <a:rPr lang="en-US" sz="2800" b="1" dirty="0" err="1">
                  <a:solidFill>
                    <a:srgbClr val="0000CC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</a:rPr>
                <a:t>Bài</a:t>
              </a:r>
              <a:r>
                <a:rPr lang="en-US" sz="2800" b="1" dirty="0">
                  <a:solidFill>
                    <a:srgbClr val="0000CC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</a:rPr>
                <a:t> 1: TRÊN HỒ BA BỂ</a:t>
              </a:r>
            </a:p>
          </p:txBody>
        </p:sp>
      </p:grpSp>
      <p:sp>
        <p:nvSpPr>
          <p:cNvPr id="3" name="AutoShape 2" descr="Khung viền PowerPoint đẹp - Phụ Kiện MacBook Chính Hãn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AutoShape 4" descr="Khung viền PowerPoint đẹp - Phụ Kiện MacBook Chính Hãng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AutoShape 6" descr="Khung viền đẹp PowerPoint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AutoShape 8" descr="Khung viền đẹp PowerPoint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" name="AutoShape 10" descr="Khung viền đẹp PowerPoint"/>
          <p:cNvSpPr>
            <a:spLocks noChangeAspect="1" noChangeArrowheads="1"/>
          </p:cNvSpPr>
          <p:nvPr/>
        </p:nvSpPr>
        <p:spPr bwMode="auto">
          <a:xfrm>
            <a:off x="765175" y="4651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33" name="Group 32"/>
          <p:cNvGrpSpPr/>
          <p:nvPr/>
        </p:nvGrpSpPr>
        <p:grpSpPr>
          <a:xfrm>
            <a:off x="1356520" y="1295400"/>
            <a:ext cx="3429000" cy="707886"/>
            <a:chOff x="1508919" y="1888664"/>
            <a:chExt cx="3120775" cy="1186207"/>
          </a:xfrm>
        </p:grpSpPr>
        <p:sp>
          <p:nvSpPr>
            <p:cNvPr id="34" name="Rectangle 33"/>
            <p:cNvSpPr/>
            <p:nvPr/>
          </p:nvSpPr>
          <p:spPr>
            <a:xfrm>
              <a:off x="1508919" y="1888664"/>
              <a:ext cx="3120775" cy="118620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4000" b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4. Luyện tập.</a:t>
              </a:r>
            </a:p>
          </p:txBody>
        </p:sp>
        <p:cxnSp>
          <p:nvCxnSpPr>
            <p:cNvPr id="35" name="Straight Connector 34"/>
            <p:cNvCxnSpPr/>
            <p:nvPr/>
          </p:nvCxnSpPr>
          <p:spPr>
            <a:xfrm>
              <a:off x="1646078" y="3017498"/>
              <a:ext cx="2428811" cy="0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2" name="TextBox 11"/>
          <p:cNvSpPr txBox="1"/>
          <p:nvPr/>
        </p:nvSpPr>
        <p:spPr>
          <a:xfrm>
            <a:off x="1356519" y="2173069"/>
            <a:ext cx="612699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36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thuộc</a:t>
            </a:r>
            <a:r>
              <a:rPr lang="en-US" sz="36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lòng</a:t>
            </a:r>
            <a:r>
              <a:rPr lang="en-US" sz="36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2 </a:t>
            </a:r>
            <a:r>
              <a:rPr lang="en-US" sz="36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khổ</a:t>
            </a:r>
            <a:r>
              <a:rPr lang="en-US" sz="36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thơ</a:t>
            </a:r>
            <a:r>
              <a:rPr lang="en-US" sz="36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đầu</a:t>
            </a:r>
            <a:r>
              <a:rPr lang="vi-VN" sz="36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 </a:t>
            </a:r>
            <a:endParaRPr lang="en-US" sz="3600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781A84D4-8288-6A49-2960-1579CC593077}"/>
              </a:ext>
            </a:extLst>
          </p:cNvPr>
          <p:cNvSpPr txBox="1"/>
          <p:nvPr/>
        </p:nvSpPr>
        <p:spPr>
          <a:xfrm>
            <a:off x="4785519" y="3231446"/>
            <a:ext cx="9441181" cy="507831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vi-VN" sz="3600" b="1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Thuyền</a:t>
            </a:r>
            <a:r>
              <a:rPr lang="vi-VN" sz="3600" b="1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ta </a:t>
            </a:r>
            <a:r>
              <a:rPr lang="vi-VN" sz="3600" b="1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chầm</a:t>
            </a:r>
            <a:r>
              <a:rPr lang="vi-VN" sz="3600" b="1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b="1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chậm</a:t>
            </a:r>
            <a:r>
              <a:rPr lang="vi-VN" sz="3600" b="1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b="1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vi-VN" sz="3600" b="1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Ba </a:t>
            </a:r>
            <a:r>
              <a:rPr lang="vi-VN" sz="3600" b="1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Bể</a:t>
            </a:r>
            <a:endParaRPr lang="vi-VN" sz="3600" b="1" i="0" dirty="0">
              <a:solidFill>
                <a:srgbClr val="0000CC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vi-VN" sz="3600" b="1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Núi</a:t>
            </a:r>
            <a:r>
              <a:rPr lang="vi-VN" sz="3600" b="1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b="1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dựng</a:t>
            </a:r>
            <a:r>
              <a:rPr lang="vi-VN" sz="3600" b="1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cheo leo, </a:t>
            </a:r>
            <a:r>
              <a:rPr lang="vi-VN" sz="3600" b="1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hồ</a:t>
            </a:r>
            <a:r>
              <a:rPr lang="vi-VN" sz="3600" b="1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b="1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lặng</a:t>
            </a:r>
            <a:r>
              <a:rPr lang="vi-VN" sz="3600" b="1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im</a:t>
            </a:r>
          </a:p>
          <a:p>
            <a:pPr algn="just"/>
            <a:r>
              <a:rPr lang="vi-VN" sz="3600" b="1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Lá</a:t>
            </a:r>
            <a:r>
              <a:rPr lang="vi-VN" sz="3600" b="1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b="1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rừng</a:t>
            </a:r>
            <a:r>
              <a:rPr lang="vi-VN" sz="3600" b="1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b="1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vi-VN" sz="3600" b="1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b="1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gió</a:t>
            </a:r>
            <a:r>
              <a:rPr lang="vi-VN" sz="3600" b="1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ngâm se </a:t>
            </a:r>
            <a:r>
              <a:rPr lang="vi-VN" sz="3600" b="1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sẽ</a:t>
            </a:r>
            <a:endParaRPr lang="vi-VN" sz="3600" b="1" i="0" dirty="0">
              <a:solidFill>
                <a:srgbClr val="0000CC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vi-VN" sz="3600" b="1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Họa</a:t>
            </a:r>
            <a:r>
              <a:rPr lang="vi-VN" sz="3600" b="1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b="1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tiếng</a:t>
            </a:r>
            <a:r>
              <a:rPr lang="vi-VN" sz="3600" b="1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b="1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lòng</a:t>
            </a:r>
            <a:r>
              <a:rPr lang="vi-VN" sz="3600" b="1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ta </a:t>
            </a:r>
            <a:r>
              <a:rPr lang="vi-VN" sz="3600" b="1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vi-VN" sz="3600" b="1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b="1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tiếng</a:t>
            </a:r>
            <a:r>
              <a:rPr lang="vi-VN" sz="3600" b="1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chim.</a:t>
            </a:r>
          </a:p>
          <a:p>
            <a:pPr algn="just"/>
            <a:r>
              <a:rPr lang="vi-VN" sz="3600" b="1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algn="just"/>
            <a:r>
              <a:rPr lang="vi-VN" sz="3600" b="1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Thuyền</a:t>
            </a:r>
            <a:r>
              <a:rPr lang="vi-VN" sz="3600" b="1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ta </a:t>
            </a:r>
            <a:r>
              <a:rPr lang="vi-VN" sz="3600" b="1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lướt</a:t>
            </a:r>
            <a:r>
              <a:rPr lang="vi-VN" sz="3600" b="1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b="1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nhẹ</a:t>
            </a:r>
            <a:r>
              <a:rPr lang="vi-VN" sz="3600" b="1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trên Ba </a:t>
            </a:r>
            <a:r>
              <a:rPr lang="vi-VN" sz="3600" b="1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Bể</a:t>
            </a:r>
            <a:endParaRPr lang="vi-VN" sz="3600" b="1" i="0" dirty="0">
              <a:solidFill>
                <a:srgbClr val="0000CC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vi-VN" sz="3600" b="1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Trên </a:t>
            </a:r>
            <a:r>
              <a:rPr lang="vi-VN" sz="3600" b="1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cả</a:t>
            </a:r>
            <a:r>
              <a:rPr lang="vi-VN" sz="3600" b="1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mây </a:t>
            </a:r>
            <a:r>
              <a:rPr lang="vi-VN" sz="3600" b="1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trời</a:t>
            </a:r>
            <a:r>
              <a:rPr lang="vi-VN" sz="3600" b="1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trên </a:t>
            </a:r>
            <a:r>
              <a:rPr lang="vi-VN" sz="3600" b="1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núi</a:t>
            </a:r>
            <a:r>
              <a:rPr lang="vi-VN" sz="3600" b="1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xanh</a:t>
            </a:r>
          </a:p>
          <a:p>
            <a:pPr algn="just"/>
            <a:r>
              <a:rPr lang="vi-VN" sz="3600" b="1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Mây </a:t>
            </a:r>
            <a:r>
              <a:rPr lang="vi-VN" sz="3600" b="1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trắng</a:t>
            </a:r>
            <a:r>
              <a:rPr lang="vi-VN" sz="3600" b="1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b="1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bồng</a:t>
            </a:r>
            <a:r>
              <a:rPr lang="vi-VN" sz="3600" b="1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b="1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bềnh</a:t>
            </a:r>
            <a:r>
              <a:rPr lang="vi-VN" sz="3600" b="1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trôi </a:t>
            </a:r>
            <a:r>
              <a:rPr lang="vi-VN" sz="3600" b="1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lặng</a:t>
            </a:r>
            <a:r>
              <a:rPr lang="vi-VN" sz="3600" b="1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b="1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lẽ</a:t>
            </a:r>
            <a:endParaRPr lang="vi-VN" sz="3600" b="1" i="0" dirty="0">
              <a:solidFill>
                <a:srgbClr val="0000CC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vi-VN" sz="3600" b="1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Mái</a:t>
            </a:r>
            <a:r>
              <a:rPr lang="vi-VN" sz="3600" b="1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b="1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chèo</a:t>
            </a:r>
            <a:r>
              <a:rPr lang="vi-VN" sz="3600" b="1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khua </a:t>
            </a:r>
            <a:r>
              <a:rPr lang="vi-VN" sz="3600" b="1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bóng</a:t>
            </a:r>
            <a:r>
              <a:rPr lang="vi-VN" sz="3600" b="1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b="1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núi</a:t>
            </a:r>
            <a:r>
              <a:rPr lang="vi-VN" sz="3600" b="1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rung rinh.</a:t>
            </a: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C34A6D36-23E9-D6F4-471E-1AE100190B64}"/>
              </a:ext>
            </a:extLst>
          </p:cNvPr>
          <p:cNvSpPr/>
          <p:nvPr/>
        </p:nvSpPr>
        <p:spPr>
          <a:xfrm>
            <a:off x="6919119" y="3231446"/>
            <a:ext cx="4419600" cy="575978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1" name="Rectangle: Rounded Corners 60">
            <a:extLst>
              <a:ext uri="{FF2B5EF4-FFF2-40B4-BE49-F238E27FC236}">
                <a16:creationId xmlns:a16="http://schemas.microsoft.com/office/drawing/2014/main" id="{FABA6C0B-C330-A1A3-13E6-F8C92078C59B}"/>
              </a:ext>
            </a:extLst>
          </p:cNvPr>
          <p:cNvSpPr/>
          <p:nvPr/>
        </p:nvSpPr>
        <p:spPr>
          <a:xfrm>
            <a:off x="6501431" y="4408068"/>
            <a:ext cx="4419600" cy="575978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2" name="Rectangle: Rounded Corners 61">
            <a:extLst>
              <a:ext uri="{FF2B5EF4-FFF2-40B4-BE49-F238E27FC236}">
                <a16:creationId xmlns:a16="http://schemas.microsoft.com/office/drawing/2014/main" id="{CE6E253A-F579-3DC7-C30E-214D9F4D87F0}"/>
              </a:ext>
            </a:extLst>
          </p:cNvPr>
          <p:cNvSpPr/>
          <p:nvPr/>
        </p:nvSpPr>
        <p:spPr>
          <a:xfrm>
            <a:off x="6994717" y="5996736"/>
            <a:ext cx="4419600" cy="575978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3" name="Rectangle: Rounded Corners 62">
            <a:extLst>
              <a:ext uri="{FF2B5EF4-FFF2-40B4-BE49-F238E27FC236}">
                <a16:creationId xmlns:a16="http://schemas.microsoft.com/office/drawing/2014/main" id="{8BBFE430-41C5-B309-ED35-C85C9D5796D2}"/>
              </a:ext>
            </a:extLst>
          </p:cNvPr>
          <p:cNvSpPr/>
          <p:nvPr/>
        </p:nvSpPr>
        <p:spPr>
          <a:xfrm>
            <a:off x="7007669" y="7086600"/>
            <a:ext cx="4419600" cy="575978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8413332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61" grpId="0" animBg="1"/>
      <p:bldP spid="62" grpId="0" animBg="1"/>
      <p:bldP spid="63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4617134" y="42893"/>
            <a:ext cx="6255239" cy="1599885"/>
            <a:chOff x="4617134" y="42893"/>
            <a:chExt cx="6255239" cy="1599885"/>
          </a:xfrm>
        </p:grpSpPr>
        <p:grpSp>
          <p:nvGrpSpPr>
            <p:cNvPr id="44" name="Group 43"/>
            <p:cNvGrpSpPr/>
            <p:nvPr/>
          </p:nvGrpSpPr>
          <p:grpSpPr>
            <a:xfrm>
              <a:off x="4617134" y="42893"/>
              <a:ext cx="6255239" cy="1013727"/>
              <a:chOff x="4539228" y="103852"/>
              <a:chExt cx="6149694" cy="1013727"/>
            </a:xfrm>
          </p:grpSpPr>
          <p:grpSp>
            <p:nvGrpSpPr>
              <p:cNvPr id="47" name="Group 46"/>
              <p:cNvGrpSpPr/>
              <p:nvPr/>
            </p:nvGrpSpPr>
            <p:grpSpPr>
              <a:xfrm>
                <a:off x="4539228" y="103852"/>
                <a:ext cx="6149694" cy="1013727"/>
                <a:chOff x="4539228" y="103852"/>
                <a:chExt cx="6149694" cy="1013727"/>
              </a:xfrm>
            </p:grpSpPr>
            <p:sp>
              <p:nvSpPr>
                <p:cNvPr id="49" name="TextBox 48"/>
                <p:cNvSpPr txBox="1"/>
                <p:nvPr/>
              </p:nvSpPr>
              <p:spPr>
                <a:xfrm>
                  <a:off x="4539228" y="103852"/>
                  <a:ext cx="6149694" cy="58477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3200">
                      <a:solidFill>
                        <a:srgbClr val="0000CC"/>
                      </a:solidFill>
                      <a:latin typeface="Times New Roman" pitchFamily="18" charset="0"/>
                      <a:cs typeface="Times New Roman" pitchFamily="18" charset="0"/>
                    </a:rPr>
                    <a:t>Thứ……ngày…..tháng…..năm…….</a:t>
                  </a:r>
                </a:p>
              </p:txBody>
            </p:sp>
            <p:sp>
              <p:nvSpPr>
                <p:cNvPr id="50" name="TextBox 49"/>
                <p:cNvSpPr txBox="1"/>
                <p:nvPr/>
              </p:nvSpPr>
              <p:spPr>
                <a:xfrm>
                  <a:off x="6486305" y="594359"/>
                  <a:ext cx="2261748" cy="52322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2800" b="1">
                      <a:solidFill>
                        <a:srgbClr val="FF0066"/>
                      </a:solidFill>
                      <a:latin typeface="Times New Roman" pitchFamily="18" charset="0"/>
                      <a:cs typeface="Times New Roman" pitchFamily="18" charset="0"/>
                    </a:rPr>
                    <a:t>TIẾNG VIỆT</a:t>
                  </a:r>
                </a:p>
              </p:txBody>
            </p:sp>
          </p:grpSp>
          <p:cxnSp>
            <p:nvCxnSpPr>
              <p:cNvPr id="48" name="Straight Connector 47"/>
              <p:cNvCxnSpPr/>
              <p:nvPr/>
            </p:nvCxnSpPr>
            <p:spPr>
              <a:xfrm>
                <a:off x="6676405" y="1082039"/>
                <a:ext cx="1887840" cy="0"/>
              </a:xfrm>
              <a:prstGeom prst="line">
                <a:avLst/>
              </a:prstGeom>
              <a:ln>
                <a:solidFill>
                  <a:srgbClr val="FF0066"/>
                </a:solidFill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46" name="Text Box 14"/>
            <p:cNvSpPr txBox="1">
              <a:spLocks noChangeArrowheads="1"/>
            </p:cNvSpPr>
            <p:nvPr/>
          </p:nvSpPr>
          <p:spPr bwMode="auto">
            <a:xfrm>
              <a:off x="4785519" y="1066800"/>
              <a:ext cx="6019799" cy="57597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143689" tIns="71844" rIns="143689" bIns="71844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ts val="0"/>
                </a:spcBef>
                <a:defRPr/>
              </a:pPr>
              <a:r>
                <a:rPr lang="en-US" sz="2800" b="1" dirty="0" err="1">
                  <a:solidFill>
                    <a:srgbClr val="0000CC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</a:rPr>
                <a:t>Bài</a:t>
              </a:r>
              <a:r>
                <a:rPr lang="en-US" sz="2800" b="1" dirty="0">
                  <a:solidFill>
                    <a:srgbClr val="0000CC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</a:rPr>
                <a:t> 1: TRÊN HỒ BA BỂ</a:t>
              </a:r>
            </a:p>
          </p:txBody>
        </p:sp>
      </p:grpSp>
      <p:sp>
        <p:nvSpPr>
          <p:cNvPr id="3" name="AutoShape 2" descr="Khung viền PowerPoint đẹp - Phụ Kiện MacBook Chính Hãn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AutoShape 4" descr="Khung viền PowerPoint đẹp - Phụ Kiện MacBook Chính Hãng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AutoShape 6" descr="Khung viền đẹp PowerPoint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AutoShape 8" descr="Khung viền đẹp PowerPoint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" name="AutoShape 10" descr="Khung viền đẹp PowerPoint"/>
          <p:cNvSpPr>
            <a:spLocks noChangeAspect="1" noChangeArrowheads="1"/>
          </p:cNvSpPr>
          <p:nvPr/>
        </p:nvSpPr>
        <p:spPr bwMode="auto">
          <a:xfrm>
            <a:off x="765175" y="4651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33" name="Group 32"/>
          <p:cNvGrpSpPr/>
          <p:nvPr/>
        </p:nvGrpSpPr>
        <p:grpSpPr>
          <a:xfrm>
            <a:off x="1356520" y="1295400"/>
            <a:ext cx="3429000" cy="707886"/>
            <a:chOff x="1508919" y="1888664"/>
            <a:chExt cx="3120775" cy="1186207"/>
          </a:xfrm>
        </p:grpSpPr>
        <p:sp>
          <p:nvSpPr>
            <p:cNvPr id="34" name="Rectangle 33"/>
            <p:cNvSpPr/>
            <p:nvPr/>
          </p:nvSpPr>
          <p:spPr>
            <a:xfrm>
              <a:off x="1508919" y="1888664"/>
              <a:ext cx="3120775" cy="118620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4000" b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4. Luyện tập.</a:t>
              </a:r>
            </a:p>
          </p:txBody>
        </p:sp>
        <p:cxnSp>
          <p:nvCxnSpPr>
            <p:cNvPr id="35" name="Straight Connector 34"/>
            <p:cNvCxnSpPr/>
            <p:nvPr/>
          </p:nvCxnSpPr>
          <p:spPr>
            <a:xfrm>
              <a:off x="1646078" y="3017498"/>
              <a:ext cx="2428811" cy="0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2" name="TextBox 11"/>
          <p:cNvSpPr txBox="1"/>
          <p:nvPr/>
        </p:nvSpPr>
        <p:spPr>
          <a:xfrm>
            <a:off x="1356519" y="2173069"/>
            <a:ext cx="612699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36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thuộc</a:t>
            </a:r>
            <a:r>
              <a:rPr lang="en-US" sz="36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lòng</a:t>
            </a:r>
            <a:r>
              <a:rPr lang="en-US" sz="36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2 </a:t>
            </a:r>
            <a:r>
              <a:rPr lang="en-US" sz="36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khổ</a:t>
            </a:r>
            <a:r>
              <a:rPr lang="en-US" sz="36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thơ</a:t>
            </a:r>
            <a:r>
              <a:rPr lang="en-US" sz="36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đầu</a:t>
            </a:r>
            <a:r>
              <a:rPr lang="vi-VN" sz="36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 </a:t>
            </a:r>
            <a:endParaRPr lang="en-US" sz="3600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781A84D4-8288-6A49-2960-1579CC593077}"/>
              </a:ext>
            </a:extLst>
          </p:cNvPr>
          <p:cNvSpPr txBox="1"/>
          <p:nvPr/>
        </p:nvSpPr>
        <p:spPr>
          <a:xfrm>
            <a:off x="4785519" y="3231446"/>
            <a:ext cx="9441181" cy="507831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vi-VN" sz="3600" b="1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Thuyền</a:t>
            </a:r>
            <a:r>
              <a:rPr lang="vi-VN" sz="3600" b="1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ta </a:t>
            </a:r>
            <a:r>
              <a:rPr lang="vi-VN" sz="3600" b="1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chầm</a:t>
            </a:r>
            <a:r>
              <a:rPr lang="vi-VN" sz="3600" b="1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b="1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chậm</a:t>
            </a:r>
            <a:r>
              <a:rPr lang="vi-VN" sz="3600" b="1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b="1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vi-VN" sz="3600" b="1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Ba </a:t>
            </a:r>
            <a:r>
              <a:rPr lang="vi-VN" sz="3600" b="1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Bể</a:t>
            </a:r>
            <a:endParaRPr lang="vi-VN" sz="3600" b="1" i="0" dirty="0">
              <a:solidFill>
                <a:srgbClr val="0000CC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vi-VN" sz="3600" b="1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Núi</a:t>
            </a:r>
            <a:r>
              <a:rPr lang="vi-VN" sz="3600" b="1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b="1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dựng</a:t>
            </a:r>
            <a:r>
              <a:rPr lang="vi-VN" sz="3600" b="1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cheo leo, </a:t>
            </a:r>
            <a:r>
              <a:rPr lang="vi-VN" sz="3600" b="1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hồ</a:t>
            </a:r>
            <a:r>
              <a:rPr lang="vi-VN" sz="3600" b="1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b="1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lặng</a:t>
            </a:r>
            <a:r>
              <a:rPr lang="vi-VN" sz="3600" b="1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im</a:t>
            </a:r>
          </a:p>
          <a:p>
            <a:pPr algn="just"/>
            <a:r>
              <a:rPr lang="vi-VN" sz="3600" b="1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Lá</a:t>
            </a:r>
            <a:r>
              <a:rPr lang="vi-VN" sz="3600" b="1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b="1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rừng</a:t>
            </a:r>
            <a:r>
              <a:rPr lang="vi-VN" sz="3600" b="1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b="1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vi-VN" sz="3600" b="1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b="1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gió</a:t>
            </a:r>
            <a:r>
              <a:rPr lang="vi-VN" sz="3600" b="1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ngâm se </a:t>
            </a:r>
            <a:r>
              <a:rPr lang="vi-VN" sz="3600" b="1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sẽ</a:t>
            </a:r>
            <a:endParaRPr lang="vi-VN" sz="3600" b="1" i="0" dirty="0">
              <a:solidFill>
                <a:srgbClr val="0000CC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vi-VN" sz="3600" b="1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Họa</a:t>
            </a:r>
            <a:r>
              <a:rPr lang="vi-VN" sz="3600" b="1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b="1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tiếng</a:t>
            </a:r>
            <a:r>
              <a:rPr lang="vi-VN" sz="3600" b="1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b="1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lòng</a:t>
            </a:r>
            <a:r>
              <a:rPr lang="vi-VN" sz="3600" b="1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ta </a:t>
            </a:r>
            <a:r>
              <a:rPr lang="vi-VN" sz="3600" b="1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vi-VN" sz="3600" b="1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b="1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tiếng</a:t>
            </a:r>
            <a:r>
              <a:rPr lang="vi-VN" sz="3600" b="1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chim.</a:t>
            </a:r>
          </a:p>
          <a:p>
            <a:pPr algn="just"/>
            <a:r>
              <a:rPr lang="vi-VN" sz="3600" b="1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algn="just"/>
            <a:r>
              <a:rPr lang="vi-VN" sz="3600" b="1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Thuyền</a:t>
            </a:r>
            <a:r>
              <a:rPr lang="vi-VN" sz="3600" b="1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ta </a:t>
            </a:r>
            <a:r>
              <a:rPr lang="vi-VN" sz="3600" b="1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lướt</a:t>
            </a:r>
            <a:r>
              <a:rPr lang="vi-VN" sz="3600" b="1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b="1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nhẹ</a:t>
            </a:r>
            <a:r>
              <a:rPr lang="vi-VN" sz="3600" b="1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trên Ba </a:t>
            </a:r>
            <a:r>
              <a:rPr lang="vi-VN" sz="3600" b="1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Bể</a:t>
            </a:r>
            <a:endParaRPr lang="vi-VN" sz="3600" b="1" i="0" dirty="0">
              <a:solidFill>
                <a:srgbClr val="0000CC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vi-VN" sz="3600" b="1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Trên </a:t>
            </a:r>
            <a:r>
              <a:rPr lang="vi-VN" sz="3600" b="1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cả</a:t>
            </a:r>
            <a:r>
              <a:rPr lang="vi-VN" sz="3600" b="1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mây </a:t>
            </a:r>
            <a:r>
              <a:rPr lang="vi-VN" sz="3600" b="1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trời</a:t>
            </a:r>
            <a:r>
              <a:rPr lang="vi-VN" sz="3600" b="1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trên </a:t>
            </a:r>
            <a:r>
              <a:rPr lang="vi-VN" sz="3600" b="1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núi</a:t>
            </a:r>
            <a:r>
              <a:rPr lang="vi-VN" sz="3600" b="1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xanh</a:t>
            </a:r>
          </a:p>
          <a:p>
            <a:pPr algn="just"/>
            <a:r>
              <a:rPr lang="vi-VN" sz="3600" b="1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Mây </a:t>
            </a:r>
            <a:r>
              <a:rPr lang="vi-VN" sz="3600" b="1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trắng</a:t>
            </a:r>
            <a:r>
              <a:rPr lang="vi-VN" sz="3600" b="1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b="1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bồng</a:t>
            </a:r>
            <a:r>
              <a:rPr lang="vi-VN" sz="3600" b="1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b="1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bềnh</a:t>
            </a:r>
            <a:r>
              <a:rPr lang="vi-VN" sz="3600" b="1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trôi </a:t>
            </a:r>
            <a:r>
              <a:rPr lang="vi-VN" sz="3600" b="1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lặng</a:t>
            </a:r>
            <a:r>
              <a:rPr lang="vi-VN" sz="3600" b="1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b="1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lẽ</a:t>
            </a:r>
            <a:endParaRPr lang="vi-VN" sz="3600" b="1" i="0" dirty="0">
              <a:solidFill>
                <a:srgbClr val="0000CC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vi-VN" sz="3600" b="1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Mái</a:t>
            </a:r>
            <a:r>
              <a:rPr lang="vi-VN" sz="3600" b="1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b="1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chèo</a:t>
            </a:r>
            <a:r>
              <a:rPr lang="vi-VN" sz="3600" b="1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khua </a:t>
            </a:r>
            <a:r>
              <a:rPr lang="vi-VN" sz="3600" b="1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bóng</a:t>
            </a:r>
            <a:r>
              <a:rPr lang="vi-VN" sz="3600" b="1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b="1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núi</a:t>
            </a:r>
            <a:r>
              <a:rPr lang="vi-VN" sz="3600" b="1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rung rinh.</a:t>
            </a: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C34A6D36-23E9-D6F4-471E-1AE100190B64}"/>
              </a:ext>
            </a:extLst>
          </p:cNvPr>
          <p:cNvSpPr/>
          <p:nvPr/>
        </p:nvSpPr>
        <p:spPr>
          <a:xfrm>
            <a:off x="6790991" y="3890568"/>
            <a:ext cx="4419600" cy="575978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1" name="Rectangle: Rounded Corners 60">
            <a:extLst>
              <a:ext uri="{FF2B5EF4-FFF2-40B4-BE49-F238E27FC236}">
                <a16:creationId xmlns:a16="http://schemas.microsoft.com/office/drawing/2014/main" id="{FABA6C0B-C330-A1A3-13E6-F8C92078C59B}"/>
              </a:ext>
            </a:extLst>
          </p:cNvPr>
          <p:cNvSpPr/>
          <p:nvPr/>
        </p:nvSpPr>
        <p:spPr>
          <a:xfrm>
            <a:off x="6919119" y="4876800"/>
            <a:ext cx="4419600" cy="575978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2" name="Rectangle: Rounded Corners 61">
            <a:extLst>
              <a:ext uri="{FF2B5EF4-FFF2-40B4-BE49-F238E27FC236}">
                <a16:creationId xmlns:a16="http://schemas.microsoft.com/office/drawing/2014/main" id="{CE6E253A-F579-3DC7-C30E-214D9F4D87F0}"/>
              </a:ext>
            </a:extLst>
          </p:cNvPr>
          <p:cNvSpPr/>
          <p:nvPr/>
        </p:nvSpPr>
        <p:spPr>
          <a:xfrm>
            <a:off x="6461919" y="6510622"/>
            <a:ext cx="4748672" cy="575978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3" name="Rectangle: Rounded Corners 62">
            <a:extLst>
              <a:ext uri="{FF2B5EF4-FFF2-40B4-BE49-F238E27FC236}">
                <a16:creationId xmlns:a16="http://schemas.microsoft.com/office/drawing/2014/main" id="{8BBFE430-41C5-B309-ED35-C85C9D5796D2}"/>
              </a:ext>
            </a:extLst>
          </p:cNvPr>
          <p:cNvSpPr/>
          <p:nvPr/>
        </p:nvSpPr>
        <p:spPr>
          <a:xfrm>
            <a:off x="6766719" y="7725863"/>
            <a:ext cx="4953000" cy="732337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8545068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61" grpId="0" animBg="1"/>
      <p:bldP spid="62" grpId="0" animBg="1"/>
      <p:bldP spid="63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4617134" y="42893"/>
            <a:ext cx="6255239" cy="1599885"/>
            <a:chOff x="4617134" y="42893"/>
            <a:chExt cx="6255239" cy="1599885"/>
          </a:xfrm>
        </p:grpSpPr>
        <p:grpSp>
          <p:nvGrpSpPr>
            <p:cNvPr id="44" name="Group 43"/>
            <p:cNvGrpSpPr/>
            <p:nvPr/>
          </p:nvGrpSpPr>
          <p:grpSpPr>
            <a:xfrm>
              <a:off x="4617134" y="42893"/>
              <a:ext cx="6255239" cy="1013727"/>
              <a:chOff x="4539228" y="103852"/>
              <a:chExt cx="6149694" cy="1013727"/>
            </a:xfrm>
          </p:grpSpPr>
          <p:grpSp>
            <p:nvGrpSpPr>
              <p:cNvPr id="47" name="Group 46"/>
              <p:cNvGrpSpPr/>
              <p:nvPr/>
            </p:nvGrpSpPr>
            <p:grpSpPr>
              <a:xfrm>
                <a:off x="4539228" y="103852"/>
                <a:ext cx="6149694" cy="1013727"/>
                <a:chOff x="4539228" y="103852"/>
                <a:chExt cx="6149694" cy="1013727"/>
              </a:xfrm>
            </p:grpSpPr>
            <p:sp>
              <p:nvSpPr>
                <p:cNvPr id="49" name="TextBox 48"/>
                <p:cNvSpPr txBox="1"/>
                <p:nvPr/>
              </p:nvSpPr>
              <p:spPr>
                <a:xfrm>
                  <a:off x="4539228" y="103852"/>
                  <a:ext cx="6149694" cy="58477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3200">
                      <a:solidFill>
                        <a:srgbClr val="0000CC"/>
                      </a:solidFill>
                      <a:latin typeface="Times New Roman" pitchFamily="18" charset="0"/>
                      <a:cs typeface="Times New Roman" pitchFamily="18" charset="0"/>
                    </a:rPr>
                    <a:t>Thứ……ngày…..tháng…..năm…….</a:t>
                  </a:r>
                </a:p>
              </p:txBody>
            </p:sp>
            <p:sp>
              <p:nvSpPr>
                <p:cNvPr id="50" name="TextBox 49"/>
                <p:cNvSpPr txBox="1"/>
                <p:nvPr/>
              </p:nvSpPr>
              <p:spPr>
                <a:xfrm>
                  <a:off x="6486305" y="594359"/>
                  <a:ext cx="2261748" cy="52322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2800" b="1">
                      <a:solidFill>
                        <a:srgbClr val="FF0066"/>
                      </a:solidFill>
                      <a:latin typeface="Times New Roman" pitchFamily="18" charset="0"/>
                      <a:cs typeface="Times New Roman" pitchFamily="18" charset="0"/>
                    </a:rPr>
                    <a:t>TIẾNG VIỆT</a:t>
                  </a:r>
                </a:p>
              </p:txBody>
            </p:sp>
          </p:grpSp>
          <p:cxnSp>
            <p:nvCxnSpPr>
              <p:cNvPr id="48" name="Straight Connector 47"/>
              <p:cNvCxnSpPr/>
              <p:nvPr/>
            </p:nvCxnSpPr>
            <p:spPr>
              <a:xfrm>
                <a:off x="6676405" y="1082039"/>
                <a:ext cx="1887840" cy="0"/>
              </a:xfrm>
              <a:prstGeom prst="line">
                <a:avLst/>
              </a:prstGeom>
              <a:ln>
                <a:solidFill>
                  <a:srgbClr val="FF0066"/>
                </a:solidFill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46" name="Text Box 14"/>
            <p:cNvSpPr txBox="1">
              <a:spLocks noChangeArrowheads="1"/>
            </p:cNvSpPr>
            <p:nvPr/>
          </p:nvSpPr>
          <p:spPr bwMode="auto">
            <a:xfrm>
              <a:off x="4785519" y="1066800"/>
              <a:ext cx="6019799" cy="57597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143689" tIns="71844" rIns="143689" bIns="71844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ts val="0"/>
                </a:spcBef>
                <a:defRPr/>
              </a:pPr>
              <a:r>
                <a:rPr lang="en-US" sz="2800" b="1" dirty="0" err="1">
                  <a:solidFill>
                    <a:srgbClr val="0000CC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</a:rPr>
                <a:t>Bài</a:t>
              </a:r>
              <a:r>
                <a:rPr lang="en-US" sz="2800" b="1" dirty="0">
                  <a:solidFill>
                    <a:srgbClr val="0000CC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</a:rPr>
                <a:t> 1: TRÊN HỒ BA BỂ</a:t>
              </a:r>
            </a:p>
          </p:txBody>
        </p:sp>
      </p:grpSp>
      <p:sp>
        <p:nvSpPr>
          <p:cNvPr id="3" name="AutoShape 2" descr="Khung viền PowerPoint đẹp - Phụ Kiện MacBook Chính Hãn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AutoShape 4" descr="Khung viền PowerPoint đẹp - Phụ Kiện MacBook Chính Hãng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AutoShape 6" descr="Khung viền đẹp PowerPoint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AutoShape 8" descr="Khung viền đẹp PowerPoint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" name="AutoShape 10" descr="Khung viền đẹp PowerPoint"/>
          <p:cNvSpPr>
            <a:spLocks noChangeAspect="1" noChangeArrowheads="1"/>
          </p:cNvSpPr>
          <p:nvPr/>
        </p:nvSpPr>
        <p:spPr bwMode="auto">
          <a:xfrm>
            <a:off x="765175" y="4651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33" name="Group 32"/>
          <p:cNvGrpSpPr/>
          <p:nvPr/>
        </p:nvGrpSpPr>
        <p:grpSpPr>
          <a:xfrm>
            <a:off x="1356520" y="1295400"/>
            <a:ext cx="3429000" cy="707886"/>
            <a:chOff x="1508919" y="1888664"/>
            <a:chExt cx="3120775" cy="1186207"/>
          </a:xfrm>
        </p:grpSpPr>
        <p:sp>
          <p:nvSpPr>
            <p:cNvPr id="34" name="Rectangle 33"/>
            <p:cNvSpPr/>
            <p:nvPr/>
          </p:nvSpPr>
          <p:spPr>
            <a:xfrm>
              <a:off x="1508919" y="1888664"/>
              <a:ext cx="3120775" cy="118620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4000" b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4. Luyện tập.</a:t>
              </a:r>
            </a:p>
          </p:txBody>
        </p:sp>
        <p:cxnSp>
          <p:nvCxnSpPr>
            <p:cNvPr id="35" name="Straight Connector 34"/>
            <p:cNvCxnSpPr/>
            <p:nvPr/>
          </p:nvCxnSpPr>
          <p:spPr>
            <a:xfrm>
              <a:off x="1646078" y="3017498"/>
              <a:ext cx="2428811" cy="0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2" name="TextBox 11"/>
          <p:cNvSpPr txBox="1"/>
          <p:nvPr/>
        </p:nvSpPr>
        <p:spPr>
          <a:xfrm>
            <a:off x="1356519" y="2173069"/>
            <a:ext cx="612699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36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thuộc</a:t>
            </a:r>
            <a:r>
              <a:rPr lang="en-US" sz="36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lòng</a:t>
            </a:r>
            <a:r>
              <a:rPr lang="en-US" sz="36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2 </a:t>
            </a:r>
            <a:r>
              <a:rPr lang="en-US" sz="36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khổ</a:t>
            </a:r>
            <a:r>
              <a:rPr lang="en-US" sz="36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thơ</a:t>
            </a:r>
            <a:r>
              <a:rPr lang="en-US" sz="36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đầu</a:t>
            </a:r>
            <a:r>
              <a:rPr lang="vi-VN" sz="36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 </a:t>
            </a:r>
            <a:endParaRPr lang="en-US" sz="3600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781A84D4-8288-6A49-2960-1579CC593077}"/>
              </a:ext>
            </a:extLst>
          </p:cNvPr>
          <p:cNvSpPr txBox="1"/>
          <p:nvPr/>
        </p:nvSpPr>
        <p:spPr>
          <a:xfrm>
            <a:off x="4785519" y="3231446"/>
            <a:ext cx="9441181" cy="507831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vi-VN" sz="3600" b="1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Thuyền</a:t>
            </a:r>
            <a:r>
              <a:rPr lang="vi-VN" sz="3600" b="1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ta </a:t>
            </a:r>
            <a:r>
              <a:rPr lang="vi-VN" sz="3600" b="1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chầm</a:t>
            </a:r>
            <a:r>
              <a:rPr lang="vi-VN" sz="3600" b="1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b="1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chậm</a:t>
            </a:r>
            <a:r>
              <a:rPr lang="vi-VN" sz="3600" b="1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b="1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vi-VN" sz="3600" b="1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Ba </a:t>
            </a:r>
            <a:r>
              <a:rPr lang="vi-VN" sz="3600" b="1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Bể</a:t>
            </a:r>
            <a:endParaRPr lang="vi-VN" sz="3600" b="1" i="0" dirty="0">
              <a:solidFill>
                <a:srgbClr val="0000CC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vi-VN" sz="3600" b="1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Núi</a:t>
            </a:r>
            <a:r>
              <a:rPr lang="vi-VN" sz="3600" b="1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b="1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dựng</a:t>
            </a:r>
            <a:r>
              <a:rPr lang="vi-VN" sz="3600" b="1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cheo leo, </a:t>
            </a:r>
            <a:r>
              <a:rPr lang="vi-VN" sz="3600" b="1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hồ</a:t>
            </a:r>
            <a:r>
              <a:rPr lang="vi-VN" sz="3600" b="1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b="1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lặng</a:t>
            </a:r>
            <a:r>
              <a:rPr lang="vi-VN" sz="3600" b="1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im</a:t>
            </a:r>
          </a:p>
          <a:p>
            <a:pPr algn="just"/>
            <a:r>
              <a:rPr lang="vi-VN" sz="3600" b="1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Lá</a:t>
            </a:r>
            <a:r>
              <a:rPr lang="vi-VN" sz="3600" b="1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b="1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rừng</a:t>
            </a:r>
            <a:r>
              <a:rPr lang="vi-VN" sz="3600" b="1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b="1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vi-VN" sz="3600" b="1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b="1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gió</a:t>
            </a:r>
            <a:r>
              <a:rPr lang="vi-VN" sz="3600" b="1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ngâm se </a:t>
            </a:r>
            <a:r>
              <a:rPr lang="vi-VN" sz="3600" b="1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sẽ</a:t>
            </a:r>
            <a:endParaRPr lang="vi-VN" sz="3600" b="1" i="0" dirty="0">
              <a:solidFill>
                <a:srgbClr val="0000CC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vi-VN" sz="3600" b="1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Họa</a:t>
            </a:r>
            <a:r>
              <a:rPr lang="vi-VN" sz="3600" b="1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b="1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tiếng</a:t>
            </a:r>
            <a:r>
              <a:rPr lang="vi-VN" sz="3600" b="1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b="1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lòng</a:t>
            </a:r>
            <a:r>
              <a:rPr lang="vi-VN" sz="3600" b="1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ta </a:t>
            </a:r>
            <a:r>
              <a:rPr lang="vi-VN" sz="3600" b="1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vi-VN" sz="3600" b="1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b="1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tiếng</a:t>
            </a:r>
            <a:r>
              <a:rPr lang="vi-VN" sz="3600" b="1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chim.</a:t>
            </a:r>
          </a:p>
          <a:p>
            <a:pPr algn="just"/>
            <a:r>
              <a:rPr lang="vi-VN" sz="3600" b="1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algn="just"/>
            <a:r>
              <a:rPr lang="vi-VN" sz="3600" b="1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Thuyền</a:t>
            </a:r>
            <a:r>
              <a:rPr lang="vi-VN" sz="3600" b="1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ta </a:t>
            </a:r>
            <a:r>
              <a:rPr lang="vi-VN" sz="3600" b="1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lướt</a:t>
            </a:r>
            <a:r>
              <a:rPr lang="vi-VN" sz="3600" b="1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b="1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nhẹ</a:t>
            </a:r>
            <a:r>
              <a:rPr lang="vi-VN" sz="3600" b="1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trên Ba </a:t>
            </a:r>
            <a:r>
              <a:rPr lang="vi-VN" sz="3600" b="1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Bể</a:t>
            </a:r>
            <a:endParaRPr lang="vi-VN" sz="3600" b="1" i="0" dirty="0">
              <a:solidFill>
                <a:srgbClr val="0000CC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vi-VN" sz="3600" b="1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Trên </a:t>
            </a:r>
            <a:r>
              <a:rPr lang="vi-VN" sz="3600" b="1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cả</a:t>
            </a:r>
            <a:r>
              <a:rPr lang="vi-VN" sz="3600" b="1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mây </a:t>
            </a:r>
            <a:r>
              <a:rPr lang="vi-VN" sz="3600" b="1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trời</a:t>
            </a:r>
            <a:r>
              <a:rPr lang="vi-VN" sz="3600" b="1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trên </a:t>
            </a:r>
            <a:r>
              <a:rPr lang="vi-VN" sz="3600" b="1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núi</a:t>
            </a:r>
            <a:r>
              <a:rPr lang="vi-VN" sz="3600" b="1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xanh</a:t>
            </a:r>
          </a:p>
          <a:p>
            <a:pPr algn="just"/>
            <a:r>
              <a:rPr lang="vi-VN" sz="3600" b="1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Mây </a:t>
            </a:r>
            <a:r>
              <a:rPr lang="vi-VN" sz="3600" b="1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trắng</a:t>
            </a:r>
            <a:r>
              <a:rPr lang="vi-VN" sz="3600" b="1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b="1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bồng</a:t>
            </a:r>
            <a:r>
              <a:rPr lang="vi-VN" sz="3600" b="1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b="1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bềnh</a:t>
            </a:r>
            <a:r>
              <a:rPr lang="vi-VN" sz="3600" b="1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trôi </a:t>
            </a:r>
            <a:r>
              <a:rPr lang="vi-VN" sz="3600" b="1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lặng</a:t>
            </a:r>
            <a:r>
              <a:rPr lang="vi-VN" sz="3600" b="1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b="1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lẽ</a:t>
            </a:r>
            <a:endParaRPr lang="vi-VN" sz="3600" b="1" i="0" dirty="0">
              <a:solidFill>
                <a:srgbClr val="0000CC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vi-VN" sz="3600" b="1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Mái</a:t>
            </a:r>
            <a:r>
              <a:rPr lang="vi-VN" sz="3600" b="1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b="1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chèo</a:t>
            </a:r>
            <a:r>
              <a:rPr lang="vi-VN" sz="3600" b="1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khua </a:t>
            </a:r>
            <a:r>
              <a:rPr lang="vi-VN" sz="3600" b="1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bóng</a:t>
            </a:r>
            <a:r>
              <a:rPr lang="vi-VN" sz="3600" b="1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b="1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núi</a:t>
            </a:r>
            <a:r>
              <a:rPr lang="vi-VN" sz="3600" b="1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rung rinh.</a:t>
            </a: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C34A6D36-23E9-D6F4-471E-1AE100190B64}"/>
              </a:ext>
            </a:extLst>
          </p:cNvPr>
          <p:cNvSpPr/>
          <p:nvPr/>
        </p:nvSpPr>
        <p:spPr>
          <a:xfrm>
            <a:off x="6919119" y="3231446"/>
            <a:ext cx="4419600" cy="575978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1" name="Rectangle: Rounded Corners 60">
            <a:extLst>
              <a:ext uri="{FF2B5EF4-FFF2-40B4-BE49-F238E27FC236}">
                <a16:creationId xmlns:a16="http://schemas.microsoft.com/office/drawing/2014/main" id="{FABA6C0B-C330-A1A3-13E6-F8C92078C59B}"/>
              </a:ext>
            </a:extLst>
          </p:cNvPr>
          <p:cNvSpPr/>
          <p:nvPr/>
        </p:nvSpPr>
        <p:spPr>
          <a:xfrm>
            <a:off x="6790991" y="3886294"/>
            <a:ext cx="4419600" cy="575978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2" name="Rectangle: Rounded Corners 61">
            <a:extLst>
              <a:ext uri="{FF2B5EF4-FFF2-40B4-BE49-F238E27FC236}">
                <a16:creationId xmlns:a16="http://schemas.microsoft.com/office/drawing/2014/main" id="{CE6E253A-F579-3DC7-C30E-214D9F4D87F0}"/>
              </a:ext>
            </a:extLst>
          </p:cNvPr>
          <p:cNvSpPr/>
          <p:nvPr/>
        </p:nvSpPr>
        <p:spPr>
          <a:xfrm>
            <a:off x="6597628" y="4383684"/>
            <a:ext cx="4419600" cy="575978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3" name="Rectangle: Rounded Corners 62">
            <a:extLst>
              <a:ext uri="{FF2B5EF4-FFF2-40B4-BE49-F238E27FC236}">
                <a16:creationId xmlns:a16="http://schemas.microsoft.com/office/drawing/2014/main" id="{8BBFE430-41C5-B309-ED35-C85C9D5796D2}"/>
              </a:ext>
            </a:extLst>
          </p:cNvPr>
          <p:cNvSpPr/>
          <p:nvPr/>
        </p:nvSpPr>
        <p:spPr>
          <a:xfrm>
            <a:off x="6919119" y="4928146"/>
            <a:ext cx="4419600" cy="575978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3" name="Rectangle: Rounded Corners 22">
            <a:extLst>
              <a:ext uri="{FF2B5EF4-FFF2-40B4-BE49-F238E27FC236}">
                <a16:creationId xmlns:a16="http://schemas.microsoft.com/office/drawing/2014/main" id="{A5FB3214-1372-3B89-0064-2F91EA8270FB}"/>
              </a:ext>
            </a:extLst>
          </p:cNvPr>
          <p:cNvSpPr/>
          <p:nvPr/>
        </p:nvSpPr>
        <p:spPr>
          <a:xfrm>
            <a:off x="6919119" y="5955545"/>
            <a:ext cx="4419600" cy="575978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4" name="Rectangle: Rounded Corners 23">
            <a:extLst>
              <a:ext uri="{FF2B5EF4-FFF2-40B4-BE49-F238E27FC236}">
                <a16:creationId xmlns:a16="http://schemas.microsoft.com/office/drawing/2014/main" id="{2E49FD50-EE03-3258-669C-6816CA6349DF}"/>
              </a:ext>
            </a:extLst>
          </p:cNvPr>
          <p:cNvSpPr/>
          <p:nvPr/>
        </p:nvSpPr>
        <p:spPr>
          <a:xfrm>
            <a:off x="6481816" y="6610393"/>
            <a:ext cx="4628303" cy="575978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5" name="Rectangle: Rounded Corners 24">
            <a:extLst>
              <a:ext uri="{FF2B5EF4-FFF2-40B4-BE49-F238E27FC236}">
                <a16:creationId xmlns:a16="http://schemas.microsoft.com/office/drawing/2014/main" id="{AF4F4990-BE48-610D-5AE0-0BE4D7CBC9E5}"/>
              </a:ext>
            </a:extLst>
          </p:cNvPr>
          <p:cNvSpPr/>
          <p:nvPr/>
        </p:nvSpPr>
        <p:spPr>
          <a:xfrm>
            <a:off x="6995319" y="7108032"/>
            <a:ext cx="4419600" cy="575978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6" name="Rectangle: Rounded Corners 25">
            <a:extLst>
              <a:ext uri="{FF2B5EF4-FFF2-40B4-BE49-F238E27FC236}">
                <a16:creationId xmlns:a16="http://schemas.microsoft.com/office/drawing/2014/main" id="{1FF6B2E4-0C98-9F0A-3BF0-44BC5E1B2ABB}"/>
              </a:ext>
            </a:extLst>
          </p:cNvPr>
          <p:cNvSpPr/>
          <p:nvPr/>
        </p:nvSpPr>
        <p:spPr>
          <a:xfrm>
            <a:off x="6766719" y="7729822"/>
            <a:ext cx="5105400" cy="575978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7657705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61" grpId="0" animBg="1"/>
      <p:bldP spid="62" grpId="0" animBg="1"/>
      <p:bldP spid="63" grpId="0" animBg="1"/>
      <p:bldP spid="23" grpId="0" animBg="1"/>
      <p:bldP spid="24" grpId="0" animBg="1"/>
      <p:bldP spid="25" grpId="0" animBg="1"/>
      <p:bldP spid="26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4617134" y="42893"/>
            <a:ext cx="6255239" cy="1599885"/>
            <a:chOff x="4617134" y="42893"/>
            <a:chExt cx="6255239" cy="1599885"/>
          </a:xfrm>
        </p:grpSpPr>
        <p:grpSp>
          <p:nvGrpSpPr>
            <p:cNvPr id="44" name="Group 43"/>
            <p:cNvGrpSpPr/>
            <p:nvPr/>
          </p:nvGrpSpPr>
          <p:grpSpPr>
            <a:xfrm>
              <a:off x="4617134" y="42893"/>
              <a:ext cx="6255239" cy="1013727"/>
              <a:chOff x="4539228" y="103852"/>
              <a:chExt cx="6149694" cy="1013727"/>
            </a:xfrm>
          </p:grpSpPr>
          <p:grpSp>
            <p:nvGrpSpPr>
              <p:cNvPr id="47" name="Group 46"/>
              <p:cNvGrpSpPr/>
              <p:nvPr/>
            </p:nvGrpSpPr>
            <p:grpSpPr>
              <a:xfrm>
                <a:off x="4539228" y="103852"/>
                <a:ext cx="6149694" cy="1013727"/>
                <a:chOff x="4539228" y="103852"/>
                <a:chExt cx="6149694" cy="1013727"/>
              </a:xfrm>
            </p:grpSpPr>
            <p:sp>
              <p:nvSpPr>
                <p:cNvPr id="49" name="TextBox 48"/>
                <p:cNvSpPr txBox="1"/>
                <p:nvPr/>
              </p:nvSpPr>
              <p:spPr>
                <a:xfrm>
                  <a:off x="4539228" y="103852"/>
                  <a:ext cx="6149694" cy="58477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3200">
                      <a:solidFill>
                        <a:srgbClr val="0000CC"/>
                      </a:solidFill>
                      <a:latin typeface="Times New Roman" pitchFamily="18" charset="0"/>
                      <a:cs typeface="Times New Roman" pitchFamily="18" charset="0"/>
                    </a:rPr>
                    <a:t>Thứ……ngày…..tháng…..năm…….</a:t>
                  </a:r>
                </a:p>
              </p:txBody>
            </p:sp>
            <p:sp>
              <p:nvSpPr>
                <p:cNvPr id="50" name="TextBox 49"/>
                <p:cNvSpPr txBox="1"/>
                <p:nvPr/>
              </p:nvSpPr>
              <p:spPr>
                <a:xfrm>
                  <a:off x="6486305" y="594359"/>
                  <a:ext cx="2261748" cy="52322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2800" b="1">
                      <a:solidFill>
                        <a:srgbClr val="FF0066"/>
                      </a:solidFill>
                      <a:latin typeface="Times New Roman" pitchFamily="18" charset="0"/>
                      <a:cs typeface="Times New Roman" pitchFamily="18" charset="0"/>
                    </a:rPr>
                    <a:t>TIẾNG VIỆT</a:t>
                  </a:r>
                </a:p>
              </p:txBody>
            </p:sp>
          </p:grpSp>
          <p:cxnSp>
            <p:nvCxnSpPr>
              <p:cNvPr id="48" name="Straight Connector 47"/>
              <p:cNvCxnSpPr/>
              <p:nvPr/>
            </p:nvCxnSpPr>
            <p:spPr>
              <a:xfrm>
                <a:off x="6676405" y="1082039"/>
                <a:ext cx="1887840" cy="0"/>
              </a:xfrm>
              <a:prstGeom prst="line">
                <a:avLst/>
              </a:prstGeom>
              <a:ln>
                <a:solidFill>
                  <a:srgbClr val="FF0066"/>
                </a:solidFill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46" name="Text Box 14"/>
            <p:cNvSpPr txBox="1">
              <a:spLocks noChangeArrowheads="1"/>
            </p:cNvSpPr>
            <p:nvPr/>
          </p:nvSpPr>
          <p:spPr bwMode="auto">
            <a:xfrm>
              <a:off x="4785519" y="1066800"/>
              <a:ext cx="6019799" cy="57597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143689" tIns="71844" rIns="143689" bIns="71844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ts val="0"/>
                </a:spcBef>
                <a:defRPr/>
              </a:pPr>
              <a:r>
                <a:rPr lang="en-US" sz="2800" b="1" dirty="0" err="1">
                  <a:solidFill>
                    <a:srgbClr val="0000CC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</a:rPr>
                <a:t>Bài</a:t>
              </a:r>
              <a:r>
                <a:rPr lang="en-US" sz="2800" b="1" dirty="0">
                  <a:solidFill>
                    <a:srgbClr val="0000CC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</a:rPr>
                <a:t> 1: TRÊN HỒ BA BỂ</a:t>
              </a:r>
            </a:p>
          </p:txBody>
        </p:sp>
      </p:grpSp>
      <p:sp>
        <p:nvSpPr>
          <p:cNvPr id="3" name="AutoShape 2" descr="Khung viền PowerPoint đẹp - Phụ Kiện MacBook Chính Hãn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AutoShape 4" descr="Khung viền PowerPoint đẹp - Phụ Kiện MacBook Chính Hãng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AutoShape 6" descr="Khung viền đẹp PowerPoint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AutoShape 8" descr="Khung viền đẹp PowerPoint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" name="AutoShape 10" descr="Khung viền đẹp PowerPoint"/>
          <p:cNvSpPr>
            <a:spLocks noChangeAspect="1" noChangeArrowheads="1"/>
          </p:cNvSpPr>
          <p:nvPr/>
        </p:nvSpPr>
        <p:spPr bwMode="auto">
          <a:xfrm>
            <a:off x="765175" y="4651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33" name="Group 32"/>
          <p:cNvGrpSpPr/>
          <p:nvPr/>
        </p:nvGrpSpPr>
        <p:grpSpPr>
          <a:xfrm>
            <a:off x="1356520" y="1295400"/>
            <a:ext cx="3429000" cy="707886"/>
            <a:chOff x="1508919" y="1888664"/>
            <a:chExt cx="3120775" cy="1186207"/>
          </a:xfrm>
        </p:grpSpPr>
        <p:sp>
          <p:nvSpPr>
            <p:cNvPr id="34" name="Rectangle 33"/>
            <p:cNvSpPr/>
            <p:nvPr/>
          </p:nvSpPr>
          <p:spPr>
            <a:xfrm>
              <a:off x="1508919" y="1888664"/>
              <a:ext cx="3120775" cy="118620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4000" b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4. Luyện tập.</a:t>
              </a:r>
            </a:p>
          </p:txBody>
        </p:sp>
        <p:cxnSp>
          <p:nvCxnSpPr>
            <p:cNvPr id="35" name="Straight Connector 34"/>
            <p:cNvCxnSpPr/>
            <p:nvPr/>
          </p:nvCxnSpPr>
          <p:spPr>
            <a:xfrm>
              <a:off x="1646078" y="3017498"/>
              <a:ext cx="2428811" cy="0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2" name="TextBox 11"/>
          <p:cNvSpPr txBox="1"/>
          <p:nvPr/>
        </p:nvSpPr>
        <p:spPr>
          <a:xfrm>
            <a:off x="1356519" y="2173069"/>
            <a:ext cx="612699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36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thuộc</a:t>
            </a:r>
            <a:r>
              <a:rPr lang="en-US" sz="36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lòng</a:t>
            </a:r>
            <a:r>
              <a:rPr lang="en-US" sz="36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2 </a:t>
            </a:r>
            <a:r>
              <a:rPr lang="en-US" sz="36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khổ</a:t>
            </a:r>
            <a:r>
              <a:rPr lang="en-US" sz="36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thơ</a:t>
            </a:r>
            <a:r>
              <a:rPr lang="en-US" sz="36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đầu</a:t>
            </a:r>
            <a:r>
              <a:rPr lang="vi-VN" sz="36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 </a:t>
            </a:r>
            <a:endParaRPr lang="en-US" sz="3600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781A84D4-8288-6A49-2960-1579CC593077}"/>
              </a:ext>
            </a:extLst>
          </p:cNvPr>
          <p:cNvSpPr txBox="1"/>
          <p:nvPr/>
        </p:nvSpPr>
        <p:spPr>
          <a:xfrm>
            <a:off x="4785519" y="3231446"/>
            <a:ext cx="9441181" cy="507831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vi-VN" sz="3600" b="1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Thuyền</a:t>
            </a:r>
            <a:r>
              <a:rPr lang="vi-VN" sz="3600" b="1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ta </a:t>
            </a:r>
            <a:r>
              <a:rPr lang="vi-VN" sz="3600" b="1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chầm</a:t>
            </a:r>
            <a:r>
              <a:rPr lang="vi-VN" sz="3600" b="1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b="1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chậm</a:t>
            </a:r>
            <a:r>
              <a:rPr lang="vi-VN" sz="3600" b="1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b="1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vi-VN" sz="3600" b="1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Ba </a:t>
            </a:r>
            <a:r>
              <a:rPr lang="vi-VN" sz="3600" b="1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Bể</a:t>
            </a:r>
            <a:endParaRPr lang="vi-VN" sz="3600" b="1" i="0" dirty="0">
              <a:solidFill>
                <a:srgbClr val="0000CC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vi-VN" sz="3600" b="1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Núi</a:t>
            </a:r>
            <a:r>
              <a:rPr lang="vi-VN" sz="3600" b="1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b="1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dựng</a:t>
            </a:r>
            <a:r>
              <a:rPr lang="vi-VN" sz="3600" b="1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cheo leo, </a:t>
            </a:r>
            <a:r>
              <a:rPr lang="vi-VN" sz="3600" b="1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hồ</a:t>
            </a:r>
            <a:r>
              <a:rPr lang="vi-VN" sz="3600" b="1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b="1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lặng</a:t>
            </a:r>
            <a:r>
              <a:rPr lang="vi-VN" sz="3600" b="1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im</a:t>
            </a:r>
          </a:p>
          <a:p>
            <a:pPr algn="just"/>
            <a:r>
              <a:rPr lang="vi-VN" sz="3600" b="1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Lá</a:t>
            </a:r>
            <a:r>
              <a:rPr lang="vi-VN" sz="3600" b="1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b="1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rừng</a:t>
            </a:r>
            <a:r>
              <a:rPr lang="vi-VN" sz="3600" b="1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b="1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vi-VN" sz="3600" b="1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b="1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gió</a:t>
            </a:r>
            <a:r>
              <a:rPr lang="vi-VN" sz="3600" b="1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ngâm se </a:t>
            </a:r>
            <a:r>
              <a:rPr lang="vi-VN" sz="3600" b="1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sẽ</a:t>
            </a:r>
            <a:endParaRPr lang="vi-VN" sz="3600" b="1" i="0" dirty="0">
              <a:solidFill>
                <a:srgbClr val="0000CC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vi-VN" sz="3600" b="1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Họa</a:t>
            </a:r>
            <a:r>
              <a:rPr lang="vi-VN" sz="3600" b="1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b="1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tiếng</a:t>
            </a:r>
            <a:r>
              <a:rPr lang="vi-VN" sz="3600" b="1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b="1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lòng</a:t>
            </a:r>
            <a:r>
              <a:rPr lang="vi-VN" sz="3600" b="1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ta </a:t>
            </a:r>
            <a:r>
              <a:rPr lang="vi-VN" sz="3600" b="1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vi-VN" sz="3600" b="1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b="1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tiếng</a:t>
            </a:r>
            <a:r>
              <a:rPr lang="vi-VN" sz="3600" b="1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chim.</a:t>
            </a:r>
          </a:p>
          <a:p>
            <a:pPr algn="just"/>
            <a:r>
              <a:rPr lang="vi-VN" sz="3600" b="1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algn="just"/>
            <a:r>
              <a:rPr lang="vi-VN" sz="3600" b="1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Thuyền</a:t>
            </a:r>
            <a:r>
              <a:rPr lang="vi-VN" sz="3600" b="1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ta </a:t>
            </a:r>
            <a:r>
              <a:rPr lang="vi-VN" sz="3600" b="1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lướt</a:t>
            </a:r>
            <a:r>
              <a:rPr lang="vi-VN" sz="3600" b="1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b="1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nhẹ</a:t>
            </a:r>
            <a:r>
              <a:rPr lang="vi-VN" sz="3600" b="1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trên Ba </a:t>
            </a:r>
            <a:r>
              <a:rPr lang="vi-VN" sz="3600" b="1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Bể</a:t>
            </a:r>
            <a:endParaRPr lang="vi-VN" sz="3600" b="1" i="0" dirty="0">
              <a:solidFill>
                <a:srgbClr val="0000CC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vi-VN" sz="3600" b="1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Trên </a:t>
            </a:r>
            <a:r>
              <a:rPr lang="vi-VN" sz="3600" b="1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cả</a:t>
            </a:r>
            <a:r>
              <a:rPr lang="vi-VN" sz="3600" b="1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mây </a:t>
            </a:r>
            <a:r>
              <a:rPr lang="vi-VN" sz="3600" b="1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trời</a:t>
            </a:r>
            <a:r>
              <a:rPr lang="vi-VN" sz="3600" b="1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trên </a:t>
            </a:r>
            <a:r>
              <a:rPr lang="vi-VN" sz="3600" b="1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núi</a:t>
            </a:r>
            <a:r>
              <a:rPr lang="vi-VN" sz="3600" b="1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xanh</a:t>
            </a:r>
          </a:p>
          <a:p>
            <a:pPr algn="just"/>
            <a:r>
              <a:rPr lang="vi-VN" sz="3600" b="1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Mây </a:t>
            </a:r>
            <a:r>
              <a:rPr lang="vi-VN" sz="3600" b="1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trắng</a:t>
            </a:r>
            <a:r>
              <a:rPr lang="vi-VN" sz="3600" b="1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b="1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bồng</a:t>
            </a:r>
            <a:r>
              <a:rPr lang="vi-VN" sz="3600" b="1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b="1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bềnh</a:t>
            </a:r>
            <a:r>
              <a:rPr lang="vi-VN" sz="3600" b="1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trôi </a:t>
            </a:r>
            <a:r>
              <a:rPr lang="vi-VN" sz="3600" b="1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lặng</a:t>
            </a:r>
            <a:r>
              <a:rPr lang="vi-VN" sz="3600" b="1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b="1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lẽ</a:t>
            </a:r>
            <a:endParaRPr lang="vi-VN" sz="3600" b="1" i="0" dirty="0">
              <a:solidFill>
                <a:srgbClr val="0000CC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vi-VN" sz="3600" b="1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Mái</a:t>
            </a:r>
            <a:r>
              <a:rPr lang="vi-VN" sz="3600" b="1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b="1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chèo</a:t>
            </a:r>
            <a:r>
              <a:rPr lang="vi-VN" sz="3600" b="1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khua </a:t>
            </a:r>
            <a:r>
              <a:rPr lang="vi-VN" sz="3600" b="1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bóng</a:t>
            </a:r>
            <a:r>
              <a:rPr lang="vi-VN" sz="3600" b="1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b="1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núi</a:t>
            </a:r>
            <a:r>
              <a:rPr lang="vi-VN" sz="3600" b="1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rung rinh.</a:t>
            </a: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C34A6D36-23E9-D6F4-471E-1AE100190B64}"/>
              </a:ext>
            </a:extLst>
          </p:cNvPr>
          <p:cNvSpPr/>
          <p:nvPr/>
        </p:nvSpPr>
        <p:spPr>
          <a:xfrm>
            <a:off x="6538119" y="3231446"/>
            <a:ext cx="4741091" cy="575978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1" name="Rectangle: Rounded Corners 60">
            <a:extLst>
              <a:ext uri="{FF2B5EF4-FFF2-40B4-BE49-F238E27FC236}">
                <a16:creationId xmlns:a16="http://schemas.microsoft.com/office/drawing/2014/main" id="{FABA6C0B-C330-A1A3-13E6-F8C92078C59B}"/>
              </a:ext>
            </a:extLst>
          </p:cNvPr>
          <p:cNvSpPr/>
          <p:nvPr/>
        </p:nvSpPr>
        <p:spPr>
          <a:xfrm>
            <a:off x="5699920" y="3886294"/>
            <a:ext cx="5510672" cy="575978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2" name="Rectangle: Rounded Corners 61">
            <a:extLst>
              <a:ext uri="{FF2B5EF4-FFF2-40B4-BE49-F238E27FC236}">
                <a16:creationId xmlns:a16="http://schemas.microsoft.com/office/drawing/2014/main" id="{CE6E253A-F579-3DC7-C30E-214D9F4D87F0}"/>
              </a:ext>
            </a:extLst>
          </p:cNvPr>
          <p:cNvSpPr/>
          <p:nvPr/>
        </p:nvSpPr>
        <p:spPr>
          <a:xfrm>
            <a:off x="5506557" y="4383684"/>
            <a:ext cx="5510671" cy="575978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3" name="Rectangle: Rounded Corners 62">
            <a:extLst>
              <a:ext uri="{FF2B5EF4-FFF2-40B4-BE49-F238E27FC236}">
                <a16:creationId xmlns:a16="http://schemas.microsoft.com/office/drawing/2014/main" id="{8BBFE430-41C5-B309-ED35-C85C9D5796D2}"/>
              </a:ext>
            </a:extLst>
          </p:cNvPr>
          <p:cNvSpPr/>
          <p:nvPr/>
        </p:nvSpPr>
        <p:spPr>
          <a:xfrm>
            <a:off x="5828048" y="4928146"/>
            <a:ext cx="5510672" cy="575978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3" name="Rectangle: Rounded Corners 22">
            <a:extLst>
              <a:ext uri="{FF2B5EF4-FFF2-40B4-BE49-F238E27FC236}">
                <a16:creationId xmlns:a16="http://schemas.microsoft.com/office/drawing/2014/main" id="{A5FB3214-1372-3B89-0064-2F91EA8270FB}"/>
              </a:ext>
            </a:extLst>
          </p:cNvPr>
          <p:cNvSpPr/>
          <p:nvPr/>
        </p:nvSpPr>
        <p:spPr>
          <a:xfrm>
            <a:off x="6395342" y="5955545"/>
            <a:ext cx="4943378" cy="575978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4" name="Rectangle: Rounded Corners 23">
            <a:extLst>
              <a:ext uri="{FF2B5EF4-FFF2-40B4-BE49-F238E27FC236}">
                <a16:creationId xmlns:a16="http://schemas.microsoft.com/office/drawing/2014/main" id="{2E49FD50-EE03-3258-669C-6816CA6349DF}"/>
              </a:ext>
            </a:extLst>
          </p:cNvPr>
          <p:cNvSpPr/>
          <p:nvPr/>
        </p:nvSpPr>
        <p:spPr>
          <a:xfrm>
            <a:off x="5904248" y="6610393"/>
            <a:ext cx="5282071" cy="575978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5" name="Rectangle: Rounded Corners 24">
            <a:extLst>
              <a:ext uri="{FF2B5EF4-FFF2-40B4-BE49-F238E27FC236}">
                <a16:creationId xmlns:a16="http://schemas.microsoft.com/office/drawing/2014/main" id="{AF4F4990-BE48-610D-5AE0-0BE4D7CBC9E5}"/>
              </a:ext>
            </a:extLst>
          </p:cNvPr>
          <p:cNvSpPr/>
          <p:nvPr/>
        </p:nvSpPr>
        <p:spPr>
          <a:xfrm>
            <a:off x="5904248" y="7108032"/>
            <a:ext cx="5510671" cy="575978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6" name="Rectangle: Rounded Corners 25">
            <a:extLst>
              <a:ext uri="{FF2B5EF4-FFF2-40B4-BE49-F238E27FC236}">
                <a16:creationId xmlns:a16="http://schemas.microsoft.com/office/drawing/2014/main" id="{1FF6B2E4-0C98-9F0A-3BF0-44BC5E1B2ABB}"/>
              </a:ext>
            </a:extLst>
          </p:cNvPr>
          <p:cNvSpPr/>
          <p:nvPr/>
        </p:nvSpPr>
        <p:spPr>
          <a:xfrm>
            <a:off x="5828048" y="7729822"/>
            <a:ext cx="6044071" cy="575978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7115904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61" grpId="0" animBg="1"/>
      <p:bldP spid="62" grpId="0" animBg="1"/>
      <p:bldP spid="63" grpId="0" animBg="1"/>
      <p:bldP spid="23" grpId="0" animBg="1"/>
      <p:bldP spid="24" grpId="0" animBg="1"/>
      <p:bldP spid="25" grpId="0" animBg="1"/>
      <p:bldP spid="26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Shape 2" descr="Khung viền PowerPoint đẹp - Phụ Kiện MacBook Chính Hãn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AutoShape 4" descr="Khung viền PowerPoint đẹp - Phụ Kiện MacBook Chính Hãng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AutoShape 6" descr="Khung viền đẹp PowerPoint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AutoShape 8" descr="Khung viền đẹp PowerPoint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" name="AutoShape 10" descr="Khung viền đẹp PowerPoint"/>
          <p:cNvSpPr>
            <a:spLocks noChangeAspect="1" noChangeArrowheads="1"/>
          </p:cNvSpPr>
          <p:nvPr/>
        </p:nvSpPr>
        <p:spPr bwMode="auto">
          <a:xfrm>
            <a:off x="765175" y="4651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5656198"/>
      </p:ext>
    </p:extLst>
  </p:cSld>
  <p:clrMapOvr>
    <a:masterClrMapping/>
  </p:clrMapOvr>
  <p:transition spd="slow">
    <p:split orient="vert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Anh dep 1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193" y="388938"/>
            <a:ext cx="14920252" cy="8755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WordArt 3"/>
          <p:cNvSpPr>
            <a:spLocks noChangeArrowheads="1" noChangeShapeType="1" noTextEdit="1"/>
          </p:cNvSpPr>
          <p:nvPr/>
        </p:nvSpPr>
        <p:spPr bwMode="auto">
          <a:xfrm>
            <a:off x="209917" y="3657600"/>
            <a:ext cx="15617822" cy="15827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5700" kern="10">
                <a:ln w="1905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"/>
                <a:cs typeface="Arial"/>
              </a:rPr>
              <a:t>XIN CHÂN THÀNH CẢM ƠN </a:t>
            </a:r>
          </a:p>
          <a:p>
            <a:pPr algn="ctr"/>
            <a:r>
              <a:rPr lang="vi-VN" sz="5700" kern="10">
                <a:ln w="1905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"/>
                <a:cs typeface="Arial"/>
              </a:rPr>
              <a:t>QUÝ THẦY CÔ GIÁO VÀ CÁC EM</a:t>
            </a:r>
            <a:endParaRPr lang="en-US" sz="5700" kern="10">
              <a:ln w="19050">
                <a:solidFill>
                  <a:srgbClr val="FFFF00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Arial"/>
              <a:cs typeface="Arial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slow">
    <p:split orient="vert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71BC9C9A-009A-6B28-4965-25E2B96A654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50000"/>
          <a:stretch/>
        </p:blipFill>
        <p:spPr>
          <a:xfrm>
            <a:off x="3185319" y="1477997"/>
            <a:ext cx="9006327" cy="5695167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6BC5894F-3F69-DD8A-B356-355C312DCC13}"/>
              </a:ext>
            </a:extLst>
          </p:cNvPr>
          <p:cNvSpPr txBox="1"/>
          <p:nvPr/>
        </p:nvSpPr>
        <p:spPr>
          <a:xfrm>
            <a:off x="518319" y="257772"/>
            <a:ext cx="6629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vi-VN" sz="3600" b="1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CHIA SẺ </a:t>
            </a:r>
          </a:p>
          <a:p>
            <a:pPr algn="l"/>
            <a:r>
              <a:rPr lang="vi-VN" sz="3600" b="1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r>
              <a:rPr lang="vi-VN" sz="3600" b="1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b="1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vi-VN" sz="3600" b="1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b="1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r>
              <a:rPr lang="vi-VN" sz="3600" b="1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b="1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vi-VN" sz="3600" b="1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câu </a:t>
            </a:r>
            <a:r>
              <a:rPr lang="vi-VN" sz="3600" b="1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đố</a:t>
            </a:r>
            <a:r>
              <a:rPr lang="vi-VN" sz="3600" b="1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b="1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dưới</a:t>
            </a:r>
            <a:r>
              <a:rPr lang="vi-VN" sz="3600" b="1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đây: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B41368F-E7D3-C987-29AD-580AC6786B3E}"/>
              </a:ext>
            </a:extLst>
          </p:cNvPr>
          <p:cNvSpPr txBox="1"/>
          <p:nvPr/>
        </p:nvSpPr>
        <p:spPr>
          <a:xfrm>
            <a:off x="3604838" y="7417704"/>
            <a:ext cx="9514473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Hồ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giữa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thủ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đô</a:t>
            </a:r>
            <a:endParaRPr lang="en-US" sz="3600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en-US" sz="3600" b="1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sz="3600" b="1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xanh</a:t>
            </a:r>
            <a:r>
              <a:rPr lang="en-US" sz="3600" b="1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biêng</a:t>
            </a:r>
            <a:r>
              <a:rPr lang="en-US" sz="3600" b="1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biếc</a:t>
            </a:r>
            <a:r>
              <a:rPr lang="en-US" sz="3600" b="1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tháp</a:t>
            </a:r>
            <a:r>
              <a:rPr lang="en-US" sz="3600" b="1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rùa</a:t>
            </a:r>
            <a:r>
              <a:rPr lang="en-US" sz="3600" b="1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nghiêng</a:t>
            </a:r>
            <a:r>
              <a:rPr lang="en-US" sz="3600" b="1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soi?</a:t>
            </a:r>
            <a:endParaRPr lang="vi-VN" sz="3600" b="1" i="0" dirty="0">
              <a:solidFill>
                <a:srgbClr val="0000CC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3600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89D3E469-B9AA-089B-F78B-1016275EF07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48832" t="-2243"/>
          <a:stretch/>
        </p:blipFill>
        <p:spPr>
          <a:xfrm>
            <a:off x="3414275" y="1580282"/>
            <a:ext cx="8625327" cy="5667407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2C377011-E8B2-7AF7-9BD6-267AD94C9521}"/>
              </a:ext>
            </a:extLst>
          </p:cNvPr>
          <p:cNvSpPr txBox="1"/>
          <p:nvPr/>
        </p:nvSpPr>
        <p:spPr>
          <a:xfrm>
            <a:off x="4003230" y="7257743"/>
            <a:ext cx="8339545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Núi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cao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nhất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ta</a:t>
            </a:r>
          </a:p>
          <a:p>
            <a:pPr algn="l"/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Ai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ai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cũng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gọi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nóc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Đông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Dương?</a:t>
            </a:r>
            <a:endParaRPr lang="vi-VN" sz="3600" b="1" i="0" dirty="0">
              <a:solidFill>
                <a:srgbClr val="0000CC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3600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CDFD5C4-AADB-9FC7-E2BD-1D9718F6060D}"/>
              </a:ext>
            </a:extLst>
          </p:cNvPr>
          <p:cNvSpPr txBox="1"/>
          <p:nvPr/>
        </p:nvSpPr>
        <p:spPr>
          <a:xfrm>
            <a:off x="3458582" y="7409688"/>
            <a:ext cx="8339545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3600" b="1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Ở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đâu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cảng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Rồng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algn="l"/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Ở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đâu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sương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phủ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rừng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thông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sớm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chiều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vi-VN" sz="3600" b="1" i="0" dirty="0">
              <a:solidFill>
                <a:srgbClr val="0000CC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3600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E7F6B43-C740-AB69-F07A-51CB589DDC02}"/>
              </a:ext>
            </a:extLst>
          </p:cNvPr>
          <p:cNvSpPr txBox="1"/>
          <p:nvPr/>
        </p:nvSpPr>
        <p:spPr>
          <a:xfrm>
            <a:off x="7375733" y="7467600"/>
            <a:ext cx="5334586" cy="646331"/>
          </a:xfrm>
          <a:prstGeom prst="rect">
            <a:avLst/>
          </a:prstGeom>
          <a:solidFill>
            <a:srgbClr val="FFFF00">
              <a:alpha val="74902"/>
            </a:srgbClr>
          </a:solidFill>
        </p:spPr>
        <p:txBody>
          <a:bodyPr wrap="square" rtlCol="0">
            <a:spAutoFit/>
          </a:bodyPr>
          <a:lstStyle/>
          <a:p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phố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Hồ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Chí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Minh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812CE0F6-5CBD-7E2D-115D-DCF0EAFF9D1E}"/>
              </a:ext>
            </a:extLst>
          </p:cNvPr>
          <p:cNvSpPr txBox="1"/>
          <p:nvPr/>
        </p:nvSpPr>
        <p:spPr>
          <a:xfrm>
            <a:off x="4282437" y="7488575"/>
            <a:ext cx="1889919" cy="646331"/>
          </a:xfrm>
          <a:prstGeom prst="rect">
            <a:avLst/>
          </a:prstGeom>
          <a:solidFill>
            <a:srgbClr val="FFFF00">
              <a:alpha val="74902"/>
            </a:srgbClr>
          </a:solidFill>
        </p:spPr>
        <p:txBody>
          <a:bodyPr wrap="square" rtlCol="0">
            <a:spAutoFit/>
          </a:bodyPr>
          <a:lstStyle/>
          <a:p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Đà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Lạt</a:t>
            </a:r>
            <a:endParaRPr lang="en-US" sz="3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ACE6666C-E997-EFA5-0AE7-A46786FDA88F}"/>
              </a:ext>
            </a:extLst>
          </p:cNvPr>
          <p:cNvSpPr txBox="1"/>
          <p:nvPr/>
        </p:nvSpPr>
        <p:spPr>
          <a:xfrm>
            <a:off x="5905336" y="7440168"/>
            <a:ext cx="4205767" cy="646331"/>
          </a:xfrm>
          <a:prstGeom prst="rect">
            <a:avLst/>
          </a:prstGeom>
          <a:solidFill>
            <a:srgbClr val="FFFF00">
              <a:alpha val="74902"/>
            </a:srgbClr>
          </a:solidFill>
        </p:spPr>
        <p:txBody>
          <a:bodyPr wrap="square" rtlCol="0">
            <a:spAutoFit/>
          </a:bodyPr>
          <a:lstStyle/>
          <a:p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núi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Phan Xi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păng</a:t>
            </a:r>
            <a:endParaRPr lang="en-US" sz="3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080B806A-ED3C-A614-7DF0-8FC8221B19F1}"/>
              </a:ext>
            </a:extLst>
          </p:cNvPr>
          <p:cNvSpPr txBox="1"/>
          <p:nvPr/>
        </p:nvSpPr>
        <p:spPr>
          <a:xfrm>
            <a:off x="5411784" y="7342837"/>
            <a:ext cx="3707938" cy="646331"/>
          </a:xfrm>
          <a:prstGeom prst="rect">
            <a:avLst/>
          </a:prstGeom>
          <a:solidFill>
            <a:srgbClr val="FFFF00">
              <a:alpha val="74902"/>
            </a:srgb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Hồ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Gươm</a:t>
            </a:r>
            <a:endParaRPr lang="en-US" sz="3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id="{C0B37E95-49E2-1EE2-3405-75BBCB5186A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36448" y="1689636"/>
            <a:ext cx="9006327" cy="55505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2843973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5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1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4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8" grpId="1"/>
      <p:bldP spid="10" grpId="0"/>
      <p:bldP spid="10" grpId="1"/>
      <p:bldP spid="12" grpId="0"/>
      <p:bldP spid="12" grpId="1"/>
      <p:bldP spid="7" grpId="0" animBg="1"/>
      <p:bldP spid="14" grpId="0" animBg="1"/>
      <p:bldP spid="15" grpId="0" animBg="1"/>
      <p:bldP spid="15" grpId="1" animBg="1"/>
      <p:bldP spid="16" grpId="0" animBg="1"/>
      <p:bldP spid="16" grpId="1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4617134" y="42893"/>
            <a:ext cx="6255239" cy="1599885"/>
            <a:chOff x="4617134" y="42893"/>
            <a:chExt cx="6255239" cy="1599885"/>
          </a:xfrm>
        </p:grpSpPr>
        <p:grpSp>
          <p:nvGrpSpPr>
            <p:cNvPr id="14" name="Group 13"/>
            <p:cNvGrpSpPr/>
            <p:nvPr/>
          </p:nvGrpSpPr>
          <p:grpSpPr>
            <a:xfrm>
              <a:off x="4617134" y="42893"/>
              <a:ext cx="6255239" cy="1013727"/>
              <a:chOff x="4539228" y="103852"/>
              <a:chExt cx="6149694" cy="1013727"/>
            </a:xfrm>
          </p:grpSpPr>
          <p:grpSp>
            <p:nvGrpSpPr>
              <p:cNvPr id="15" name="Group 14"/>
              <p:cNvGrpSpPr/>
              <p:nvPr/>
            </p:nvGrpSpPr>
            <p:grpSpPr>
              <a:xfrm>
                <a:off x="4539228" y="103852"/>
                <a:ext cx="6149694" cy="1013727"/>
                <a:chOff x="4539228" y="103852"/>
                <a:chExt cx="6149694" cy="1013727"/>
              </a:xfrm>
            </p:grpSpPr>
            <p:sp>
              <p:nvSpPr>
                <p:cNvPr id="17" name="TextBox 16"/>
                <p:cNvSpPr txBox="1"/>
                <p:nvPr/>
              </p:nvSpPr>
              <p:spPr>
                <a:xfrm>
                  <a:off x="4539228" y="103852"/>
                  <a:ext cx="6149694" cy="58477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3200">
                      <a:solidFill>
                        <a:srgbClr val="0000CC"/>
                      </a:solidFill>
                      <a:latin typeface="Times New Roman" pitchFamily="18" charset="0"/>
                      <a:cs typeface="Times New Roman" pitchFamily="18" charset="0"/>
                    </a:rPr>
                    <a:t>Thứ……ngày…..tháng…..năm…….</a:t>
                  </a:r>
                </a:p>
              </p:txBody>
            </p:sp>
            <p:sp>
              <p:nvSpPr>
                <p:cNvPr id="18" name="TextBox 17"/>
                <p:cNvSpPr txBox="1"/>
                <p:nvPr/>
              </p:nvSpPr>
              <p:spPr>
                <a:xfrm>
                  <a:off x="6486305" y="594359"/>
                  <a:ext cx="2261748" cy="52322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2800" b="1">
                      <a:solidFill>
                        <a:srgbClr val="FF0066"/>
                      </a:solidFill>
                      <a:latin typeface="Times New Roman" pitchFamily="18" charset="0"/>
                      <a:cs typeface="Times New Roman" pitchFamily="18" charset="0"/>
                    </a:rPr>
                    <a:t>TIẾNG VIỆT</a:t>
                  </a:r>
                </a:p>
              </p:txBody>
            </p:sp>
          </p:grpSp>
          <p:cxnSp>
            <p:nvCxnSpPr>
              <p:cNvPr id="16" name="Straight Connector 15"/>
              <p:cNvCxnSpPr/>
              <p:nvPr/>
            </p:nvCxnSpPr>
            <p:spPr>
              <a:xfrm>
                <a:off x="6676405" y="1082039"/>
                <a:ext cx="1887840" cy="0"/>
              </a:xfrm>
              <a:prstGeom prst="line">
                <a:avLst/>
              </a:prstGeom>
              <a:ln>
                <a:solidFill>
                  <a:srgbClr val="FF0066"/>
                </a:solidFill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19" name="Text Box 14"/>
            <p:cNvSpPr txBox="1">
              <a:spLocks noChangeArrowheads="1"/>
            </p:cNvSpPr>
            <p:nvPr/>
          </p:nvSpPr>
          <p:spPr bwMode="auto">
            <a:xfrm>
              <a:off x="4785519" y="1066800"/>
              <a:ext cx="6019799" cy="57597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143689" tIns="71844" rIns="143689" bIns="71844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ts val="0"/>
                </a:spcBef>
                <a:defRPr/>
              </a:pPr>
              <a:r>
                <a:rPr lang="en-US" sz="2800" b="1" dirty="0" err="1">
                  <a:solidFill>
                    <a:srgbClr val="0000CC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</a:rPr>
                <a:t>Bài</a:t>
              </a:r>
              <a:r>
                <a:rPr lang="en-US" sz="2800" b="1" dirty="0">
                  <a:solidFill>
                    <a:srgbClr val="0000CC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</a:rPr>
                <a:t> 1: TRÊN HỒ BA BỂ</a:t>
              </a:r>
            </a:p>
          </p:txBody>
        </p:sp>
      </p:grpSp>
      <p:sp>
        <p:nvSpPr>
          <p:cNvPr id="2" name="Rectangle 1"/>
          <p:cNvSpPr/>
          <p:nvPr/>
        </p:nvSpPr>
        <p:spPr>
          <a:xfrm>
            <a:off x="1563435" y="2751892"/>
            <a:ext cx="13966284" cy="12618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Đọc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trôi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chảy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toàn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ngắt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nghỉ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đúng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thơ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Đọc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diễn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cảm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giọng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thong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thả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chậm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rãi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tự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hào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3" name="Rectangle 2"/>
          <p:cNvSpPr/>
          <p:nvPr/>
        </p:nvSpPr>
        <p:spPr>
          <a:xfrm>
            <a:off x="1493838" y="5323252"/>
            <a:ext cx="13578681" cy="18466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Khổ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1: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đầu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i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tiếng</a:t>
            </a:r>
            <a:r>
              <a:rPr lang="en-US" sz="3800" b="1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i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chim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Khổ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2: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Tiếp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rung </a:t>
            </a:r>
            <a:r>
              <a:rPr lang="en-US" sz="3800" b="1" i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rinh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Khổ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3: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Còn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grpSp>
        <p:nvGrpSpPr>
          <p:cNvPr id="13" name="Group 12"/>
          <p:cNvGrpSpPr/>
          <p:nvPr/>
        </p:nvGrpSpPr>
        <p:grpSpPr>
          <a:xfrm>
            <a:off x="1508919" y="1905000"/>
            <a:ext cx="4191000" cy="677108"/>
            <a:chOff x="1508919" y="1888664"/>
            <a:chExt cx="3733800" cy="677108"/>
          </a:xfrm>
        </p:grpSpPr>
        <p:sp>
          <p:nvSpPr>
            <p:cNvPr id="20" name="Rectangle 19"/>
            <p:cNvSpPr/>
            <p:nvPr/>
          </p:nvSpPr>
          <p:spPr>
            <a:xfrm>
              <a:off x="1508919" y="1888664"/>
              <a:ext cx="3733800" cy="67710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3800" b="1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1. Hướng dẫn đọc.</a:t>
              </a:r>
            </a:p>
          </p:txBody>
        </p:sp>
        <p:cxnSp>
          <p:nvCxnSpPr>
            <p:cNvPr id="21" name="Straight Connector 20"/>
            <p:cNvCxnSpPr/>
            <p:nvPr/>
          </p:nvCxnSpPr>
          <p:spPr>
            <a:xfrm>
              <a:off x="1673234" y="2519755"/>
              <a:ext cx="3177124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22" name="Group 21"/>
          <p:cNvGrpSpPr/>
          <p:nvPr/>
        </p:nvGrpSpPr>
        <p:grpSpPr>
          <a:xfrm>
            <a:off x="1508919" y="4267200"/>
            <a:ext cx="4191000" cy="677108"/>
            <a:chOff x="1508919" y="1888664"/>
            <a:chExt cx="3733800" cy="677108"/>
          </a:xfrm>
        </p:grpSpPr>
        <p:sp>
          <p:nvSpPr>
            <p:cNvPr id="23" name="Rectangle 22"/>
            <p:cNvSpPr/>
            <p:nvPr/>
          </p:nvSpPr>
          <p:spPr>
            <a:xfrm>
              <a:off x="1508919" y="1888664"/>
              <a:ext cx="3733800" cy="67710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3800" b="1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2. Chia đoạn.</a:t>
              </a:r>
            </a:p>
          </p:txBody>
        </p:sp>
        <p:cxnSp>
          <p:nvCxnSpPr>
            <p:cNvPr id="24" name="Straight Connector 23"/>
            <p:cNvCxnSpPr/>
            <p:nvPr/>
          </p:nvCxnSpPr>
          <p:spPr>
            <a:xfrm>
              <a:off x="1618922" y="2519755"/>
              <a:ext cx="2281012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184934910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/>
          <p:cNvGrpSpPr/>
          <p:nvPr/>
        </p:nvGrpSpPr>
        <p:grpSpPr>
          <a:xfrm>
            <a:off x="1356519" y="1752600"/>
            <a:ext cx="6781801" cy="707886"/>
            <a:chOff x="1508918" y="1888664"/>
            <a:chExt cx="6172201" cy="1186207"/>
          </a:xfrm>
        </p:grpSpPr>
        <p:sp>
          <p:nvSpPr>
            <p:cNvPr id="10" name="Rectangle 9"/>
            <p:cNvSpPr/>
            <p:nvPr/>
          </p:nvSpPr>
          <p:spPr>
            <a:xfrm>
              <a:off x="1508918" y="1888664"/>
              <a:ext cx="6172201" cy="118620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40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3. </a:t>
              </a:r>
              <a:r>
                <a:rPr lang="en-US" sz="40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Luyện</a:t>
              </a:r>
              <a:r>
                <a:rPr lang="en-US" sz="40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40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đọc</a:t>
              </a:r>
              <a:r>
                <a:rPr lang="en-US" sz="40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40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và</a:t>
              </a:r>
              <a:r>
                <a:rPr lang="en-US" sz="40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40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tìm</a:t>
              </a:r>
              <a:r>
                <a:rPr lang="en-US" sz="40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40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hiểu</a:t>
              </a:r>
              <a:r>
                <a:rPr lang="en-US" sz="40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40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bài</a:t>
              </a:r>
              <a:r>
                <a:rPr lang="en-US" sz="40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.</a:t>
              </a: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1646078" y="3017498"/>
              <a:ext cx="5577840" cy="0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6" name="Rectangle 5"/>
          <p:cNvSpPr/>
          <p:nvPr/>
        </p:nvSpPr>
        <p:spPr>
          <a:xfrm>
            <a:off x="2554047" y="4611063"/>
            <a:ext cx="8473887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sz="40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Thuyền</a:t>
            </a:r>
            <a:r>
              <a:rPr lang="vi-VN" sz="40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ta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vi-VN" sz="40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quanh </a:t>
            </a:r>
            <a:r>
              <a:rPr lang="vi-VN" sz="40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quất</a:t>
            </a:r>
            <a:r>
              <a:rPr lang="vi-VN" sz="40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trên Ba </a:t>
            </a:r>
            <a:r>
              <a:rPr lang="vi-VN" sz="40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Bể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endParaRPr lang="vi-VN" sz="4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vi-VN" sz="40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Đỏ</a:t>
            </a:r>
            <a:r>
              <a:rPr lang="vi-VN" sz="40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40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ối</a:t>
            </a:r>
            <a:r>
              <a:rPr lang="vi-VN" sz="40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40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vườn</a:t>
            </a:r>
            <a:r>
              <a:rPr lang="vi-VN" sz="40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cam,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vi-VN" sz="40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40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thắm</a:t>
            </a:r>
            <a:r>
              <a:rPr lang="vi-VN" sz="40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40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bãi</a:t>
            </a:r>
            <a:r>
              <a:rPr lang="vi-VN" sz="40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ngô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endParaRPr lang="vi-VN" sz="4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vi-VN" sz="40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Thuyền</a:t>
            </a:r>
            <a:r>
              <a:rPr lang="vi-VN" sz="40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ơi,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vi-VN" sz="40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40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chầm</a:t>
            </a:r>
            <a:r>
              <a:rPr lang="vi-VN" sz="40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40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chậm</a:t>
            </a:r>
            <a:r>
              <a:rPr lang="vi-VN" sz="40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40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chờ</a:t>
            </a:r>
            <a:r>
              <a:rPr lang="vi-VN" sz="40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ta </a:t>
            </a:r>
            <a:r>
              <a:rPr lang="vi-VN" sz="40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nhé</a:t>
            </a:r>
            <a:endParaRPr lang="vi-VN" sz="4000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vi-VN" sz="40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Muốn</a:t>
            </a:r>
            <a:r>
              <a:rPr lang="vi-VN" sz="40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ở đây thôi,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vi-VN" sz="40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40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chẳng</a:t>
            </a:r>
            <a:r>
              <a:rPr lang="vi-VN" sz="40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40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muốn</a:t>
            </a:r>
            <a:r>
              <a:rPr lang="vi-VN" sz="40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40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vi-VN" sz="40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//</a:t>
            </a:r>
            <a:r>
              <a:rPr lang="vi-VN" sz="40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</p:txBody>
      </p:sp>
      <p:sp>
        <p:nvSpPr>
          <p:cNvPr id="27" name="Rectangle 26"/>
          <p:cNvSpPr/>
          <p:nvPr/>
        </p:nvSpPr>
        <p:spPr>
          <a:xfrm>
            <a:off x="1507226" y="2554960"/>
            <a:ext cx="525178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4000" b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a. </a:t>
            </a:r>
            <a:r>
              <a:rPr lang="en-US" sz="4000" b="1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Luyện</a:t>
            </a:r>
            <a:r>
              <a:rPr lang="en-US" sz="4000" b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đọc</a:t>
            </a:r>
            <a:r>
              <a:rPr lang="en-US" sz="4000" b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4000" b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000" b="1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endParaRPr lang="en-US" sz="4000" b="1" dirty="0">
              <a:solidFill>
                <a:srgbClr val="FF006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1051719" y="3411614"/>
            <a:ext cx="107442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</a:t>
            </a:r>
            <a:r>
              <a:rPr lang="en-US" sz="40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eo</a:t>
            </a:r>
            <a:r>
              <a:rPr lang="en-US" sz="40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sz="40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eo</a:t>
            </a:r>
            <a:r>
              <a:rPr lang="en-US" sz="40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sz="40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á</a:t>
            </a:r>
            <a:r>
              <a:rPr lang="en-US" sz="40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rừng</a:t>
            </a:r>
            <a:r>
              <a:rPr lang="en-US" sz="40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sz="40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òng</a:t>
            </a:r>
            <a:r>
              <a:rPr lang="en-US" sz="40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ta, </a:t>
            </a:r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sz="40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ướt</a:t>
            </a:r>
            <a:r>
              <a:rPr lang="en-US" sz="40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nhẹ</a:t>
            </a:r>
            <a:r>
              <a:rPr lang="en-US" sz="40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sz="40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ặng</a:t>
            </a:r>
            <a:r>
              <a:rPr lang="en-US" sz="40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sz="40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ẽ</a:t>
            </a:r>
            <a:r>
              <a:rPr lang="en-US" sz="40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 </a:t>
            </a:r>
          </a:p>
        </p:txBody>
      </p:sp>
      <p:grpSp>
        <p:nvGrpSpPr>
          <p:cNvPr id="31" name="Group 30"/>
          <p:cNvGrpSpPr/>
          <p:nvPr/>
        </p:nvGrpSpPr>
        <p:grpSpPr>
          <a:xfrm>
            <a:off x="4617134" y="42893"/>
            <a:ext cx="6255239" cy="1599885"/>
            <a:chOff x="4617134" y="42893"/>
            <a:chExt cx="6255239" cy="1599885"/>
          </a:xfrm>
        </p:grpSpPr>
        <p:grpSp>
          <p:nvGrpSpPr>
            <p:cNvPr id="32" name="Group 31"/>
            <p:cNvGrpSpPr/>
            <p:nvPr/>
          </p:nvGrpSpPr>
          <p:grpSpPr>
            <a:xfrm>
              <a:off x="4617134" y="42893"/>
              <a:ext cx="6255239" cy="1013727"/>
              <a:chOff x="4539228" y="103852"/>
              <a:chExt cx="6149694" cy="1013727"/>
            </a:xfrm>
          </p:grpSpPr>
          <p:grpSp>
            <p:nvGrpSpPr>
              <p:cNvPr id="34" name="Group 33"/>
              <p:cNvGrpSpPr/>
              <p:nvPr/>
            </p:nvGrpSpPr>
            <p:grpSpPr>
              <a:xfrm>
                <a:off x="4539228" y="103852"/>
                <a:ext cx="6149694" cy="1013727"/>
                <a:chOff x="4539228" y="103852"/>
                <a:chExt cx="6149694" cy="1013727"/>
              </a:xfrm>
            </p:grpSpPr>
            <p:sp>
              <p:nvSpPr>
                <p:cNvPr id="36" name="TextBox 35"/>
                <p:cNvSpPr txBox="1"/>
                <p:nvPr/>
              </p:nvSpPr>
              <p:spPr>
                <a:xfrm>
                  <a:off x="4539228" y="103852"/>
                  <a:ext cx="6149694" cy="58477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3200">
                      <a:solidFill>
                        <a:srgbClr val="0000CC"/>
                      </a:solidFill>
                      <a:latin typeface="Times New Roman" pitchFamily="18" charset="0"/>
                      <a:cs typeface="Times New Roman" pitchFamily="18" charset="0"/>
                    </a:rPr>
                    <a:t>Thứ……ngày…..tháng…..năm…….</a:t>
                  </a:r>
                </a:p>
              </p:txBody>
            </p:sp>
            <p:sp>
              <p:nvSpPr>
                <p:cNvPr id="37" name="TextBox 36"/>
                <p:cNvSpPr txBox="1"/>
                <p:nvPr/>
              </p:nvSpPr>
              <p:spPr>
                <a:xfrm>
                  <a:off x="6486305" y="594359"/>
                  <a:ext cx="2261748" cy="52322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2800" b="1">
                      <a:solidFill>
                        <a:srgbClr val="FF0066"/>
                      </a:solidFill>
                      <a:latin typeface="Times New Roman" pitchFamily="18" charset="0"/>
                      <a:cs typeface="Times New Roman" pitchFamily="18" charset="0"/>
                    </a:rPr>
                    <a:t>TIẾNG VIỆT</a:t>
                  </a:r>
                </a:p>
              </p:txBody>
            </p:sp>
          </p:grpSp>
          <p:cxnSp>
            <p:nvCxnSpPr>
              <p:cNvPr id="35" name="Straight Connector 34"/>
              <p:cNvCxnSpPr/>
              <p:nvPr/>
            </p:nvCxnSpPr>
            <p:spPr>
              <a:xfrm>
                <a:off x="6676405" y="1082039"/>
                <a:ext cx="1887840" cy="0"/>
              </a:xfrm>
              <a:prstGeom prst="line">
                <a:avLst/>
              </a:prstGeom>
              <a:ln>
                <a:solidFill>
                  <a:srgbClr val="FF0066"/>
                </a:solidFill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33" name="Text Box 14"/>
            <p:cNvSpPr txBox="1">
              <a:spLocks noChangeArrowheads="1"/>
            </p:cNvSpPr>
            <p:nvPr/>
          </p:nvSpPr>
          <p:spPr bwMode="auto">
            <a:xfrm>
              <a:off x="4785519" y="1066800"/>
              <a:ext cx="6019799" cy="57597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143689" tIns="71844" rIns="143689" bIns="71844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ts val="0"/>
                </a:spcBef>
                <a:defRPr/>
              </a:pPr>
              <a:r>
                <a:rPr lang="en-US" sz="2800" b="1" dirty="0" err="1">
                  <a:solidFill>
                    <a:srgbClr val="0000CC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</a:rPr>
                <a:t>Bài</a:t>
              </a:r>
              <a:r>
                <a:rPr lang="en-US" sz="2800" b="1" dirty="0">
                  <a:solidFill>
                    <a:srgbClr val="0000CC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</a:rPr>
                <a:t> 1: TRÊN HỒ BA BỂ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701057155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3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/>
          <p:cNvGrpSpPr/>
          <p:nvPr/>
        </p:nvGrpSpPr>
        <p:grpSpPr>
          <a:xfrm>
            <a:off x="1356519" y="1752600"/>
            <a:ext cx="6781801" cy="707886"/>
            <a:chOff x="1508918" y="1888664"/>
            <a:chExt cx="6172201" cy="1186207"/>
          </a:xfrm>
        </p:grpSpPr>
        <p:sp>
          <p:nvSpPr>
            <p:cNvPr id="10" name="Rectangle 9"/>
            <p:cNvSpPr/>
            <p:nvPr/>
          </p:nvSpPr>
          <p:spPr>
            <a:xfrm>
              <a:off x="1508918" y="1888664"/>
              <a:ext cx="6172201" cy="118620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40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3. </a:t>
              </a:r>
              <a:r>
                <a:rPr lang="en-US" sz="40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Luyện</a:t>
              </a:r>
              <a:r>
                <a:rPr lang="en-US" sz="40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40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đọc</a:t>
              </a:r>
              <a:r>
                <a:rPr lang="en-US" sz="40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40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và</a:t>
              </a:r>
              <a:r>
                <a:rPr lang="en-US" sz="40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40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tìm</a:t>
              </a:r>
              <a:r>
                <a:rPr lang="en-US" sz="40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40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hiểu</a:t>
              </a:r>
              <a:r>
                <a:rPr lang="en-US" sz="40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40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bài</a:t>
              </a:r>
              <a:r>
                <a:rPr lang="en-US" sz="40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.</a:t>
              </a: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1646078" y="3017498"/>
              <a:ext cx="5577840" cy="0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8" name="Rectangle 27"/>
          <p:cNvSpPr/>
          <p:nvPr/>
        </p:nvSpPr>
        <p:spPr>
          <a:xfrm>
            <a:off x="1324671" y="2745954"/>
            <a:ext cx="525178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4000" b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b. </a:t>
            </a:r>
            <a:r>
              <a:rPr lang="en-US" sz="4000" b="1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sz="4000" b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nghĩa</a:t>
            </a:r>
            <a:r>
              <a:rPr lang="en-US" sz="4000" b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endParaRPr lang="en-US" sz="4000" b="1" dirty="0">
              <a:solidFill>
                <a:srgbClr val="FF006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31" name="Group 30"/>
          <p:cNvGrpSpPr/>
          <p:nvPr/>
        </p:nvGrpSpPr>
        <p:grpSpPr>
          <a:xfrm>
            <a:off x="4617134" y="42893"/>
            <a:ext cx="6255239" cy="1599885"/>
            <a:chOff x="4617134" y="42893"/>
            <a:chExt cx="6255239" cy="1599885"/>
          </a:xfrm>
        </p:grpSpPr>
        <p:grpSp>
          <p:nvGrpSpPr>
            <p:cNvPr id="32" name="Group 31"/>
            <p:cNvGrpSpPr/>
            <p:nvPr/>
          </p:nvGrpSpPr>
          <p:grpSpPr>
            <a:xfrm>
              <a:off x="4617134" y="42893"/>
              <a:ext cx="6255239" cy="1013727"/>
              <a:chOff x="4539228" y="103852"/>
              <a:chExt cx="6149694" cy="1013727"/>
            </a:xfrm>
          </p:grpSpPr>
          <p:grpSp>
            <p:nvGrpSpPr>
              <p:cNvPr id="34" name="Group 33"/>
              <p:cNvGrpSpPr/>
              <p:nvPr/>
            </p:nvGrpSpPr>
            <p:grpSpPr>
              <a:xfrm>
                <a:off x="4539228" y="103852"/>
                <a:ext cx="6149694" cy="1013727"/>
                <a:chOff x="4539228" y="103852"/>
                <a:chExt cx="6149694" cy="1013727"/>
              </a:xfrm>
            </p:grpSpPr>
            <p:sp>
              <p:nvSpPr>
                <p:cNvPr id="36" name="TextBox 35"/>
                <p:cNvSpPr txBox="1"/>
                <p:nvPr/>
              </p:nvSpPr>
              <p:spPr>
                <a:xfrm>
                  <a:off x="4539228" y="103852"/>
                  <a:ext cx="6149694" cy="58477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3200">
                      <a:solidFill>
                        <a:srgbClr val="0000CC"/>
                      </a:solidFill>
                      <a:latin typeface="Times New Roman" pitchFamily="18" charset="0"/>
                      <a:cs typeface="Times New Roman" pitchFamily="18" charset="0"/>
                    </a:rPr>
                    <a:t>Thứ……ngày…..tháng…..năm…….</a:t>
                  </a:r>
                </a:p>
              </p:txBody>
            </p:sp>
            <p:sp>
              <p:nvSpPr>
                <p:cNvPr id="37" name="TextBox 36"/>
                <p:cNvSpPr txBox="1"/>
                <p:nvPr/>
              </p:nvSpPr>
              <p:spPr>
                <a:xfrm>
                  <a:off x="6486305" y="594359"/>
                  <a:ext cx="2261748" cy="52322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2800" b="1">
                      <a:solidFill>
                        <a:srgbClr val="FF0066"/>
                      </a:solidFill>
                      <a:latin typeface="Times New Roman" pitchFamily="18" charset="0"/>
                      <a:cs typeface="Times New Roman" pitchFamily="18" charset="0"/>
                    </a:rPr>
                    <a:t>TIẾNG VIỆT</a:t>
                  </a:r>
                </a:p>
              </p:txBody>
            </p:sp>
          </p:grpSp>
          <p:cxnSp>
            <p:nvCxnSpPr>
              <p:cNvPr id="35" name="Straight Connector 34"/>
              <p:cNvCxnSpPr/>
              <p:nvPr/>
            </p:nvCxnSpPr>
            <p:spPr>
              <a:xfrm>
                <a:off x="6676405" y="1082039"/>
                <a:ext cx="1887840" cy="0"/>
              </a:xfrm>
              <a:prstGeom prst="line">
                <a:avLst/>
              </a:prstGeom>
              <a:ln>
                <a:solidFill>
                  <a:srgbClr val="FF0066"/>
                </a:solidFill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33" name="Text Box 14"/>
            <p:cNvSpPr txBox="1">
              <a:spLocks noChangeArrowheads="1"/>
            </p:cNvSpPr>
            <p:nvPr/>
          </p:nvSpPr>
          <p:spPr bwMode="auto">
            <a:xfrm>
              <a:off x="4785519" y="1066800"/>
              <a:ext cx="6019799" cy="57597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143689" tIns="71844" rIns="143689" bIns="71844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ts val="0"/>
                </a:spcBef>
                <a:defRPr/>
              </a:pPr>
              <a:r>
                <a:rPr lang="en-US" sz="2800" b="1" dirty="0" err="1">
                  <a:solidFill>
                    <a:srgbClr val="0000CC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</a:rPr>
                <a:t>Bài</a:t>
              </a:r>
              <a:r>
                <a:rPr lang="en-US" sz="2800" b="1" dirty="0">
                  <a:solidFill>
                    <a:srgbClr val="0000CC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</a:rPr>
                <a:t> 1: TRÊN HỒ BA BỂ</a:t>
              </a:r>
            </a:p>
          </p:txBody>
        </p:sp>
      </p:grpSp>
      <p:pic>
        <p:nvPicPr>
          <p:cNvPr id="3" name="Picture 2">
            <a:extLst>
              <a:ext uri="{FF2B5EF4-FFF2-40B4-BE49-F238E27FC236}">
                <a16:creationId xmlns:a16="http://schemas.microsoft.com/office/drawing/2014/main" id="{B156D435-1EF6-5E6F-E633-9AC53FC4070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47119" y="4114800"/>
            <a:ext cx="11304232" cy="4890640"/>
          </a:xfrm>
          <a:prstGeom prst="rect">
            <a:avLst/>
          </a:prstGeom>
        </p:spPr>
      </p:pic>
      <p:sp>
        <p:nvSpPr>
          <p:cNvPr id="19" name="TextBox 18">
            <a:extLst>
              <a:ext uri="{FF2B5EF4-FFF2-40B4-BE49-F238E27FC236}">
                <a16:creationId xmlns:a16="http://schemas.microsoft.com/office/drawing/2014/main" id="{194646F5-7F49-040A-7D7F-3F0B24681E87}"/>
              </a:ext>
            </a:extLst>
          </p:cNvPr>
          <p:cNvSpPr txBox="1"/>
          <p:nvPr/>
        </p:nvSpPr>
        <p:spPr>
          <a:xfrm>
            <a:off x="1362608" y="3493103"/>
            <a:ext cx="10470039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600" b="1" i="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Ghép</a:t>
            </a:r>
            <a:r>
              <a:rPr lang="en-US" sz="3600" b="1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3600" b="1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ngữ</a:t>
            </a:r>
            <a:r>
              <a:rPr lang="en-US" sz="3600" b="1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3600" b="1" i="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bên</a:t>
            </a:r>
            <a:r>
              <a:rPr lang="en-US" sz="3600" b="1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3600" b="1" i="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3600" b="1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nghĩa</a:t>
            </a:r>
            <a:r>
              <a:rPr lang="en-US" sz="3600" b="1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phù</a:t>
            </a:r>
            <a:r>
              <a:rPr lang="en-US" sz="3600" b="1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sz="3600" b="1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3600" b="1" i="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bên</a:t>
            </a:r>
            <a:r>
              <a:rPr lang="en-US" sz="3600" b="1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B: </a:t>
            </a:r>
            <a:br>
              <a:rPr lang="en-US" sz="3600" b="1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3600" b="1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5BAAC760-D4C6-FFDE-FFC0-01894FC57F98}"/>
              </a:ext>
            </a:extLst>
          </p:cNvPr>
          <p:cNvCxnSpPr>
            <a:cxnSpLocks/>
          </p:cNvCxnSpPr>
          <p:nvPr/>
        </p:nvCxnSpPr>
        <p:spPr>
          <a:xfrm>
            <a:off x="5547519" y="4875645"/>
            <a:ext cx="1447800" cy="1144155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1CBEF317-697E-E1E1-40F2-DC7E113D9457}"/>
              </a:ext>
            </a:extLst>
          </p:cNvPr>
          <p:cNvCxnSpPr>
            <a:cxnSpLocks/>
          </p:cNvCxnSpPr>
          <p:nvPr/>
        </p:nvCxnSpPr>
        <p:spPr>
          <a:xfrm>
            <a:off x="5547519" y="6019800"/>
            <a:ext cx="1447800" cy="1077954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6F59B3DB-DF7B-9CE2-2369-719E453378AE}"/>
              </a:ext>
            </a:extLst>
          </p:cNvPr>
          <p:cNvCxnSpPr>
            <a:cxnSpLocks/>
          </p:cNvCxnSpPr>
          <p:nvPr/>
        </p:nvCxnSpPr>
        <p:spPr>
          <a:xfrm flipV="1">
            <a:off x="5471319" y="5094246"/>
            <a:ext cx="1447800" cy="2068554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DDD4581B-4E22-BB0A-9944-999270835707}"/>
              </a:ext>
            </a:extLst>
          </p:cNvPr>
          <p:cNvCxnSpPr>
            <a:cxnSpLocks/>
          </p:cNvCxnSpPr>
          <p:nvPr/>
        </p:nvCxnSpPr>
        <p:spPr>
          <a:xfrm>
            <a:off x="5561347" y="8275986"/>
            <a:ext cx="1281572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30926639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6" name="Straight Connector 25"/>
          <p:cNvCxnSpPr/>
          <p:nvPr/>
        </p:nvCxnSpPr>
        <p:spPr>
          <a:xfrm>
            <a:off x="6405529" y="2743200"/>
            <a:ext cx="0" cy="5694403"/>
          </a:xfrm>
          <a:prstGeom prst="line">
            <a:avLst/>
          </a:prstGeom>
          <a:ln>
            <a:solidFill>
              <a:srgbClr val="0000CC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grpSp>
        <p:nvGrpSpPr>
          <p:cNvPr id="27" name="Group 26"/>
          <p:cNvGrpSpPr/>
          <p:nvPr/>
        </p:nvGrpSpPr>
        <p:grpSpPr>
          <a:xfrm>
            <a:off x="1718225" y="1891336"/>
            <a:ext cx="2319747" cy="654607"/>
            <a:chOff x="1259767" y="1442589"/>
            <a:chExt cx="2319747" cy="654607"/>
          </a:xfrm>
        </p:grpSpPr>
        <p:sp>
          <p:nvSpPr>
            <p:cNvPr id="28" name="Rectangle 27"/>
            <p:cNvSpPr/>
            <p:nvPr/>
          </p:nvSpPr>
          <p:spPr>
            <a:xfrm>
              <a:off x="1259767" y="1442589"/>
              <a:ext cx="2319747" cy="654607"/>
            </a:xfrm>
            <a:prstGeom prst="rect">
              <a:avLst/>
            </a:prstGeom>
            <a:noFill/>
          </p:spPr>
          <p:txBody>
            <a:bodyPr wrap="none" lIns="69156" tIns="34578" rIns="69156" bIns="34578">
              <a:spAutoFit/>
              <a:scene3d>
                <a:camera prst="orthographicFront"/>
                <a:lightRig rig="glow" dir="tl">
                  <a:rot lat="0" lon="0" rev="5400000"/>
                </a:lightRig>
              </a:scene3d>
              <a:sp3d contourW="12700">
                <a:bevelT w="25400" h="25400"/>
                <a:contourClr>
                  <a:schemeClr val="accent6">
                    <a:shade val="73000"/>
                  </a:schemeClr>
                </a:contourClr>
              </a:sp3d>
            </a:bodyPr>
            <a:lstStyle/>
            <a:p>
              <a:pPr algn="ctr"/>
              <a:r>
                <a:rPr lang="en-US" sz="3800" b="1">
                  <a:ln w="11430"/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Luyện đọc</a:t>
              </a:r>
            </a:p>
          </p:txBody>
        </p:sp>
        <p:cxnSp>
          <p:nvCxnSpPr>
            <p:cNvPr id="29" name="Straight Connector 28"/>
            <p:cNvCxnSpPr/>
            <p:nvPr/>
          </p:nvCxnSpPr>
          <p:spPr>
            <a:xfrm>
              <a:off x="1338517" y="2096852"/>
              <a:ext cx="2209800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30" name="Group 29"/>
          <p:cNvGrpSpPr/>
          <p:nvPr/>
        </p:nvGrpSpPr>
        <p:grpSpPr>
          <a:xfrm>
            <a:off x="8753147" y="1907107"/>
            <a:ext cx="2791030" cy="654607"/>
            <a:chOff x="1024127" y="1442589"/>
            <a:chExt cx="2791030" cy="654607"/>
          </a:xfrm>
        </p:grpSpPr>
        <p:sp>
          <p:nvSpPr>
            <p:cNvPr id="31" name="Rectangle 30"/>
            <p:cNvSpPr/>
            <p:nvPr/>
          </p:nvSpPr>
          <p:spPr>
            <a:xfrm>
              <a:off x="1024127" y="1442589"/>
              <a:ext cx="2791030" cy="654607"/>
            </a:xfrm>
            <a:prstGeom prst="rect">
              <a:avLst/>
            </a:prstGeom>
            <a:noFill/>
          </p:spPr>
          <p:txBody>
            <a:bodyPr wrap="none" lIns="69156" tIns="34578" rIns="69156" bIns="34578">
              <a:spAutoFit/>
              <a:scene3d>
                <a:camera prst="orthographicFront"/>
                <a:lightRig rig="glow" dir="tl">
                  <a:rot lat="0" lon="0" rev="5400000"/>
                </a:lightRig>
              </a:scene3d>
              <a:sp3d contourW="12700">
                <a:bevelT w="25400" h="25400"/>
                <a:contourClr>
                  <a:schemeClr val="accent6">
                    <a:shade val="73000"/>
                  </a:schemeClr>
                </a:contourClr>
              </a:sp3d>
            </a:bodyPr>
            <a:lstStyle/>
            <a:p>
              <a:pPr algn="ctr"/>
              <a:r>
                <a:rPr lang="en-US" sz="3800" b="1">
                  <a:ln w="11430"/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Tìm hiểu bài</a:t>
              </a:r>
            </a:p>
          </p:txBody>
        </p:sp>
        <p:cxnSp>
          <p:nvCxnSpPr>
            <p:cNvPr id="32" name="Straight Connector 31"/>
            <p:cNvCxnSpPr/>
            <p:nvPr/>
          </p:nvCxnSpPr>
          <p:spPr>
            <a:xfrm>
              <a:off x="1156059" y="2067013"/>
              <a:ext cx="2560320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42" name="Rectangle 41"/>
          <p:cNvSpPr/>
          <p:nvPr/>
        </p:nvSpPr>
        <p:spPr>
          <a:xfrm>
            <a:off x="6597627" y="2590800"/>
            <a:ext cx="9236891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1:</a:t>
            </a:r>
            <a:r>
              <a:rPr lang="vi-VN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Đi </a:t>
            </a:r>
            <a:r>
              <a:rPr lang="vi-VN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thuyền</a:t>
            </a:r>
            <a:r>
              <a:rPr lang="vi-VN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trên </a:t>
            </a:r>
            <a:r>
              <a:rPr lang="vi-VN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hồ</a:t>
            </a:r>
            <a:r>
              <a:rPr lang="vi-VN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Ba </a:t>
            </a:r>
            <a:r>
              <a:rPr lang="vi-VN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Bể</a:t>
            </a:r>
            <a:r>
              <a:rPr lang="vi-VN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vi-VN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tác</a:t>
            </a:r>
            <a:r>
              <a:rPr lang="vi-VN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giả</a:t>
            </a:r>
            <a:r>
              <a:rPr lang="vi-VN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nghe </a:t>
            </a:r>
            <a:r>
              <a:rPr lang="vi-VN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vi-VN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vi-VN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âm thanh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vi-VN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en-US" sz="3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6618404" y="3657600"/>
            <a:ext cx="9216116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nl-NL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thuyền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hồ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Ba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Bể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nghe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thấy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tiếng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ngâm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núi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rừng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lá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cây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nghe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thấy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tiếng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chim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hót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  </a:t>
            </a:r>
          </a:p>
        </p:txBody>
      </p:sp>
      <p:sp>
        <p:nvSpPr>
          <p:cNvPr id="40" name="Rectangle 39"/>
          <p:cNvSpPr/>
          <p:nvPr/>
        </p:nvSpPr>
        <p:spPr>
          <a:xfrm>
            <a:off x="6669172" y="5410200"/>
            <a:ext cx="9236891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2: </a:t>
            </a:r>
            <a:r>
              <a:rPr lang="vi-VN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Vì</a:t>
            </a:r>
            <a:r>
              <a:rPr lang="vi-VN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sao </a:t>
            </a:r>
            <a:r>
              <a:rPr lang="vi-VN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vi-VN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</a:t>
            </a:r>
            <a:r>
              <a:rPr lang="vi-VN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vi-VN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vi-VN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giác</a:t>
            </a:r>
            <a:r>
              <a:rPr lang="vi-VN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thuyền</a:t>
            </a:r>
            <a:r>
              <a:rPr lang="vi-VN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lướt</a:t>
            </a:r>
            <a:r>
              <a:rPr lang="vi-VN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trên mây, trên </a:t>
            </a:r>
            <a:r>
              <a:rPr lang="vi-VN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núi</a:t>
            </a:r>
            <a:r>
              <a:rPr lang="vi-VN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  <a:r>
              <a:rPr lang="vi-VN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Chọn</a:t>
            </a:r>
            <a:r>
              <a:rPr lang="vi-VN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ý </a:t>
            </a:r>
            <a:r>
              <a:rPr lang="vi-VN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đúng</a:t>
            </a:r>
            <a:r>
              <a:rPr lang="vi-VN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3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43" name="Group 42"/>
          <p:cNvGrpSpPr/>
          <p:nvPr/>
        </p:nvGrpSpPr>
        <p:grpSpPr>
          <a:xfrm>
            <a:off x="4617134" y="42893"/>
            <a:ext cx="6255239" cy="1599885"/>
            <a:chOff x="4617134" y="42893"/>
            <a:chExt cx="6255239" cy="1599885"/>
          </a:xfrm>
        </p:grpSpPr>
        <p:grpSp>
          <p:nvGrpSpPr>
            <p:cNvPr id="44" name="Group 43"/>
            <p:cNvGrpSpPr/>
            <p:nvPr/>
          </p:nvGrpSpPr>
          <p:grpSpPr>
            <a:xfrm>
              <a:off x="4617134" y="42893"/>
              <a:ext cx="6255239" cy="1013727"/>
              <a:chOff x="4539228" y="103852"/>
              <a:chExt cx="6149694" cy="1013727"/>
            </a:xfrm>
          </p:grpSpPr>
          <p:grpSp>
            <p:nvGrpSpPr>
              <p:cNvPr id="47" name="Group 46"/>
              <p:cNvGrpSpPr/>
              <p:nvPr/>
            </p:nvGrpSpPr>
            <p:grpSpPr>
              <a:xfrm>
                <a:off x="4539228" y="103852"/>
                <a:ext cx="6149694" cy="1013727"/>
                <a:chOff x="4539228" y="103852"/>
                <a:chExt cx="6149694" cy="1013727"/>
              </a:xfrm>
            </p:grpSpPr>
            <p:sp>
              <p:nvSpPr>
                <p:cNvPr id="49" name="TextBox 48"/>
                <p:cNvSpPr txBox="1"/>
                <p:nvPr/>
              </p:nvSpPr>
              <p:spPr>
                <a:xfrm>
                  <a:off x="4539228" y="103852"/>
                  <a:ext cx="6149694" cy="58477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3200">
                      <a:solidFill>
                        <a:srgbClr val="0000CC"/>
                      </a:solidFill>
                      <a:latin typeface="Times New Roman" pitchFamily="18" charset="0"/>
                      <a:cs typeface="Times New Roman" pitchFamily="18" charset="0"/>
                    </a:rPr>
                    <a:t>Thứ……ngày…..tháng…..năm…….</a:t>
                  </a:r>
                </a:p>
              </p:txBody>
            </p:sp>
            <p:sp>
              <p:nvSpPr>
                <p:cNvPr id="50" name="TextBox 49"/>
                <p:cNvSpPr txBox="1"/>
                <p:nvPr/>
              </p:nvSpPr>
              <p:spPr>
                <a:xfrm>
                  <a:off x="6486305" y="594359"/>
                  <a:ext cx="2261748" cy="52322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2800" b="1">
                      <a:solidFill>
                        <a:srgbClr val="FF0066"/>
                      </a:solidFill>
                      <a:latin typeface="Times New Roman" pitchFamily="18" charset="0"/>
                      <a:cs typeface="Times New Roman" pitchFamily="18" charset="0"/>
                    </a:rPr>
                    <a:t>TIẾNG VIỆT</a:t>
                  </a:r>
                </a:p>
              </p:txBody>
            </p:sp>
          </p:grpSp>
          <p:cxnSp>
            <p:nvCxnSpPr>
              <p:cNvPr id="48" name="Straight Connector 47"/>
              <p:cNvCxnSpPr/>
              <p:nvPr/>
            </p:nvCxnSpPr>
            <p:spPr>
              <a:xfrm>
                <a:off x="6676405" y="1082039"/>
                <a:ext cx="1887840" cy="0"/>
              </a:xfrm>
              <a:prstGeom prst="line">
                <a:avLst/>
              </a:prstGeom>
              <a:ln>
                <a:solidFill>
                  <a:srgbClr val="FF0066"/>
                </a:solidFill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46" name="Text Box 14"/>
            <p:cNvSpPr txBox="1">
              <a:spLocks noChangeArrowheads="1"/>
            </p:cNvSpPr>
            <p:nvPr/>
          </p:nvSpPr>
          <p:spPr bwMode="auto">
            <a:xfrm>
              <a:off x="4785519" y="1066800"/>
              <a:ext cx="6019799" cy="57597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143689" tIns="71844" rIns="143689" bIns="71844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ts val="0"/>
                </a:spcBef>
                <a:defRPr/>
              </a:pPr>
              <a:r>
                <a:rPr lang="en-US" sz="2800" b="1" dirty="0" err="1">
                  <a:solidFill>
                    <a:srgbClr val="0000CC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</a:rPr>
                <a:t>Bài</a:t>
              </a:r>
              <a:r>
                <a:rPr lang="en-US" sz="2800" b="1" dirty="0">
                  <a:solidFill>
                    <a:srgbClr val="0000CC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</a:rPr>
                <a:t> 1: TRÊN HỒ BA BỂ</a:t>
              </a:r>
            </a:p>
          </p:txBody>
        </p:sp>
      </p:grpSp>
      <p:sp>
        <p:nvSpPr>
          <p:cNvPr id="51" name="Rectangle 50"/>
          <p:cNvSpPr/>
          <p:nvPr/>
        </p:nvSpPr>
        <p:spPr>
          <a:xfrm>
            <a:off x="76202" y="4849611"/>
            <a:ext cx="6461917" cy="35863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vi-VN" sz="32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Thuyền</a:t>
            </a:r>
            <a:r>
              <a:rPr lang="vi-VN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ta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vi-VN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quanh </a:t>
            </a:r>
            <a:r>
              <a:rPr lang="vi-VN" sz="32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quất</a:t>
            </a:r>
            <a:r>
              <a:rPr lang="vi-VN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trên Ba </a:t>
            </a:r>
            <a:r>
              <a:rPr lang="vi-VN" sz="32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Bể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endParaRPr lang="vi-VN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vi-VN" sz="32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Đỏ</a:t>
            </a:r>
            <a:r>
              <a:rPr lang="vi-VN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ối</a:t>
            </a:r>
            <a:r>
              <a:rPr lang="vi-VN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vườn</a:t>
            </a:r>
            <a:r>
              <a:rPr lang="vi-VN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cam,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vi-VN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thắm</a:t>
            </a:r>
            <a:r>
              <a:rPr lang="vi-VN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bãi</a:t>
            </a:r>
            <a:r>
              <a:rPr lang="vi-VN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ngô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endParaRPr lang="vi-VN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vi-VN" sz="32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Thuyền</a:t>
            </a:r>
            <a:r>
              <a:rPr lang="vi-VN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ơi,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vi-VN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chầm</a:t>
            </a:r>
            <a:r>
              <a:rPr lang="vi-VN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chậm</a:t>
            </a:r>
            <a:r>
              <a:rPr lang="vi-VN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chờ</a:t>
            </a:r>
            <a:r>
              <a:rPr lang="vi-VN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ta </a:t>
            </a:r>
            <a:r>
              <a:rPr lang="vi-VN" sz="32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nhé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endParaRPr lang="vi-VN" sz="3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vi-VN" sz="32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Muốn</a:t>
            </a:r>
            <a:r>
              <a:rPr lang="vi-VN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ở đây thôi,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vi-VN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chẳng</a:t>
            </a:r>
            <a:r>
              <a:rPr lang="vi-VN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muốn</a:t>
            </a:r>
            <a:r>
              <a:rPr lang="vi-VN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vi-VN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//</a:t>
            </a:r>
            <a:r>
              <a:rPr lang="vi-VN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>
              <a:lnSpc>
                <a:spcPct val="120000"/>
              </a:lnSpc>
            </a:pPr>
            <a:endParaRPr lang="vi-VN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137319" y="2864912"/>
            <a:ext cx="5850435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6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</a:t>
            </a:r>
            <a:r>
              <a:rPr lang="en-US" sz="3600" b="1" i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eo</a:t>
            </a:r>
            <a:r>
              <a:rPr lang="en-US" sz="3600" b="1" i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sz="3600" b="1" i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eo</a:t>
            </a:r>
            <a:r>
              <a:rPr lang="en-US" sz="3600" b="1" i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sz="3600" b="1" i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á</a:t>
            </a:r>
            <a:r>
              <a:rPr lang="en-US" sz="3600" b="1" i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rừng</a:t>
            </a:r>
            <a:r>
              <a:rPr lang="en-US" sz="3600" b="1" i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sz="3600" b="1" i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òng</a:t>
            </a:r>
            <a:r>
              <a:rPr lang="en-US" sz="3600" b="1" i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ta, </a:t>
            </a:r>
            <a:r>
              <a:rPr lang="en-US" sz="36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sz="3600" b="1" i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ướt</a:t>
            </a:r>
            <a:r>
              <a:rPr lang="en-US" sz="3600" b="1" i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nhẹ</a:t>
            </a:r>
            <a:r>
              <a:rPr lang="en-US" sz="3600" b="1" i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sz="3600" b="1" i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ặng</a:t>
            </a:r>
            <a:r>
              <a:rPr lang="en-US" sz="3600" b="1" i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sz="3600" b="1" i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ẽ</a:t>
            </a:r>
            <a:r>
              <a:rPr lang="en-US" sz="3600" b="1" i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/>
            <a:endParaRPr lang="en-US" sz="3600" b="1" i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04D1FAAA-B892-6D8B-9089-26B5D60A6AB6}"/>
              </a:ext>
            </a:extLst>
          </p:cNvPr>
          <p:cNvSpPr txBox="1"/>
          <p:nvPr/>
        </p:nvSpPr>
        <p:spPr>
          <a:xfrm>
            <a:off x="6614319" y="6477000"/>
            <a:ext cx="9165347" cy="39703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vi-VN" sz="3600" b="1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a) </a:t>
            </a:r>
            <a:r>
              <a:rPr lang="vi-VN" sz="3600" b="1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Vì</a:t>
            </a:r>
            <a:r>
              <a:rPr lang="vi-VN" sz="3600" b="1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b="1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thuyền</a:t>
            </a:r>
            <a:r>
              <a:rPr lang="vi-VN" sz="3600" b="1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b="1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lướt</a:t>
            </a:r>
            <a:r>
              <a:rPr lang="vi-VN" sz="3600" b="1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trên </a:t>
            </a:r>
            <a:r>
              <a:rPr lang="vi-VN" sz="3600" b="1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mặt</a:t>
            </a:r>
            <a:r>
              <a:rPr lang="vi-VN" sz="3600" b="1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b="1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hồ</a:t>
            </a:r>
            <a:r>
              <a:rPr lang="vi-VN" sz="3600" b="1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b="1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vi-VN" sz="3600" b="1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vi-VN" sz="3600" b="1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bóng</a:t>
            </a:r>
            <a:r>
              <a:rPr lang="vi-VN" sz="3600" b="1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mây, </a:t>
            </a:r>
            <a:r>
              <a:rPr lang="vi-VN" sz="3600" b="1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núi</a:t>
            </a:r>
            <a:r>
              <a:rPr lang="vi-VN" sz="3600" b="1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vi-VN" sz="3600" b="1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b) </a:t>
            </a:r>
            <a:r>
              <a:rPr lang="vi-VN" sz="3600" b="1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Vì</a:t>
            </a:r>
            <a:r>
              <a:rPr lang="vi-VN" sz="3600" b="1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b="1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mái</a:t>
            </a:r>
            <a:r>
              <a:rPr lang="vi-VN" sz="3600" b="1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b="1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chèo</a:t>
            </a:r>
            <a:r>
              <a:rPr lang="vi-VN" sz="3600" b="1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khua </a:t>
            </a:r>
            <a:r>
              <a:rPr lang="vi-VN" sz="3600" b="1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vi-VN" sz="3600" b="1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b="1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bóng</a:t>
            </a:r>
            <a:r>
              <a:rPr lang="vi-VN" sz="3600" b="1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b="1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núi</a:t>
            </a:r>
            <a:r>
              <a:rPr lang="vi-VN" sz="3600" b="1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rung rinh.</a:t>
            </a:r>
          </a:p>
          <a:p>
            <a:pPr algn="just"/>
            <a:r>
              <a:rPr lang="vi-VN" sz="3600" b="1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c) </a:t>
            </a:r>
            <a:r>
              <a:rPr lang="vi-VN" sz="3600" b="1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Vì</a:t>
            </a:r>
            <a:r>
              <a:rPr lang="vi-VN" sz="3600" b="1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xung quanh </a:t>
            </a:r>
            <a:r>
              <a:rPr lang="vi-VN" sz="3600" b="1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hồ</a:t>
            </a:r>
            <a:r>
              <a:rPr lang="vi-VN" sz="3600" b="1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b="1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vi-VN" sz="3600" b="1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b="1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núi</a:t>
            </a:r>
            <a:r>
              <a:rPr lang="vi-VN" sz="3600" b="1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b="1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dựng</a:t>
            </a:r>
            <a:r>
              <a:rPr lang="vi-VN" sz="3600" b="1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cheo leo. </a:t>
            </a:r>
          </a:p>
          <a:p>
            <a:br>
              <a:rPr lang="vi-VN" sz="3600" b="1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vi-VN" sz="3600" b="1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600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9AD29AFF-2CAD-9A02-8A61-B1DB16A4DEDC}"/>
              </a:ext>
            </a:extLst>
          </p:cNvPr>
          <p:cNvSpPr/>
          <p:nvPr/>
        </p:nvSpPr>
        <p:spPr>
          <a:xfrm>
            <a:off x="6618404" y="6629400"/>
            <a:ext cx="587680" cy="49666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8375707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/>
      <p:bldP spid="12" grpId="0"/>
      <p:bldP spid="40" grpId="0"/>
      <p:bldP spid="23" grpId="0"/>
      <p:bldP spid="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6" name="Straight Connector 25"/>
          <p:cNvCxnSpPr/>
          <p:nvPr/>
        </p:nvCxnSpPr>
        <p:spPr>
          <a:xfrm>
            <a:off x="6597628" y="2743200"/>
            <a:ext cx="0" cy="5694403"/>
          </a:xfrm>
          <a:prstGeom prst="line">
            <a:avLst/>
          </a:prstGeom>
          <a:ln>
            <a:solidFill>
              <a:srgbClr val="0000CC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grpSp>
        <p:nvGrpSpPr>
          <p:cNvPr id="27" name="Group 26"/>
          <p:cNvGrpSpPr/>
          <p:nvPr/>
        </p:nvGrpSpPr>
        <p:grpSpPr>
          <a:xfrm>
            <a:off x="1718225" y="1891336"/>
            <a:ext cx="2319747" cy="654607"/>
            <a:chOff x="1259767" y="1442589"/>
            <a:chExt cx="2319747" cy="654607"/>
          </a:xfrm>
        </p:grpSpPr>
        <p:sp>
          <p:nvSpPr>
            <p:cNvPr id="28" name="Rectangle 27"/>
            <p:cNvSpPr/>
            <p:nvPr/>
          </p:nvSpPr>
          <p:spPr>
            <a:xfrm>
              <a:off x="1259767" y="1442589"/>
              <a:ext cx="2319747" cy="654607"/>
            </a:xfrm>
            <a:prstGeom prst="rect">
              <a:avLst/>
            </a:prstGeom>
            <a:noFill/>
          </p:spPr>
          <p:txBody>
            <a:bodyPr wrap="none" lIns="69156" tIns="34578" rIns="69156" bIns="34578">
              <a:spAutoFit/>
              <a:scene3d>
                <a:camera prst="orthographicFront"/>
                <a:lightRig rig="glow" dir="tl">
                  <a:rot lat="0" lon="0" rev="5400000"/>
                </a:lightRig>
              </a:scene3d>
              <a:sp3d contourW="12700">
                <a:bevelT w="25400" h="25400"/>
                <a:contourClr>
                  <a:schemeClr val="accent6">
                    <a:shade val="73000"/>
                  </a:schemeClr>
                </a:contourClr>
              </a:sp3d>
            </a:bodyPr>
            <a:lstStyle/>
            <a:p>
              <a:pPr algn="ctr"/>
              <a:r>
                <a:rPr lang="en-US" sz="3800" b="1">
                  <a:ln w="11430"/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Luyện đọc</a:t>
              </a:r>
            </a:p>
          </p:txBody>
        </p:sp>
        <p:cxnSp>
          <p:nvCxnSpPr>
            <p:cNvPr id="29" name="Straight Connector 28"/>
            <p:cNvCxnSpPr/>
            <p:nvPr/>
          </p:nvCxnSpPr>
          <p:spPr>
            <a:xfrm>
              <a:off x="1338517" y="2096852"/>
              <a:ext cx="2209800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30" name="Group 29"/>
          <p:cNvGrpSpPr/>
          <p:nvPr/>
        </p:nvGrpSpPr>
        <p:grpSpPr>
          <a:xfrm>
            <a:off x="8753147" y="1907107"/>
            <a:ext cx="2791030" cy="654607"/>
            <a:chOff x="1024127" y="1442589"/>
            <a:chExt cx="2791030" cy="654607"/>
          </a:xfrm>
        </p:grpSpPr>
        <p:sp>
          <p:nvSpPr>
            <p:cNvPr id="31" name="Rectangle 30"/>
            <p:cNvSpPr/>
            <p:nvPr/>
          </p:nvSpPr>
          <p:spPr>
            <a:xfrm>
              <a:off x="1024127" y="1442589"/>
              <a:ext cx="2791030" cy="654607"/>
            </a:xfrm>
            <a:prstGeom prst="rect">
              <a:avLst/>
            </a:prstGeom>
            <a:noFill/>
          </p:spPr>
          <p:txBody>
            <a:bodyPr wrap="none" lIns="69156" tIns="34578" rIns="69156" bIns="34578">
              <a:spAutoFit/>
              <a:scene3d>
                <a:camera prst="orthographicFront"/>
                <a:lightRig rig="glow" dir="tl">
                  <a:rot lat="0" lon="0" rev="5400000"/>
                </a:lightRig>
              </a:scene3d>
              <a:sp3d contourW="12700">
                <a:bevelT w="25400" h="25400"/>
                <a:contourClr>
                  <a:schemeClr val="accent6">
                    <a:shade val="73000"/>
                  </a:schemeClr>
                </a:contourClr>
              </a:sp3d>
            </a:bodyPr>
            <a:lstStyle/>
            <a:p>
              <a:pPr algn="ctr"/>
              <a:r>
                <a:rPr lang="en-US" sz="3800" b="1">
                  <a:ln w="11430"/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Tìm hiểu bài</a:t>
              </a:r>
            </a:p>
          </p:txBody>
        </p:sp>
        <p:cxnSp>
          <p:nvCxnSpPr>
            <p:cNvPr id="32" name="Straight Connector 31"/>
            <p:cNvCxnSpPr/>
            <p:nvPr/>
          </p:nvCxnSpPr>
          <p:spPr>
            <a:xfrm>
              <a:off x="1156059" y="2067013"/>
              <a:ext cx="2560320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42" name="Rectangle 41"/>
          <p:cNvSpPr/>
          <p:nvPr/>
        </p:nvSpPr>
        <p:spPr>
          <a:xfrm>
            <a:off x="6948949" y="2743200"/>
            <a:ext cx="8885569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3: </a:t>
            </a:r>
            <a:r>
              <a:rPr lang="vi-VN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Quang </a:t>
            </a:r>
            <a:r>
              <a:rPr lang="vi-VN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cảnh</a:t>
            </a:r>
            <a:r>
              <a:rPr lang="vi-VN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hồ</a:t>
            </a:r>
            <a:r>
              <a:rPr lang="vi-VN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Ba </a:t>
            </a:r>
            <a:r>
              <a:rPr lang="vi-VN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Bể</a:t>
            </a:r>
            <a:r>
              <a:rPr lang="vi-VN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đẹp</a:t>
            </a:r>
            <a:r>
              <a:rPr lang="vi-VN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như </a:t>
            </a:r>
            <a:r>
              <a:rPr lang="vi-VN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thế</a:t>
            </a:r>
            <a:r>
              <a:rPr lang="vi-VN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vi-VN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? </a:t>
            </a:r>
          </a:p>
        </p:txBody>
      </p:sp>
      <p:sp>
        <p:nvSpPr>
          <p:cNvPr id="12" name="Rectangle 11"/>
          <p:cNvSpPr/>
          <p:nvPr/>
        </p:nvSpPr>
        <p:spPr>
          <a:xfrm>
            <a:off x="6919120" y="3910822"/>
            <a:ext cx="886558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nl-NL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vi-VN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Quang </a:t>
            </a:r>
            <a:r>
              <a:rPr lang="vi-VN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cảnh</a:t>
            </a:r>
            <a:r>
              <a:rPr lang="vi-VN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hồ</a:t>
            </a:r>
            <a:r>
              <a:rPr lang="vi-VN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Ba </a:t>
            </a:r>
            <a:r>
              <a:rPr lang="vi-VN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Bể</a:t>
            </a:r>
            <a:r>
              <a:rPr lang="vi-VN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thơ </a:t>
            </a:r>
            <a:r>
              <a:rPr lang="vi-VN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mộng</a:t>
            </a:r>
            <a:r>
              <a:rPr lang="vi-VN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yên ả </a:t>
            </a:r>
            <a:r>
              <a:rPr lang="vi-VN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vi-VN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núi</a:t>
            </a:r>
            <a:r>
              <a:rPr lang="vi-VN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rừng</a:t>
            </a:r>
            <a:r>
              <a:rPr lang="vi-VN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thiên nhiên </a:t>
            </a:r>
            <a:r>
              <a:rPr lang="vi-VN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hùng</a:t>
            </a:r>
            <a:r>
              <a:rPr lang="vi-VN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vĩ</a:t>
            </a:r>
            <a:r>
              <a:rPr lang="vi-VN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 </a:t>
            </a:r>
            <a:endParaRPr lang="en-US" sz="36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6863548" y="5198745"/>
            <a:ext cx="9094041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itchFamily="18" charset="0"/>
              </a:rPr>
              <a:t>    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4: Theo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vì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sao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“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Muốn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đây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thôi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chẳng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muốn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41" name="Rectangle 40"/>
          <p:cNvSpPr/>
          <p:nvPr/>
        </p:nvSpPr>
        <p:spPr>
          <a:xfrm>
            <a:off x="6831929" y="6551474"/>
            <a:ext cx="912566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nl-NL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vi-VN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vi-VN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</a:t>
            </a:r>
            <a:r>
              <a:rPr lang="vi-VN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vi-VN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“</a:t>
            </a:r>
            <a:r>
              <a:rPr lang="vi-VN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Muốn</a:t>
            </a:r>
            <a:r>
              <a:rPr lang="vi-VN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ở đây thôi, </a:t>
            </a:r>
            <a:r>
              <a:rPr lang="vi-VN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chẳng</a:t>
            </a:r>
            <a:r>
              <a:rPr lang="vi-VN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muốn</a:t>
            </a:r>
            <a:r>
              <a:rPr lang="vi-VN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vi-VN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!” </a:t>
            </a:r>
            <a:r>
              <a:rPr lang="vi-VN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vì</a:t>
            </a:r>
            <a:r>
              <a:rPr lang="vi-VN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khung </a:t>
            </a:r>
            <a:r>
              <a:rPr lang="vi-VN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cảnh</a:t>
            </a:r>
            <a:r>
              <a:rPr lang="vi-VN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nơi đây vô </a:t>
            </a:r>
            <a:r>
              <a:rPr lang="vi-VN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cùng</a:t>
            </a:r>
            <a:r>
              <a:rPr lang="vi-VN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tươi </a:t>
            </a:r>
            <a:r>
              <a:rPr lang="vi-VN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đẹp</a:t>
            </a:r>
            <a:r>
              <a:rPr lang="vi-VN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vi-VN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yên </a:t>
            </a:r>
            <a:r>
              <a:rPr lang="vi-VN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bình</a:t>
            </a:r>
            <a:r>
              <a:rPr lang="vi-VN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  </a:t>
            </a:r>
            <a:endParaRPr lang="en-US" sz="36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43" name="Group 42"/>
          <p:cNvGrpSpPr/>
          <p:nvPr/>
        </p:nvGrpSpPr>
        <p:grpSpPr>
          <a:xfrm>
            <a:off x="4617134" y="42893"/>
            <a:ext cx="6255239" cy="1599885"/>
            <a:chOff x="4617134" y="42893"/>
            <a:chExt cx="6255239" cy="1599885"/>
          </a:xfrm>
        </p:grpSpPr>
        <p:grpSp>
          <p:nvGrpSpPr>
            <p:cNvPr id="44" name="Group 43"/>
            <p:cNvGrpSpPr/>
            <p:nvPr/>
          </p:nvGrpSpPr>
          <p:grpSpPr>
            <a:xfrm>
              <a:off x="4617134" y="42893"/>
              <a:ext cx="6255239" cy="1013727"/>
              <a:chOff x="4539228" y="103852"/>
              <a:chExt cx="6149694" cy="1013727"/>
            </a:xfrm>
          </p:grpSpPr>
          <p:grpSp>
            <p:nvGrpSpPr>
              <p:cNvPr id="47" name="Group 46"/>
              <p:cNvGrpSpPr/>
              <p:nvPr/>
            </p:nvGrpSpPr>
            <p:grpSpPr>
              <a:xfrm>
                <a:off x="4539228" y="103852"/>
                <a:ext cx="6149694" cy="1013727"/>
                <a:chOff x="4539228" y="103852"/>
                <a:chExt cx="6149694" cy="1013727"/>
              </a:xfrm>
            </p:grpSpPr>
            <p:sp>
              <p:nvSpPr>
                <p:cNvPr id="49" name="TextBox 48"/>
                <p:cNvSpPr txBox="1"/>
                <p:nvPr/>
              </p:nvSpPr>
              <p:spPr>
                <a:xfrm>
                  <a:off x="4539228" y="103852"/>
                  <a:ext cx="6149694" cy="58477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3200">
                      <a:solidFill>
                        <a:srgbClr val="0000CC"/>
                      </a:solidFill>
                      <a:latin typeface="Times New Roman" pitchFamily="18" charset="0"/>
                      <a:cs typeface="Times New Roman" pitchFamily="18" charset="0"/>
                    </a:rPr>
                    <a:t>Thứ……ngày…..tháng…..năm…….</a:t>
                  </a:r>
                </a:p>
              </p:txBody>
            </p:sp>
            <p:sp>
              <p:nvSpPr>
                <p:cNvPr id="50" name="TextBox 49"/>
                <p:cNvSpPr txBox="1"/>
                <p:nvPr/>
              </p:nvSpPr>
              <p:spPr>
                <a:xfrm>
                  <a:off x="6486305" y="594359"/>
                  <a:ext cx="2261748" cy="52322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2800" b="1">
                      <a:solidFill>
                        <a:srgbClr val="FF0066"/>
                      </a:solidFill>
                      <a:latin typeface="Times New Roman" pitchFamily="18" charset="0"/>
                      <a:cs typeface="Times New Roman" pitchFamily="18" charset="0"/>
                    </a:rPr>
                    <a:t>TIẾNG VIỆT</a:t>
                  </a:r>
                </a:p>
              </p:txBody>
            </p:sp>
          </p:grpSp>
          <p:cxnSp>
            <p:nvCxnSpPr>
              <p:cNvPr id="48" name="Straight Connector 47"/>
              <p:cNvCxnSpPr/>
              <p:nvPr/>
            </p:nvCxnSpPr>
            <p:spPr>
              <a:xfrm>
                <a:off x="6676405" y="1082039"/>
                <a:ext cx="1887840" cy="0"/>
              </a:xfrm>
              <a:prstGeom prst="line">
                <a:avLst/>
              </a:prstGeom>
              <a:ln>
                <a:solidFill>
                  <a:srgbClr val="FF0066"/>
                </a:solidFill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46" name="Text Box 14"/>
            <p:cNvSpPr txBox="1">
              <a:spLocks noChangeArrowheads="1"/>
            </p:cNvSpPr>
            <p:nvPr/>
          </p:nvSpPr>
          <p:spPr bwMode="auto">
            <a:xfrm>
              <a:off x="4785519" y="1066800"/>
              <a:ext cx="6019799" cy="57597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143689" tIns="71844" rIns="143689" bIns="71844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ts val="0"/>
                </a:spcBef>
                <a:defRPr/>
              </a:pPr>
              <a:r>
                <a:rPr lang="en-US" sz="2800" b="1" dirty="0" err="1">
                  <a:solidFill>
                    <a:srgbClr val="0000CC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</a:rPr>
                <a:t>Bài</a:t>
              </a:r>
              <a:r>
                <a:rPr lang="en-US" sz="2800" b="1" dirty="0">
                  <a:solidFill>
                    <a:srgbClr val="0000CC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</a:rPr>
                <a:t> 1: TRÊN HỒ BA BỂ</a:t>
              </a:r>
            </a:p>
          </p:txBody>
        </p:sp>
      </p:grpSp>
      <p:sp>
        <p:nvSpPr>
          <p:cNvPr id="51" name="Rectangle 50"/>
          <p:cNvSpPr/>
          <p:nvPr/>
        </p:nvSpPr>
        <p:spPr>
          <a:xfrm>
            <a:off x="301959" y="4730622"/>
            <a:ext cx="6998153" cy="29585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vi-VN" sz="32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Thuyền</a:t>
            </a:r>
            <a:r>
              <a:rPr lang="vi-VN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ta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vi-VN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quanh </a:t>
            </a:r>
            <a:r>
              <a:rPr lang="vi-VN" sz="32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quất</a:t>
            </a:r>
            <a:r>
              <a:rPr lang="vi-VN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trên Ba </a:t>
            </a:r>
            <a:r>
              <a:rPr lang="vi-VN" sz="32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Bể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endParaRPr lang="vi-VN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vi-VN" sz="32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Đỏ</a:t>
            </a:r>
            <a:r>
              <a:rPr lang="vi-VN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ối</a:t>
            </a:r>
            <a:r>
              <a:rPr lang="vi-VN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vườn</a:t>
            </a:r>
            <a:r>
              <a:rPr lang="vi-VN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cam,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vi-VN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thắm</a:t>
            </a:r>
            <a:r>
              <a:rPr lang="vi-VN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bãi</a:t>
            </a:r>
            <a:r>
              <a:rPr lang="vi-VN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ngô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endParaRPr lang="vi-VN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vi-VN" sz="32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Thuyền</a:t>
            </a:r>
            <a:r>
              <a:rPr lang="vi-VN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ơi,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vi-VN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chầm</a:t>
            </a:r>
            <a:r>
              <a:rPr lang="vi-VN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chậm</a:t>
            </a:r>
            <a:r>
              <a:rPr lang="vi-VN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chờ</a:t>
            </a:r>
            <a:r>
              <a:rPr lang="vi-VN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ta </a:t>
            </a:r>
            <a:r>
              <a:rPr lang="vi-VN" sz="32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nhé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endParaRPr lang="vi-VN" sz="3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vi-VN" sz="32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Muốn</a:t>
            </a:r>
            <a:r>
              <a:rPr lang="vi-VN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ở đây thôi,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vi-VN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chẳng</a:t>
            </a:r>
            <a:r>
              <a:rPr lang="vi-VN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muốn</a:t>
            </a:r>
            <a:r>
              <a:rPr lang="vi-VN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vi-VN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//</a:t>
            </a:r>
            <a:endParaRPr lang="vi-VN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319043" y="2864912"/>
            <a:ext cx="492367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6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</a:t>
            </a:r>
            <a:r>
              <a:rPr lang="en-US" sz="3600" b="1" i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eo</a:t>
            </a:r>
            <a:r>
              <a:rPr lang="en-US" sz="3600" b="1" i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sz="3600" b="1" i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eo</a:t>
            </a:r>
            <a:r>
              <a:rPr lang="en-US" sz="3600" b="1" i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sz="3600" b="1" i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á</a:t>
            </a:r>
            <a:r>
              <a:rPr lang="en-US" sz="3600" b="1" i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rừng</a:t>
            </a:r>
            <a:r>
              <a:rPr lang="en-US" sz="3600" b="1" i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sz="3600" b="1" i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òng</a:t>
            </a:r>
            <a:r>
              <a:rPr lang="en-US" sz="3600" b="1" i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ta, </a:t>
            </a:r>
            <a:r>
              <a:rPr lang="en-US" sz="36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sz="3600" b="1" i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ướt</a:t>
            </a:r>
            <a:r>
              <a:rPr lang="en-US" sz="3600" b="1" i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nhẹ</a:t>
            </a:r>
            <a:r>
              <a:rPr lang="en-US" sz="3600" b="1" i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sz="3600" b="1" i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ặng</a:t>
            </a:r>
            <a:r>
              <a:rPr lang="en-US" sz="3600" b="1" i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sz="3600" b="1" i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ẽ</a:t>
            </a:r>
            <a:r>
              <a:rPr lang="en-US" sz="3600" b="1" i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  </a:t>
            </a:r>
          </a:p>
        </p:txBody>
      </p:sp>
    </p:spTree>
    <p:extLst>
      <p:ext uri="{BB962C8B-B14F-4D97-AF65-F5344CB8AC3E}">
        <p14:creationId xmlns:p14="http://schemas.microsoft.com/office/powerpoint/2010/main" val="952722036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/>
      <p:bldP spid="12" grpId="0"/>
      <p:bldP spid="40" grpId="0"/>
      <p:bldP spid="4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6" name="Straight Connector 25"/>
          <p:cNvCxnSpPr/>
          <p:nvPr/>
        </p:nvCxnSpPr>
        <p:spPr>
          <a:xfrm>
            <a:off x="6790991" y="2768187"/>
            <a:ext cx="0" cy="5694403"/>
          </a:xfrm>
          <a:prstGeom prst="line">
            <a:avLst/>
          </a:prstGeom>
          <a:ln>
            <a:solidFill>
              <a:srgbClr val="0000CC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grpSp>
        <p:nvGrpSpPr>
          <p:cNvPr id="27" name="Group 26"/>
          <p:cNvGrpSpPr/>
          <p:nvPr/>
        </p:nvGrpSpPr>
        <p:grpSpPr>
          <a:xfrm>
            <a:off x="1718225" y="1891336"/>
            <a:ext cx="2319747" cy="654607"/>
            <a:chOff x="1259767" y="1442589"/>
            <a:chExt cx="2319747" cy="654607"/>
          </a:xfrm>
        </p:grpSpPr>
        <p:sp>
          <p:nvSpPr>
            <p:cNvPr id="28" name="Rectangle 27"/>
            <p:cNvSpPr/>
            <p:nvPr/>
          </p:nvSpPr>
          <p:spPr>
            <a:xfrm>
              <a:off x="1259767" y="1442589"/>
              <a:ext cx="2319747" cy="654607"/>
            </a:xfrm>
            <a:prstGeom prst="rect">
              <a:avLst/>
            </a:prstGeom>
            <a:noFill/>
          </p:spPr>
          <p:txBody>
            <a:bodyPr wrap="none" lIns="69156" tIns="34578" rIns="69156" bIns="34578">
              <a:spAutoFit/>
              <a:scene3d>
                <a:camera prst="orthographicFront"/>
                <a:lightRig rig="glow" dir="tl">
                  <a:rot lat="0" lon="0" rev="5400000"/>
                </a:lightRig>
              </a:scene3d>
              <a:sp3d contourW="12700">
                <a:bevelT w="25400" h="25400"/>
                <a:contourClr>
                  <a:schemeClr val="accent6">
                    <a:shade val="73000"/>
                  </a:schemeClr>
                </a:contourClr>
              </a:sp3d>
            </a:bodyPr>
            <a:lstStyle/>
            <a:p>
              <a:pPr algn="ctr"/>
              <a:r>
                <a:rPr lang="en-US" sz="3800" b="1">
                  <a:ln w="11430"/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Luyện đọc</a:t>
              </a:r>
            </a:p>
          </p:txBody>
        </p:sp>
        <p:cxnSp>
          <p:nvCxnSpPr>
            <p:cNvPr id="29" name="Straight Connector 28"/>
            <p:cNvCxnSpPr/>
            <p:nvPr/>
          </p:nvCxnSpPr>
          <p:spPr>
            <a:xfrm>
              <a:off x="1338517" y="2096852"/>
              <a:ext cx="2209800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30" name="Group 29"/>
          <p:cNvGrpSpPr/>
          <p:nvPr/>
        </p:nvGrpSpPr>
        <p:grpSpPr>
          <a:xfrm>
            <a:off x="9357519" y="1907107"/>
            <a:ext cx="2791030" cy="654607"/>
            <a:chOff x="1024127" y="1442589"/>
            <a:chExt cx="2791030" cy="654607"/>
          </a:xfrm>
        </p:grpSpPr>
        <p:sp>
          <p:nvSpPr>
            <p:cNvPr id="31" name="Rectangle 30"/>
            <p:cNvSpPr/>
            <p:nvPr/>
          </p:nvSpPr>
          <p:spPr>
            <a:xfrm>
              <a:off x="1024127" y="1442589"/>
              <a:ext cx="2791030" cy="654607"/>
            </a:xfrm>
            <a:prstGeom prst="rect">
              <a:avLst/>
            </a:prstGeom>
            <a:noFill/>
          </p:spPr>
          <p:txBody>
            <a:bodyPr wrap="none" lIns="69156" tIns="34578" rIns="69156" bIns="34578">
              <a:spAutoFit/>
              <a:scene3d>
                <a:camera prst="orthographicFront"/>
                <a:lightRig rig="glow" dir="tl">
                  <a:rot lat="0" lon="0" rev="5400000"/>
                </a:lightRig>
              </a:scene3d>
              <a:sp3d contourW="12700">
                <a:bevelT w="25400" h="25400"/>
                <a:contourClr>
                  <a:schemeClr val="accent6">
                    <a:shade val="73000"/>
                  </a:schemeClr>
                </a:contourClr>
              </a:sp3d>
            </a:bodyPr>
            <a:lstStyle/>
            <a:p>
              <a:pPr algn="ctr"/>
              <a:r>
                <a:rPr lang="en-US" sz="3800" b="1">
                  <a:ln w="11430"/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Tìm hiểu bài</a:t>
              </a:r>
            </a:p>
          </p:txBody>
        </p:sp>
        <p:cxnSp>
          <p:nvCxnSpPr>
            <p:cNvPr id="32" name="Straight Connector 31"/>
            <p:cNvCxnSpPr/>
            <p:nvPr/>
          </p:nvCxnSpPr>
          <p:spPr>
            <a:xfrm>
              <a:off x="1156059" y="2067013"/>
              <a:ext cx="2560320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42" name="Rectangle 41"/>
          <p:cNvSpPr/>
          <p:nvPr/>
        </p:nvSpPr>
        <p:spPr>
          <a:xfrm>
            <a:off x="9154899" y="2819400"/>
            <a:ext cx="330083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NỘI DUNG</a:t>
            </a:r>
          </a:p>
        </p:txBody>
      </p:sp>
      <p:grpSp>
        <p:nvGrpSpPr>
          <p:cNvPr id="43" name="Group 42"/>
          <p:cNvGrpSpPr/>
          <p:nvPr/>
        </p:nvGrpSpPr>
        <p:grpSpPr>
          <a:xfrm>
            <a:off x="4617134" y="42893"/>
            <a:ext cx="6255239" cy="1599885"/>
            <a:chOff x="4617134" y="42893"/>
            <a:chExt cx="6255239" cy="1599885"/>
          </a:xfrm>
        </p:grpSpPr>
        <p:grpSp>
          <p:nvGrpSpPr>
            <p:cNvPr id="44" name="Group 43"/>
            <p:cNvGrpSpPr/>
            <p:nvPr/>
          </p:nvGrpSpPr>
          <p:grpSpPr>
            <a:xfrm>
              <a:off x="4617134" y="42893"/>
              <a:ext cx="6255239" cy="1013727"/>
              <a:chOff x="4539228" y="103852"/>
              <a:chExt cx="6149694" cy="1013727"/>
            </a:xfrm>
          </p:grpSpPr>
          <p:grpSp>
            <p:nvGrpSpPr>
              <p:cNvPr id="47" name="Group 46"/>
              <p:cNvGrpSpPr/>
              <p:nvPr/>
            </p:nvGrpSpPr>
            <p:grpSpPr>
              <a:xfrm>
                <a:off x="4539228" y="103852"/>
                <a:ext cx="6149694" cy="1013727"/>
                <a:chOff x="4539228" y="103852"/>
                <a:chExt cx="6149694" cy="1013727"/>
              </a:xfrm>
            </p:grpSpPr>
            <p:sp>
              <p:nvSpPr>
                <p:cNvPr id="49" name="TextBox 48"/>
                <p:cNvSpPr txBox="1"/>
                <p:nvPr/>
              </p:nvSpPr>
              <p:spPr>
                <a:xfrm>
                  <a:off x="4539228" y="103852"/>
                  <a:ext cx="6149694" cy="58477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3200">
                      <a:solidFill>
                        <a:srgbClr val="0000CC"/>
                      </a:solidFill>
                      <a:latin typeface="Times New Roman" pitchFamily="18" charset="0"/>
                      <a:cs typeface="Times New Roman" pitchFamily="18" charset="0"/>
                    </a:rPr>
                    <a:t>Thứ……ngày…..tháng…..năm…….</a:t>
                  </a:r>
                </a:p>
              </p:txBody>
            </p:sp>
            <p:sp>
              <p:nvSpPr>
                <p:cNvPr id="50" name="TextBox 49"/>
                <p:cNvSpPr txBox="1"/>
                <p:nvPr/>
              </p:nvSpPr>
              <p:spPr>
                <a:xfrm>
                  <a:off x="6486305" y="594359"/>
                  <a:ext cx="2261748" cy="52322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2800" b="1">
                      <a:solidFill>
                        <a:srgbClr val="FF0066"/>
                      </a:solidFill>
                      <a:latin typeface="Times New Roman" pitchFamily="18" charset="0"/>
                      <a:cs typeface="Times New Roman" pitchFamily="18" charset="0"/>
                    </a:rPr>
                    <a:t>TIẾNG VIỆT</a:t>
                  </a:r>
                </a:p>
              </p:txBody>
            </p:sp>
          </p:grpSp>
          <p:cxnSp>
            <p:nvCxnSpPr>
              <p:cNvPr id="48" name="Straight Connector 47"/>
              <p:cNvCxnSpPr/>
              <p:nvPr/>
            </p:nvCxnSpPr>
            <p:spPr>
              <a:xfrm>
                <a:off x="6676405" y="1082039"/>
                <a:ext cx="1887840" cy="0"/>
              </a:xfrm>
              <a:prstGeom prst="line">
                <a:avLst/>
              </a:prstGeom>
              <a:ln>
                <a:solidFill>
                  <a:srgbClr val="FF0066"/>
                </a:solidFill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46" name="Text Box 14"/>
            <p:cNvSpPr txBox="1">
              <a:spLocks noChangeArrowheads="1"/>
            </p:cNvSpPr>
            <p:nvPr/>
          </p:nvSpPr>
          <p:spPr bwMode="auto">
            <a:xfrm>
              <a:off x="4785519" y="1066800"/>
              <a:ext cx="6019799" cy="57597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143689" tIns="71844" rIns="143689" bIns="71844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ts val="0"/>
                </a:spcBef>
                <a:defRPr/>
              </a:pPr>
              <a:r>
                <a:rPr lang="en-US" sz="2800" b="1" dirty="0" err="1">
                  <a:solidFill>
                    <a:srgbClr val="0000CC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</a:rPr>
                <a:t>Bài</a:t>
              </a:r>
              <a:r>
                <a:rPr lang="en-US" sz="2800" b="1" dirty="0">
                  <a:solidFill>
                    <a:srgbClr val="0000CC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</a:rPr>
                <a:t> 1: TRÊN HỒ BA BỂ</a:t>
              </a:r>
            </a:p>
          </p:txBody>
        </p:sp>
      </p:grpSp>
      <p:sp>
        <p:nvSpPr>
          <p:cNvPr id="52" name="Rectangle 51"/>
          <p:cNvSpPr/>
          <p:nvPr/>
        </p:nvSpPr>
        <p:spPr>
          <a:xfrm>
            <a:off x="319043" y="2864912"/>
            <a:ext cx="492367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6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</a:t>
            </a:r>
            <a:r>
              <a:rPr lang="en-US" sz="3600" b="1" i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eo</a:t>
            </a:r>
            <a:r>
              <a:rPr lang="en-US" sz="3600" b="1" i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sz="3600" b="1" i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eo</a:t>
            </a:r>
            <a:r>
              <a:rPr lang="en-US" sz="3600" b="1" i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sz="3600" b="1" i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á</a:t>
            </a:r>
            <a:r>
              <a:rPr lang="en-US" sz="3600" b="1" i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rừng</a:t>
            </a:r>
            <a:r>
              <a:rPr lang="en-US" sz="3600" b="1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sz="3600" b="1" i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òng</a:t>
            </a:r>
            <a:r>
              <a:rPr lang="en-US" sz="3600" b="1" i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ta, </a:t>
            </a:r>
            <a:r>
              <a:rPr lang="en-US" sz="36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sz="3600" b="1" i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ướt</a:t>
            </a:r>
            <a:r>
              <a:rPr lang="en-US" sz="3600" b="1" i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nhẹ</a:t>
            </a:r>
            <a:r>
              <a:rPr lang="en-US" sz="3600" b="1" i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sz="3600" b="1" i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ặng</a:t>
            </a:r>
            <a:r>
              <a:rPr lang="en-US" sz="3600" b="1" i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sz="3600" b="1" i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ẽ</a:t>
            </a:r>
            <a:r>
              <a:rPr lang="en-US" sz="3600" b="1" i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  </a:t>
            </a:r>
          </a:p>
        </p:txBody>
      </p:sp>
      <p:grpSp>
        <p:nvGrpSpPr>
          <p:cNvPr id="8" name="Group 7"/>
          <p:cNvGrpSpPr/>
          <p:nvPr/>
        </p:nvGrpSpPr>
        <p:grpSpPr>
          <a:xfrm>
            <a:off x="7058814" y="3513663"/>
            <a:ext cx="8773438" cy="4563537"/>
            <a:chOff x="6418600" y="4495869"/>
            <a:chExt cx="8773438" cy="4563537"/>
          </a:xfrm>
        </p:grpSpPr>
        <p:pic>
          <p:nvPicPr>
            <p:cNvPr id="2064" name="Picture 16" descr="Frame Border Transparent PNG Gold Image​ | Gallery Yopriceville -  High-Quality Images and Transparent… | Clip art frames borders, Frame  border design, Frame clipart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6200000">
              <a:off x="8523550" y="2390919"/>
              <a:ext cx="4563537" cy="877343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" name="Rectangle 1"/>
            <p:cNvSpPr/>
            <p:nvPr/>
          </p:nvSpPr>
          <p:spPr>
            <a:xfrm>
              <a:off x="7183114" y="5867400"/>
              <a:ext cx="7356005" cy="70788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just"/>
              <a:r>
                <a:rPr lang="en-US" sz="4000" b="1" i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  </a:t>
              </a:r>
              <a:endParaRPr lang="en-US" sz="4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3" name="AutoShape 2" descr="Khung viền PowerPoint đẹp - Phụ Kiện MacBook Chính Hãn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AutoShape 4" descr="Khung viền PowerPoint đẹp - Phụ Kiện MacBook Chính Hãng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AutoShape 6" descr="Khung viền đẹp PowerPoint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AutoShape 8" descr="Khung viền đẹp PowerPoint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" name="AutoShape 10" descr="Khung viền đẹp PowerPoint"/>
          <p:cNvSpPr>
            <a:spLocks noChangeAspect="1" noChangeArrowheads="1"/>
          </p:cNvSpPr>
          <p:nvPr/>
        </p:nvSpPr>
        <p:spPr bwMode="auto">
          <a:xfrm>
            <a:off x="765175" y="4651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6CE1B0BD-B3A7-6EC4-CBD8-26EDA51B87D9}"/>
              </a:ext>
            </a:extLst>
          </p:cNvPr>
          <p:cNvSpPr/>
          <p:nvPr/>
        </p:nvSpPr>
        <p:spPr>
          <a:xfrm>
            <a:off x="301959" y="4730622"/>
            <a:ext cx="6998153" cy="29585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vi-VN" sz="32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Thuyền</a:t>
            </a:r>
            <a:r>
              <a:rPr lang="vi-VN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ta quanh </a:t>
            </a:r>
            <a:r>
              <a:rPr lang="vi-VN" sz="32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quất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vi-VN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trên Ba </a:t>
            </a:r>
            <a:r>
              <a:rPr lang="vi-VN" sz="32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Bể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endParaRPr lang="vi-VN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vi-VN" sz="32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Đỏ</a:t>
            </a:r>
            <a:r>
              <a:rPr lang="vi-VN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ối</a:t>
            </a:r>
            <a:r>
              <a:rPr lang="vi-VN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vườn</a:t>
            </a:r>
            <a:r>
              <a:rPr lang="vi-VN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cam,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vi-VN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thắm</a:t>
            </a:r>
            <a:r>
              <a:rPr lang="vi-VN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bãi</a:t>
            </a:r>
            <a:r>
              <a:rPr lang="vi-VN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ngô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endParaRPr lang="vi-VN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vi-VN" sz="32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Thuyền</a:t>
            </a:r>
            <a:r>
              <a:rPr lang="vi-VN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ơi,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vi-VN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chầm</a:t>
            </a:r>
            <a:r>
              <a:rPr lang="vi-VN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chậm</a:t>
            </a:r>
            <a:r>
              <a:rPr lang="vi-VN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chờ</a:t>
            </a:r>
            <a:r>
              <a:rPr lang="vi-VN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ta </a:t>
            </a:r>
            <a:r>
              <a:rPr lang="vi-VN" sz="32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nhé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endParaRPr lang="vi-VN" sz="3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vi-VN" sz="32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Muốn</a:t>
            </a:r>
            <a:r>
              <a:rPr lang="vi-VN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ở đây thôi,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vi-VN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chẳng</a:t>
            </a:r>
            <a:r>
              <a:rPr lang="vi-VN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muốn</a:t>
            </a:r>
            <a:r>
              <a:rPr lang="vi-VN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vi-VN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//</a:t>
            </a:r>
            <a:endParaRPr lang="vi-VN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3EAFA7DF-843E-5219-52DE-19A75DA1EABF}"/>
              </a:ext>
            </a:extLst>
          </p:cNvPr>
          <p:cNvSpPr txBox="1"/>
          <p:nvPr/>
        </p:nvSpPr>
        <p:spPr>
          <a:xfrm>
            <a:off x="7694092" y="4578734"/>
            <a:ext cx="8138160" cy="20238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4000" b="1" i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Ca </a:t>
            </a:r>
            <a:r>
              <a:rPr lang="en-US" sz="4000" b="1" i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ngợi</a:t>
            </a:r>
            <a:r>
              <a:rPr lang="en-US" sz="4000" b="1" i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b="1" i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vẻ</a:t>
            </a:r>
            <a:r>
              <a:rPr lang="en-US" sz="4000" b="1" i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b="1" i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đẹp</a:t>
            </a:r>
            <a:r>
              <a:rPr lang="en-US" sz="4000" b="1" i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b="1" i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thơ</a:t>
            </a:r>
            <a:r>
              <a:rPr lang="en-US" sz="4000" b="1" i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b="1" i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mộng</a:t>
            </a:r>
            <a:r>
              <a:rPr lang="en-US" sz="4000" b="1" i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b="1" i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của</a:t>
            </a:r>
            <a:r>
              <a:rPr lang="en-US" sz="4000" b="1" i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b="1" i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hồ</a:t>
            </a:r>
            <a:r>
              <a:rPr lang="en-US" sz="4000" b="1" i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Ba </a:t>
            </a:r>
            <a:r>
              <a:rPr lang="en-US" sz="4000" b="1" i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Bể</a:t>
            </a:r>
            <a:r>
              <a:rPr lang="en-US" sz="4000" b="1" i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4000" b="1" i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thể</a:t>
            </a:r>
            <a:r>
              <a:rPr lang="en-US" sz="4000" b="1" i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b="1" i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hiện</a:t>
            </a:r>
            <a:r>
              <a:rPr lang="en-US" sz="4000" b="1" i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b="1" i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tình</a:t>
            </a:r>
            <a:r>
              <a:rPr lang="en-US" sz="4000" b="1" i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b="1" i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yêu</a:t>
            </a:r>
            <a:r>
              <a:rPr lang="en-US" sz="4000" b="1" i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b="1" i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và</a:t>
            </a:r>
            <a:r>
              <a:rPr lang="en-US" sz="4000" b="1" i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b="1" i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niềm</a:t>
            </a:r>
            <a:r>
              <a:rPr lang="en-US" sz="4000" b="1" i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b="1" i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tự</a:t>
            </a:r>
            <a:r>
              <a:rPr lang="en-US" sz="4000" b="1" i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b="1" i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hào</a:t>
            </a:r>
            <a:r>
              <a:rPr lang="en-US" sz="4000" b="1" i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b="1" i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về</a:t>
            </a:r>
            <a:r>
              <a:rPr lang="en-US" sz="4000" b="1" i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b="1" i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cảnh</a:t>
            </a:r>
            <a:r>
              <a:rPr lang="en-US" sz="4000" b="1" i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b="1" i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đẹp</a:t>
            </a:r>
            <a:r>
              <a:rPr lang="en-US" sz="4000" b="1" i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non </a:t>
            </a:r>
            <a:r>
              <a:rPr lang="en-US" sz="4000" b="1" i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sông</a:t>
            </a:r>
            <a:r>
              <a:rPr lang="en-US" sz="4000" b="1" i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22889224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5&quot;&gt;&lt;property id=&quot;20148&quot; value=&quot;5&quot;/&gt;&lt;property id=&quot;20300&quot; value=&quot;Slide 2&quot;/&gt;&lt;property id=&quot;20307&quot; value=&quot;293&quot;/&gt;&lt;/object&gt;&lt;object type=&quot;3&quot; unique_id=&quot;10006&quot;&gt;&lt;property id=&quot;20148&quot; value=&quot;5&quot;/&gt;&lt;property id=&quot;20300&quot; value=&quot;Slide 3&quot;/&gt;&lt;property id=&quot;20307&quot; value=&quot;317&quot;/&gt;&lt;/object&gt;&lt;object type=&quot;3&quot; unique_id=&quot;10008&quot;&gt;&lt;property id=&quot;20148&quot; value=&quot;5&quot;/&gt;&lt;property id=&quot;20300&quot; value=&quot;Slide 5&quot;/&gt;&lt;property id=&quot;20307&quot; value=&quot;325&quot;/&gt;&lt;/object&gt;&lt;object type=&quot;3&quot; unique_id=&quot;10009&quot;&gt;&lt;property id=&quot;20148&quot; value=&quot;5&quot;/&gt;&lt;property id=&quot;20300&quot; value=&quot;Slide 6&quot;/&gt;&lt;property id=&quot;20307&quot; value=&quot;298&quot;/&gt;&lt;/object&gt;&lt;object type=&quot;3&quot; unique_id=&quot;10010&quot;&gt;&lt;property id=&quot;20148&quot; value=&quot;5&quot;/&gt;&lt;property id=&quot;20300&quot; value=&quot;Slide 7&quot;/&gt;&lt;property id=&quot;20307&quot; value=&quot;323&quot;/&gt;&lt;/object&gt;&lt;object type=&quot;3&quot; unique_id=&quot;10011&quot;&gt;&lt;property id=&quot;20148&quot; value=&quot;5&quot;/&gt;&lt;property id=&quot;20300&quot; value=&quot;Slide 8&quot;/&gt;&lt;property id=&quot;20307&quot; value=&quot;299&quot;/&gt;&lt;/object&gt;&lt;object type=&quot;3&quot; unique_id=&quot;10012&quot;&gt;&lt;property id=&quot;20148&quot; value=&quot;5&quot;/&gt;&lt;property id=&quot;20300&quot; value=&quot;Slide 9 - &amp;quot;&amp;#x0D;&amp;#x0A;&amp;#x0D;&amp;#x0A; 1/ Phong traøo Ñoâng Du dieãn ra vaøo thôøi gian naøo? Ai laø ngöôøi laõnh ñaïo? Muïc ñích cuûa phong traøo laø &quot;/&gt;&lt;property id=&quot;20307&quot; value=&quot;318&quot;/&gt;&lt;/object&gt;&lt;object type=&quot;3&quot; unique_id=&quot;10013&quot;&gt;&lt;property id=&quot;20148&quot; value=&quot;5&quot;/&gt;&lt;property id=&quot;20300&quot; value=&quot;Slide 10 - &amp;quot;2. Nhaân daân trong nöôùc, ñaëc bieät laø thanh nieân yeâu nöôùc ñaõ höôûng öùng phong traøo Ñoâng Du nhö theá naø&quot;/&gt;&lt;property id=&quot;20307&quot; value=&quot;319&quot;/&gt;&lt;/object&gt;&lt;object type=&quot;3&quot; unique_id=&quot;10014&quot;&gt;&lt;property id=&quot;20148&quot; value=&quot;5&quot;/&gt;&lt;property id=&quot;20300&quot; value=&quot;Slide 11 - &amp;quot;3/ Keát quaû cuûa phong traøo Ñoâng Du vaø yù nghóa cuûa phong traøo laø gì?&amp;quot;&quot;/&gt;&lt;property id=&quot;20307&quot; value=&quot;320&quot;/&gt;&lt;/object&gt;&lt;object type=&quot;3&quot; unique_id=&quot;10015&quot;&gt;&lt;property id=&quot;20148&quot; value=&quot;5&quot;/&gt;&lt;property id=&quot;20300&quot; value=&quot;Slide 12&quot;/&gt;&lt;property id=&quot;20307&quot; value=&quot;300&quot;/&gt;&lt;/object&gt;&lt;object type=&quot;3&quot; unique_id=&quot;10016&quot;&gt;&lt;property id=&quot;20148&quot; value=&quot;5&quot;/&gt;&lt;property id=&quot;20300&quot; value=&quot;Slide 13 - &amp;quot;&amp;amp;#x09;Phan Boäi Chaâu laø nhaø yeâu nöôùc tieâu bieåu cuûa Vieät Nam ôû giai ñoaïn naøo ?&amp;quot;&quot;/&gt;&lt;property id=&quot;20307&quot; value=&quot;263&quot;/&gt;&lt;/object&gt;&lt;object type=&quot;3&quot; unique_id=&quot;10017&quot;&gt;&lt;property id=&quot;20148&quot; value=&quot;5&quot;/&gt;&lt;property id=&quot;20300&quot; value=&quot;Slide 14 - &amp;quot;&amp;#x0D;&amp;#x0A;BAØI HOÏC&amp;#x0D;&amp;#x0A;&amp;quot;&quot;/&gt;&lt;property id=&quot;20307&quot; value=&quot;271&quot;/&gt;&lt;/object&gt;&lt;object type=&quot;3&quot; unique_id=&quot;10050&quot;&gt;&lt;property id=&quot;20148&quot; value=&quot;5&quot;/&gt;&lt;property id=&quot;20300&quot; value=&quot;Slide 1&quot;/&gt;&lt;property id=&quot;20307&quot; value=&quot;327&quot;/&gt;&lt;/object&gt;&lt;object type=&quot;3&quot; unique_id=&quot;10149&quot;&gt;&lt;property id=&quot;20148&quot; value=&quot;5&quot;/&gt;&lt;property id=&quot;20300&quot; value=&quot;Slide 4&quot;/&gt;&lt;property id=&quot;20307&quot; value=&quot;328&quot;/&gt;&lt;/object&gt;&lt;/object&gt;&lt;/object&gt;&lt;/database&gt;"/>
  <p:tag name="SECTOMILLISECCONVERTED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NARRATION" val="23,1047787239,C:\Users\Tailieu\Documents\Bai giang duong truong son_pptx\Media.ppcx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Cascade</Template>
  <TotalTime>9945</TotalTime>
  <Words>1304</Words>
  <Application>Microsoft Office PowerPoint</Application>
  <PresentationFormat>Custom</PresentationFormat>
  <Paragraphs>161</Paragraphs>
  <Slides>17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0" baseType="lpstr">
      <vt:lpstr>Arial</vt:lpstr>
      <vt:lpstr>Times New Roman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Le Hong Minh</dc:creator>
  <cp:lastModifiedBy>Ha</cp:lastModifiedBy>
  <cp:revision>1092</cp:revision>
  <dcterms:created xsi:type="dcterms:W3CDTF">2008-09-09T22:52:10Z</dcterms:created>
  <dcterms:modified xsi:type="dcterms:W3CDTF">2022-08-25T15:22:33Z</dcterms:modified>
</cp:coreProperties>
</file>