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0" r:id="rId2"/>
    <p:sldId id="304" r:id="rId3"/>
    <p:sldId id="302" r:id="rId4"/>
    <p:sldId id="292" r:id="rId5"/>
    <p:sldId id="301" r:id="rId6"/>
    <p:sldId id="312" r:id="rId7"/>
    <p:sldId id="344" r:id="rId8"/>
    <p:sldId id="348" r:id="rId9"/>
    <p:sldId id="314" r:id="rId10"/>
    <p:sldId id="343" r:id="rId11"/>
    <p:sldId id="347" r:id="rId12"/>
    <p:sldId id="349" r:id="rId13"/>
    <p:sldId id="350" r:id="rId14"/>
    <p:sldId id="351" r:id="rId15"/>
    <p:sldId id="352" r:id="rId16"/>
    <p:sldId id="353" r:id="rId17"/>
    <p:sldId id="354" r:id="rId18"/>
    <p:sldId id="355" r:id="rId19"/>
    <p:sldId id="357" r:id="rId20"/>
    <p:sldId id="358" r:id="rId21"/>
    <p:sldId id="356" r:id="rId22"/>
    <p:sldId id="359" r:id="rId23"/>
    <p:sldId id="315" r:id="rId24"/>
    <p:sldId id="361" r:id="rId25"/>
    <p:sldId id="331" r:id="rId26"/>
    <p:sldId id="328" r:id="rId27"/>
    <p:sldId id="32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657"/>
  </p:normalViewPr>
  <p:slideViewPr>
    <p:cSldViewPr snapToGrid="0">
      <p:cViewPr varScale="1">
        <p:scale>
          <a:sx n="82" d="100"/>
          <a:sy n="82" d="100"/>
        </p:scale>
        <p:origin x="485"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6/23/2022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814803827"/>
      </p:ext>
    </p:extLst>
  </p:cSld>
  <p:clrMapOvr>
    <a:masterClrMapping/>
  </p:clrMapOvr>
  <p:transition spd="med">
    <p:split orient="vert"/>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a:t>
            </a:r>
            <a:r>
              <a:rPr lang="en-US" sz="1800" b="1" dirty="0" smtClean="0">
                <a:solidFill>
                  <a:schemeClr val="bg1"/>
                </a:solidFill>
              </a:rPr>
              <a:t>4</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4</a:t>
            </a:r>
            <a:r>
              <a:rPr lang="en-US" sz="4400" b="1" dirty="0" smtClean="0">
                <a:solidFill>
                  <a:srgbClr val="0070C0"/>
                </a:solidFill>
              </a:rPr>
              <a:t>: Community Services</a:t>
            </a:r>
            <a:endParaRPr lang="en-US" sz="3200" b="1" dirty="0">
              <a:solidFill>
                <a:srgbClr val="0070C0"/>
              </a:solidFill>
            </a:endParaRPr>
          </a:p>
          <a:p>
            <a:pPr algn="ctr"/>
            <a:r>
              <a:rPr lang="en-US" sz="3200" b="1" dirty="0">
                <a:solidFill>
                  <a:srgbClr val="00B050"/>
                </a:solidFill>
              </a:rPr>
              <a:t>Lesson 3.2: Writing</a:t>
            </a:r>
          </a:p>
          <a:p>
            <a:pPr algn="ctr"/>
            <a:r>
              <a:rPr lang="en-US" sz="3200" dirty="0">
                <a:solidFill>
                  <a:srgbClr val="FF0000"/>
                </a:solidFill>
              </a:rPr>
              <a:t>Page</a:t>
            </a:r>
            <a:r>
              <a:rPr lang="en-US" sz="3200" dirty="0"/>
              <a:t> </a:t>
            </a:r>
            <a:r>
              <a:rPr lang="en-US" sz="3200" dirty="0" smtClean="0">
                <a:solidFill>
                  <a:srgbClr val="FF0000"/>
                </a:solidFill>
              </a:rPr>
              <a:t>3</a:t>
            </a:r>
            <a:r>
              <a:rPr lang="en-US" sz="3200" dirty="0">
                <a:solidFill>
                  <a:srgbClr val="FF0000"/>
                </a:solidFill>
              </a:rPr>
              <a:t>5</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90"/>
            <a:ext cx="12192000" cy="12620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accent1"/>
                </a:solidFill>
              </a:rPr>
              <a:t>2. Include the most important information, answering "what?," "when?," </a:t>
            </a:r>
            <a:r>
              <a:rPr lang="en-US" sz="2800" b="1" dirty="0" smtClean="0">
                <a:solidFill>
                  <a:schemeClr val="accent1"/>
                </a:solidFill>
              </a:rPr>
              <a:t>"where</a:t>
            </a:r>
            <a:r>
              <a:rPr lang="en-US" sz="2800" b="1" dirty="0">
                <a:solidFill>
                  <a:schemeClr val="accent1"/>
                </a:solidFill>
              </a:rPr>
              <a:t>?," and "who?": </a:t>
            </a:r>
          </a:p>
          <a:p>
            <a:r>
              <a:rPr lang="en-US" sz="2800" dirty="0">
                <a:solidFill>
                  <a:schemeClr val="accent1"/>
                </a:solidFill>
              </a:rPr>
              <a:t>I went to a clean-up last week in King’s Forest. Over two hundred people took part.</a:t>
            </a:r>
          </a:p>
        </p:txBody>
      </p:sp>
      <p:sp>
        <p:nvSpPr>
          <p:cNvPr id="3" name="Rectangle 2"/>
          <p:cNvSpPr/>
          <p:nvPr/>
        </p:nvSpPr>
        <p:spPr>
          <a:xfrm>
            <a:off x="0" y="1810138"/>
            <a:ext cx="12192000" cy="504786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800" dirty="0">
                <a:solidFill>
                  <a:prstClr val="black"/>
                </a:solidFill>
              </a:rPr>
              <a:t>Hi Dan,</a:t>
            </a:r>
          </a:p>
          <a:p>
            <a:pPr lvl="0"/>
            <a:r>
              <a:rPr lang="en-US" sz="2800" dirty="0">
                <a:solidFill>
                  <a:prstClr val="black"/>
                </a:solidFill>
              </a:rPr>
              <a:t>Let me tell you about my vacation. I did something really different this year. I took part in a beach clean-up and it was great!</a:t>
            </a:r>
          </a:p>
          <a:p>
            <a:pPr lvl="0"/>
            <a:r>
              <a:rPr lang="en-US" sz="2800" dirty="0">
                <a:solidFill>
                  <a:prstClr val="black"/>
                </a:solidFill>
              </a:rPr>
              <a:t>I arrived at Pebble Beach in Somerton on Tuesday morning. It was really dirty and the smell was horrible. </a:t>
            </a:r>
            <a:r>
              <a:rPr lang="en-US" sz="2800" dirty="0" smtClean="0">
                <a:solidFill>
                  <a:prstClr val="black"/>
                </a:solidFill>
              </a:rPr>
              <a:t>There </a:t>
            </a:r>
            <a:r>
              <a:rPr lang="en-US" sz="2800" dirty="0">
                <a:solidFill>
                  <a:prstClr val="black"/>
                </a:solidFill>
              </a:rPr>
              <a:t>were plastic bags and trash everywhere so we had to clean it up. Over 150 volunteers took part. We worked for eight hours and picked up over five </a:t>
            </a:r>
            <a:r>
              <a:rPr lang="en-US" sz="2800" dirty="0" err="1">
                <a:solidFill>
                  <a:prstClr val="black"/>
                </a:solidFill>
              </a:rPr>
              <a:t>tonnes</a:t>
            </a:r>
            <a:r>
              <a:rPr lang="en-US" sz="2800" dirty="0">
                <a:solidFill>
                  <a:prstClr val="black"/>
                </a:solidFill>
              </a:rPr>
              <a:t> of trash! The beach looked amazing after we finished.</a:t>
            </a:r>
          </a:p>
          <a:p>
            <a:pPr lvl="0"/>
            <a:r>
              <a:rPr lang="en-US" sz="2800" dirty="0">
                <a:solidFill>
                  <a:prstClr val="black"/>
                </a:solidFill>
              </a:rPr>
              <a:t>Save The Beaches organized the event. It organizes at least five clean-ups every year. They are all over the country. I want to do another one next year. Would you like to come? Let me know.</a:t>
            </a:r>
          </a:p>
          <a:p>
            <a:pPr lvl="0"/>
            <a:r>
              <a:rPr lang="en-US" sz="2800" dirty="0">
                <a:solidFill>
                  <a:prstClr val="black"/>
                </a:solidFill>
              </a:rPr>
              <a:t>See </a:t>
            </a:r>
            <a:r>
              <a:rPr lang="en-US" sz="2800" dirty="0" smtClean="0">
                <a:solidFill>
                  <a:prstClr val="black"/>
                </a:solidFill>
              </a:rPr>
              <a:t>you,</a:t>
            </a:r>
            <a:endParaRPr lang="en-US" sz="2800" dirty="0">
              <a:solidFill>
                <a:prstClr val="black"/>
              </a:solidFill>
            </a:endParaRPr>
          </a:p>
          <a:p>
            <a:pPr lvl="0"/>
            <a:r>
              <a:rPr lang="en-US" sz="2800" dirty="0">
                <a:solidFill>
                  <a:prstClr val="black"/>
                </a:solidFill>
              </a:rPr>
              <a:t>Jane</a:t>
            </a:r>
          </a:p>
        </p:txBody>
      </p:sp>
      <p:cxnSp>
        <p:nvCxnSpPr>
          <p:cNvPr id="5" name="Straight Connector 4"/>
          <p:cNvCxnSpPr/>
          <p:nvPr/>
        </p:nvCxnSpPr>
        <p:spPr>
          <a:xfrm flipV="1">
            <a:off x="111135" y="3461657"/>
            <a:ext cx="8295747" cy="12195"/>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1854575" y="4329404"/>
            <a:ext cx="4182331" cy="7206"/>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V="1">
            <a:off x="111135" y="3026398"/>
            <a:ext cx="3630440" cy="2716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2817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5014" y="380246"/>
            <a:ext cx="7632071" cy="10320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rPr>
              <a:t>3. Describe what you could </a:t>
            </a:r>
            <a:r>
              <a:rPr lang="en-US" sz="2800" b="1" dirty="0" smtClean="0">
                <a:solidFill>
                  <a:srgbClr val="0070C0"/>
                </a:solidFill>
              </a:rPr>
              <a:t>see/smell/hear/taste</a:t>
            </a:r>
            <a:r>
              <a:rPr lang="en-US" sz="2800" b="1" dirty="0">
                <a:solidFill>
                  <a:srgbClr val="0070C0"/>
                </a:solidFill>
              </a:rPr>
              <a:t>:</a:t>
            </a:r>
          </a:p>
          <a:p>
            <a:r>
              <a:rPr lang="en-US" sz="2800" dirty="0">
                <a:solidFill>
                  <a:srgbClr val="0070C0"/>
                </a:solidFill>
              </a:rPr>
              <a:t>I could see plastic bottles all over the park.</a:t>
            </a:r>
          </a:p>
        </p:txBody>
      </p:sp>
      <p:sp>
        <p:nvSpPr>
          <p:cNvPr id="3" name="Rectangle 2"/>
          <p:cNvSpPr/>
          <p:nvPr/>
        </p:nvSpPr>
        <p:spPr>
          <a:xfrm>
            <a:off x="18108" y="1520981"/>
            <a:ext cx="12191999" cy="50201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800" dirty="0">
                <a:solidFill>
                  <a:prstClr val="black"/>
                </a:solidFill>
              </a:rPr>
              <a:t>Hi Dan,</a:t>
            </a:r>
          </a:p>
          <a:p>
            <a:pPr lvl="0"/>
            <a:r>
              <a:rPr lang="en-US" sz="2800" dirty="0">
                <a:solidFill>
                  <a:prstClr val="black"/>
                </a:solidFill>
              </a:rPr>
              <a:t>Let me tell you about my vacation. I did something really different this year. I took part in a beach clean-up and it was great!</a:t>
            </a:r>
          </a:p>
          <a:p>
            <a:pPr lvl="0"/>
            <a:r>
              <a:rPr lang="en-US" sz="2800" dirty="0">
                <a:solidFill>
                  <a:prstClr val="black"/>
                </a:solidFill>
              </a:rPr>
              <a:t>I arrived at Pebble Beach in Somerton on Tuesday morning. It was really dirty and the smell was horrible. </a:t>
            </a:r>
            <a:r>
              <a:rPr lang="en-US" sz="2800" dirty="0" smtClean="0">
                <a:solidFill>
                  <a:prstClr val="black"/>
                </a:solidFill>
              </a:rPr>
              <a:t>There </a:t>
            </a:r>
            <a:r>
              <a:rPr lang="en-US" sz="2800" dirty="0">
                <a:solidFill>
                  <a:prstClr val="black"/>
                </a:solidFill>
              </a:rPr>
              <a:t>were plastic bags and trash everywhere so we had to clean it up. Over 150 volunteers took part. We worked for eight hours and picked up over five </a:t>
            </a:r>
            <a:r>
              <a:rPr lang="en-US" sz="2800" dirty="0" err="1">
                <a:solidFill>
                  <a:prstClr val="black"/>
                </a:solidFill>
              </a:rPr>
              <a:t>tonnes</a:t>
            </a:r>
            <a:r>
              <a:rPr lang="en-US" sz="2800" dirty="0">
                <a:solidFill>
                  <a:prstClr val="black"/>
                </a:solidFill>
              </a:rPr>
              <a:t> of trash! The beach looked amazing after we finished.</a:t>
            </a:r>
          </a:p>
          <a:p>
            <a:pPr lvl="0"/>
            <a:r>
              <a:rPr lang="en-US" sz="2800" dirty="0">
                <a:solidFill>
                  <a:prstClr val="black"/>
                </a:solidFill>
              </a:rPr>
              <a:t>Save The Beaches organized the event. It organizes at least five clean-ups every year. They are all over the country. I want to do another one next year. Would you like to come? Let me know.</a:t>
            </a:r>
          </a:p>
          <a:p>
            <a:pPr lvl="0"/>
            <a:r>
              <a:rPr lang="en-US" sz="2800" dirty="0">
                <a:solidFill>
                  <a:prstClr val="black"/>
                </a:solidFill>
              </a:rPr>
              <a:t>See you,</a:t>
            </a:r>
          </a:p>
          <a:p>
            <a:pPr lvl="0"/>
            <a:r>
              <a:rPr lang="en-US" sz="2800" dirty="0">
                <a:solidFill>
                  <a:prstClr val="black"/>
                </a:solidFill>
              </a:rPr>
              <a:t>Jane</a:t>
            </a:r>
          </a:p>
        </p:txBody>
      </p:sp>
      <p:cxnSp>
        <p:nvCxnSpPr>
          <p:cNvPr id="5" name="Straight Connector 4"/>
          <p:cNvCxnSpPr/>
          <p:nvPr/>
        </p:nvCxnSpPr>
        <p:spPr>
          <a:xfrm>
            <a:off x="8772808" y="3186820"/>
            <a:ext cx="291521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162963" y="3594226"/>
            <a:ext cx="3150605" cy="18106"/>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V="1">
            <a:off x="3558012" y="3567066"/>
            <a:ext cx="6482281" cy="1810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429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4" y="1466660"/>
            <a:ext cx="12191999" cy="50201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800" dirty="0">
                <a:solidFill>
                  <a:prstClr val="black"/>
                </a:solidFill>
              </a:rPr>
              <a:t>Hi Dan,</a:t>
            </a:r>
          </a:p>
          <a:p>
            <a:pPr lvl="0"/>
            <a:r>
              <a:rPr lang="en-US" sz="2800" dirty="0">
                <a:solidFill>
                  <a:prstClr val="black"/>
                </a:solidFill>
              </a:rPr>
              <a:t>Let me tell you about my vacation. I did something really different this year. I took part in a beach clean-up and it was great!</a:t>
            </a:r>
          </a:p>
          <a:p>
            <a:pPr lvl="0"/>
            <a:r>
              <a:rPr lang="en-US" sz="2800" dirty="0">
                <a:solidFill>
                  <a:prstClr val="black"/>
                </a:solidFill>
              </a:rPr>
              <a:t>I arrived at Pebble Beach in Somerton on Tuesday morning. It was really dirty and the smell was horrible. </a:t>
            </a:r>
            <a:r>
              <a:rPr lang="en-US" sz="2800" dirty="0" smtClean="0">
                <a:solidFill>
                  <a:prstClr val="black"/>
                </a:solidFill>
              </a:rPr>
              <a:t>There </a:t>
            </a:r>
            <a:r>
              <a:rPr lang="en-US" sz="2800" dirty="0">
                <a:solidFill>
                  <a:prstClr val="black"/>
                </a:solidFill>
              </a:rPr>
              <a:t>were plastic bags and trash everywhere so we had to clean it up. Over 150 volunteers took part. We worked for eight hours and picked up over five </a:t>
            </a:r>
            <a:r>
              <a:rPr lang="en-US" sz="2800" dirty="0" err="1">
                <a:solidFill>
                  <a:prstClr val="black"/>
                </a:solidFill>
              </a:rPr>
              <a:t>tonnes</a:t>
            </a:r>
            <a:r>
              <a:rPr lang="en-US" sz="2800" dirty="0">
                <a:solidFill>
                  <a:prstClr val="black"/>
                </a:solidFill>
              </a:rPr>
              <a:t> of trash! The beach looked amazing after we finished.</a:t>
            </a:r>
          </a:p>
          <a:p>
            <a:pPr lvl="0"/>
            <a:r>
              <a:rPr lang="en-US" sz="2800" dirty="0">
                <a:solidFill>
                  <a:prstClr val="black"/>
                </a:solidFill>
              </a:rPr>
              <a:t>Save The Beaches organized the event. It organizes at least five clean-ups every year. They are all over the country. I want to do another one next year. Would you like to come? Let me know.</a:t>
            </a:r>
          </a:p>
          <a:p>
            <a:pPr lvl="0"/>
            <a:r>
              <a:rPr lang="en-US" sz="2800" dirty="0">
                <a:solidFill>
                  <a:prstClr val="black"/>
                </a:solidFill>
              </a:rPr>
              <a:t>See </a:t>
            </a:r>
            <a:r>
              <a:rPr lang="en-US" sz="2800" dirty="0" smtClean="0">
                <a:solidFill>
                  <a:prstClr val="black"/>
                </a:solidFill>
              </a:rPr>
              <a:t>you,</a:t>
            </a:r>
            <a:endParaRPr lang="en-US" sz="2800" dirty="0">
              <a:solidFill>
                <a:prstClr val="black"/>
              </a:solidFill>
            </a:endParaRPr>
          </a:p>
          <a:p>
            <a:pPr lvl="0"/>
            <a:r>
              <a:rPr lang="en-US" sz="2800" dirty="0">
                <a:solidFill>
                  <a:prstClr val="black"/>
                </a:solidFill>
              </a:rPr>
              <a:t>Jane</a:t>
            </a:r>
          </a:p>
        </p:txBody>
      </p:sp>
      <p:sp>
        <p:nvSpPr>
          <p:cNvPr id="3" name="Rectangle 2"/>
          <p:cNvSpPr/>
          <p:nvPr/>
        </p:nvSpPr>
        <p:spPr>
          <a:xfrm>
            <a:off x="470780" y="371192"/>
            <a:ext cx="11244404" cy="9325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rPr>
              <a:t>4. Give your opinion about the experience and ask what your friend thinks:</a:t>
            </a:r>
          </a:p>
          <a:p>
            <a:r>
              <a:rPr lang="en-US" sz="2800" dirty="0">
                <a:solidFill>
                  <a:srgbClr val="0070C0"/>
                </a:solidFill>
              </a:rPr>
              <a:t>It was a great day. I want to do it again soon. Would you like to take part?</a:t>
            </a:r>
          </a:p>
        </p:txBody>
      </p:sp>
      <p:cxnSp>
        <p:nvCxnSpPr>
          <p:cNvPr id="5" name="Straight Connector 4"/>
          <p:cNvCxnSpPr/>
          <p:nvPr/>
        </p:nvCxnSpPr>
        <p:spPr>
          <a:xfrm>
            <a:off x="4345663" y="2688879"/>
            <a:ext cx="153908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5196689" y="5223850"/>
            <a:ext cx="4861711"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10357164" y="5241956"/>
            <a:ext cx="1358020"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flipV="1">
            <a:off x="126749" y="5649362"/>
            <a:ext cx="1629623" cy="1810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4272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685" y="362139"/>
            <a:ext cx="12104483" cy="10320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b. Write full sentences using the prompts. Then, number the sentences (1–4) to match them with the </a:t>
            </a:r>
            <a:r>
              <a:rPr lang="en-US" sz="3200" dirty="0" smtClean="0">
                <a:solidFill>
                  <a:srgbClr val="0070C0"/>
                </a:solidFill>
              </a:rPr>
              <a:t>order in </a:t>
            </a:r>
            <a:r>
              <a:rPr lang="en-US" sz="3200" dirty="0">
                <a:solidFill>
                  <a:srgbClr val="0070C0"/>
                </a:solidFill>
              </a:rPr>
              <a:t>the skill box.</a:t>
            </a:r>
          </a:p>
        </p:txBody>
      </p:sp>
      <p:sp>
        <p:nvSpPr>
          <p:cNvPr id="4" name="Rectangle 3"/>
          <p:cNvSpPr/>
          <p:nvPr/>
        </p:nvSpPr>
        <p:spPr>
          <a:xfrm>
            <a:off x="63373" y="1582341"/>
            <a:ext cx="12041109" cy="4031873"/>
          </a:xfrm>
          <a:prstGeom prst="rect">
            <a:avLst/>
          </a:prstGeom>
        </p:spPr>
        <p:txBody>
          <a:bodyPr wrap="square">
            <a:spAutoFit/>
          </a:bodyPr>
          <a:lstStyle/>
          <a:p>
            <a:r>
              <a:rPr lang="en-US" sz="3200" dirty="0" smtClean="0"/>
              <a:t>A</a:t>
            </a:r>
            <a:r>
              <a:rPr lang="en-US" sz="3200" dirty="0"/>
              <a:t>. It/great/event. Would/you/like/join/year?</a:t>
            </a:r>
          </a:p>
          <a:p>
            <a:r>
              <a:rPr lang="en-US" sz="3200" dirty="0" smtClean="0"/>
              <a:t>__________________________________________________________</a:t>
            </a:r>
            <a:endParaRPr lang="en-US" sz="3200" dirty="0"/>
          </a:p>
          <a:p>
            <a:r>
              <a:rPr lang="en-US" sz="3200" dirty="0"/>
              <a:t>B. I/took/part/beach/clean-up/</a:t>
            </a:r>
            <a:r>
              <a:rPr lang="en-US" sz="3200" dirty="0" err="1"/>
              <a:t>Hightown</a:t>
            </a:r>
            <a:r>
              <a:rPr lang="en-US" sz="3200" dirty="0"/>
              <a:t>.</a:t>
            </a:r>
          </a:p>
          <a:p>
            <a:r>
              <a:rPr lang="en-US" sz="3200" dirty="0" smtClean="0"/>
              <a:t>__________________________________________________________</a:t>
            </a:r>
            <a:endParaRPr lang="en-US" sz="3200" dirty="0"/>
          </a:p>
          <a:p>
            <a:r>
              <a:rPr lang="en-US" sz="3200" dirty="0"/>
              <a:t>C. I/went/clean-up/last/week/Rocky Beach</a:t>
            </a:r>
            <a:r>
              <a:rPr lang="en-US" sz="3200" dirty="0" smtClean="0"/>
              <a:t>. Over/fifty/took/part</a:t>
            </a:r>
            <a:r>
              <a:rPr lang="en-US" sz="3200" dirty="0"/>
              <a:t>.</a:t>
            </a:r>
          </a:p>
          <a:p>
            <a:r>
              <a:rPr lang="en-US" sz="3200" dirty="0" smtClean="0"/>
              <a:t>__________________________________________________________</a:t>
            </a:r>
            <a:endParaRPr lang="en-US" sz="3200" dirty="0"/>
          </a:p>
          <a:p>
            <a:r>
              <a:rPr lang="en-US" sz="3200" dirty="0"/>
              <a:t>D. I/could/smell/trash./It/terrible!</a:t>
            </a:r>
          </a:p>
          <a:p>
            <a:r>
              <a:rPr lang="en-US" sz="3200" dirty="0" smtClean="0"/>
              <a:t>__________________________________________________________</a:t>
            </a:r>
            <a:endParaRPr lang="en-US" sz="3200" dirty="0"/>
          </a:p>
        </p:txBody>
      </p:sp>
      <p:sp>
        <p:nvSpPr>
          <p:cNvPr id="5" name="TextBox 4"/>
          <p:cNvSpPr txBox="1"/>
          <p:nvPr/>
        </p:nvSpPr>
        <p:spPr>
          <a:xfrm>
            <a:off x="434566" y="2064190"/>
            <a:ext cx="10646876" cy="584775"/>
          </a:xfrm>
          <a:prstGeom prst="rect">
            <a:avLst/>
          </a:prstGeom>
          <a:noFill/>
        </p:spPr>
        <p:txBody>
          <a:bodyPr wrap="square" rtlCol="0">
            <a:spAutoFit/>
          </a:bodyPr>
          <a:lstStyle/>
          <a:p>
            <a:r>
              <a:rPr lang="en-US" dirty="0" smtClean="0"/>
              <a:t> </a:t>
            </a:r>
            <a:r>
              <a:rPr lang="en-US" sz="3200" dirty="0">
                <a:solidFill>
                  <a:srgbClr val="FF0000"/>
                </a:solidFill>
              </a:rPr>
              <a:t>It was a great event. Would you like to join next year?</a:t>
            </a:r>
          </a:p>
        </p:txBody>
      </p:sp>
      <p:sp>
        <p:nvSpPr>
          <p:cNvPr id="6" name="TextBox 5"/>
          <p:cNvSpPr txBox="1"/>
          <p:nvPr/>
        </p:nvSpPr>
        <p:spPr>
          <a:xfrm>
            <a:off x="497941" y="3013502"/>
            <a:ext cx="9850170" cy="584775"/>
          </a:xfrm>
          <a:prstGeom prst="rect">
            <a:avLst/>
          </a:prstGeom>
          <a:noFill/>
        </p:spPr>
        <p:txBody>
          <a:bodyPr wrap="square" rtlCol="0">
            <a:spAutoFit/>
          </a:bodyPr>
          <a:lstStyle/>
          <a:p>
            <a:r>
              <a:rPr lang="en-US" sz="3200" dirty="0">
                <a:solidFill>
                  <a:srgbClr val="FF0000"/>
                </a:solidFill>
              </a:rPr>
              <a:t>I took part in a beach clean-up in </a:t>
            </a:r>
            <a:r>
              <a:rPr lang="en-US" sz="3200" dirty="0" err="1">
                <a:solidFill>
                  <a:srgbClr val="FF0000"/>
                </a:solidFill>
              </a:rPr>
              <a:t>Hightown</a:t>
            </a:r>
            <a:r>
              <a:rPr lang="en-US" sz="3200" dirty="0">
                <a:solidFill>
                  <a:srgbClr val="FF0000"/>
                </a:solidFill>
              </a:rPr>
              <a:t>.</a:t>
            </a:r>
          </a:p>
        </p:txBody>
      </p:sp>
      <p:sp>
        <p:nvSpPr>
          <p:cNvPr id="7" name="TextBox 6"/>
          <p:cNvSpPr txBox="1"/>
          <p:nvPr/>
        </p:nvSpPr>
        <p:spPr>
          <a:xfrm>
            <a:off x="-126752" y="4021470"/>
            <a:ext cx="12421356" cy="584775"/>
          </a:xfrm>
          <a:prstGeom prst="rect">
            <a:avLst/>
          </a:prstGeom>
          <a:noFill/>
        </p:spPr>
        <p:txBody>
          <a:bodyPr wrap="square" rtlCol="0">
            <a:spAutoFit/>
          </a:bodyPr>
          <a:lstStyle/>
          <a:p>
            <a:r>
              <a:rPr lang="en-US" dirty="0"/>
              <a:t> </a:t>
            </a:r>
            <a:r>
              <a:rPr lang="en-US" sz="3200" dirty="0">
                <a:solidFill>
                  <a:srgbClr val="FF0000"/>
                </a:solidFill>
              </a:rPr>
              <a:t>I went to a clean-up last week at Rocky Beach. Over </a:t>
            </a:r>
            <a:r>
              <a:rPr lang="en-US" sz="3200" dirty="0" smtClean="0">
                <a:solidFill>
                  <a:srgbClr val="FF0000"/>
                </a:solidFill>
              </a:rPr>
              <a:t>fifty </a:t>
            </a:r>
            <a:r>
              <a:rPr lang="en-US" sz="3200" dirty="0">
                <a:solidFill>
                  <a:srgbClr val="FF0000"/>
                </a:solidFill>
              </a:rPr>
              <a:t>people took part.</a:t>
            </a:r>
            <a:r>
              <a:rPr lang="en-US" sz="3200" dirty="0"/>
              <a:t> </a:t>
            </a:r>
          </a:p>
        </p:txBody>
      </p:sp>
      <p:sp>
        <p:nvSpPr>
          <p:cNvPr id="8" name="TextBox 7"/>
          <p:cNvSpPr txBox="1"/>
          <p:nvPr/>
        </p:nvSpPr>
        <p:spPr>
          <a:xfrm>
            <a:off x="425513" y="4983813"/>
            <a:ext cx="9995026" cy="584775"/>
          </a:xfrm>
          <a:prstGeom prst="rect">
            <a:avLst/>
          </a:prstGeom>
          <a:noFill/>
        </p:spPr>
        <p:txBody>
          <a:bodyPr wrap="square" rtlCol="0">
            <a:spAutoFit/>
          </a:bodyPr>
          <a:lstStyle/>
          <a:p>
            <a:r>
              <a:rPr lang="en-US" dirty="0"/>
              <a:t> </a:t>
            </a:r>
            <a:r>
              <a:rPr lang="en-US" sz="3200" dirty="0">
                <a:solidFill>
                  <a:srgbClr val="FF0000"/>
                </a:solidFill>
              </a:rPr>
              <a:t>I could smell the trash. It was terrible!</a:t>
            </a:r>
          </a:p>
        </p:txBody>
      </p:sp>
    </p:spTree>
    <p:extLst>
      <p:ext uri="{BB962C8B-B14F-4D97-AF65-F5344CB8AC3E}">
        <p14:creationId xmlns:p14="http://schemas.microsoft.com/office/powerpoint/2010/main" val="314868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0246"/>
            <a:ext cx="4019739" cy="608392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t> </a:t>
            </a:r>
            <a:r>
              <a:rPr lang="en-US" sz="2800" dirty="0" smtClean="0"/>
              <a:t>A. It </a:t>
            </a:r>
            <a:r>
              <a:rPr lang="en-US" sz="2800" dirty="0"/>
              <a:t>was a great event. Would you like to join next year</a:t>
            </a:r>
            <a:r>
              <a:rPr lang="en-US" sz="2800" dirty="0" smtClean="0"/>
              <a:t>?</a:t>
            </a:r>
          </a:p>
          <a:p>
            <a:r>
              <a:rPr lang="en-US" sz="2800" dirty="0" smtClean="0"/>
              <a:t> </a:t>
            </a:r>
            <a:endParaRPr lang="en-US" sz="2800" dirty="0"/>
          </a:p>
          <a:p>
            <a:r>
              <a:rPr lang="en-US" sz="2800" dirty="0"/>
              <a:t>B. I took part in a beach clean-up in </a:t>
            </a:r>
            <a:r>
              <a:rPr lang="en-US" sz="2800" dirty="0" err="1"/>
              <a:t>Hightown</a:t>
            </a:r>
            <a:r>
              <a:rPr lang="en-US" sz="2800" dirty="0"/>
              <a:t>. </a:t>
            </a:r>
            <a:endParaRPr lang="en-US" sz="2800" dirty="0" smtClean="0"/>
          </a:p>
          <a:p>
            <a:endParaRPr lang="en-US" sz="2800" dirty="0"/>
          </a:p>
          <a:p>
            <a:r>
              <a:rPr lang="en-US" sz="2800" dirty="0"/>
              <a:t>C. I went to a clean-up last week at Rocky Beach. Over f</a:t>
            </a:r>
            <a:r>
              <a:rPr lang="en-US" sz="2800" dirty="0" smtClean="0"/>
              <a:t>ifty </a:t>
            </a:r>
            <a:r>
              <a:rPr lang="en-US" sz="2800" dirty="0"/>
              <a:t>people took part. </a:t>
            </a:r>
            <a:endParaRPr lang="en-US" sz="2800" dirty="0" smtClean="0"/>
          </a:p>
          <a:p>
            <a:endParaRPr lang="en-US" sz="2800" dirty="0"/>
          </a:p>
          <a:p>
            <a:r>
              <a:rPr lang="en-US" sz="2800" dirty="0"/>
              <a:t>D. I could smell the trash. It was terrible!</a:t>
            </a:r>
          </a:p>
        </p:txBody>
      </p:sp>
      <p:sp>
        <p:nvSpPr>
          <p:cNvPr id="4" name="Rectangle 3"/>
          <p:cNvSpPr/>
          <p:nvPr/>
        </p:nvSpPr>
        <p:spPr>
          <a:xfrm>
            <a:off x="4110273" y="380246"/>
            <a:ext cx="8166225" cy="60658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500" dirty="0"/>
              <a:t>Hi Dan,</a:t>
            </a:r>
          </a:p>
          <a:p>
            <a:r>
              <a:rPr lang="en-US" sz="2500" dirty="0">
                <a:solidFill>
                  <a:schemeClr val="tx1"/>
                </a:solidFill>
              </a:rPr>
              <a:t>Let me tell you about my vacation. I did something really different this year. I took part in a beach clean-up and it was great!</a:t>
            </a:r>
          </a:p>
          <a:p>
            <a:r>
              <a:rPr lang="en-US" sz="2500" dirty="0">
                <a:solidFill>
                  <a:schemeClr val="tx1"/>
                </a:solidFill>
              </a:rPr>
              <a:t>I arrived at Pebble Beach in Somerton on </a:t>
            </a:r>
            <a:r>
              <a:rPr lang="en-US" sz="2500" dirty="0" smtClean="0">
                <a:solidFill>
                  <a:schemeClr val="tx1"/>
                </a:solidFill>
              </a:rPr>
              <a:t>Tuesday morning</a:t>
            </a:r>
            <a:r>
              <a:rPr lang="en-US" sz="2500" dirty="0">
                <a:solidFill>
                  <a:schemeClr val="tx1"/>
                </a:solidFill>
              </a:rPr>
              <a:t>. It was really dirty and the smell was horrible. There were plastic bags and trash everywhere so we had to clean it up. Over 150 volunteers took part. We worked for eight hours and picked up over five </a:t>
            </a:r>
            <a:r>
              <a:rPr lang="en-US" sz="2500" dirty="0" err="1">
                <a:solidFill>
                  <a:schemeClr val="tx1"/>
                </a:solidFill>
              </a:rPr>
              <a:t>tonnes</a:t>
            </a:r>
            <a:r>
              <a:rPr lang="en-US" sz="2500" dirty="0">
                <a:solidFill>
                  <a:schemeClr val="tx1"/>
                </a:solidFill>
              </a:rPr>
              <a:t> of trash! The beach looked amazing after we finished.</a:t>
            </a:r>
          </a:p>
          <a:p>
            <a:r>
              <a:rPr lang="en-US" sz="2500" dirty="0">
                <a:solidFill>
                  <a:schemeClr val="tx1"/>
                </a:solidFill>
              </a:rPr>
              <a:t>Save The Beaches organized the event. It organizes at least five clean-ups every year. They are all over the country. I want to do another one next year. Would you like to come? Let me know.</a:t>
            </a:r>
          </a:p>
          <a:p>
            <a:r>
              <a:rPr lang="en-US" sz="2500" dirty="0">
                <a:solidFill>
                  <a:schemeClr val="tx1"/>
                </a:solidFill>
              </a:rPr>
              <a:t>See </a:t>
            </a:r>
            <a:r>
              <a:rPr lang="en-US" sz="2500" dirty="0" smtClean="0">
                <a:solidFill>
                  <a:schemeClr val="tx1"/>
                </a:solidFill>
              </a:rPr>
              <a:t>you,</a:t>
            </a:r>
            <a:endParaRPr lang="en-US" sz="2500" dirty="0">
              <a:solidFill>
                <a:schemeClr val="tx1"/>
              </a:solidFill>
            </a:endParaRPr>
          </a:p>
          <a:p>
            <a:r>
              <a:rPr lang="en-US" sz="2500" dirty="0"/>
              <a:t>Jane</a:t>
            </a:r>
          </a:p>
        </p:txBody>
      </p:sp>
      <p:sp>
        <p:nvSpPr>
          <p:cNvPr id="5" name="Rectangle 4"/>
          <p:cNvSpPr/>
          <p:nvPr/>
        </p:nvSpPr>
        <p:spPr>
          <a:xfrm>
            <a:off x="3259248" y="2534970"/>
            <a:ext cx="479833" cy="4164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srgbClr val="FF0000"/>
                </a:solidFill>
              </a:rPr>
              <a:t>1</a:t>
            </a:r>
            <a:endParaRPr lang="en-US" sz="2800" dirty="0">
              <a:solidFill>
                <a:srgbClr val="FF0000"/>
              </a:solidFill>
            </a:endParaRPr>
          </a:p>
        </p:txBody>
      </p:sp>
      <p:sp>
        <p:nvSpPr>
          <p:cNvPr id="6" name="Rectangle 5"/>
          <p:cNvSpPr/>
          <p:nvPr/>
        </p:nvSpPr>
        <p:spPr>
          <a:xfrm>
            <a:off x="1711105" y="1276539"/>
            <a:ext cx="506994" cy="4074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srgbClr val="FF0000"/>
                </a:solidFill>
              </a:rPr>
              <a:t>4</a:t>
            </a:r>
            <a:endParaRPr lang="en-US" sz="2800" dirty="0">
              <a:solidFill>
                <a:srgbClr val="FF0000"/>
              </a:solidFill>
            </a:endParaRPr>
          </a:p>
        </p:txBody>
      </p:sp>
      <p:sp>
        <p:nvSpPr>
          <p:cNvPr id="7" name="Rectangle 6"/>
          <p:cNvSpPr/>
          <p:nvPr/>
        </p:nvSpPr>
        <p:spPr>
          <a:xfrm>
            <a:off x="823865" y="4680642"/>
            <a:ext cx="516048" cy="45267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srgbClr val="FF0000"/>
                </a:solidFill>
              </a:rPr>
              <a:t>2</a:t>
            </a:r>
            <a:endParaRPr lang="en-US" sz="2800" dirty="0">
              <a:solidFill>
                <a:srgbClr val="FF0000"/>
              </a:solidFill>
            </a:endParaRPr>
          </a:p>
        </p:txBody>
      </p:sp>
      <p:sp>
        <p:nvSpPr>
          <p:cNvPr id="8" name="Rectangle 7"/>
          <p:cNvSpPr/>
          <p:nvPr/>
        </p:nvSpPr>
        <p:spPr>
          <a:xfrm>
            <a:off x="2290527" y="5975287"/>
            <a:ext cx="506994" cy="4707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srgbClr val="FF0000"/>
                </a:solidFill>
              </a:rPr>
              <a:t>3</a:t>
            </a:r>
            <a:endParaRPr lang="en-US" sz="2800" dirty="0">
              <a:solidFill>
                <a:srgbClr val="FF0000"/>
              </a:solidFill>
            </a:endParaRPr>
          </a:p>
        </p:txBody>
      </p:sp>
      <p:cxnSp>
        <p:nvCxnSpPr>
          <p:cNvPr id="22" name="Straight Arrow Connector 21"/>
          <p:cNvCxnSpPr/>
          <p:nvPr/>
        </p:nvCxnSpPr>
        <p:spPr>
          <a:xfrm flipV="1">
            <a:off x="3802455" y="1453082"/>
            <a:ext cx="4920559" cy="1425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8818075" y="5024673"/>
            <a:ext cx="2317687" cy="380246"/>
          </a:xfrm>
          <a:prstGeom prst="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p:cNvSpPr/>
          <p:nvPr/>
        </p:nvSpPr>
        <p:spPr>
          <a:xfrm>
            <a:off x="6662013" y="1122939"/>
            <a:ext cx="3966755" cy="40288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ectangle 26"/>
          <p:cNvSpPr/>
          <p:nvPr/>
        </p:nvSpPr>
        <p:spPr>
          <a:xfrm>
            <a:off x="4191754" y="1865014"/>
            <a:ext cx="7570755" cy="34403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Rectangle 27"/>
          <p:cNvSpPr/>
          <p:nvPr/>
        </p:nvSpPr>
        <p:spPr>
          <a:xfrm>
            <a:off x="4128621" y="2258839"/>
            <a:ext cx="5545007" cy="36213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30" name="Straight Arrow Connector 29"/>
          <p:cNvCxnSpPr/>
          <p:nvPr/>
        </p:nvCxnSpPr>
        <p:spPr>
          <a:xfrm>
            <a:off x="3802455" y="2743200"/>
            <a:ext cx="0" cy="27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339913" y="2209046"/>
            <a:ext cx="10067453" cy="28156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8" idx="3"/>
          </p:cNvCxnSpPr>
          <p:nvPr/>
        </p:nvCxnSpPr>
        <p:spPr>
          <a:xfrm flipV="1">
            <a:off x="2797521" y="2620978"/>
            <a:ext cx="3965418" cy="35896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290527" y="1453082"/>
            <a:ext cx="8338241" cy="35715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958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1000" fill="hold"/>
                                        <p:tgtEl>
                                          <p:spTgt spid="28"/>
                                        </p:tgtEl>
                                        <p:attrNameLst>
                                          <p:attrName>ppt_w</p:attrName>
                                        </p:attrNameLst>
                                      </p:cBhvr>
                                      <p:tavLst>
                                        <p:tav tm="0">
                                          <p:val>
                                            <p:fltVal val="0"/>
                                          </p:val>
                                        </p:tav>
                                        <p:tav tm="100000">
                                          <p:val>
                                            <p:strVal val="#ppt_w"/>
                                          </p:val>
                                        </p:tav>
                                      </p:tavLst>
                                    </p:anim>
                                    <p:anim calcmode="lin" valueType="num">
                                      <p:cBhvr>
                                        <p:cTn id="24" dur="1000" fill="hold"/>
                                        <p:tgtEl>
                                          <p:spTgt spid="28"/>
                                        </p:tgtEl>
                                        <p:attrNameLst>
                                          <p:attrName>ppt_h</p:attrName>
                                        </p:attrNameLst>
                                      </p:cBhvr>
                                      <p:tavLst>
                                        <p:tav tm="0">
                                          <p:val>
                                            <p:fltVal val="0"/>
                                          </p:val>
                                        </p:tav>
                                        <p:tav tm="100000">
                                          <p:val>
                                            <p:strVal val="#ppt_h"/>
                                          </p:val>
                                        </p:tav>
                                      </p:tavLst>
                                    </p:anim>
                                    <p:anim calcmode="lin" valueType="num">
                                      <p:cBhvr>
                                        <p:cTn id="25" dur="1000" fill="hold"/>
                                        <p:tgtEl>
                                          <p:spTgt spid="28"/>
                                        </p:tgtEl>
                                        <p:attrNameLst>
                                          <p:attrName>style.rotation</p:attrName>
                                        </p:attrNameLst>
                                      </p:cBhvr>
                                      <p:tavLst>
                                        <p:tav tm="0">
                                          <p:val>
                                            <p:fltVal val="90"/>
                                          </p:val>
                                        </p:tav>
                                        <p:tav tm="100000">
                                          <p:val>
                                            <p:fltVal val="0"/>
                                          </p:val>
                                        </p:tav>
                                      </p:tavLst>
                                    </p:anim>
                                    <p:animEffect transition="in" filter="fade">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fltVal val="0"/>
                                          </p:val>
                                        </p:tav>
                                        <p:tav tm="100000">
                                          <p:val>
                                            <p:strVal val="#ppt_w"/>
                                          </p:val>
                                        </p:tav>
                                      </p:tavLst>
                                    </p:anim>
                                    <p:anim calcmode="lin" valueType="num">
                                      <p:cBhvr>
                                        <p:cTn id="32" dur="1000" fill="hold"/>
                                        <p:tgtEl>
                                          <p:spTgt spid="25"/>
                                        </p:tgtEl>
                                        <p:attrNameLst>
                                          <p:attrName>ppt_h</p:attrName>
                                        </p:attrNameLst>
                                      </p:cBhvr>
                                      <p:tavLst>
                                        <p:tav tm="0">
                                          <p:val>
                                            <p:fltVal val="0"/>
                                          </p:val>
                                        </p:tav>
                                        <p:tav tm="100000">
                                          <p:val>
                                            <p:strVal val="#ppt_h"/>
                                          </p:val>
                                        </p:tav>
                                      </p:tavLst>
                                    </p:anim>
                                    <p:anim calcmode="lin" valueType="num">
                                      <p:cBhvr>
                                        <p:cTn id="33" dur="1000" fill="hold"/>
                                        <p:tgtEl>
                                          <p:spTgt spid="25"/>
                                        </p:tgtEl>
                                        <p:attrNameLst>
                                          <p:attrName>style.rotation</p:attrName>
                                        </p:attrNameLst>
                                      </p:cBhvr>
                                      <p:tavLst>
                                        <p:tav tm="0">
                                          <p:val>
                                            <p:fltVal val="90"/>
                                          </p:val>
                                        </p:tav>
                                        <p:tav tm="100000">
                                          <p:val>
                                            <p:fltVal val="0"/>
                                          </p:val>
                                        </p:tav>
                                      </p:tavLst>
                                    </p:anim>
                                    <p:animEffect transition="in" filter="fade">
                                      <p:cBhvr>
                                        <p:cTn id="34" dur="1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down)">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down)">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arn(inVertical)">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976" y="434069"/>
            <a:ext cx="12045137" cy="951111"/>
          </a:xfrm>
          <a:prstGeom prst="rect">
            <a:avLst/>
          </a:prstGeom>
        </p:spPr>
      </p:pic>
      <p:pic>
        <p:nvPicPr>
          <p:cNvPr id="5" name="Picture 4"/>
          <p:cNvPicPr>
            <a:picLocks noChangeAspect="1"/>
          </p:cNvPicPr>
          <p:nvPr/>
        </p:nvPicPr>
        <p:blipFill>
          <a:blip r:embed="rId3"/>
          <a:stretch>
            <a:fillRect/>
          </a:stretch>
        </p:blipFill>
        <p:spPr>
          <a:xfrm>
            <a:off x="246939" y="1385180"/>
            <a:ext cx="4650373" cy="3114392"/>
          </a:xfrm>
          <a:prstGeom prst="rect">
            <a:avLst/>
          </a:prstGeom>
        </p:spPr>
      </p:pic>
      <p:pic>
        <p:nvPicPr>
          <p:cNvPr id="6" name="Picture 5"/>
          <p:cNvPicPr>
            <a:picLocks noChangeAspect="1"/>
          </p:cNvPicPr>
          <p:nvPr/>
        </p:nvPicPr>
        <p:blipFill>
          <a:blip r:embed="rId4"/>
          <a:stretch>
            <a:fillRect/>
          </a:stretch>
        </p:blipFill>
        <p:spPr>
          <a:xfrm>
            <a:off x="7255767" y="1326332"/>
            <a:ext cx="4728526" cy="3232087"/>
          </a:xfrm>
          <a:prstGeom prst="rect">
            <a:avLst/>
          </a:prstGeom>
        </p:spPr>
      </p:pic>
      <p:pic>
        <p:nvPicPr>
          <p:cNvPr id="7" name="Picture 6"/>
          <p:cNvPicPr>
            <a:picLocks noChangeAspect="1"/>
          </p:cNvPicPr>
          <p:nvPr/>
        </p:nvPicPr>
        <p:blipFill>
          <a:blip r:embed="rId5"/>
          <a:stretch>
            <a:fillRect/>
          </a:stretch>
        </p:blipFill>
        <p:spPr>
          <a:xfrm>
            <a:off x="3793402" y="3334474"/>
            <a:ext cx="4644428" cy="3091986"/>
          </a:xfrm>
          <a:prstGeom prst="rect">
            <a:avLst/>
          </a:prstGeom>
        </p:spPr>
      </p:pic>
    </p:spTree>
    <p:extLst>
      <p:ext uri="{BB962C8B-B14F-4D97-AF65-F5344CB8AC3E}">
        <p14:creationId xmlns:p14="http://schemas.microsoft.com/office/powerpoint/2010/main" val="2931276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01" y="452673"/>
            <a:ext cx="2381061" cy="79670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solidFill>
                  <a:srgbClr val="FF0000"/>
                </a:solidFill>
              </a:rPr>
              <a:t>Pair work</a:t>
            </a:r>
            <a:endParaRPr lang="en-US" sz="4000" dirty="0">
              <a:solidFill>
                <a:srgbClr val="FF0000"/>
              </a:solidFill>
            </a:endParaRPr>
          </a:p>
        </p:txBody>
      </p:sp>
      <p:sp>
        <p:nvSpPr>
          <p:cNvPr id="3" name="Rounded Rectangular Callout 2"/>
          <p:cNvSpPr/>
          <p:nvPr/>
        </p:nvSpPr>
        <p:spPr>
          <a:xfrm>
            <a:off x="217284" y="1711105"/>
            <a:ext cx="5866646" cy="2299580"/>
          </a:xfrm>
          <a:prstGeom prst="wedgeRoundRectCallout">
            <a:avLst>
              <a:gd name="adj1" fmla="val -1234"/>
              <a:gd name="adj2" fmla="val 76280"/>
              <a:gd name="adj3" fmla="val 16667"/>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r>
              <a:rPr lang="en-US" sz="3600" dirty="0">
                <a:solidFill>
                  <a:srgbClr val="0070C0"/>
                </a:solidFill>
              </a:rPr>
              <a:t>Can you see </a:t>
            </a:r>
            <a:r>
              <a:rPr lang="en-US" sz="3600" dirty="0" smtClean="0">
                <a:solidFill>
                  <a:srgbClr val="0070C0"/>
                </a:solidFill>
              </a:rPr>
              <a:t>similar problems </a:t>
            </a:r>
            <a:r>
              <a:rPr lang="en-US" sz="3600" dirty="0">
                <a:solidFill>
                  <a:srgbClr val="0070C0"/>
                </a:solidFill>
              </a:rPr>
              <a:t>near where you live? Where? Why is there so much trash?</a:t>
            </a:r>
          </a:p>
        </p:txBody>
      </p:sp>
      <p:sp>
        <p:nvSpPr>
          <p:cNvPr id="4" name="Rounded Rectangular Callout 3"/>
          <p:cNvSpPr/>
          <p:nvPr/>
        </p:nvSpPr>
        <p:spPr>
          <a:xfrm>
            <a:off x="6799152" y="2706987"/>
            <a:ext cx="5024673" cy="3069125"/>
          </a:xfrm>
          <a:prstGeom prst="wedgeRoundRectCallout">
            <a:avLst>
              <a:gd name="adj1" fmla="val -41554"/>
              <a:gd name="adj2" fmla="val 67515"/>
              <a:gd name="adj3" fmla="val 1666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r>
              <a:rPr lang="en-US" sz="3200" dirty="0" smtClean="0">
                <a:solidFill>
                  <a:srgbClr val="00B050"/>
                </a:solidFill>
              </a:rPr>
              <a:t>Yes. I can see a lot of trash along </a:t>
            </a:r>
            <a:r>
              <a:rPr lang="en-US" sz="3200" dirty="0" err="1" smtClean="0">
                <a:solidFill>
                  <a:srgbClr val="00B050"/>
                </a:solidFill>
              </a:rPr>
              <a:t>Nhieu</a:t>
            </a:r>
            <a:r>
              <a:rPr lang="en-US" sz="3200" dirty="0" smtClean="0">
                <a:solidFill>
                  <a:srgbClr val="00B050"/>
                </a:solidFill>
              </a:rPr>
              <a:t> </a:t>
            </a:r>
            <a:r>
              <a:rPr lang="en-US" sz="3200" dirty="0" err="1" smtClean="0">
                <a:solidFill>
                  <a:srgbClr val="00B050"/>
                </a:solidFill>
              </a:rPr>
              <a:t>Loc</a:t>
            </a:r>
            <a:r>
              <a:rPr lang="en-US" sz="3200" dirty="0" smtClean="0">
                <a:solidFill>
                  <a:srgbClr val="00B050"/>
                </a:solidFill>
              </a:rPr>
              <a:t> canal. The local people throw plastic bottles, bags, cans, and food into the canal. </a:t>
            </a:r>
            <a:endParaRPr lang="en-US" sz="3200" dirty="0">
              <a:solidFill>
                <a:srgbClr val="00B050"/>
              </a:solidFill>
            </a:endParaRPr>
          </a:p>
        </p:txBody>
      </p:sp>
    </p:spTree>
    <p:extLst>
      <p:ext uri="{BB962C8B-B14F-4D97-AF65-F5344CB8AC3E}">
        <p14:creationId xmlns:p14="http://schemas.microsoft.com/office/powerpoint/2010/main" val="21657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88" y="416459"/>
            <a:ext cx="12013949" cy="12674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4000" b="1" dirty="0">
                <a:solidFill>
                  <a:schemeClr val="accent1"/>
                </a:solidFill>
              </a:rPr>
              <a:t>b. Now, choose a place in </a:t>
            </a:r>
            <a:r>
              <a:rPr lang="en-US" sz="4000" b="1" dirty="0" err="1">
                <a:solidFill>
                  <a:schemeClr val="accent1"/>
                </a:solidFill>
              </a:rPr>
              <a:t>Greenview</a:t>
            </a:r>
            <a:r>
              <a:rPr lang="en-US" sz="4000" b="1" dirty="0">
                <a:solidFill>
                  <a:schemeClr val="accent1"/>
                </a:solidFill>
              </a:rPr>
              <a:t> City. Use your own ideas to fill in the tables about a clean-up there.</a:t>
            </a:r>
          </a:p>
        </p:txBody>
      </p:sp>
      <p:pic>
        <p:nvPicPr>
          <p:cNvPr id="3" name="Picture 2"/>
          <p:cNvPicPr>
            <a:picLocks noChangeAspect="1"/>
          </p:cNvPicPr>
          <p:nvPr/>
        </p:nvPicPr>
        <p:blipFill>
          <a:blip r:embed="rId2"/>
          <a:stretch>
            <a:fillRect/>
          </a:stretch>
        </p:blipFill>
        <p:spPr>
          <a:xfrm>
            <a:off x="60369" y="2185750"/>
            <a:ext cx="12053168" cy="3563199"/>
          </a:xfrm>
          <a:prstGeom prst="rect">
            <a:avLst/>
          </a:prstGeom>
        </p:spPr>
      </p:pic>
      <p:sp>
        <p:nvSpPr>
          <p:cNvPr id="4" name="TextBox 3"/>
          <p:cNvSpPr txBox="1"/>
          <p:nvPr/>
        </p:nvSpPr>
        <p:spPr>
          <a:xfrm>
            <a:off x="6020555" y="2545635"/>
            <a:ext cx="5703683" cy="707886"/>
          </a:xfrm>
          <a:prstGeom prst="rect">
            <a:avLst/>
          </a:prstGeom>
          <a:noFill/>
        </p:spPr>
        <p:txBody>
          <a:bodyPr wrap="square" rtlCol="0">
            <a:spAutoFit/>
          </a:bodyPr>
          <a:lstStyle/>
          <a:p>
            <a:r>
              <a:rPr lang="en-US" sz="4000" dirty="0">
                <a:solidFill>
                  <a:srgbClr val="FF0000"/>
                </a:solidFill>
              </a:rPr>
              <a:t>g</a:t>
            </a:r>
            <a:r>
              <a:rPr lang="en-US" sz="4000" dirty="0" smtClean="0">
                <a:solidFill>
                  <a:srgbClr val="FF0000"/>
                </a:solidFill>
              </a:rPr>
              <a:t>o to a park clean-up</a:t>
            </a:r>
            <a:endParaRPr lang="en-US" sz="4000" dirty="0">
              <a:solidFill>
                <a:srgbClr val="FF0000"/>
              </a:solidFill>
            </a:endParaRPr>
          </a:p>
        </p:txBody>
      </p:sp>
      <p:sp>
        <p:nvSpPr>
          <p:cNvPr id="5" name="TextBox 4"/>
          <p:cNvSpPr txBox="1"/>
          <p:nvPr/>
        </p:nvSpPr>
        <p:spPr>
          <a:xfrm>
            <a:off x="5948126" y="3613406"/>
            <a:ext cx="6243873" cy="707886"/>
          </a:xfrm>
          <a:prstGeom prst="rect">
            <a:avLst/>
          </a:prstGeom>
          <a:noFill/>
        </p:spPr>
        <p:txBody>
          <a:bodyPr wrap="square" rtlCol="0">
            <a:spAutoFit/>
          </a:bodyPr>
          <a:lstStyle/>
          <a:p>
            <a:r>
              <a:rPr lang="en-US" sz="4000" dirty="0" err="1" smtClean="0">
                <a:solidFill>
                  <a:srgbClr val="FF0000"/>
                </a:solidFill>
              </a:rPr>
              <a:t>Nowton</a:t>
            </a:r>
            <a:r>
              <a:rPr lang="en-US" sz="4000" dirty="0" smtClean="0">
                <a:solidFill>
                  <a:srgbClr val="FF0000"/>
                </a:solidFill>
              </a:rPr>
              <a:t> Park, </a:t>
            </a:r>
            <a:r>
              <a:rPr lang="en-US" sz="4000" dirty="0" err="1" smtClean="0">
                <a:solidFill>
                  <a:srgbClr val="FF0000"/>
                </a:solidFill>
              </a:rPr>
              <a:t>Greenview</a:t>
            </a:r>
            <a:r>
              <a:rPr lang="en-US" sz="4000" dirty="0" smtClean="0">
                <a:solidFill>
                  <a:srgbClr val="FF0000"/>
                </a:solidFill>
              </a:rPr>
              <a:t> City</a:t>
            </a:r>
            <a:endParaRPr lang="en-US" sz="4000" dirty="0">
              <a:solidFill>
                <a:srgbClr val="FF0000"/>
              </a:solidFill>
            </a:endParaRPr>
          </a:p>
        </p:txBody>
      </p:sp>
      <p:sp>
        <p:nvSpPr>
          <p:cNvPr id="6" name="TextBox 5"/>
          <p:cNvSpPr txBox="1"/>
          <p:nvPr/>
        </p:nvSpPr>
        <p:spPr>
          <a:xfrm>
            <a:off x="6020555" y="4823097"/>
            <a:ext cx="2761307" cy="707886"/>
          </a:xfrm>
          <a:prstGeom prst="rect">
            <a:avLst/>
          </a:prstGeom>
          <a:noFill/>
        </p:spPr>
        <p:txBody>
          <a:bodyPr wrap="square" rtlCol="0">
            <a:spAutoFit/>
          </a:bodyPr>
          <a:lstStyle/>
          <a:p>
            <a:r>
              <a:rPr lang="en-US" sz="4000" dirty="0">
                <a:solidFill>
                  <a:srgbClr val="FF0000"/>
                </a:solidFill>
              </a:rPr>
              <a:t>l</a:t>
            </a:r>
            <a:r>
              <a:rPr lang="en-US" sz="4000" dirty="0" smtClean="0">
                <a:solidFill>
                  <a:srgbClr val="FF0000"/>
                </a:solidFill>
              </a:rPr>
              <a:t>ast week</a:t>
            </a:r>
            <a:endParaRPr lang="en-US" sz="4000" dirty="0">
              <a:solidFill>
                <a:srgbClr val="FF0000"/>
              </a:solidFill>
            </a:endParaRPr>
          </a:p>
        </p:txBody>
      </p:sp>
    </p:spTree>
    <p:extLst>
      <p:ext uri="{BB962C8B-B14F-4D97-AF65-F5344CB8AC3E}">
        <p14:creationId xmlns:p14="http://schemas.microsoft.com/office/powerpoint/2010/main" val="174663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8" y="2002530"/>
            <a:ext cx="12320433" cy="2994984"/>
          </a:xfrm>
          <a:prstGeom prst="rect">
            <a:avLst/>
          </a:prstGeom>
        </p:spPr>
      </p:pic>
      <p:sp>
        <p:nvSpPr>
          <p:cNvPr id="3" name="TextBox 2"/>
          <p:cNvSpPr txBox="1"/>
          <p:nvPr/>
        </p:nvSpPr>
        <p:spPr>
          <a:xfrm>
            <a:off x="6790099" y="2199992"/>
            <a:ext cx="2634558" cy="707886"/>
          </a:xfrm>
          <a:prstGeom prst="rect">
            <a:avLst/>
          </a:prstGeom>
          <a:noFill/>
        </p:spPr>
        <p:txBody>
          <a:bodyPr wrap="square" rtlCol="0">
            <a:spAutoFit/>
          </a:bodyPr>
          <a:lstStyle/>
          <a:p>
            <a:r>
              <a:rPr lang="en-US" sz="4000" dirty="0">
                <a:solidFill>
                  <a:srgbClr val="FF0000"/>
                </a:solidFill>
              </a:rPr>
              <a:t>o</a:t>
            </a:r>
            <a:r>
              <a:rPr lang="en-US" sz="4000" dirty="0" smtClean="0">
                <a:solidFill>
                  <a:srgbClr val="FF0000"/>
                </a:solidFill>
              </a:rPr>
              <a:t>ver 400</a:t>
            </a:r>
            <a:endParaRPr lang="en-US" sz="4000" dirty="0">
              <a:solidFill>
                <a:srgbClr val="FF0000"/>
              </a:solidFill>
            </a:endParaRPr>
          </a:p>
        </p:txBody>
      </p:sp>
      <p:sp>
        <p:nvSpPr>
          <p:cNvPr id="4" name="TextBox 3"/>
          <p:cNvSpPr txBox="1"/>
          <p:nvPr/>
        </p:nvSpPr>
        <p:spPr>
          <a:xfrm>
            <a:off x="6790099" y="3168713"/>
            <a:ext cx="4879818" cy="707886"/>
          </a:xfrm>
          <a:prstGeom prst="rect">
            <a:avLst/>
          </a:prstGeom>
          <a:noFill/>
        </p:spPr>
        <p:txBody>
          <a:bodyPr wrap="square" rtlCol="0">
            <a:spAutoFit/>
          </a:bodyPr>
          <a:lstStyle/>
          <a:p>
            <a:r>
              <a:rPr lang="en-US" sz="4000" dirty="0">
                <a:solidFill>
                  <a:srgbClr val="FF0000"/>
                </a:solidFill>
              </a:rPr>
              <a:t>3</a:t>
            </a:r>
            <a:r>
              <a:rPr lang="en-US" sz="4000" dirty="0" smtClean="0">
                <a:solidFill>
                  <a:srgbClr val="FF0000"/>
                </a:solidFill>
              </a:rPr>
              <a:t> hours</a:t>
            </a:r>
            <a:endParaRPr lang="en-US" sz="4000" dirty="0">
              <a:solidFill>
                <a:srgbClr val="FF0000"/>
              </a:solidFill>
            </a:endParaRPr>
          </a:p>
        </p:txBody>
      </p:sp>
      <p:sp>
        <p:nvSpPr>
          <p:cNvPr id="5" name="TextBox 4"/>
          <p:cNvSpPr txBox="1"/>
          <p:nvPr/>
        </p:nvSpPr>
        <p:spPr>
          <a:xfrm>
            <a:off x="6790099" y="4101220"/>
            <a:ext cx="1638677" cy="707886"/>
          </a:xfrm>
          <a:prstGeom prst="rect">
            <a:avLst/>
          </a:prstGeom>
          <a:noFill/>
        </p:spPr>
        <p:txBody>
          <a:bodyPr wrap="square" rtlCol="0">
            <a:spAutoFit/>
          </a:bodyPr>
          <a:lstStyle/>
          <a:p>
            <a:r>
              <a:rPr lang="en-US" sz="4000" dirty="0" smtClean="0">
                <a:solidFill>
                  <a:srgbClr val="FF0000"/>
                </a:solidFill>
              </a:rPr>
              <a:t>yes</a:t>
            </a:r>
            <a:endParaRPr lang="en-US" sz="4000" dirty="0">
              <a:solidFill>
                <a:srgbClr val="FF0000"/>
              </a:solidFill>
            </a:endParaRPr>
          </a:p>
        </p:txBody>
      </p:sp>
    </p:spTree>
    <p:extLst>
      <p:ext uri="{BB962C8B-B14F-4D97-AF65-F5344CB8AC3E}">
        <p14:creationId xmlns:p14="http://schemas.microsoft.com/office/powerpoint/2010/main" val="12020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351" y="1211123"/>
            <a:ext cx="12123682" cy="1126497"/>
          </a:xfrm>
          <a:prstGeom prst="rect">
            <a:avLst/>
          </a:prstGeom>
        </p:spPr>
      </p:pic>
      <p:pic>
        <p:nvPicPr>
          <p:cNvPr id="4" name="Picture 3"/>
          <p:cNvPicPr>
            <a:picLocks noChangeAspect="1"/>
          </p:cNvPicPr>
          <p:nvPr/>
        </p:nvPicPr>
        <p:blipFill>
          <a:blip r:embed="rId3"/>
          <a:stretch>
            <a:fillRect/>
          </a:stretch>
        </p:blipFill>
        <p:spPr>
          <a:xfrm>
            <a:off x="34665" y="2915832"/>
            <a:ext cx="12190986" cy="1033604"/>
          </a:xfrm>
          <a:prstGeom prst="rect">
            <a:avLst/>
          </a:prstGeom>
        </p:spPr>
      </p:pic>
      <p:pic>
        <p:nvPicPr>
          <p:cNvPr id="5" name="Picture 4"/>
          <p:cNvPicPr>
            <a:picLocks noChangeAspect="1"/>
          </p:cNvPicPr>
          <p:nvPr/>
        </p:nvPicPr>
        <p:blipFill>
          <a:blip r:embed="rId4"/>
          <a:stretch>
            <a:fillRect/>
          </a:stretch>
        </p:blipFill>
        <p:spPr>
          <a:xfrm>
            <a:off x="34665" y="4642598"/>
            <a:ext cx="12100040" cy="1053785"/>
          </a:xfrm>
          <a:prstGeom prst="rect">
            <a:avLst/>
          </a:prstGeom>
        </p:spPr>
      </p:pic>
      <p:sp>
        <p:nvSpPr>
          <p:cNvPr id="6" name="Rectangle 5"/>
          <p:cNvSpPr/>
          <p:nvPr/>
        </p:nvSpPr>
        <p:spPr>
          <a:xfrm>
            <a:off x="45351" y="2290969"/>
            <a:ext cx="12100039" cy="707886"/>
          </a:xfrm>
          <a:prstGeom prst="rect">
            <a:avLst/>
          </a:prstGeom>
        </p:spPr>
        <p:txBody>
          <a:bodyPr wrap="square">
            <a:spAutoFit/>
          </a:bodyPr>
          <a:lstStyle/>
          <a:p>
            <a:r>
              <a:rPr lang="en-US" sz="4000" dirty="0">
                <a:solidFill>
                  <a:srgbClr val="FF0000"/>
                </a:solidFill>
              </a:rPr>
              <a:t>I went to a park clean-up in Greenview </a:t>
            </a:r>
            <a:r>
              <a:rPr lang="en-US" sz="4000" dirty="0" smtClean="0">
                <a:solidFill>
                  <a:srgbClr val="FF0000"/>
                </a:solidFill>
              </a:rPr>
              <a:t>City.</a:t>
            </a:r>
            <a:endParaRPr lang="en-US" sz="4000" dirty="0">
              <a:solidFill>
                <a:srgbClr val="FF0000"/>
              </a:solidFill>
            </a:endParaRPr>
          </a:p>
        </p:txBody>
      </p:sp>
      <p:sp>
        <p:nvSpPr>
          <p:cNvPr id="7" name="Rectangle 6"/>
          <p:cNvSpPr/>
          <p:nvPr/>
        </p:nvSpPr>
        <p:spPr>
          <a:xfrm>
            <a:off x="80139" y="5696383"/>
            <a:ext cx="7274940" cy="707886"/>
          </a:xfrm>
          <a:prstGeom prst="rect">
            <a:avLst/>
          </a:prstGeom>
        </p:spPr>
        <p:txBody>
          <a:bodyPr wrap="none">
            <a:spAutoFit/>
          </a:bodyPr>
          <a:lstStyle/>
          <a:p>
            <a:r>
              <a:rPr lang="en-US" sz="4000" dirty="0">
                <a:solidFill>
                  <a:srgbClr val="FF0000"/>
                </a:solidFill>
              </a:rPr>
              <a:t>Last week, I went to </a:t>
            </a:r>
            <a:r>
              <a:rPr lang="en-US" sz="4000" dirty="0" err="1">
                <a:solidFill>
                  <a:srgbClr val="FF0000"/>
                </a:solidFill>
              </a:rPr>
              <a:t>Nowton</a:t>
            </a:r>
            <a:r>
              <a:rPr lang="en-US" sz="4000" dirty="0">
                <a:solidFill>
                  <a:srgbClr val="FF0000"/>
                </a:solidFill>
              </a:rPr>
              <a:t> Park.</a:t>
            </a:r>
          </a:p>
        </p:txBody>
      </p:sp>
      <p:sp>
        <p:nvSpPr>
          <p:cNvPr id="8" name="TextBox 7"/>
          <p:cNvSpPr txBox="1"/>
          <p:nvPr/>
        </p:nvSpPr>
        <p:spPr>
          <a:xfrm>
            <a:off x="-1343" y="395445"/>
            <a:ext cx="177536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smtClean="0">
                <a:solidFill>
                  <a:schemeClr val="bg1"/>
                </a:solidFill>
              </a:rPr>
              <a:t>While</a:t>
            </a:r>
            <a:r>
              <a:rPr lang="en-US" sz="2000" b="1" dirty="0">
                <a:solidFill>
                  <a:schemeClr val="bg1"/>
                </a:solidFill>
              </a:rPr>
              <a:t> </a:t>
            </a:r>
            <a:r>
              <a:rPr lang="en-US" sz="2000" b="1" dirty="0" smtClean="0">
                <a:solidFill>
                  <a:schemeClr val="bg1"/>
                </a:solidFill>
              </a:rPr>
              <a:t>- writing</a:t>
            </a:r>
            <a:endParaRPr lang="en-US" sz="2000" b="1" dirty="0">
              <a:solidFill>
                <a:schemeClr val="bg1"/>
              </a:solidFill>
            </a:endParaRPr>
          </a:p>
        </p:txBody>
      </p:sp>
      <p:sp>
        <p:nvSpPr>
          <p:cNvPr id="9" name="Rectangle 8"/>
          <p:cNvSpPr/>
          <p:nvPr/>
        </p:nvSpPr>
        <p:spPr>
          <a:xfrm>
            <a:off x="1775360" y="433984"/>
            <a:ext cx="10393673" cy="80575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smtClean="0">
                <a:solidFill>
                  <a:srgbClr val="0070C0"/>
                </a:solidFill>
              </a:rPr>
              <a:t>Use the information in task b to write the email.</a:t>
            </a:r>
            <a:endParaRPr lang="en-US" sz="4000" b="1" dirty="0">
              <a:solidFill>
                <a:srgbClr val="0070C0"/>
              </a:solidFill>
            </a:endParaRPr>
          </a:p>
        </p:txBody>
      </p:sp>
      <p:sp>
        <p:nvSpPr>
          <p:cNvPr id="10" name="Rectangle 9"/>
          <p:cNvSpPr/>
          <p:nvPr/>
        </p:nvSpPr>
        <p:spPr>
          <a:xfrm>
            <a:off x="57790" y="3880288"/>
            <a:ext cx="12100039" cy="707886"/>
          </a:xfrm>
          <a:prstGeom prst="rect">
            <a:avLst/>
          </a:prstGeom>
        </p:spPr>
        <p:txBody>
          <a:bodyPr wrap="square">
            <a:spAutoFit/>
          </a:bodyPr>
          <a:lstStyle/>
          <a:p>
            <a:r>
              <a:rPr lang="en-US" sz="4000" dirty="0">
                <a:solidFill>
                  <a:srgbClr val="FF0000"/>
                </a:solidFill>
              </a:rPr>
              <a:t>I </a:t>
            </a:r>
            <a:r>
              <a:rPr lang="en-US" sz="4000" dirty="0" smtClean="0">
                <a:solidFill>
                  <a:srgbClr val="FF0000"/>
                </a:solidFill>
              </a:rPr>
              <a:t>did it in </a:t>
            </a:r>
            <a:r>
              <a:rPr lang="en-US" sz="4000" dirty="0" err="1" smtClean="0">
                <a:solidFill>
                  <a:srgbClr val="FF0000"/>
                </a:solidFill>
              </a:rPr>
              <a:t>Nowton</a:t>
            </a:r>
            <a:r>
              <a:rPr lang="en-US" sz="4000" dirty="0" smtClean="0">
                <a:solidFill>
                  <a:srgbClr val="FF0000"/>
                </a:solidFill>
              </a:rPr>
              <a:t> Park, Greenview City.</a:t>
            </a:r>
            <a:endParaRPr lang="en-US" sz="4000" dirty="0">
              <a:solidFill>
                <a:srgbClr val="FF0000"/>
              </a:solidFill>
            </a:endParaRPr>
          </a:p>
        </p:txBody>
      </p:sp>
    </p:spTree>
    <p:extLst>
      <p:ext uri="{BB962C8B-B14F-4D97-AF65-F5344CB8AC3E}">
        <p14:creationId xmlns:p14="http://schemas.microsoft.com/office/powerpoint/2010/main" val="10268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smtClean="0">
                <a:solidFill>
                  <a:schemeClr val="bg1"/>
                </a:solidFill>
              </a:rPr>
              <a:t>LESSON </a:t>
            </a:r>
            <a:r>
              <a:rPr lang="en-US" sz="3200" b="1" dirty="0">
                <a:solidFill>
                  <a:schemeClr val="bg1"/>
                </a:solidFill>
              </a:rPr>
              <a:t>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4611" y="50871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04211" y="2951587"/>
            <a:ext cx="3813910" cy="777954"/>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4"/>
          <a:stretch>
            <a:fillRect/>
          </a:stretch>
        </p:blipFill>
        <p:spPr>
          <a:xfrm>
            <a:off x="7317107"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18" y="419642"/>
            <a:ext cx="12071287" cy="952051"/>
          </a:xfrm>
          <a:prstGeom prst="rect">
            <a:avLst/>
          </a:prstGeom>
        </p:spPr>
      </p:pic>
      <p:pic>
        <p:nvPicPr>
          <p:cNvPr id="3" name="Picture 2"/>
          <p:cNvPicPr>
            <a:picLocks noChangeAspect="1"/>
          </p:cNvPicPr>
          <p:nvPr/>
        </p:nvPicPr>
        <p:blipFill>
          <a:blip r:embed="rId3"/>
          <a:stretch>
            <a:fillRect/>
          </a:stretch>
        </p:blipFill>
        <p:spPr>
          <a:xfrm>
            <a:off x="0" y="2183469"/>
            <a:ext cx="12136405" cy="858495"/>
          </a:xfrm>
          <a:prstGeom prst="rect">
            <a:avLst/>
          </a:prstGeom>
        </p:spPr>
      </p:pic>
      <p:pic>
        <p:nvPicPr>
          <p:cNvPr id="4" name="Picture 3"/>
          <p:cNvPicPr>
            <a:picLocks noChangeAspect="1"/>
          </p:cNvPicPr>
          <p:nvPr/>
        </p:nvPicPr>
        <p:blipFill>
          <a:blip r:embed="rId4"/>
          <a:stretch>
            <a:fillRect/>
          </a:stretch>
        </p:blipFill>
        <p:spPr>
          <a:xfrm>
            <a:off x="0" y="3890009"/>
            <a:ext cx="12136405" cy="895309"/>
          </a:xfrm>
          <a:prstGeom prst="rect">
            <a:avLst/>
          </a:prstGeom>
        </p:spPr>
      </p:pic>
      <p:sp>
        <p:nvSpPr>
          <p:cNvPr id="5" name="Rectangle 4"/>
          <p:cNvSpPr/>
          <p:nvPr/>
        </p:nvSpPr>
        <p:spPr>
          <a:xfrm>
            <a:off x="65118" y="1458104"/>
            <a:ext cx="7580768" cy="707886"/>
          </a:xfrm>
          <a:prstGeom prst="rect">
            <a:avLst/>
          </a:prstGeom>
        </p:spPr>
        <p:txBody>
          <a:bodyPr wrap="square">
            <a:spAutoFit/>
          </a:bodyPr>
          <a:lstStyle/>
          <a:p>
            <a:r>
              <a:rPr lang="en-US" sz="4000" dirty="0">
                <a:solidFill>
                  <a:srgbClr val="FF0000"/>
                </a:solidFill>
              </a:rPr>
              <a:t>Four hundred </a:t>
            </a:r>
            <a:r>
              <a:rPr lang="en-US" sz="4000" dirty="0" smtClean="0">
                <a:solidFill>
                  <a:srgbClr val="FF0000"/>
                </a:solidFill>
              </a:rPr>
              <a:t>volunteers </a:t>
            </a:r>
            <a:r>
              <a:rPr lang="en-US" sz="4000" dirty="0">
                <a:solidFill>
                  <a:srgbClr val="FF0000"/>
                </a:solidFill>
              </a:rPr>
              <a:t>took part.</a:t>
            </a:r>
          </a:p>
        </p:txBody>
      </p:sp>
      <p:sp>
        <p:nvSpPr>
          <p:cNvPr id="6" name="Rectangle 5"/>
          <p:cNvSpPr/>
          <p:nvPr/>
        </p:nvSpPr>
        <p:spPr>
          <a:xfrm>
            <a:off x="65118" y="3144242"/>
            <a:ext cx="5922775" cy="707886"/>
          </a:xfrm>
          <a:prstGeom prst="rect">
            <a:avLst/>
          </a:prstGeom>
        </p:spPr>
        <p:txBody>
          <a:bodyPr wrap="none">
            <a:spAutoFit/>
          </a:bodyPr>
          <a:lstStyle/>
          <a:p>
            <a:r>
              <a:rPr lang="en-US" sz="4000" dirty="0">
                <a:solidFill>
                  <a:srgbClr val="FF0000"/>
                </a:solidFill>
              </a:rPr>
              <a:t>We worked for three hours.</a:t>
            </a:r>
          </a:p>
        </p:txBody>
      </p:sp>
      <p:sp>
        <p:nvSpPr>
          <p:cNvPr id="7" name="Rectangle 6"/>
          <p:cNvSpPr/>
          <p:nvPr/>
        </p:nvSpPr>
        <p:spPr>
          <a:xfrm>
            <a:off x="65118" y="4861081"/>
            <a:ext cx="5489644" cy="707886"/>
          </a:xfrm>
          <a:prstGeom prst="rect">
            <a:avLst/>
          </a:prstGeom>
        </p:spPr>
        <p:txBody>
          <a:bodyPr wrap="none">
            <a:spAutoFit/>
          </a:bodyPr>
          <a:lstStyle/>
          <a:p>
            <a:r>
              <a:rPr lang="en-US" dirty="0"/>
              <a:t> </a:t>
            </a:r>
            <a:r>
              <a:rPr lang="en-US" sz="4000" dirty="0">
                <a:solidFill>
                  <a:srgbClr val="FF0000"/>
                </a:solidFill>
              </a:rPr>
              <a:t>I want to do it again soon</a:t>
            </a:r>
          </a:p>
        </p:txBody>
      </p:sp>
    </p:spTree>
    <p:extLst>
      <p:ext uri="{BB962C8B-B14F-4D97-AF65-F5344CB8AC3E}">
        <p14:creationId xmlns:p14="http://schemas.microsoft.com/office/powerpoint/2010/main" val="11752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98" y="318710"/>
            <a:ext cx="3619049" cy="912562"/>
          </a:xfrm>
          <a:prstGeom prst="rect">
            <a:avLst/>
          </a:prstGeom>
        </p:spPr>
      </p:pic>
      <p:sp>
        <p:nvSpPr>
          <p:cNvPr id="3" name="TextBox 2"/>
          <p:cNvSpPr txBox="1"/>
          <p:nvPr/>
        </p:nvSpPr>
        <p:spPr>
          <a:xfrm>
            <a:off x="3711847" y="398352"/>
            <a:ext cx="8410743" cy="1569660"/>
          </a:xfrm>
          <a:prstGeom prst="rect">
            <a:avLst/>
          </a:prstGeom>
          <a:noFill/>
        </p:spPr>
        <p:txBody>
          <a:bodyPr wrap="square" rtlCol="0">
            <a:spAutoFit/>
          </a:bodyPr>
          <a:lstStyle/>
          <a:p>
            <a:r>
              <a:rPr lang="en-US" sz="3200" dirty="0">
                <a:solidFill>
                  <a:srgbClr val="0070C0"/>
                </a:solidFill>
              </a:rPr>
              <a:t>Now, write an email to a friend </a:t>
            </a:r>
            <a:r>
              <a:rPr lang="en-US" sz="3200" dirty="0" smtClean="0">
                <a:solidFill>
                  <a:srgbClr val="0070C0"/>
                </a:solidFill>
              </a:rPr>
              <a:t>describing your </a:t>
            </a:r>
            <a:r>
              <a:rPr lang="en-US" sz="3200" dirty="0">
                <a:solidFill>
                  <a:srgbClr val="0070C0"/>
                </a:solidFill>
              </a:rPr>
              <a:t>experience of an environmental </a:t>
            </a:r>
            <a:r>
              <a:rPr lang="en-US" sz="3200" dirty="0" smtClean="0">
                <a:solidFill>
                  <a:srgbClr val="0070C0"/>
                </a:solidFill>
              </a:rPr>
              <a:t>clean-up</a:t>
            </a:r>
            <a:r>
              <a:rPr lang="en-US" sz="3200" dirty="0">
                <a:solidFill>
                  <a:srgbClr val="0070C0"/>
                </a:solidFill>
              </a:rPr>
              <a:t>. Use the Feedback form to help </a:t>
            </a:r>
            <a:r>
              <a:rPr lang="en-US" sz="3200" dirty="0" smtClean="0">
                <a:solidFill>
                  <a:srgbClr val="0070C0"/>
                </a:solidFill>
              </a:rPr>
              <a:t>you</a:t>
            </a:r>
            <a:r>
              <a:rPr lang="en-US" sz="3200" dirty="0">
                <a:solidFill>
                  <a:srgbClr val="0070C0"/>
                </a:solidFill>
              </a:rPr>
              <a:t>. Write 60 to 80 words. </a:t>
            </a:r>
          </a:p>
        </p:txBody>
      </p:sp>
      <p:sp>
        <p:nvSpPr>
          <p:cNvPr id="4" name="Rectangle 3"/>
          <p:cNvSpPr/>
          <p:nvPr/>
        </p:nvSpPr>
        <p:spPr>
          <a:xfrm>
            <a:off x="162962" y="1859339"/>
            <a:ext cx="11959628" cy="4524315"/>
          </a:xfrm>
          <a:prstGeom prst="rect">
            <a:avLst/>
          </a:prstGeom>
        </p:spPr>
        <p:txBody>
          <a:bodyPr wrap="square">
            <a:spAutoFit/>
          </a:bodyPr>
          <a:lstStyle/>
          <a:p>
            <a:r>
              <a:rPr lang="en-US" sz="3200" dirty="0">
                <a:solidFill>
                  <a:srgbClr val="FF0000"/>
                </a:solidFill>
              </a:rPr>
              <a:t>Sample answer:</a:t>
            </a:r>
          </a:p>
          <a:p>
            <a:r>
              <a:rPr lang="en-US" sz="3200" dirty="0"/>
              <a:t>Hi </a:t>
            </a:r>
            <a:r>
              <a:rPr lang="en-US" sz="3200" dirty="0" err="1"/>
              <a:t>Nguyên</a:t>
            </a:r>
            <a:r>
              <a:rPr lang="en-US" sz="3200" dirty="0"/>
              <a:t>, </a:t>
            </a:r>
          </a:p>
          <a:p>
            <a:r>
              <a:rPr lang="en-US" sz="3200" dirty="0"/>
              <a:t>I went to a park clean-up in </a:t>
            </a:r>
            <a:r>
              <a:rPr lang="en-US" sz="3200" dirty="0" err="1"/>
              <a:t>Greenview</a:t>
            </a:r>
            <a:r>
              <a:rPr lang="en-US" sz="3200" dirty="0"/>
              <a:t> City. It was really fun. </a:t>
            </a:r>
          </a:p>
          <a:p>
            <a:r>
              <a:rPr lang="en-US" sz="3200" dirty="0"/>
              <a:t>Last week, I went to </a:t>
            </a:r>
            <a:r>
              <a:rPr lang="en-US" sz="3200" dirty="0" err="1"/>
              <a:t>Nowton</a:t>
            </a:r>
            <a:r>
              <a:rPr lang="en-US" sz="3200" dirty="0"/>
              <a:t> Park. There was lots of trash in the park. Four hundred </a:t>
            </a:r>
            <a:r>
              <a:rPr lang="en-US" sz="3200" dirty="0" smtClean="0"/>
              <a:t>volunteers </a:t>
            </a:r>
            <a:r>
              <a:rPr lang="en-US" sz="3200" dirty="0"/>
              <a:t>took part. We worked for three hours. The park looked very clean after. </a:t>
            </a:r>
          </a:p>
          <a:p>
            <a:r>
              <a:rPr lang="en-US" sz="3200" dirty="0"/>
              <a:t>It was a good day. I want to do it again soon. Do you want to do it, too? </a:t>
            </a:r>
          </a:p>
          <a:p>
            <a:r>
              <a:rPr lang="en-US" sz="3200" dirty="0"/>
              <a:t>See </a:t>
            </a:r>
            <a:r>
              <a:rPr lang="en-US" sz="3200" dirty="0" smtClean="0"/>
              <a:t>you,</a:t>
            </a:r>
            <a:endParaRPr lang="en-US" sz="3200" dirty="0"/>
          </a:p>
          <a:p>
            <a:r>
              <a:rPr lang="en-US" sz="3200" dirty="0" err="1"/>
              <a:t>Mạnh</a:t>
            </a:r>
            <a:endParaRPr lang="en-US" sz="3200" dirty="0"/>
          </a:p>
        </p:txBody>
      </p:sp>
    </p:spTree>
    <p:extLst>
      <p:ext uri="{BB962C8B-B14F-4D97-AF65-F5344CB8AC3E}">
        <p14:creationId xmlns:p14="http://schemas.microsoft.com/office/powerpoint/2010/main" val="34702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6901"/>
            <a:ext cx="12086471" cy="3925898"/>
          </a:xfrm>
          <a:prstGeom prst="rect">
            <a:avLst/>
          </a:prstGeom>
        </p:spPr>
      </p:pic>
      <p:sp>
        <p:nvSpPr>
          <p:cNvPr id="3" name="Oval 2"/>
          <p:cNvSpPr/>
          <p:nvPr/>
        </p:nvSpPr>
        <p:spPr>
          <a:xfrm>
            <a:off x="11217244" y="2580238"/>
            <a:ext cx="398352" cy="50699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Oval 3"/>
          <p:cNvSpPr/>
          <p:nvPr/>
        </p:nvSpPr>
        <p:spPr>
          <a:xfrm>
            <a:off x="11190083" y="3159850"/>
            <a:ext cx="425513" cy="49775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p:cNvSpPr/>
          <p:nvPr/>
        </p:nvSpPr>
        <p:spPr>
          <a:xfrm>
            <a:off x="11217244" y="3739081"/>
            <a:ext cx="398352" cy="48888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465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LET’S PLAY!</a:t>
            </a:r>
            <a:endParaRPr lang="en-US" sz="5400" b="1" dirty="0">
              <a:solidFill>
                <a:schemeClr val="accent6">
                  <a:lumMod val="75000"/>
                </a:schemeClr>
              </a:solidFill>
            </a:endParaRP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smtClean="0"/>
              <a:t>Click here to play the games</a:t>
            </a:r>
            <a:endParaRPr lang="en-US" i="1" dirty="0"/>
          </a:p>
        </p:txBody>
      </p:sp>
      <p:pic>
        <p:nvPicPr>
          <p:cNvPr id="2" name="Picture 1"/>
          <p:cNvPicPr>
            <a:picLocks noChangeAspect="1"/>
          </p:cNvPicPr>
          <p:nvPr/>
        </p:nvPicPr>
        <p:blipFill>
          <a:blip r:embed="rId3"/>
          <a:stretch>
            <a:fillRect/>
          </a:stretch>
        </p:blipFill>
        <p:spPr>
          <a:xfrm>
            <a:off x="2764115" y="1950098"/>
            <a:ext cx="8995286" cy="3962886"/>
          </a:xfrm>
          <a:prstGeom prst="rect">
            <a:avLst/>
          </a:prstGeom>
        </p:spPr>
      </p:pic>
    </p:spTree>
    <p:extLst>
      <p:ext uri="{BB962C8B-B14F-4D97-AF65-F5344CB8AC3E}">
        <p14:creationId xmlns:p14="http://schemas.microsoft.com/office/powerpoint/2010/main" val="3529029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333053" y="1925263"/>
            <a:ext cx="11787412"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Writing: </a:t>
            </a:r>
            <a:endParaRPr lang="en-US" sz="3600" i="1" dirty="0">
              <a:solidFill>
                <a:srgbClr val="0070C0"/>
              </a:solidFill>
            </a:endParaRPr>
          </a:p>
          <a:p>
            <a:r>
              <a:rPr lang="en-US" sz="3600" i="1" dirty="0">
                <a:solidFill>
                  <a:srgbClr val="0070C0"/>
                </a:solidFill>
              </a:rPr>
              <a:t>-    </a:t>
            </a:r>
            <a:r>
              <a:rPr lang="en-US" sz="3600" i="1" dirty="0" smtClean="0">
                <a:solidFill>
                  <a:srgbClr val="0070C0"/>
                </a:solidFill>
              </a:rPr>
              <a:t>Understand how to write an email about past experiences.</a:t>
            </a:r>
            <a:endParaRPr lang="en-US" sz="3600" i="1" dirty="0">
              <a:solidFill>
                <a:srgbClr val="0070C0"/>
              </a:solidFill>
            </a:endParaRPr>
          </a:p>
          <a:p>
            <a:pPr marL="571500" indent="-571500">
              <a:buFontTx/>
              <a:buChar char="-"/>
            </a:pPr>
            <a:r>
              <a:rPr lang="en-US" sz="3600" i="1" dirty="0" smtClean="0">
                <a:solidFill>
                  <a:srgbClr val="0070C0"/>
                </a:solidFill>
              </a:rPr>
              <a:t>Practice writing an email to a friend about a past experience.</a:t>
            </a:r>
            <a:endParaRPr lang="en-US" sz="3600" i="1" dirty="0">
              <a:solidFill>
                <a:srgbClr val="0070C0"/>
              </a:solidFill>
            </a:endParaRPr>
          </a:p>
          <a:p>
            <a:r>
              <a:rPr lang="en-US" sz="3600" i="1" dirty="0">
                <a:solidFill>
                  <a:srgbClr val="0070C0"/>
                </a:solidFill>
              </a:rPr>
              <a:t>Speaking:</a:t>
            </a:r>
          </a:p>
          <a:p>
            <a:r>
              <a:rPr lang="en-US" sz="3600" i="1" dirty="0">
                <a:solidFill>
                  <a:srgbClr val="0070C0"/>
                </a:solidFill>
              </a:rPr>
              <a:t>-    </a:t>
            </a:r>
            <a:r>
              <a:rPr lang="en-US" sz="3600" i="1" dirty="0" smtClean="0">
                <a:solidFill>
                  <a:srgbClr val="0070C0"/>
                </a:solidFill>
              </a:rPr>
              <a:t>Talk </a:t>
            </a:r>
            <a:r>
              <a:rPr lang="en-US" sz="3600" i="1" dirty="0">
                <a:solidFill>
                  <a:srgbClr val="0070C0"/>
                </a:solidFill>
              </a:rPr>
              <a:t>about </a:t>
            </a:r>
            <a:r>
              <a:rPr lang="en-US" sz="3600" i="1" dirty="0" smtClean="0">
                <a:solidFill>
                  <a:srgbClr val="0070C0"/>
                </a:solidFill>
              </a:rPr>
              <a:t>environmental problems near where you live.</a:t>
            </a:r>
            <a:endParaRPr lang="en-US" sz="3600" i="1" dirty="0">
              <a:solidFill>
                <a:srgbClr val="0070C0"/>
              </a:solidFill>
            </a:endParaRP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smtClean="0">
                <a:solidFill>
                  <a:srgbClr val="0070C0"/>
                </a:solidFill>
              </a:rPr>
              <a:t>Do </a:t>
            </a:r>
            <a:r>
              <a:rPr lang="en-US" sz="3600" i="1" dirty="0">
                <a:solidFill>
                  <a:srgbClr val="0070C0"/>
                </a:solidFill>
              </a:rPr>
              <a:t>the </a:t>
            </a:r>
            <a:r>
              <a:rPr lang="en-US" sz="3600" i="1" dirty="0" smtClean="0">
                <a:solidFill>
                  <a:srgbClr val="0070C0"/>
                </a:solidFill>
              </a:rPr>
              <a:t>Writing skill </a:t>
            </a:r>
            <a:r>
              <a:rPr lang="en-US" sz="3600" i="1" dirty="0">
                <a:solidFill>
                  <a:srgbClr val="0070C0"/>
                </a:solidFill>
              </a:rPr>
              <a:t>on page </a:t>
            </a:r>
            <a:r>
              <a:rPr lang="en-US" sz="3600" i="1" dirty="0" smtClean="0">
                <a:solidFill>
                  <a:srgbClr val="0070C0"/>
                </a:solidFill>
              </a:rPr>
              <a:t>25 WB.</a:t>
            </a:r>
            <a:endParaRPr lang="en-US" sz="3600" i="1" dirty="0">
              <a:solidFill>
                <a:srgbClr val="0070C0"/>
              </a:solidFill>
            </a:endParaRPr>
          </a:p>
          <a:p>
            <a:pPr marL="571500" indent="-571500">
              <a:buFontTx/>
              <a:buChar char="-"/>
            </a:pPr>
            <a:r>
              <a:rPr lang="en-US" sz="3600" i="1" dirty="0" smtClean="0">
                <a:solidFill>
                  <a:srgbClr val="0070C0"/>
                </a:solidFill>
              </a:rPr>
              <a:t>Complete the writing notes </a:t>
            </a:r>
            <a:r>
              <a:rPr lang="en-US" sz="3600" i="1" dirty="0">
                <a:solidFill>
                  <a:srgbClr val="0070C0"/>
                </a:solidFill>
              </a:rPr>
              <a:t>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a:t>
            </a:r>
            <a:r>
              <a:rPr lang="en-US" sz="3600" i="1" smtClean="0">
                <a:solidFill>
                  <a:srgbClr val="0070C0"/>
                </a:solidFill>
              </a:rPr>
              <a:t>page </a:t>
            </a:r>
            <a:r>
              <a:rPr lang="en-US" sz="3600" i="1" smtClean="0">
                <a:solidFill>
                  <a:srgbClr val="0070C0"/>
                </a:solidFill>
              </a:rPr>
              <a:t>27.</a:t>
            </a:r>
            <a:endParaRPr lang="en-US" sz="3600" i="1" dirty="0">
              <a:solidFill>
                <a:srgbClr val="0070C0"/>
              </a:solidFill>
            </a:endParaRPr>
          </a:p>
          <a:p>
            <a:pPr marL="571500" indent="-571500">
              <a:buFontTx/>
              <a:buChar char="-"/>
            </a:pPr>
            <a:r>
              <a:rPr lang="en-US" sz="3600" i="1" dirty="0">
                <a:solidFill>
                  <a:srgbClr val="0070C0"/>
                </a:solidFill>
              </a:rPr>
              <a:t>Prepare </a:t>
            </a:r>
            <a:r>
              <a:rPr lang="en-US" sz="3600" i="1" dirty="0" smtClean="0">
                <a:solidFill>
                  <a:srgbClr val="0070C0"/>
                </a:solidFill>
              </a:rPr>
              <a:t>Review Unit 10 (page 92-93 </a:t>
            </a:r>
            <a:r>
              <a:rPr lang="en-US" sz="3600" i="1" dirty="0">
                <a:solidFill>
                  <a:srgbClr val="0070C0"/>
                </a:solidFill>
              </a:rPr>
              <a:t>SB</a:t>
            </a:r>
            <a:r>
              <a:rPr lang="en-US" sz="3600" i="1" dirty="0" smtClean="0">
                <a:solidFill>
                  <a:srgbClr val="0070C0"/>
                </a:solidFill>
              </a:rPr>
              <a:t>).</a:t>
            </a:r>
          </a:p>
          <a:p>
            <a:pPr marL="571500" indent="-571500">
              <a:buFontTx/>
              <a:buChar char="-"/>
            </a:pPr>
            <a:r>
              <a:rPr lang="en-US" sz="3600" i="1" dirty="0" smtClean="0">
                <a:solidFill>
                  <a:srgbClr val="0070C0"/>
                </a:solidFill>
              </a:rPr>
              <a:t>Play the consolidation games in </a:t>
            </a:r>
            <a:r>
              <a:rPr lang="en-US" sz="3600" b="1" i="1" dirty="0" err="1" smtClean="0">
                <a:solidFill>
                  <a:srgbClr val="0070C0"/>
                </a:solidFill>
              </a:rPr>
              <a:t>Tiếng</a:t>
            </a:r>
            <a:r>
              <a:rPr lang="en-US" sz="3600" b="1" i="1" dirty="0" smtClean="0">
                <a:solidFill>
                  <a:srgbClr val="0070C0"/>
                </a:solidFill>
              </a:rPr>
              <a:t> Anh 7 </a:t>
            </a:r>
            <a:r>
              <a:rPr lang="en-US" sz="3600" b="1" i="1" dirty="0" err="1" smtClean="0">
                <a:solidFill>
                  <a:srgbClr val="0070C0"/>
                </a:solidFill>
              </a:rPr>
              <a:t>i</a:t>
            </a:r>
            <a:r>
              <a:rPr lang="en-US" sz="3600" b="1" i="1" dirty="0" smtClean="0">
                <a:solidFill>
                  <a:srgbClr val="0070C0"/>
                </a:solidFill>
              </a:rPr>
              <a:t>-Learn Smart World DHA App</a:t>
            </a:r>
            <a:r>
              <a:rPr lang="en-US" sz="3600" i="1" dirty="0" smtClean="0">
                <a:solidFill>
                  <a:srgbClr val="0070C0"/>
                </a:solidFill>
              </a:rPr>
              <a:t> on </a:t>
            </a:r>
            <a:r>
              <a:rPr lang="en-US" sz="3600" i="1" dirty="0" smtClean="0">
                <a:solidFill>
                  <a:srgbClr val="0070C0"/>
                </a:solidFill>
                <a:hlinkClick r:id="rId2"/>
              </a:rPr>
              <a:t>www.eduhome.com.vn</a:t>
            </a:r>
            <a:r>
              <a:rPr lang="en-US" sz="3600" i="1" dirty="0" smtClean="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dirty="0" smtClean="0">
                <a:solidFill>
                  <a:srgbClr val="0070C0"/>
                </a:solidFill>
              </a:rPr>
              <a:t>write an email.</a:t>
            </a:r>
          </a:p>
          <a:p>
            <a:pPr marL="571500" indent="-571500">
              <a:buFontTx/>
              <a:buChar char="-"/>
            </a:pPr>
            <a:r>
              <a:rPr lang="en-US" sz="3600" dirty="0" smtClean="0">
                <a:solidFill>
                  <a:srgbClr val="0070C0"/>
                </a:solidFill>
              </a:rPr>
              <a:t>talk about an environmental clean-up. </a:t>
            </a:r>
            <a:endParaRPr lang="en-US" sz="3600" dirty="0">
              <a:solidFill>
                <a:srgbClr val="0070C0"/>
              </a:solidFill>
            </a:endParaRP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4731936"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a:t>
            </a:r>
            <a:r>
              <a:rPr lang="en-US" sz="5400" b="1" dirty="0" smtClean="0">
                <a:solidFill>
                  <a:srgbClr val="FF0000"/>
                </a:solidFill>
                <a:ea typeface="Times New Roman" panose="02020603050405020304" pitchFamily="18" charset="0"/>
              </a:rPr>
              <a:t>groups.</a:t>
            </a:r>
            <a:endParaRPr lang="en-US" sz="5400" b="1" dirty="0">
              <a:solidFill>
                <a:srgbClr val="FF0000"/>
              </a:solidFill>
            </a:endParaRPr>
          </a:p>
        </p:txBody>
      </p:sp>
      <p:sp>
        <p:nvSpPr>
          <p:cNvPr id="3" name="Rectangle 2"/>
          <p:cNvSpPr/>
          <p:nvPr/>
        </p:nvSpPr>
        <p:spPr>
          <a:xfrm>
            <a:off x="706170" y="3615576"/>
            <a:ext cx="10649185" cy="2123658"/>
          </a:xfrm>
          <a:prstGeom prst="rect">
            <a:avLst/>
          </a:prstGeom>
        </p:spPr>
        <p:txBody>
          <a:bodyPr wrap="square">
            <a:spAutoFit/>
          </a:bodyPr>
          <a:lstStyle/>
          <a:p>
            <a:r>
              <a:rPr lang="en-US" sz="4400" b="1" i="1" dirty="0" smtClean="0">
                <a:solidFill>
                  <a:srgbClr val="0070C0"/>
                </a:solidFill>
              </a:rPr>
              <a:t>What did you do to help the environment?</a:t>
            </a:r>
          </a:p>
          <a:p>
            <a:r>
              <a:rPr lang="en-US" sz="4400" b="1" i="1" dirty="0" smtClean="0">
                <a:solidFill>
                  <a:srgbClr val="0070C0"/>
                </a:solidFill>
              </a:rPr>
              <a:t>When and where did you do it?</a:t>
            </a:r>
          </a:p>
          <a:p>
            <a:r>
              <a:rPr lang="en-US" sz="4400" b="1" i="1" dirty="0" smtClean="0">
                <a:solidFill>
                  <a:srgbClr val="0070C0"/>
                </a:solidFill>
              </a:rPr>
              <a:t>Who did you do it with?</a:t>
            </a:r>
            <a:endParaRPr lang="en-US" sz="4400" b="1" i="1" dirty="0">
              <a:solidFill>
                <a:srgbClr val="0070C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913" y="391885"/>
            <a:ext cx="8768726" cy="5994886"/>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a:t>
            </a:r>
            <a:r>
              <a:rPr lang="en-US" sz="2800" dirty="0" smtClean="0">
                <a:solidFill>
                  <a:srgbClr val="7030A0"/>
                </a:solidFill>
              </a:rPr>
              <a:t>writing time</a:t>
            </a:r>
            <a:r>
              <a:rPr lang="en-US" sz="2800" dirty="0">
                <a:solidFill>
                  <a:srgbClr val="7030A0"/>
                </a:solidFill>
              </a:rPr>
              <a:t>….</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246350" y="702860"/>
            <a:ext cx="2819575" cy="841199"/>
          </a:xfrm>
          <a:prstGeom prst="rect">
            <a:avLst/>
          </a:prstGeom>
        </p:spPr>
      </p:pic>
    </p:spTree>
    <p:extLst>
      <p:ext uri="{BB962C8B-B14F-4D97-AF65-F5344CB8AC3E}">
        <p14:creationId xmlns:p14="http://schemas.microsoft.com/office/powerpoint/2010/main" val="27406021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a:t>
            </a:r>
            <a:r>
              <a:rPr lang="en-US" sz="2000" b="1" dirty="0" smtClean="0">
                <a:solidFill>
                  <a:schemeClr val="bg1"/>
                </a:solidFill>
              </a:rPr>
              <a:t>writing</a:t>
            </a:r>
            <a:endParaRPr lang="en-US" sz="2000" b="1" dirty="0">
              <a:solidFill>
                <a:schemeClr val="bg1"/>
              </a:solidFill>
            </a:endParaRPr>
          </a:p>
        </p:txBody>
      </p:sp>
      <p:sp>
        <p:nvSpPr>
          <p:cNvPr id="3" name="Rectangle 2"/>
          <p:cNvSpPr/>
          <p:nvPr/>
        </p:nvSpPr>
        <p:spPr>
          <a:xfrm>
            <a:off x="2008909" y="445073"/>
            <a:ext cx="9642763" cy="1384995"/>
          </a:xfrm>
          <a:prstGeom prst="rect">
            <a:avLst/>
          </a:prstGeom>
        </p:spPr>
        <p:txBody>
          <a:bodyPr wrap="square">
            <a:spAutoFit/>
          </a:bodyPr>
          <a:lstStyle/>
          <a:p>
            <a:r>
              <a:rPr lang="en-US" sz="2800" b="1" dirty="0">
                <a:solidFill>
                  <a:srgbClr val="242021"/>
                </a:solidFill>
              </a:rPr>
              <a:t>a</a:t>
            </a:r>
            <a:r>
              <a:rPr lang="en-US" sz="2800" b="1" dirty="0" smtClean="0">
                <a:solidFill>
                  <a:srgbClr val="242021"/>
                </a:solidFill>
              </a:rPr>
              <a:t>. </a:t>
            </a:r>
            <a:r>
              <a:rPr lang="en-US" sz="2800" b="1" dirty="0"/>
              <a:t>Read about writing emails to describe past experiences. Then, read Jane’s email again and </a:t>
            </a:r>
            <a:r>
              <a:rPr lang="en-US" sz="2800" b="1" dirty="0" smtClean="0"/>
              <a:t>underline </a:t>
            </a:r>
            <a:r>
              <a:rPr lang="en-US" sz="2800" b="1" dirty="0"/>
              <a:t>the </a:t>
            </a:r>
            <a:r>
              <a:rPr lang="en-US" sz="2800" b="1" dirty="0" smtClean="0"/>
              <a:t>information matching each point in the box. </a:t>
            </a:r>
            <a:r>
              <a:rPr lang="en-US" sz="2800" b="1" dirty="0" smtClean="0">
                <a:solidFill>
                  <a:srgbClr val="242021"/>
                </a:solidFill>
              </a:rPr>
              <a:t> </a:t>
            </a:r>
            <a:endParaRPr lang="en-US" sz="2800" b="1" dirty="0"/>
          </a:p>
        </p:txBody>
      </p:sp>
      <p:pic>
        <p:nvPicPr>
          <p:cNvPr id="7" name="Picture 6"/>
          <p:cNvPicPr>
            <a:picLocks noChangeAspect="1"/>
          </p:cNvPicPr>
          <p:nvPr/>
        </p:nvPicPr>
        <p:blipFill>
          <a:blip r:embed="rId2"/>
          <a:stretch>
            <a:fillRect/>
          </a:stretch>
        </p:blipFill>
        <p:spPr>
          <a:xfrm>
            <a:off x="0" y="2228420"/>
            <a:ext cx="12234061" cy="3954061"/>
          </a:xfrm>
          <a:prstGeom prst="rect">
            <a:avLst/>
          </a:prstGeom>
        </p:spPr>
      </p:pic>
    </p:spTree>
    <p:extLst>
      <p:ext uri="{BB962C8B-B14F-4D97-AF65-F5344CB8AC3E}">
        <p14:creationId xmlns:p14="http://schemas.microsoft.com/office/powerpoint/2010/main" val="4217836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54360"/>
            <a:ext cx="12185418" cy="4835005"/>
          </a:xfrm>
          <a:prstGeom prst="rect">
            <a:avLst/>
          </a:prstGeom>
        </p:spPr>
      </p:pic>
    </p:spTree>
    <p:extLst>
      <p:ext uri="{BB962C8B-B14F-4D97-AF65-F5344CB8AC3E}">
        <p14:creationId xmlns:p14="http://schemas.microsoft.com/office/powerpoint/2010/main" val="1061316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6041" y="339968"/>
            <a:ext cx="7352522" cy="9546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indent="-342900">
              <a:buAutoNum type="arabicPeriod"/>
            </a:pPr>
            <a:r>
              <a:rPr lang="en-US" sz="2800" b="1" dirty="0" smtClean="0">
                <a:solidFill>
                  <a:schemeClr val="accent1"/>
                </a:solidFill>
              </a:rPr>
              <a:t>Introduce </a:t>
            </a:r>
            <a:r>
              <a:rPr lang="en-US" sz="2800" b="1" dirty="0">
                <a:solidFill>
                  <a:schemeClr val="accent1"/>
                </a:solidFill>
              </a:rPr>
              <a:t>the main topic </a:t>
            </a:r>
            <a:r>
              <a:rPr lang="en-US" sz="2800" dirty="0">
                <a:solidFill>
                  <a:schemeClr val="accent1"/>
                </a:solidFill>
              </a:rPr>
              <a:t>(your experience</a:t>
            </a:r>
            <a:r>
              <a:rPr lang="en-US" sz="2800" dirty="0" smtClean="0">
                <a:solidFill>
                  <a:schemeClr val="accent1"/>
                </a:solidFill>
              </a:rPr>
              <a:t>):</a:t>
            </a:r>
          </a:p>
          <a:p>
            <a:r>
              <a:rPr lang="en-US" sz="2800" i="1" dirty="0">
                <a:solidFill>
                  <a:schemeClr val="accent1"/>
                </a:solidFill>
              </a:rPr>
              <a:t>I took part in a forest clean-up with my sister.</a:t>
            </a:r>
            <a:endParaRPr lang="en-US" sz="2800" i="1" dirty="0" smtClean="0">
              <a:solidFill>
                <a:schemeClr val="accent1"/>
              </a:solidFill>
            </a:endParaRPr>
          </a:p>
          <a:p>
            <a:endParaRPr lang="en-US" i="1" dirty="0">
              <a:solidFill>
                <a:schemeClr val="accent1"/>
              </a:solidFill>
            </a:endParaRPr>
          </a:p>
        </p:txBody>
      </p:sp>
      <p:sp>
        <p:nvSpPr>
          <p:cNvPr id="4" name="Rectangle 3"/>
          <p:cNvSpPr/>
          <p:nvPr/>
        </p:nvSpPr>
        <p:spPr>
          <a:xfrm>
            <a:off x="9053" y="1386474"/>
            <a:ext cx="12192000" cy="51131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t>Hi Dan,</a:t>
            </a:r>
          </a:p>
          <a:p>
            <a:r>
              <a:rPr lang="en-US" sz="2800" dirty="0"/>
              <a:t>Let me tell you about my vacation. I did something really different this year. I took part in a beach clean-up </a:t>
            </a:r>
            <a:r>
              <a:rPr lang="en-US" sz="2800" dirty="0" smtClean="0"/>
              <a:t>and </a:t>
            </a:r>
            <a:r>
              <a:rPr lang="en-US" sz="2800" dirty="0"/>
              <a:t>it was great!</a:t>
            </a:r>
          </a:p>
          <a:p>
            <a:r>
              <a:rPr lang="en-US" sz="2800" dirty="0"/>
              <a:t>I arrived at Pebble Beach in Somerton on Tuesday morning. It was really dirty and the smell was horrible. </a:t>
            </a:r>
            <a:r>
              <a:rPr lang="en-US" sz="2800" dirty="0" smtClean="0"/>
              <a:t>There </a:t>
            </a:r>
            <a:r>
              <a:rPr lang="en-US" sz="2800" dirty="0"/>
              <a:t>were plastic bags and trash everywhere so we had to clean it up. Over 150 volunteers took part. We </a:t>
            </a:r>
            <a:r>
              <a:rPr lang="en-US" sz="2800" dirty="0" smtClean="0"/>
              <a:t>worked </a:t>
            </a:r>
            <a:r>
              <a:rPr lang="en-US" sz="2800" dirty="0"/>
              <a:t>for eight hours and picked up over five </a:t>
            </a:r>
            <a:r>
              <a:rPr lang="en-US" sz="2800" dirty="0" err="1"/>
              <a:t>tonnes</a:t>
            </a:r>
            <a:r>
              <a:rPr lang="en-US" sz="2800" dirty="0"/>
              <a:t> of trash! The beach looked amazing after we finished.</a:t>
            </a:r>
          </a:p>
          <a:p>
            <a:r>
              <a:rPr lang="en-US" sz="2800" dirty="0"/>
              <a:t>Save The Beaches organized the event. It organizes at least five clean-ups every year. They are all over </a:t>
            </a:r>
            <a:r>
              <a:rPr lang="en-US" sz="2800" dirty="0" smtClean="0"/>
              <a:t>the </a:t>
            </a:r>
            <a:r>
              <a:rPr lang="en-US" sz="2800" dirty="0"/>
              <a:t>country. I want to do another one next year. Would you like to come? Let me know.</a:t>
            </a:r>
          </a:p>
          <a:p>
            <a:r>
              <a:rPr lang="en-US" sz="2800" dirty="0"/>
              <a:t>See </a:t>
            </a:r>
            <a:r>
              <a:rPr lang="en-US" sz="2800" dirty="0" smtClean="0"/>
              <a:t>you,</a:t>
            </a:r>
            <a:endParaRPr lang="en-US" sz="2800" dirty="0"/>
          </a:p>
          <a:p>
            <a:r>
              <a:rPr lang="en-US" sz="2800" dirty="0"/>
              <a:t>Jane</a:t>
            </a:r>
          </a:p>
        </p:txBody>
      </p:sp>
      <p:cxnSp>
        <p:nvCxnSpPr>
          <p:cNvPr id="8" name="Straight Connector 7"/>
          <p:cNvCxnSpPr/>
          <p:nvPr/>
        </p:nvCxnSpPr>
        <p:spPr>
          <a:xfrm>
            <a:off x="10982130" y="2254221"/>
            <a:ext cx="959483" cy="2679"/>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157789" y="2609337"/>
            <a:ext cx="3340359" cy="933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4852</TotalTime>
  <Words>1478</Words>
  <Application>Microsoft Office PowerPoint</Application>
  <PresentationFormat>Widescreen</PresentationFormat>
  <Paragraphs>123</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224</cp:revision>
  <dcterms:created xsi:type="dcterms:W3CDTF">2020-12-08T03:17:05Z</dcterms:created>
  <dcterms:modified xsi:type="dcterms:W3CDTF">2022-06-23T15:51:19Z</dcterms:modified>
</cp:coreProperties>
</file>