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96" r:id="rId3"/>
    <p:sldId id="289" r:id="rId4"/>
    <p:sldId id="295" r:id="rId5"/>
    <p:sldId id="284" r:id="rId6"/>
    <p:sldId id="290" r:id="rId7"/>
    <p:sldId id="297" r:id="rId8"/>
    <p:sldId id="293" r:id="rId9"/>
    <p:sldId id="285" r:id="rId10"/>
    <p:sldId id="291" r:id="rId11"/>
    <p:sldId id="294" r:id="rId12"/>
    <p:sldId id="281" r:id="rId13"/>
  </p:sldIdLst>
  <p:sldSz cx="12192000" cy="6858000"/>
  <p:notesSz cx="7104063" cy="10234613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294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591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951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2020/8/11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1" r:id="rId4"/>
  </p:sldLayoutIdLst>
  <p:transition spd="slow" advClick="0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VT-P\Downloads\2c3bda00-eb2a-40a7-ac49-8adbec9f975f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1a0e45f1285c02103820eb8b7fd0c901"/>
          <p:cNvPicPr>
            <a:picLocks noChangeAspect="1"/>
          </p:cNvPicPr>
          <p:nvPr/>
        </p:nvPicPr>
        <p:blipFill>
          <a:blip r:embed="rId3" cstate="print"/>
          <a:srcRect t="3935" r="114" b="7533"/>
          <a:stretch>
            <a:fillRect/>
          </a:stretch>
        </p:blipFill>
        <p:spPr>
          <a:xfrm>
            <a:off x="-23495" y="29845"/>
            <a:ext cx="12215495" cy="68281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777" y="735543"/>
            <a:ext cx="44021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UTM Avo" pitchFamily="18" charset="0"/>
              </a:rPr>
              <a:t>HỌC VẦN</a:t>
            </a:r>
            <a:endParaRPr lang="en-US" sz="6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02697" y="2661711"/>
            <a:ext cx="3575713" cy="3417900"/>
            <a:chOff x="1828800" y="2641705"/>
            <a:chExt cx="4038600" cy="3682896"/>
          </a:xfrm>
        </p:grpSpPr>
        <p:sp>
          <p:nvSpPr>
            <p:cNvPr id="7" name="Oval 6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26328" y="3366363"/>
              <a:ext cx="3505201" cy="2255137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êm</a:t>
              </a:r>
              <a:endParaRPr lang="en-US" sz="130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15316" y="2616685"/>
            <a:ext cx="3575713" cy="34179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95499" y="3366364"/>
              <a:ext cx="3505201" cy="2255137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êp</a:t>
              </a:r>
              <a:endParaRPr lang="en-US" sz="130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12189" y="1651379"/>
            <a:ext cx="350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UTM Avo" pitchFamily="18" charset="0"/>
              </a:rPr>
              <a:t>Bài</a:t>
            </a:r>
            <a:r>
              <a:rPr lang="en-US" sz="3600" dirty="0" smtClean="0">
                <a:latin typeface="UTM Avo" pitchFamily="18" charset="0"/>
              </a:rPr>
              <a:t> 42: </a:t>
            </a:r>
            <a:r>
              <a:rPr lang="en-US" sz="3600" dirty="0" err="1" smtClean="0">
                <a:latin typeface="UTM Avo" pitchFamily="18" charset="0"/>
              </a:rPr>
              <a:t>êm</a:t>
            </a:r>
            <a:r>
              <a:rPr lang="en-US" sz="3600" dirty="0" smtClean="0">
                <a:latin typeface="UTM Avo" pitchFamily="18" charset="0"/>
              </a:rPr>
              <a:t> - </a:t>
            </a:r>
            <a:r>
              <a:rPr lang="en-US" sz="3600" dirty="0" err="1" smtClean="0">
                <a:latin typeface="UTM Avo" pitchFamily="18" charset="0"/>
              </a:rPr>
              <a:t>êp</a:t>
            </a:r>
            <a:endParaRPr lang="en-US" sz="3600" dirty="0">
              <a:latin typeface="UTM Avo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50" y="-685800"/>
            <a:ext cx="11830049" cy="72770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20351" t="19531" r="27087" b="64063"/>
          <a:stretch>
            <a:fillRect/>
          </a:stretch>
        </p:blipFill>
        <p:spPr bwMode="auto">
          <a:xfrm>
            <a:off x="1734207" y="2704442"/>
            <a:ext cx="8213835" cy="249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62050" y="1104900"/>
            <a:ext cx="3521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UTM Avo" pitchFamily="18" charset="0"/>
              </a:rPr>
              <a:t>4. 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err="1" smtClean="0">
                <a:latin typeface="UTM Avo" pitchFamily="18" charset="0"/>
              </a:rPr>
              <a:t>Luyện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err="1" smtClean="0">
                <a:latin typeface="UTM Avo" pitchFamily="18" charset="0"/>
              </a:rPr>
              <a:t>viết</a:t>
            </a:r>
            <a:endParaRPr lang="en-US" sz="4000" dirty="0">
              <a:latin typeface="UTM Avo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c3bda00-eb2a-40a7-ac49-8adbec9f975f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1a0e45f1285c02103820eb8b7fd0c901"/>
          <p:cNvPicPr>
            <a:picLocks noChangeAspect="1"/>
          </p:cNvPicPr>
          <p:nvPr/>
        </p:nvPicPr>
        <p:blipFill>
          <a:blip r:embed="rId3" cstate="print"/>
          <a:srcRect t="3935" r="114" b="7533"/>
          <a:stretch>
            <a:fillRect/>
          </a:stretch>
        </p:blipFill>
        <p:spPr>
          <a:xfrm>
            <a:off x="-19050" y="3175"/>
            <a:ext cx="12215495" cy="68281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8900" y="2419350"/>
            <a:ext cx="68291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UTM Avo" pitchFamily="18" charset="0"/>
              </a:rPr>
              <a:t>HẸN GẶP LẠI</a:t>
            </a:r>
            <a:endParaRPr lang="en-US" sz="80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468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T-P\Desktop\NỀN PP\nền 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087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4536" y="180474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</a:rPr>
              <a:t>1.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</a:rPr>
              <a:t>quen</a:t>
            </a:r>
            <a:endParaRPr lang="en-US" sz="2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2995" y="1018368"/>
            <a:ext cx="2897704" cy="8181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êm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5591" y="1848548"/>
            <a:ext cx="1542053" cy="7854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UTM Avo" pitchFamily="18" charset="0"/>
              </a:rPr>
              <a:t>m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2994" y="1844538"/>
            <a:ext cx="1366949" cy="789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UTM Avo" pitchFamily="18" charset="0"/>
              </a:rPr>
              <a:t>ê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2563" t="28783" r="56723" b="38652"/>
          <a:stretch>
            <a:fillRect/>
          </a:stretch>
        </p:blipFill>
        <p:spPr bwMode="auto">
          <a:xfrm>
            <a:off x="914399" y="2561786"/>
            <a:ext cx="4271749" cy="207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49362" y="2602769"/>
            <a:ext cx="3147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UTM Avo" pitchFamily="18" charset="0"/>
              </a:rPr>
              <a:t>ê – </a:t>
            </a:r>
            <a:r>
              <a:rPr lang="en-US" sz="4000" dirty="0" err="1" smtClean="0">
                <a:latin typeface="UTM Avo" pitchFamily="18" charset="0"/>
              </a:rPr>
              <a:t>mờ</a:t>
            </a:r>
            <a:r>
              <a:rPr lang="en-US" sz="4000" dirty="0" smtClean="0">
                <a:latin typeface="UTM Avo" pitchFamily="18" charset="0"/>
              </a:rPr>
              <a:t> - </a:t>
            </a:r>
            <a:r>
              <a:rPr lang="en-US" sz="4000" dirty="0" err="1" smtClean="0">
                <a:latin typeface="UTM Avo" pitchFamily="18" charset="0"/>
              </a:rPr>
              <a:t>êm</a:t>
            </a:r>
            <a:endParaRPr lang="en-US" sz="4000" dirty="0"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5977" y="6150114"/>
            <a:ext cx="3762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UTM Avo" pitchFamily="18" charset="0"/>
              </a:rPr>
              <a:t>đờ</a:t>
            </a:r>
            <a:r>
              <a:rPr lang="en-US" sz="4000" dirty="0" smtClean="0">
                <a:latin typeface="UTM Avo" pitchFamily="18" charset="0"/>
              </a:rPr>
              <a:t> - </a:t>
            </a:r>
            <a:r>
              <a:rPr lang="en-US" sz="4000" dirty="0" err="1" smtClean="0">
                <a:latin typeface="UTM Avo" pitchFamily="18" charset="0"/>
              </a:rPr>
              <a:t>êm</a:t>
            </a:r>
            <a:r>
              <a:rPr lang="en-US" sz="4000" dirty="0" smtClean="0">
                <a:latin typeface="UTM Avo" pitchFamily="18" charset="0"/>
              </a:rPr>
              <a:t> - </a:t>
            </a:r>
            <a:r>
              <a:rPr lang="en-US" sz="4000" dirty="0" err="1" smtClean="0">
                <a:latin typeface="UTM Avo" pitchFamily="18" charset="0"/>
              </a:rPr>
              <a:t>đêm</a:t>
            </a:r>
            <a:endParaRPr lang="en-US" sz="4000" dirty="0">
              <a:latin typeface="UTM Avo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69752" y="5385592"/>
            <a:ext cx="1542053" cy="7854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êm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7155" y="5395230"/>
            <a:ext cx="1366949" cy="789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UTM Avo" pitchFamily="18" charset="0"/>
              </a:rPr>
              <a:t>đ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97155" y="4555413"/>
            <a:ext cx="2897704" cy="8181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UTM Avo" pitchFamily="18" charset="0"/>
              </a:rPr>
              <a:t>đ</a:t>
            </a:r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êm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567398" y="1067530"/>
            <a:ext cx="3181349" cy="1455823"/>
            <a:chOff x="1804736" y="4102764"/>
            <a:chExt cx="2069432" cy="1455823"/>
          </a:xfrm>
        </p:grpSpPr>
        <p:sp>
          <p:nvSpPr>
            <p:cNvPr id="22" name="Rectangle 21"/>
            <p:cNvSpPr/>
            <p:nvPr/>
          </p:nvSpPr>
          <p:spPr>
            <a:xfrm>
              <a:off x="1804737" y="4102764"/>
              <a:ext cx="2057400" cy="81814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FF0000"/>
                  </a:solidFill>
                  <a:latin typeface="UTM Avo" pitchFamily="18" charset="0"/>
                </a:rPr>
                <a:t>êp</a:t>
              </a:r>
              <a:endParaRPr lang="en-US" sz="60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79294" y="4932945"/>
              <a:ext cx="1094874" cy="62564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rgbClr val="FF0000"/>
                  </a:solidFill>
                  <a:latin typeface="UTM Avo" pitchFamily="18" charset="0"/>
                </a:rPr>
                <a:t>p</a:t>
              </a:r>
              <a:endParaRPr lang="en-US" sz="4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4736" y="4928934"/>
              <a:ext cx="970548" cy="62564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rgbClr val="FF0000"/>
                  </a:solidFill>
                  <a:latin typeface="UTM Avo" pitchFamily="18" charset="0"/>
                </a:rPr>
                <a:t>ê</a:t>
              </a:r>
              <a:endParaRPr lang="en-US" sz="4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724895" y="2577747"/>
            <a:ext cx="2884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UTM Avo" pitchFamily="18" charset="0"/>
              </a:rPr>
              <a:t>ê – </a:t>
            </a:r>
            <a:r>
              <a:rPr lang="en-US" sz="4000" dirty="0" err="1" smtClean="0">
                <a:latin typeface="UTM Avo" pitchFamily="18" charset="0"/>
              </a:rPr>
              <a:t>pờ</a:t>
            </a:r>
            <a:r>
              <a:rPr lang="en-US" sz="4000" dirty="0" smtClean="0">
                <a:latin typeface="UTM Avo" pitchFamily="18" charset="0"/>
              </a:rPr>
              <a:t> - </a:t>
            </a:r>
            <a:r>
              <a:rPr lang="en-US" sz="4000" dirty="0" err="1" smtClean="0">
                <a:latin typeface="UTM Avo" pitchFamily="18" charset="0"/>
              </a:rPr>
              <a:t>êp</a:t>
            </a:r>
            <a:endParaRPr lang="en-US" sz="4000" dirty="0">
              <a:latin typeface="UTM Avo" pitchFamily="18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 l="53002" t="31366" r="36100" b="50000"/>
          <a:stretch>
            <a:fillRect/>
          </a:stretch>
        </p:blipFill>
        <p:spPr bwMode="auto">
          <a:xfrm>
            <a:off x="7342497" y="2579426"/>
            <a:ext cx="3671248" cy="215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7827275" y="4530392"/>
            <a:ext cx="2897704" cy="8181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UTM Avo" pitchFamily="18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ếp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9984" y="4449173"/>
            <a:ext cx="19335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UTM Avo" pitchFamily="18" charset="0"/>
              </a:rPr>
              <a:t>đ</a:t>
            </a:r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êm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6901" y="4437797"/>
            <a:ext cx="3094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UTM Avo" pitchFamily="18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ếp</a:t>
            </a:r>
            <a:r>
              <a:rPr lang="en-US" sz="6000" dirty="0" smtClean="0">
                <a:latin typeface="UTM Avo" pitchFamily="18" charset="0"/>
              </a:rPr>
              <a:t> </a:t>
            </a:r>
            <a:r>
              <a:rPr lang="en-US" sz="6000" dirty="0" err="1" smtClean="0">
                <a:latin typeface="UTM Avo" pitchFamily="18" charset="0"/>
              </a:rPr>
              <a:t>lửa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40815" y="5346923"/>
            <a:ext cx="1542053" cy="7854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ếp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68218" y="5356561"/>
            <a:ext cx="1366949" cy="789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UTM Avo" pitchFamily="18" charset="0"/>
              </a:rPr>
              <a:t>b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0562" y="6150114"/>
            <a:ext cx="3583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UTM Avo" pitchFamily="18" charset="0"/>
              </a:rPr>
              <a:t>bờ</a:t>
            </a:r>
            <a:r>
              <a:rPr lang="en-US" sz="4000" dirty="0" smtClean="0">
                <a:latin typeface="UTM Avo" pitchFamily="18" charset="0"/>
              </a:rPr>
              <a:t> - </a:t>
            </a:r>
            <a:r>
              <a:rPr lang="en-US" sz="4000" dirty="0" err="1" smtClean="0">
                <a:latin typeface="UTM Avo" pitchFamily="18" charset="0"/>
              </a:rPr>
              <a:t>ếp</a:t>
            </a:r>
            <a:r>
              <a:rPr lang="en-US" sz="4000" dirty="0" smtClean="0">
                <a:latin typeface="UTM Avo" pitchFamily="18" charset="0"/>
              </a:rPr>
              <a:t> – </a:t>
            </a:r>
            <a:r>
              <a:rPr lang="en-US" sz="4000" dirty="0" err="1" smtClean="0">
                <a:latin typeface="UTM Avo" pitchFamily="18" charset="0"/>
              </a:rPr>
              <a:t>bếp</a:t>
            </a:r>
            <a:endParaRPr lang="en-US" sz="4000" dirty="0">
              <a:latin typeface="UTM Avo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1" grpId="1"/>
      <p:bldP spid="15" grpId="0"/>
      <p:bldP spid="15" grpId="1"/>
      <p:bldP spid="16" grpId="0" animBg="1"/>
      <p:bldP spid="17" grpId="0" animBg="1"/>
      <p:bldP spid="18" grpId="0" animBg="1"/>
      <p:bldP spid="25" grpId="0"/>
      <p:bldP spid="25" grpId="1"/>
      <p:bldP spid="27" grpId="0" animBg="1"/>
      <p:bldP spid="28" grpId="0"/>
      <p:bldP spid="28" grpId="1"/>
      <p:bldP spid="29" grpId="0"/>
      <p:bldP spid="29" grpId="1"/>
      <p:bldP spid="30" grpId="0" animBg="1"/>
      <p:bldP spid="31" grpId="0" animBg="1"/>
      <p:bldP spid="32" grpId="0"/>
      <p:bldP spid="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060" t="24193" r="52279" b="13307"/>
          <a:stretch>
            <a:fillRect/>
          </a:stretch>
        </p:blipFill>
        <p:spPr bwMode="auto">
          <a:xfrm>
            <a:off x="1" y="1"/>
            <a:ext cx="12192000" cy="682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998" y="73745"/>
            <a:ext cx="520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UTM Avo" pitchFamily="18" charset="0"/>
              </a:rPr>
              <a:t>2</a:t>
            </a:r>
            <a:r>
              <a:rPr lang="en-US" dirty="0" smtClean="0">
                <a:latin typeface="UTM Avo" pitchFamily="18" charset="0"/>
              </a:rPr>
              <a:t>. </a:t>
            </a:r>
            <a:r>
              <a:rPr lang="en-US" dirty="0" err="1" smtClean="0">
                <a:latin typeface="UTM Avo" pitchFamily="18" charset="0"/>
              </a:rPr>
              <a:t>Hái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quả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trên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cây</a:t>
            </a:r>
            <a:r>
              <a:rPr lang="en-US" dirty="0" smtClean="0">
                <a:latin typeface="UTM Avo" pitchFamily="18" charset="0"/>
              </a:rPr>
              <a:t>, </a:t>
            </a:r>
            <a:r>
              <a:rPr lang="en-US" dirty="0" err="1" smtClean="0">
                <a:latin typeface="UTM Avo" pitchFamily="18" charset="0"/>
              </a:rPr>
              <a:t>xếp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vào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hai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rổ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cho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đúng</a:t>
            </a:r>
            <a:endParaRPr lang="en-US" dirty="0">
              <a:latin typeface="UTM Avo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971800"/>
            <a:ext cx="1295400" cy="1257300"/>
            <a:chOff x="0" y="2724150"/>
            <a:chExt cx="1295400" cy="1257300"/>
          </a:xfrm>
        </p:grpSpPr>
        <p:pic>
          <p:nvPicPr>
            <p:cNvPr id="8195" name="Picture 3" descr="C:\Users\VT-P\Desktop\ảnh\istockphoto-495691488-612x61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724150"/>
              <a:ext cx="1257300" cy="12573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28600" y="3371851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UTM Avo" pitchFamily="18" charset="0"/>
                </a:rPr>
                <a:t>nệm</a:t>
              </a:r>
              <a:endParaRPr lang="en-US" sz="2400" dirty="0">
                <a:latin typeface="UTM Avo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95400" y="2533650"/>
            <a:ext cx="1257300" cy="1352550"/>
            <a:chOff x="1143000" y="2476500"/>
            <a:chExt cx="1257300" cy="1257300"/>
          </a:xfrm>
        </p:grpSpPr>
        <p:pic>
          <p:nvPicPr>
            <p:cNvPr id="10" name="Picture 3" descr="C:\Users\VT-P\Desktop\ảnh\istockphoto-495691488-612x61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2476500"/>
              <a:ext cx="1257300" cy="12573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333500" y="2914651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UTM Avo" pitchFamily="18" charset="0"/>
                </a:rPr>
                <a:t>nếm</a:t>
              </a:r>
              <a:endParaRPr lang="en-US" sz="2400" dirty="0">
                <a:latin typeface="UTM Avo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00300" y="3676650"/>
            <a:ext cx="1295400" cy="1257300"/>
            <a:chOff x="0" y="2895600"/>
            <a:chExt cx="1295400" cy="1257300"/>
          </a:xfrm>
        </p:grpSpPr>
        <p:pic>
          <p:nvPicPr>
            <p:cNvPr id="13" name="Picture 3" descr="C:\Users\VT-P\Desktop\ảnh\istockphoto-495691488-612x61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895600"/>
              <a:ext cx="1257300" cy="12573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28600" y="3371851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UTM Avo" pitchFamily="18" charset="0"/>
                </a:rPr>
                <a:t>đếm</a:t>
              </a:r>
              <a:endParaRPr lang="en-US" sz="2400" dirty="0">
                <a:latin typeface="UTM Avo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81100" y="4476750"/>
            <a:ext cx="1146362" cy="1028700"/>
            <a:chOff x="0" y="2895600"/>
            <a:chExt cx="1257300" cy="1257300"/>
          </a:xfrm>
        </p:grpSpPr>
        <p:pic>
          <p:nvPicPr>
            <p:cNvPr id="16" name="Picture 3" descr="C:\Users\VT-P\Desktop\ảnh\istockphoto-495691488-612x61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895600"/>
              <a:ext cx="1257300" cy="12573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145025" y="3278718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UTM Avo" pitchFamily="18" charset="0"/>
                </a:rPr>
                <a:t>mềm</a:t>
              </a:r>
              <a:endParaRPr lang="en-US" sz="2400" dirty="0">
                <a:latin typeface="UTM Avo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515600" y="2800350"/>
            <a:ext cx="1295400" cy="1257300"/>
            <a:chOff x="0" y="2895600"/>
            <a:chExt cx="1295400" cy="1257300"/>
          </a:xfrm>
        </p:grpSpPr>
        <p:pic>
          <p:nvPicPr>
            <p:cNvPr id="19" name="Picture 3" descr="C:\Users\VT-P\Desktop\ảnh\istockphoto-495691488-612x61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895600"/>
              <a:ext cx="1257300" cy="12573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228600" y="3371851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UTM Avo" pitchFamily="18" charset="0"/>
                </a:rPr>
                <a:t>xếp</a:t>
              </a:r>
              <a:endParaRPr lang="en-US" sz="2400" dirty="0">
                <a:latin typeface="UTM Avo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201150" y="2743200"/>
            <a:ext cx="1295400" cy="1257300"/>
            <a:chOff x="0" y="2895600"/>
            <a:chExt cx="1295400" cy="1257300"/>
          </a:xfrm>
        </p:grpSpPr>
        <p:pic>
          <p:nvPicPr>
            <p:cNvPr id="22" name="Picture 3" descr="C:\Users\VT-P\Desktop\ảnh\istockphoto-495691488-612x61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895600"/>
              <a:ext cx="1257300" cy="12573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228600" y="3371851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UTM Avo" pitchFamily="18" charset="0"/>
                </a:rPr>
                <a:t>nếp</a:t>
              </a:r>
              <a:endParaRPr lang="en-US" sz="2400" dirty="0">
                <a:latin typeface="UTM Avo" pitchFamily="18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T-P\Desktop\NỀN PP\71015840_605997153267447_41855341062782976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76550" y="2686050"/>
            <a:ext cx="6535764" cy="110799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UTM Avo" pitchFamily="18" charset="0"/>
              </a:rPr>
              <a:t>NGHỈ GIỮA </a:t>
            </a:r>
            <a:r>
              <a:rPr lang="en-US" sz="6600" dirty="0" err="1" smtClean="0">
                <a:solidFill>
                  <a:srgbClr val="FF0000"/>
                </a:solidFill>
                <a:latin typeface="UTM Avo" pitchFamily="18" charset="0"/>
              </a:rPr>
              <a:t>GiỜ</a:t>
            </a:r>
            <a:endParaRPr lang="en-US" sz="66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228" y="3141406"/>
            <a:ext cx="11779045" cy="3716594"/>
            <a:chOff x="0" y="0"/>
            <a:chExt cx="12192000" cy="371659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7910" t="45363" r="23487" b="25403"/>
            <a:stretch>
              <a:fillRect/>
            </a:stretch>
          </p:blipFill>
          <p:spPr bwMode="auto">
            <a:xfrm>
              <a:off x="0" y="0"/>
              <a:ext cx="12192000" cy="3716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9630697" y="0"/>
              <a:ext cx="191729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0"/>
            <a:ext cx="2037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</a:rPr>
              <a:t>3</a:t>
            </a:r>
            <a:r>
              <a:rPr lang="en-US" sz="2800" dirty="0" smtClean="0">
                <a:latin typeface="UTM Avo" pitchFamily="18" charset="0"/>
              </a:rPr>
              <a:t>. </a:t>
            </a:r>
            <a:r>
              <a:rPr lang="en-US" sz="2800" dirty="0" err="1" smtClean="0">
                <a:latin typeface="UTM Avo" pitchFamily="18" charset="0"/>
              </a:rPr>
              <a:t>Tập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đọc</a:t>
            </a:r>
            <a:endParaRPr lang="en-US" sz="2800" dirty="0">
              <a:latin typeface="UTM Avo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0963" y="34417"/>
            <a:ext cx="11107450" cy="3534252"/>
            <a:chOff x="530963" y="34417"/>
            <a:chExt cx="11107450" cy="3534252"/>
          </a:xfrm>
        </p:grpSpPr>
        <p:sp>
          <p:nvSpPr>
            <p:cNvPr id="9" name="TextBox 8"/>
            <p:cNvSpPr txBox="1"/>
            <p:nvPr/>
          </p:nvSpPr>
          <p:spPr>
            <a:xfrm>
              <a:off x="4694903" y="34417"/>
              <a:ext cx="35493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UTM Avo" pitchFamily="18" charset="0"/>
                </a:rPr>
                <a:t>Lúa</a:t>
              </a:r>
              <a:r>
                <a:rPr lang="en-US" sz="36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UTM Avo" pitchFamily="18" charset="0"/>
                </a:rPr>
                <a:t>nếp</a:t>
              </a:r>
              <a:r>
                <a:rPr lang="en-US" sz="3600" dirty="0" smtClean="0">
                  <a:solidFill>
                    <a:srgbClr val="FF0000"/>
                  </a:solidFill>
                  <a:latin typeface="UTM Avo" pitchFamily="18" charset="0"/>
                </a:rPr>
                <a:t>, </a:t>
              </a:r>
              <a:r>
                <a:rPr lang="en-US" sz="3600" dirty="0" err="1" smtClean="0">
                  <a:solidFill>
                    <a:srgbClr val="FF0000"/>
                  </a:solidFill>
                  <a:latin typeface="UTM Avo" pitchFamily="18" charset="0"/>
                </a:rPr>
                <a:t>lúa</a:t>
              </a:r>
              <a:r>
                <a:rPr lang="en-US" sz="36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UTM Avo" pitchFamily="18" charset="0"/>
                </a:rPr>
                <a:t>tẻ</a:t>
              </a:r>
              <a:endParaRPr lang="en-US" sz="3600" dirty="0">
                <a:latin typeface="UTM Avo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63457" y="894744"/>
              <a:ext cx="103749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UTM Avo" pitchFamily="18" charset="0"/>
                </a:rPr>
                <a:t>Lúa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tẻ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cho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là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nó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thua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kém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lúa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nếp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vì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trẻ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em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chỉ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ưa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endParaRPr lang="en-US" sz="3200" dirty="0">
                <a:latin typeface="UTM Avo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0963" y="1445351"/>
              <a:ext cx="10192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đồ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nếp</a:t>
              </a:r>
              <a:r>
                <a:rPr lang="en-US" sz="3200" dirty="0" smtClean="0">
                  <a:latin typeface="UTM Avo" pitchFamily="18" charset="0"/>
                </a:rPr>
                <a:t>. </a:t>
              </a:r>
              <a:r>
                <a:rPr lang="en-US" sz="3200" dirty="0" err="1" smtClean="0">
                  <a:latin typeface="UTM Avo" pitchFamily="18" charset="0"/>
                </a:rPr>
                <a:t>Đêm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đó</a:t>
              </a:r>
              <a:r>
                <a:rPr lang="en-US" sz="3200" dirty="0" smtClean="0">
                  <a:latin typeface="UTM Avo" pitchFamily="18" charset="0"/>
                </a:rPr>
                <a:t>, </a:t>
              </a:r>
              <a:r>
                <a:rPr lang="en-US" sz="3200" dirty="0" err="1" smtClean="0">
                  <a:latin typeface="UTM Avo" pitchFamily="18" charset="0"/>
                </a:rPr>
                <a:t>nghe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lúa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tẻ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thổ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lộ</a:t>
              </a:r>
              <a:r>
                <a:rPr lang="en-US" sz="3200" dirty="0" smtClean="0">
                  <a:latin typeface="UTM Avo" pitchFamily="18" charset="0"/>
                </a:rPr>
                <a:t>, </a:t>
              </a:r>
              <a:r>
                <a:rPr lang="en-US" sz="3200" dirty="0" err="1" smtClean="0">
                  <a:latin typeface="UTM Avo" pitchFamily="18" charset="0"/>
                </a:rPr>
                <a:t>lúa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nếp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đáp</a:t>
              </a:r>
              <a:r>
                <a:rPr lang="en-US" sz="3200" dirty="0" smtClean="0">
                  <a:latin typeface="UTM Avo" pitchFamily="18" charset="0"/>
                </a:rPr>
                <a:t>:</a:t>
              </a:r>
              <a:endParaRPr lang="en-US" sz="3200" dirty="0">
                <a:latin typeface="UTM Avo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1051" y="2040209"/>
              <a:ext cx="103060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UTM Avo" pitchFamily="18" charset="0"/>
                </a:rPr>
                <a:t> </a:t>
              </a:r>
              <a:r>
                <a:rPr lang="en-US" sz="3200" dirty="0" smtClean="0">
                  <a:latin typeface="UTM Avo" pitchFamily="18" charset="0"/>
                </a:rPr>
                <a:t>- </a:t>
              </a:r>
              <a:r>
                <a:rPr lang="en-US" sz="3200" dirty="0" err="1" smtClean="0">
                  <a:latin typeface="UTM Avo" pitchFamily="18" charset="0"/>
                </a:rPr>
                <a:t>Chị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nhầm</a:t>
              </a:r>
              <a:r>
                <a:rPr lang="en-US" sz="3200" dirty="0" smtClean="0">
                  <a:latin typeface="UTM Avo" pitchFamily="18" charset="0"/>
                </a:rPr>
                <a:t>. </a:t>
              </a:r>
              <a:r>
                <a:rPr lang="en-US" sz="3200" dirty="0" err="1" smtClean="0">
                  <a:latin typeface="UTM Avo" pitchFamily="18" charset="0"/>
                </a:rPr>
                <a:t>Lúa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tẻ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là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vua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cả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năm</a:t>
              </a:r>
              <a:r>
                <a:rPr lang="en-US" sz="3200" dirty="0" smtClean="0">
                  <a:latin typeface="UTM Avo" pitchFamily="18" charset="0"/>
                </a:rPr>
                <a:t>. </a:t>
              </a:r>
              <a:r>
                <a:rPr lang="en-US" sz="3200" dirty="0" err="1" smtClean="0">
                  <a:latin typeface="UTM Avo" pitchFamily="18" charset="0"/>
                </a:rPr>
                <a:t>Đồ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nếp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chỉ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là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endParaRPr lang="en-US" sz="3200" dirty="0">
                <a:latin typeface="UTM Avo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0133" y="2541648"/>
              <a:ext cx="21323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bữa</a:t>
              </a:r>
              <a:r>
                <a:rPr lang="en-US" sz="3200" dirty="0" smtClean="0">
                  <a:latin typeface="UTM Avo" pitchFamily="18" charset="0"/>
                </a:rPr>
                <a:t> </a:t>
              </a:r>
              <a:r>
                <a:rPr lang="en-US" sz="3200" dirty="0" err="1" smtClean="0">
                  <a:latin typeface="UTM Avo" pitchFamily="18" charset="0"/>
                </a:rPr>
                <a:t>phụ</a:t>
              </a:r>
              <a:r>
                <a:rPr lang="en-US" sz="3200" dirty="0" smtClean="0">
                  <a:latin typeface="UTM Avo" pitchFamily="18" charset="0"/>
                </a:rPr>
                <a:t>.</a:t>
              </a:r>
              <a:endParaRPr lang="en-US" sz="3200" dirty="0">
                <a:latin typeface="UTM Avo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19332" y="3107004"/>
              <a:ext cx="1988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UTM Avo" pitchFamily="18" charset="0"/>
                </a:rPr>
                <a:t>THU HƯƠNG</a:t>
              </a:r>
              <a:endParaRPr lang="en-US" sz="2400" dirty="0">
                <a:latin typeface="UTM Avo" pitchFamily="18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648450" y="1447800"/>
            <a:ext cx="1524000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00150" y="1466850"/>
            <a:ext cx="1524000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80981" y="1450074"/>
            <a:ext cx="1524000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500599" y="2060812"/>
            <a:ext cx="1264977" cy="3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51979" y="2637430"/>
            <a:ext cx="1524000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74510" y="2064223"/>
            <a:ext cx="1524000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97089" y="2637430"/>
            <a:ext cx="1155795" cy="10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77722" y="3152633"/>
            <a:ext cx="1483341" cy="3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9683" y="196648"/>
            <a:ext cx="1898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UTM Avo" pitchFamily="18" charset="0"/>
              </a:rPr>
              <a:t>lúa</a:t>
            </a:r>
            <a:r>
              <a:rPr lang="en-US" sz="36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itchFamily="18" charset="0"/>
              </a:rPr>
              <a:t>nếp</a:t>
            </a:r>
            <a:endParaRPr lang="en-US" sz="3600" dirty="0"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9149" y="290057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UTM Avo" pitchFamily="18" charset="0"/>
              </a:rPr>
              <a:t>lúa</a:t>
            </a:r>
            <a:r>
              <a:rPr lang="en-US" sz="36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itchFamily="18" charset="0"/>
              </a:rPr>
              <a:t>tẻ</a:t>
            </a:r>
            <a:endParaRPr lang="en-US" sz="3600" dirty="0">
              <a:latin typeface="UTM Avo" pitchFamily="18" charset="0"/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7480" y="541303"/>
            <a:ext cx="5044520" cy="3467564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0213" y="3390436"/>
            <a:ext cx="5113342" cy="3467564"/>
          </a:xfrm>
          <a:prstGeom prst="rect">
            <a:avLst/>
          </a:prstGeom>
        </p:spPr>
      </p:pic>
      <p:pic>
        <p:nvPicPr>
          <p:cNvPr id="9219" name="Picture 3" descr="C:\Users\VT-P\Desktop\ảnh\bong-lua-chin-la-bong-lua-cui-d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3296" y="1627238"/>
            <a:ext cx="3694471" cy="2015613"/>
          </a:xfrm>
          <a:prstGeom prst="rect">
            <a:avLst/>
          </a:prstGeom>
          <a:noFill/>
        </p:spPr>
      </p:pic>
      <p:pic>
        <p:nvPicPr>
          <p:cNvPr id="9220" name="Picture 4" descr="C:\Users\VT-P\Desktop\ảnh\go-nh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4916" y="4393946"/>
            <a:ext cx="3923071" cy="2257577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638523" y="654374"/>
            <a:ext cx="5113342" cy="6203626"/>
            <a:chOff x="638523" y="654374"/>
            <a:chExt cx="5113342" cy="6203626"/>
          </a:xfrm>
        </p:grpSpPr>
        <p:pic>
          <p:nvPicPr>
            <p:cNvPr id="7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3100" y="654374"/>
              <a:ext cx="5044520" cy="3467564"/>
            </a:xfrm>
            <a:prstGeom prst="rect">
              <a:avLst/>
            </a:prstGeom>
          </p:spPr>
        </p:pic>
        <p:pic>
          <p:nvPicPr>
            <p:cNvPr id="9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8523" y="3390436"/>
              <a:ext cx="5113342" cy="3467564"/>
            </a:xfrm>
            <a:prstGeom prst="rect">
              <a:avLst/>
            </a:prstGeom>
          </p:spPr>
        </p:pic>
        <p:pic>
          <p:nvPicPr>
            <p:cNvPr id="9218" name="Picture 2" descr="C:\Users\VT-P\Desktop\ảnh\img_2018101910095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3950" y="1634921"/>
              <a:ext cx="3684024" cy="2007932"/>
            </a:xfrm>
            <a:prstGeom prst="rect">
              <a:avLst/>
            </a:prstGeom>
            <a:noFill/>
          </p:spPr>
        </p:pic>
        <p:pic>
          <p:nvPicPr>
            <p:cNvPr id="9221" name="Picture 5" descr="C:\Users\VT-P\Desktop\ảnh\unname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3395" y="4410689"/>
              <a:ext cx="3878826" cy="223299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96" y="-725214"/>
            <a:ext cx="13179972" cy="7583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559" y="259008"/>
            <a:ext cx="329301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UTM Avo" pitchFamily="18" charset="0"/>
              </a:rPr>
              <a:t>Luyện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đọc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từ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khó</a:t>
            </a:r>
            <a:r>
              <a:rPr lang="en-US" sz="2800" dirty="0" smtClean="0">
                <a:latin typeface="UTM Avo" pitchFamily="18" charset="0"/>
              </a:rPr>
              <a:t> </a:t>
            </a:r>
            <a:endParaRPr lang="en-US" sz="2800" dirty="0">
              <a:latin typeface="UTM Avo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49995" y="1688630"/>
            <a:ext cx="8716218" cy="4370723"/>
            <a:chOff x="5740213" y="1814754"/>
            <a:chExt cx="4330437" cy="4370723"/>
          </a:xfrm>
        </p:grpSpPr>
        <p:sp>
          <p:nvSpPr>
            <p:cNvPr id="9" name="TextBox 8"/>
            <p:cNvSpPr txBox="1"/>
            <p:nvPr/>
          </p:nvSpPr>
          <p:spPr>
            <a:xfrm>
              <a:off x="5750723" y="1814754"/>
              <a:ext cx="136759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lúa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nếp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72901" y="1825262"/>
              <a:ext cx="14305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đêm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đó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40213" y="2923595"/>
              <a:ext cx="10402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lúa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tẻ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583" y="4163816"/>
              <a:ext cx="16766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thua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kém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4709" y="5262147"/>
              <a:ext cx="13158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đồ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nếp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62239" y="2907830"/>
              <a:ext cx="10323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thổ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lộ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2749" y="4148049"/>
              <a:ext cx="10681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nhầm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51733" y="5262144"/>
              <a:ext cx="15189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bữa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phụ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" y="-552450"/>
            <a:ext cx="12573000" cy="7124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2453" y="1596517"/>
            <a:ext cx="3921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UTM Avo" pitchFamily="18" charset="0"/>
              </a:rPr>
              <a:t>Lúa</a:t>
            </a:r>
            <a:r>
              <a:rPr lang="en-US" sz="40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itchFamily="18" charset="0"/>
              </a:rPr>
              <a:t>nếp</a:t>
            </a:r>
            <a:r>
              <a:rPr lang="en-US" sz="4000" dirty="0" smtClean="0">
                <a:solidFill>
                  <a:srgbClr val="FF0000"/>
                </a:solidFill>
                <a:latin typeface="UTM Avo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UTM Avo" pitchFamily="18" charset="0"/>
              </a:rPr>
              <a:t>lúa</a:t>
            </a:r>
            <a:r>
              <a:rPr lang="en-US" sz="40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itchFamily="18" charset="0"/>
              </a:rPr>
              <a:t>tẻ</a:t>
            </a:r>
            <a:endParaRPr lang="en-US" sz="4000" dirty="0">
              <a:latin typeface="UTM Av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357" y="2628294"/>
            <a:ext cx="10374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UTM Avo" pitchFamily="18" charset="0"/>
              </a:rPr>
              <a:t>Lúa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tẻ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cho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là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nó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thua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kém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lúa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nếp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vì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trẻ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em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chỉ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ưa</a:t>
            </a:r>
            <a:r>
              <a:rPr lang="en-US" sz="3200" dirty="0" smtClean="0">
                <a:latin typeface="UTM Avo" pitchFamily="18" charset="0"/>
              </a:rPr>
              <a:t> 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113" y="3350351"/>
            <a:ext cx="1019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đồ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nếp</a:t>
            </a:r>
            <a:r>
              <a:rPr lang="en-US" sz="3200" dirty="0" smtClean="0">
                <a:latin typeface="UTM Avo" pitchFamily="18" charset="0"/>
              </a:rPr>
              <a:t>. </a:t>
            </a:r>
            <a:r>
              <a:rPr lang="en-US" sz="3200" dirty="0" err="1" smtClean="0">
                <a:latin typeface="UTM Avo" pitchFamily="18" charset="0"/>
              </a:rPr>
              <a:t>Đêm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đó</a:t>
            </a:r>
            <a:r>
              <a:rPr lang="en-US" sz="3200" dirty="0" smtClean="0">
                <a:latin typeface="UTM Avo" pitchFamily="18" charset="0"/>
              </a:rPr>
              <a:t>, </a:t>
            </a:r>
            <a:r>
              <a:rPr lang="en-US" sz="3200" dirty="0" err="1" smtClean="0">
                <a:latin typeface="UTM Avo" pitchFamily="18" charset="0"/>
              </a:rPr>
              <a:t>nghe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lúa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tẻ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thổ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lộ</a:t>
            </a:r>
            <a:r>
              <a:rPr lang="en-US" sz="3200" dirty="0" smtClean="0">
                <a:latin typeface="UTM Avo" pitchFamily="18" charset="0"/>
              </a:rPr>
              <a:t>, </a:t>
            </a:r>
            <a:r>
              <a:rPr lang="en-US" sz="3200" dirty="0" err="1" smtClean="0">
                <a:latin typeface="UTM Avo" pitchFamily="18" charset="0"/>
              </a:rPr>
              <a:t>lúa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nếp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đáp</a:t>
            </a:r>
            <a:r>
              <a:rPr lang="en-US" sz="3200" dirty="0" smtClean="0">
                <a:latin typeface="UTM Avo" pitchFamily="18" charset="0"/>
              </a:rPr>
              <a:t>: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2951" y="4002359"/>
            <a:ext cx="10306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200" dirty="0" smtClean="0">
                <a:latin typeface="UTM Avo" pitchFamily="18" charset="0"/>
              </a:rPr>
              <a:t>- </a:t>
            </a:r>
            <a:r>
              <a:rPr lang="en-US" sz="3200" dirty="0" err="1" smtClean="0">
                <a:latin typeface="UTM Avo" pitchFamily="18" charset="0"/>
              </a:rPr>
              <a:t>Chị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nhầm</a:t>
            </a:r>
            <a:r>
              <a:rPr lang="en-US" sz="3200" dirty="0" smtClean="0">
                <a:latin typeface="UTM Avo" pitchFamily="18" charset="0"/>
              </a:rPr>
              <a:t>. </a:t>
            </a:r>
            <a:r>
              <a:rPr lang="en-US" sz="3200" dirty="0" err="1" smtClean="0">
                <a:latin typeface="UTM Avo" pitchFamily="18" charset="0"/>
              </a:rPr>
              <a:t>Lúa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tẻ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là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vua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cả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năm</a:t>
            </a:r>
            <a:r>
              <a:rPr lang="en-US" sz="3200" dirty="0" smtClean="0">
                <a:latin typeface="UTM Avo" pitchFamily="18" charset="0"/>
              </a:rPr>
              <a:t>. </a:t>
            </a:r>
            <a:r>
              <a:rPr lang="en-US" sz="3200" dirty="0" err="1" smtClean="0">
                <a:latin typeface="UTM Avo" pitchFamily="18" charset="0"/>
              </a:rPr>
              <a:t>Đồ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nếp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chỉ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là</a:t>
            </a:r>
            <a:r>
              <a:rPr lang="en-US" sz="3200" dirty="0" smtClean="0">
                <a:latin typeface="UTM Avo" pitchFamily="18" charset="0"/>
              </a:rPr>
              <a:t> 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233" y="4694298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bữa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phụ</a:t>
            </a:r>
            <a:r>
              <a:rPr lang="en-US" sz="3200" dirty="0" smtClean="0">
                <a:latin typeface="UTM Avo" pitchFamily="18" charset="0"/>
              </a:rPr>
              <a:t>.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05032" y="5412054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UTM Avo" pitchFamily="18" charset="0"/>
              </a:rPr>
              <a:t>THU HƯƠNG</a:t>
            </a:r>
            <a:endParaRPr lang="en-US" sz="2400" dirty="0">
              <a:latin typeface="UTM Avo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171700" y="339090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47900" y="339090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076700" y="342900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753350" y="340995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477500" y="340995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553700" y="340995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90900" y="405765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467100" y="405765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867650" y="407670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943850" y="407670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571750" y="472440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495550" y="472440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850728" y="2651235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619" t="32813" r="25036" b="15625"/>
          <a:stretch>
            <a:fillRect/>
          </a:stretch>
        </p:blipFill>
        <p:spPr bwMode="auto">
          <a:xfrm>
            <a:off x="0" y="628650"/>
            <a:ext cx="12192000" cy="618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770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</a:rPr>
              <a:t>?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Mỗi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món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dưới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đây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được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làm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từ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loại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gạo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nào</a:t>
            </a:r>
            <a:r>
              <a:rPr lang="en-US" sz="3200" dirty="0" smtClean="0">
                <a:latin typeface="UTM Avo" pitchFamily="18" charset="0"/>
              </a:rPr>
              <a:t>?</a:t>
            </a:r>
            <a:endParaRPr lang="en-US" sz="3200" dirty="0">
              <a:latin typeface="UTM Avo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62250" y="2724150"/>
            <a:ext cx="6229350" cy="1981200"/>
            <a:chOff x="2762250" y="2724150"/>
            <a:chExt cx="6229350" cy="1981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62250" y="2724150"/>
              <a:ext cx="4000500" cy="6477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181600" y="2781300"/>
              <a:ext cx="647700" cy="495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305800" y="2857500"/>
              <a:ext cx="6858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8229600" y="4267200"/>
              <a:ext cx="723900" cy="4191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200650" y="4191000"/>
              <a:ext cx="819150" cy="4762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762250" y="4171950"/>
              <a:ext cx="933450" cy="533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931395" y="2526680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cơm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4678" y="6260476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bánh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giầy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2563" y="6260476"/>
            <a:ext cx="2651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bánh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chưng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23003" y="6273225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bánh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đa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14574" y="2284937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bánh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cuốn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9358" y="2137798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xôi</a:t>
            </a:r>
            <a:endParaRPr lang="en-US" sz="3200" dirty="0">
              <a:latin typeface="UTM Avo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248</Words>
  <Application>Microsoft Office PowerPoint</Application>
  <PresentationFormat>Custom</PresentationFormat>
  <Paragraphs>67</Paragraphs>
  <Slides>12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VT-P</cp:lastModifiedBy>
  <cp:revision>10</cp:revision>
  <dcterms:created xsi:type="dcterms:W3CDTF">2017-09-16T09:15:00Z</dcterms:created>
  <dcterms:modified xsi:type="dcterms:W3CDTF">2020-08-11T03:09:44Z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