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5"/>
  </p:notesMasterIdLst>
  <p:sldIdLst>
    <p:sldId id="283" r:id="rId2"/>
    <p:sldId id="279" r:id="rId3"/>
    <p:sldId id="280" r:id="rId4"/>
    <p:sldId id="260" r:id="rId5"/>
    <p:sldId id="270" r:id="rId6"/>
    <p:sldId id="273" r:id="rId7"/>
    <p:sldId id="262" r:id="rId8"/>
    <p:sldId id="281" r:id="rId9"/>
    <p:sldId id="261" r:id="rId10"/>
    <p:sldId id="282" r:id="rId11"/>
    <p:sldId id="275" r:id="rId12"/>
    <p:sldId id="285" r:id="rId13"/>
    <p:sldId id="284" r:id="rId14"/>
  </p:sldIdLst>
  <p:sldSz cx="12190413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  <a:srgbClr val="008000"/>
    <a:srgbClr val="FFFFFF"/>
    <a:srgbClr val="DBE9F6"/>
    <a:srgbClr val="FF66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>
      <p:cViewPr varScale="1">
        <p:scale>
          <a:sx n="70" d="100"/>
          <a:sy n="70" d="100"/>
        </p:scale>
        <p:origin x="-18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3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12" Type="http://schemas.openxmlformats.org/officeDocument/2006/relationships/image" Target="../media/image34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BFB458-5F97-4CE8-83A9-700D75E3B087}" type="datetimeFigureOut">
              <a:rPr lang="en-US"/>
              <a:pPr>
                <a:defRPr/>
              </a:pPr>
              <a:t>7/5/2021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97D4D1-B34A-4783-81BC-A3D3C03983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65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802" y="1122363"/>
            <a:ext cx="914281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802" y="3602038"/>
            <a:ext cx="914281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BE0CA-0311-4928-8230-556C82BA9931}" type="datetimeFigureOut">
              <a:rPr lang="en-US"/>
              <a:pPr>
                <a:defRPr/>
              </a:pPr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451D2-7DB5-460F-88DB-4F77622E83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35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9B9F9-C3AC-4236-8352-3BD24D4D575D}" type="datetimeFigureOut">
              <a:rPr lang="en-US"/>
              <a:pPr>
                <a:defRPr/>
              </a:pPr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11E92-C7F5-4C07-AFE5-F203334EBE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70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3765" y="365125"/>
            <a:ext cx="2628558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092" y="365125"/>
            <a:ext cx="7733293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38581-3C23-45C9-BB65-0E27311CD6CB}" type="datetimeFigureOut">
              <a:rPr lang="en-US"/>
              <a:pPr>
                <a:defRPr/>
              </a:pPr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BB0BF2-74D1-4B94-9E04-C29F831004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63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5F7F3-258F-43ED-A923-F9B88EFACFE1}" type="datetimeFigureOut">
              <a:rPr lang="en-US"/>
              <a:pPr>
                <a:defRPr/>
              </a:pPr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8922D-BD3C-4C46-8331-01E6E4397414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6" y="5820275"/>
            <a:ext cx="3974305" cy="10427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711" y="5832975"/>
            <a:ext cx="4026695" cy="10427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110" y="5794875"/>
            <a:ext cx="4102896" cy="10427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006" y="533400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27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742" y="1709740"/>
            <a:ext cx="10514231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742" y="4589465"/>
            <a:ext cx="10514231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66B25-A144-4318-892F-2997EDA91C86}" type="datetimeFigureOut">
              <a:rPr lang="en-US"/>
              <a:pPr>
                <a:defRPr/>
              </a:pPr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94160-4593-4C01-BEEE-90EE1D9CED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85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091" y="1825625"/>
            <a:ext cx="518092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1396" y="1825625"/>
            <a:ext cx="518092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46DC1-8C6E-4FA1-A46E-993B3639735B}" type="datetimeFigureOut">
              <a:rPr lang="en-US"/>
              <a:pPr>
                <a:defRPr/>
              </a:pPr>
              <a:t>7/5/2021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EA24E-3F86-4737-8876-B6828D1AED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00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679" y="365127"/>
            <a:ext cx="1051423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680" y="1681163"/>
            <a:ext cx="515711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680" y="2505075"/>
            <a:ext cx="5157115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1397" y="1681163"/>
            <a:ext cx="518251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1397" y="2505075"/>
            <a:ext cx="5182513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D3212-E5AC-4E31-92AF-C475F2558265}" type="datetimeFigureOut">
              <a:rPr lang="en-US"/>
              <a:pPr>
                <a:defRPr/>
              </a:pPr>
              <a:t>7/5/2021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67174-FB35-41A3-8813-B1487455F3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5576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08D86-6B6B-4183-BC82-144D7ECA9D1F}" type="datetimeFigureOut">
              <a:rPr lang="en-US"/>
              <a:pPr>
                <a:defRPr/>
              </a:pPr>
              <a:t>7/5/2021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34142-9D17-4B11-A754-4116206D4C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5602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9F459-C8A3-469F-9ED9-8F0387A32C94}" type="datetimeFigureOut">
              <a:rPr lang="en-US"/>
              <a:pPr>
                <a:defRPr/>
              </a:pPr>
              <a:t>7/5/2021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60F4C-7E11-4E90-9D8A-009288678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200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2513" y="987427"/>
            <a:ext cx="6171397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3A044-8CD9-443B-BE05-73EB28EFCC20}" type="datetimeFigureOut">
              <a:rPr lang="en-US"/>
              <a:pPr>
                <a:defRPr/>
              </a:pPr>
              <a:t>7/5/2021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D86A4-25B1-4D3E-B7DA-CCF8DCBEAB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95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2513" y="987427"/>
            <a:ext cx="6171397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B233A-A9DD-4F7E-A75B-60C4F4AAA3FE}" type="datetimeFigureOut">
              <a:rPr lang="en-US"/>
              <a:pPr>
                <a:defRPr/>
              </a:pPr>
              <a:t>7/5/2021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71D8A-8399-4F2B-9F70-4D04241CB1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892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091" y="365126"/>
            <a:ext cx="10514231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091" y="1825625"/>
            <a:ext cx="1051423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091" y="635635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B73E50-2123-4B73-B912-ED1ADE5AC1E5}" type="datetimeFigureOut">
              <a:rPr lang="en-US"/>
              <a:pPr>
                <a:defRPr/>
              </a:pPr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075" y="6356351"/>
            <a:ext cx="411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9479" y="6356351"/>
            <a:ext cx="274284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7AB8E8A7-B35D-4564-94A6-E955F1276F2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wmf"/><Relationship Id="rId18" Type="http://schemas.openxmlformats.org/officeDocument/2006/relationships/image" Target="../media/image12.wmf"/><Relationship Id="rId3" Type="http://schemas.openxmlformats.org/officeDocument/2006/relationships/image" Target="../media/image15.gif"/><Relationship Id="rId21" Type="http://schemas.openxmlformats.org/officeDocument/2006/relationships/oleObject" Target="../embeddings/oleObject10.bin"/><Relationship Id="rId7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oleObject" Target="../embeddings/oleObject9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6.bin"/><Relationship Id="rId22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18.bin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8.wmf"/><Relationship Id="rId5" Type="http://schemas.openxmlformats.org/officeDocument/2006/relationships/image" Target="../media/image15.gi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22.wmf"/><Relationship Id="rId4" Type="http://schemas.openxmlformats.org/officeDocument/2006/relationships/image" Target="../media/image13.wmf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30.wmf"/><Relationship Id="rId26" Type="http://schemas.openxmlformats.org/officeDocument/2006/relationships/image" Target="../media/image34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26.bin"/><Relationship Id="rId25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.wmf"/><Relationship Id="rId20" Type="http://schemas.openxmlformats.org/officeDocument/2006/relationships/image" Target="../media/image3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3.bin"/><Relationship Id="rId24" Type="http://schemas.openxmlformats.org/officeDocument/2006/relationships/image" Target="../media/image33.wmf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23" Type="http://schemas.openxmlformats.org/officeDocument/2006/relationships/oleObject" Target="../embeddings/oleObject29.bin"/><Relationship Id="rId10" Type="http://schemas.openxmlformats.org/officeDocument/2006/relationships/image" Target="../media/image26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8.wmf"/><Relationship Id="rId22" Type="http://schemas.openxmlformats.org/officeDocument/2006/relationships/image" Target="../media/image32.wmf"/><Relationship Id="rId27" Type="http://schemas.openxmlformats.org/officeDocument/2006/relationships/image" Target="../media/image15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42.wmf"/><Relationship Id="rId3" Type="http://schemas.openxmlformats.org/officeDocument/2006/relationships/oleObject" Target="../embeddings/oleObject31.bin"/><Relationship Id="rId21" Type="http://schemas.openxmlformats.org/officeDocument/2006/relationships/image" Target="../media/image15.gif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39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4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5.wmf"/><Relationship Id="rId11" Type="http://schemas.openxmlformats.org/officeDocument/2006/relationships/image" Target="../media/image15.gi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gif"/><Relationship Id="rId4" Type="http://schemas.openxmlformats.org/officeDocument/2006/relationships/image" Target="../media/image4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54.wmf"/><Relationship Id="rId3" Type="http://schemas.openxmlformats.org/officeDocument/2006/relationships/oleObject" Target="../embeddings/oleObject45.bin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53.wmf"/><Relationship Id="rId5" Type="http://schemas.openxmlformats.org/officeDocument/2006/relationships/image" Target="../media/image15.gif"/><Relationship Id="rId10" Type="http://schemas.openxmlformats.org/officeDocument/2006/relationships/oleObject" Target="../embeddings/oleObject48.bin"/><Relationship Id="rId4" Type="http://schemas.openxmlformats.org/officeDocument/2006/relationships/image" Target="../media/image50.wmf"/><Relationship Id="rId9" Type="http://schemas.openxmlformats.org/officeDocument/2006/relationships/image" Target="../media/image5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0" name="Freeform 3109"/>
          <p:cNvSpPr/>
          <p:nvPr/>
        </p:nvSpPr>
        <p:spPr>
          <a:xfrm>
            <a:off x="5682973" y="4026090"/>
            <a:ext cx="2000717" cy="1050432"/>
          </a:xfrm>
          <a:custGeom>
            <a:avLst/>
            <a:gdLst>
              <a:gd name="connsiteX0" fmla="*/ 567702 w 2000717"/>
              <a:gd name="connsiteY0" fmla="*/ 0 h 1050432"/>
              <a:gd name="connsiteX1" fmla="*/ 76382 w 2000717"/>
              <a:gd name="connsiteY1" fmla="*/ 532262 h 1050432"/>
              <a:gd name="connsiteX2" fmla="*/ 2000717 w 2000717"/>
              <a:gd name="connsiteY2" fmla="*/ 1037229 h 1050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0717" h="1050432">
                <a:moveTo>
                  <a:pt x="567702" y="0"/>
                </a:moveTo>
                <a:cubicBezTo>
                  <a:pt x="202624" y="179695"/>
                  <a:pt x="-162454" y="359391"/>
                  <a:pt x="76382" y="532262"/>
                </a:cubicBezTo>
                <a:cubicBezTo>
                  <a:pt x="315218" y="705133"/>
                  <a:pt x="1589010" y="1130489"/>
                  <a:pt x="2000717" y="1037229"/>
                </a:cubicBezTo>
              </a:path>
            </a:pathLst>
          </a:custGeom>
          <a:ln w="762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8" name="Pentagon 3077"/>
          <p:cNvSpPr/>
          <p:nvPr/>
        </p:nvSpPr>
        <p:spPr>
          <a:xfrm>
            <a:off x="7924006" y="2514600"/>
            <a:ext cx="1295400" cy="363240"/>
          </a:xfrm>
          <a:prstGeom prst="homePlate">
            <a:avLst>
              <a:gd name="adj" fmla="val 1758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entagon 36"/>
          <p:cNvSpPr/>
          <p:nvPr/>
        </p:nvSpPr>
        <p:spPr>
          <a:xfrm flipH="1">
            <a:off x="2056606" y="3114764"/>
            <a:ext cx="2438400" cy="466636"/>
          </a:xfrm>
          <a:prstGeom prst="homePlate">
            <a:avLst>
              <a:gd name="adj" fmla="val 159703"/>
            </a:avLst>
          </a:prstGeom>
          <a:solidFill>
            <a:srgbClr val="00B05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7695406" y="4419600"/>
            <a:ext cx="4229100" cy="1539843"/>
            <a:chOff x="2590006" y="4648200"/>
            <a:chExt cx="4229100" cy="1539843"/>
          </a:xfrm>
        </p:grpSpPr>
        <p:sp>
          <p:nvSpPr>
            <p:cNvPr id="13" name="Rounded Rectangle 12"/>
            <p:cNvSpPr/>
            <p:nvPr/>
          </p:nvSpPr>
          <p:spPr>
            <a:xfrm>
              <a:off x="2590006" y="4816443"/>
              <a:ext cx="4229100" cy="1371600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645794" y="4648200"/>
              <a:ext cx="4098593" cy="1446550"/>
              <a:chOff x="7330613" y="4086830"/>
              <a:chExt cx="4098593" cy="1502495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8762206" y="4409182"/>
                <a:ext cx="2667000" cy="1118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4000"/>
                  </a:lnSpc>
                </a:pPr>
                <a:r>
                  <a:rPr lang="en-US" sz="3200" smtClean="0">
                    <a:latin typeface="VNI-Linus" pitchFamily="34" charset="0"/>
                  </a:rPr>
                  <a:t>   </a:t>
                </a:r>
                <a:r>
                  <a:rPr lang="en-US" sz="3200" b="1" smtClean="0">
                    <a:latin typeface="VNI-Linus" pitchFamily="34" charset="0"/>
                  </a:rPr>
                  <a:t>X</a:t>
                </a:r>
                <a:r>
                  <a:rPr lang="en-US" sz="3200" smtClean="0">
                    <a:latin typeface="VNI-Linus" pitchFamily="34" charset="0"/>
                  </a:rPr>
                  <a:t>    </a:t>
                </a:r>
                <a:r>
                  <a:rPr lang="en-US" smtClean="0">
                    <a:latin typeface="VNI-Hobo" pitchFamily="2" charset="0"/>
                  </a:rPr>
                  <a:t>NEÁU</a:t>
                </a:r>
                <a:r>
                  <a:rPr lang="en-US" sz="3200" smtClean="0">
                    <a:latin typeface="VNI-Hobo" pitchFamily="2" charset="0"/>
                  </a:rPr>
                  <a:t> </a:t>
                </a:r>
                <a:r>
                  <a:rPr lang="en-US" sz="3200" b="1" smtClean="0">
                    <a:latin typeface="VNI-Linus" pitchFamily="34" charset="0"/>
                  </a:rPr>
                  <a:t>X</a:t>
                </a:r>
                <a:r>
                  <a:rPr lang="en-US" sz="3200" smtClean="0">
                    <a:latin typeface="VNI-Linus" pitchFamily="34" charset="0"/>
                  </a:rPr>
                  <a:t> </a:t>
                </a:r>
                <a:r>
                  <a:rPr lang="en-US" sz="3200" b="1" smtClean="0">
                    <a:latin typeface="Times New Roman"/>
                    <a:cs typeface="Times New Roman"/>
                  </a:rPr>
                  <a:t>≥ </a:t>
                </a:r>
                <a:r>
                  <a:rPr lang="en-US" sz="3200" smtClean="0">
                    <a:latin typeface="VNI-Avo" pitchFamily="2" charset="0"/>
                    <a:cs typeface="Times New Roman"/>
                  </a:rPr>
                  <a:t>0</a:t>
                </a:r>
                <a:endParaRPr lang="en-US" sz="3200" smtClean="0">
                  <a:latin typeface="VNI-Avo" pitchFamily="2" charset="0"/>
                </a:endParaRPr>
              </a:p>
              <a:p>
                <a:pPr>
                  <a:lnSpc>
                    <a:spcPts val="4000"/>
                  </a:lnSpc>
                </a:pPr>
                <a:r>
                  <a:rPr lang="en-US" sz="3200" smtClean="0">
                    <a:latin typeface="VNI-Avo" pitchFamily="2" charset="0"/>
                  </a:rPr>
                  <a:t>- </a:t>
                </a:r>
                <a:r>
                  <a:rPr lang="en-US" sz="3200" b="1" smtClean="0">
                    <a:latin typeface="VNI-Linus" pitchFamily="34" charset="0"/>
                  </a:rPr>
                  <a:t>X</a:t>
                </a:r>
                <a:r>
                  <a:rPr lang="en-US" sz="3200" smtClean="0">
                    <a:latin typeface="VNI-Linus" pitchFamily="34" charset="0"/>
                  </a:rPr>
                  <a:t>    </a:t>
                </a:r>
                <a:r>
                  <a:rPr lang="en-US" smtClean="0">
                    <a:latin typeface="VNI-Hobo" pitchFamily="2" charset="0"/>
                  </a:rPr>
                  <a:t>NEÁU</a:t>
                </a:r>
                <a:r>
                  <a:rPr lang="en-US" sz="3200" smtClean="0">
                    <a:latin typeface="VNI-Hobo" pitchFamily="2" charset="0"/>
                  </a:rPr>
                  <a:t> </a:t>
                </a:r>
                <a:r>
                  <a:rPr lang="en-US" sz="3200" b="1" smtClean="0">
                    <a:latin typeface="VNI-Linus" pitchFamily="34" charset="0"/>
                  </a:rPr>
                  <a:t>X </a:t>
                </a:r>
                <a:r>
                  <a:rPr lang="en-US" sz="3200" smtClean="0">
                    <a:latin typeface="VNI-Avo" pitchFamily="2" charset="0"/>
                  </a:rPr>
                  <a:t>&lt;0</a:t>
                </a:r>
                <a:endParaRPr lang="en-US" sz="5400">
                  <a:latin typeface="VNI-Avo" pitchFamily="2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330613" y="4168661"/>
                <a:ext cx="1202993" cy="1338828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5400" smtClean="0">
                    <a:latin typeface="VNI-Linus" pitchFamily="34" charset="0"/>
                  </a:rPr>
                  <a:t>|</a:t>
                </a:r>
                <a:r>
                  <a:rPr lang="en-US" sz="3600" smtClean="0">
                    <a:latin typeface="VNI-Linus" pitchFamily="34" charset="0"/>
                  </a:rPr>
                  <a:t>X</a:t>
                </a:r>
                <a:r>
                  <a:rPr lang="en-US" sz="5400" smtClean="0">
                    <a:latin typeface="VNI-Linus" pitchFamily="34" charset="0"/>
                  </a:rPr>
                  <a:t>|</a:t>
                </a:r>
                <a:r>
                  <a:rPr lang="en-US" sz="3600" smtClean="0">
                    <a:latin typeface="VNI-Avo" pitchFamily="2" charset="0"/>
                  </a:rPr>
                  <a:t>=</a:t>
                </a:r>
                <a:endParaRPr lang="en-US" sz="3600" smtClean="0">
                  <a:latin typeface="VNI-Avo" pitchFamily="2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305006" y="4086830"/>
                <a:ext cx="457200" cy="1502495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r>
                  <a:rPr lang="en-US" sz="8800" smtClean="0">
                    <a:latin typeface="VNI-Avo" pitchFamily="2" charset="0"/>
                    <a:sym typeface="Symbol"/>
                  </a:rPr>
                  <a:t></a:t>
                </a:r>
                <a:endParaRPr lang="en-US" sz="8800" smtClean="0">
                  <a:latin typeface="VNI-Avo" pitchFamily="2" charset="0"/>
                </a:endParaRPr>
              </a:p>
            </p:txBody>
          </p:sp>
        </p:grpSp>
      </p:grpSp>
      <p:sp>
        <p:nvSpPr>
          <p:cNvPr id="15" name="Oval 14"/>
          <p:cNvSpPr/>
          <p:nvPr/>
        </p:nvSpPr>
        <p:spPr>
          <a:xfrm>
            <a:off x="4028222" y="990600"/>
            <a:ext cx="4210168" cy="316698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975225" y="1413808"/>
            <a:ext cx="36345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smtClean="0">
                <a:solidFill>
                  <a:srgbClr val="FFFF00"/>
                </a:solidFill>
                <a:latin typeface="VNI-Hobo" pitchFamily="2" charset="0"/>
              </a:rPr>
              <a:t>GIAÙ TRÒ TUYEÄT ÑOÁI</a:t>
            </a:r>
          </a:p>
          <a:p>
            <a:pPr>
              <a:lnSpc>
                <a:spcPct val="150000"/>
              </a:lnSpc>
            </a:pPr>
            <a:r>
              <a:rPr lang="en-US" sz="2000" b="1" smtClean="0">
                <a:latin typeface="VNI-Hobo" pitchFamily="2" charset="0"/>
              </a:rPr>
              <a:t>CUÛA MOÄT SOÁ HÖÕU TÆ</a:t>
            </a:r>
          </a:p>
          <a:p>
            <a:pPr>
              <a:lnSpc>
                <a:spcPct val="150000"/>
              </a:lnSpc>
            </a:pPr>
            <a:r>
              <a:rPr lang="en-US" sz="2000" b="1" smtClean="0">
                <a:solidFill>
                  <a:srgbClr val="FF0000"/>
                </a:solidFill>
                <a:latin typeface="VNI-Hobo" pitchFamily="2" charset="0"/>
              </a:rPr>
              <a:t>COÄNG</a:t>
            </a:r>
            <a:r>
              <a:rPr lang="en-US" sz="2000" b="1" smtClean="0">
                <a:latin typeface="VNI-Hobo" pitchFamily="2" charset="0"/>
              </a:rPr>
              <a:t>, </a:t>
            </a:r>
            <a:r>
              <a:rPr lang="en-US" sz="2000" b="1" smtClean="0">
                <a:solidFill>
                  <a:srgbClr val="008000"/>
                </a:solidFill>
                <a:latin typeface="VNI-Hobo" pitchFamily="2" charset="0"/>
              </a:rPr>
              <a:t>TRÖØ</a:t>
            </a:r>
            <a:r>
              <a:rPr lang="en-US" sz="2000" b="1" smtClean="0">
                <a:latin typeface="VNI-Hobo" pitchFamily="2" charset="0"/>
              </a:rPr>
              <a:t>, </a:t>
            </a:r>
            <a:r>
              <a:rPr lang="en-US" sz="2000" b="1" smtClean="0">
                <a:solidFill>
                  <a:srgbClr val="FF0000"/>
                </a:solidFill>
                <a:latin typeface="VNI-Hobo" pitchFamily="2" charset="0"/>
              </a:rPr>
              <a:t>NHAÂN</a:t>
            </a:r>
            <a:r>
              <a:rPr lang="en-US" sz="2000" b="1" smtClean="0">
                <a:latin typeface="VNI-Hobo" pitchFamily="2" charset="0"/>
              </a:rPr>
              <a:t>, </a:t>
            </a:r>
            <a:r>
              <a:rPr lang="en-US" sz="2000" b="1" smtClean="0">
                <a:solidFill>
                  <a:srgbClr val="008000"/>
                </a:solidFill>
                <a:latin typeface="VNI-Hobo" pitchFamily="2" charset="0"/>
              </a:rPr>
              <a:t>CHIA</a:t>
            </a:r>
          </a:p>
          <a:p>
            <a:pPr>
              <a:lnSpc>
                <a:spcPct val="150000"/>
              </a:lnSpc>
            </a:pPr>
            <a:r>
              <a:rPr lang="en-US" sz="2000" b="1" smtClean="0">
                <a:latin typeface="VNI-Hobo" pitchFamily="2" charset="0"/>
              </a:rPr>
              <a:t>SOÁ THAÄP PHAÂN</a:t>
            </a:r>
            <a:endParaRPr lang="en-US" sz="2000" b="1">
              <a:latin typeface="VNI-Hobo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90906" y="194608"/>
            <a:ext cx="2057400" cy="1219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latin typeface="VNI-Hobo" pitchFamily="2" charset="0"/>
              </a:rPr>
              <a:t>KHOAÛNG CAÙCH TÖØ </a:t>
            </a:r>
            <a:r>
              <a:rPr lang="en-US" smtClean="0">
                <a:solidFill>
                  <a:srgbClr val="0000FF"/>
                </a:solidFill>
                <a:latin typeface="VNI-Hobo" pitchFamily="2" charset="0"/>
              </a:rPr>
              <a:t>ÑIEÅM x</a:t>
            </a:r>
            <a:r>
              <a:rPr lang="en-US" smtClean="0">
                <a:latin typeface="VNI-Hobo" pitchFamily="2" charset="0"/>
              </a:rPr>
              <a:t> TÔÙI </a:t>
            </a:r>
            <a:r>
              <a:rPr lang="en-US" smtClean="0">
                <a:solidFill>
                  <a:srgbClr val="FF0000"/>
                </a:solidFill>
                <a:latin typeface="VNI-Hobo" pitchFamily="2" charset="0"/>
              </a:rPr>
              <a:t>ÑIEÅM 0 </a:t>
            </a:r>
            <a:r>
              <a:rPr lang="en-US" smtClean="0">
                <a:latin typeface="VNI-Hobo" pitchFamily="2" charset="0"/>
              </a:rPr>
              <a:t>TREÂN TRUÏC SOÁ</a:t>
            </a:r>
            <a:endParaRPr lang="en-US">
              <a:latin typeface="VNI-Hobo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10006" y="25146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mtClean="0">
                <a:solidFill>
                  <a:srgbClr val="0000FF"/>
                </a:solidFill>
                <a:latin typeface="VNI-Linus" pitchFamily="34" charset="0"/>
              </a:rPr>
              <a:t>|</a:t>
            </a:r>
            <a:r>
              <a:rPr lang="en-US" sz="4000" smtClean="0">
                <a:solidFill>
                  <a:srgbClr val="0000FF"/>
                </a:solidFill>
                <a:latin typeface="VNI-Linus" pitchFamily="34" charset="0"/>
              </a:rPr>
              <a:t>X</a:t>
            </a:r>
            <a:r>
              <a:rPr lang="en-US" sz="7200" smtClean="0">
                <a:solidFill>
                  <a:srgbClr val="0000FF"/>
                </a:solidFill>
                <a:latin typeface="VNI-Linus" pitchFamily="34" charset="0"/>
              </a:rPr>
              <a:t>|</a:t>
            </a:r>
            <a:endParaRPr lang="en-US" sz="7200">
              <a:solidFill>
                <a:srgbClr val="0000FF"/>
              </a:solidFill>
              <a:latin typeface="VNI-Linus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006" y="451651"/>
            <a:ext cx="1600200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>
                <a:latin typeface="VNI-Hobo" pitchFamily="2" charset="0"/>
              </a:rPr>
              <a:t>TÍNH THEO </a:t>
            </a:r>
            <a:r>
              <a:rPr lang="en-US" smtClean="0">
                <a:solidFill>
                  <a:srgbClr val="FF0000"/>
                </a:solidFill>
                <a:latin typeface="VNI-Hobo" pitchFamily="2" charset="0"/>
              </a:rPr>
              <a:t>QUY TAÉC</a:t>
            </a:r>
            <a:r>
              <a:rPr lang="en-US" smtClean="0">
                <a:latin typeface="VNI-Hobo" pitchFamily="2" charset="0"/>
              </a:rPr>
              <a:t> TÖÔNG TÖÏ  </a:t>
            </a:r>
            <a:r>
              <a:rPr lang="en-US" smtClean="0">
                <a:solidFill>
                  <a:srgbClr val="FF0000"/>
                </a:solidFill>
                <a:latin typeface="VNI-Hobo" pitchFamily="2" charset="0"/>
              </a:rPr>
              <a:t>SOÁ NGUYEÂN</a:t>
            </a:r>
            <a:endParaRPr lang="en-US">
              <a:solidFill>
                <a:srgbClr val="FF0000"/>
              </a:solidFill>
              <a:latin typeface="VNI-Hobo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2606" y="4511643"/>
            <a:ext cx="2590800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latin typeface="VNI-Hobo" pitchFamily="2" charset="0"/>
              </a:rPr>
              <a:t>    VIEÁT DÖÔÙI DAÏNG</a:t>
            </a:r>
          </a:p>
          <a:p>
            <a:pPr algn="ctr"/>
            <a:r>
              <a:rPr lang="en-US" smtClean="0">
                <a:solidFill>
                  <a:srgbClr val="FF0000"/>
                </a:solidFill>
                <a:latin typeface="VNI-Hobo" pitchFamily="2" charset="0"/>
              </a:rPr>
              <a:t>PHAÂN SOÁ</a:t>
            </a:r>
          </a:p>
          <a:p>
            <a:endParaRPr lang="en-US">
              <a:latin typeface="VNI-Hobo" pitchFamily="2" charset="0"/>
            </a:endParaRPr>
          </a:p>
          <a:p>
            <a:endParaRPr lang="en-US" smtClean="0">
              <a:latin typeface="VNI-Hobo" pitchFamily="2" charset="0"/>
            </a:endParaRPr>
          </a:p>
          <a:p>
            <a:endParaRPr lang="en-US" smtClean="0">
              <a:latin typeface="VNI-Hobo" pitchFamily="2" charset="0"/>
            </a:endParaRPr>
          </a:p>
          <a:p>
            <a:r>
              <a:rPr lang="en-US" smtClean="0">
                <a:latin typeface="VNI-Hobo" pitchFamily="2" charset="0"/>
              </a:rPr>
              <a:t>    THÖÏC HIEÄN </a:t>
            </a:r>
            <a:r>
              <a:rPr lang="en-US" smtClean="0">
                <a:solidFill>
                  <a:srgbClr val="FF0000"/>
                </a:solidFill>
                <a:latin typeface="VNI-Hobo" pitchFamily="2" charset="0"/>
              </a:rPr>
              <a:t>TÍNH</a:t>
            </a:r>
            <a:endParaRPr lang="en-US">
              <a:solidFill>
                <a:srgbClr val="FF0000"/>
              </a:solidFill>
              <a:latin typeface="VNI-Hobo" pitchFamily="2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89624" y="2286000"/>
            <a:ext cx="2043582" cy="1447800"/>
          </a:xfrm>
          <a:prstGeom prst="rect">
            <a:avLst/>
          </a:prstGeom>
        </p:spPr>
      </p:pic>
      <p:cxnSp>
        <p:nvCxnSpPr>
          <p:cNvPr id="40" name="Curved Connector 39"/>
          <p:cNvCxnSpPr>
            <a:stCxn id="37" idx="3"/>
            <a:endCxn id="18" idx="3"/>
          </p:cNvCxnSpPr>
          <p:nvPr/>
        </p:nvCxnSpPr>
        <p:spPr>
          <a:xfrm rot="10800000" flipH="1" flipV="1">
            <a:off x="2056606" y="3348082"/>
            <a:ext cx="1066800" cy="2040724"/>
          </a:xfrm>
          <a:prstGeom prst="curvedConnector5">
            <a:avLst>
              <a:gd name="adj1" fmla="val -52233"/>
              <a:gd name="adj2" fmla="val 34225"/>
              <a:gd name="adj3" fmla="val 168764"/>
            </a:avLst>
          </a:prstGeom>
          <a:ln w="3810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37" idx="3"/>
            <a:endCxn id="17" idx="3"/>
          </p:cNvCxnSpPr>
          <p:nvPr/>
        </p:nvCxnSpPr>
        <p:spPr>
          <a:xfrm rot="10800000" flipH="1">
            <a:off x="2056606" y="1328814"/>
            <a:ext cx="228600" cy="2019268"/>
          </a:xfrm>
          <a:prstGeom prst="curvedConnector5">
            <a:avLst>
              <a:gd name="adj1" fmla="val -412500"/>
              <a:gd name="adj2" fmla="val 49275"/>
              <a:gd name="adj3" fmla="val 480597"/>
            </a:avLst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8" name="Freeform 3107"/>
          <p:cNvSpPr/>
          <p:nvPr/>
        </p:nvSpPr>
        <p:spPr>
          <a:xfrm>
            <a:off x="8793464" y="832513"/>
            <a:ext cx="978333" cy="1856096"/>
          </a:xfrm>
          <a:custGeom>
            <a:avLst/>
            <a:gdLst>
              <a:gd name="connsiteX0" fmla="*/ 377832 w 978333"/>
              <a:gd name="connsiteY0" fmla="*/ 1856096 h 1856096"/>
              <a:gd name="connsiteX1" fmla="*/ 9342 w 978333"/>
              <a:gd name="connsiteY1" fmla="*/ 1337481 h 1856096"/>
              <a:gd name="connsiteX2" fmla="*/ 719026 w 978333"/>
              <a:gd name="connsiteY2" fmla="*/ 955344 h 1856096"/>
              <a:gd name="connsiteX3" fmla="*/ 323240 w 978333"/>
              <a:gd name="connsiteY3" fmla="*/ 259308 h 1856096"/>
              <a:gd name="connsiteX4" fmla="*/ 978333 w 978333"/>
              <a:gd name="connsiteY4" fmla="*/ 0 h 185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8333" h="1856096">
                <a:moveTo>
                  <a:pt x="377832" y="1856096"/>
                </a:moveTo>
                <a:cubicBezTo>
                  <a:pt x="165154" y="1671851"/>
                  <a:pt x="-47524" y="1487606"/>
                  <a:pt x="9342" y="1337481"/>
                </a:cubicBezTo>
                <a:cubicBezTo>
                  <a:pt x="66208" y="1187356"/>
                  <a:pt x="666710" y="1135039"/>
                  <a:pt x="719026" y="955344"/>
                </a:cubicBezTo>
                <a:cubicBezTo>
                  <a:pt x="771342" y="775648"/>
                  <a:pt x="280022" y="418532"/>
                  <a:pt x="323240" y="259308"/>
                </a:cubicBezTo>
                <a:cubicBezTo>
                  <a:pt x="366458" y="100084"/>
                  <a:pt x="978333" y="0"/>
                  <a:pt x="978333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9" name="Freeform 3108"/>
          <p:cNvSpPr/>
          <p:nvPr/>
        </p:nvSpPr>
        <p:spPr>
          <a:xfrm>
            <a:off x="9109443" y="2715904"/>
            <a:ext cx="1999835" cy="873457"/>
          </a:xfrm>
          <a:custGeom>
            <a:avLst/>
            <a:gdLst>
              <a:gd name="connsiteX0" fmla="*/ 75500 w 1999835"/>
              <a:gd name="connsiteY0" fmla="*/ 0 h 873457"/>
              <a:gd name="connsiteX1" fmla="*/ 553172 w 1999835"/>
              <a:gd name="connsiteY1" fmla="*/ 218365 h 873457"/>
              <a:gd name="connsiteX2" fmla="*/ 48205 w 1999835"/>
              <a:gd name="connsiteY2" fmla="*/ 682389 h 873457"/>
              <a:gd name="connsiteX3" fmla="*/ 1999835 w 1999835"/>
              <a:gd name="connsiteY3" fmla="*/ 873457 h 87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9835" h="873457">
                <a:moveTo>
                  <a:pt x="75500" y="0"/>
                </a:moveTo>
                <a:cubicBezTo>
                  <a:pt x="316610" y="52317"/>
                  <a:pt x="557721" y="104634"/>
                  <a:pt x="553172" y="218365"/>
                </a:cubicBezTo>
                <a:cubicBezTo>
                  <a:pt x="548623" y="332096"/>
                  <a:pt x="-192905" y="573207"/>
                  <a:pt x="48205" y="682389"/>
                </a:cubicBezTo>
                <a:cubicBezTo>
                  <a:pt x="289315" y="791571"/>
                  <a:pt x="1144575" y="832514"/>
                  <a:pt x="1999835" y="87345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11" name="Picture 31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52206" y="4398247"/>
            <a:ext cx="1563582" cy="2383553"/>
          </a:xfrm>
          <a:prstGeom prst="rect">
            <a:avLst/>
          </a:prstGeom>
        </p:spPr>
      </p:pic>
      <p:pic>
        <p:nvPicPr>
          <p:cNvPr id="3112" name="Picture 31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716" y="2020182"/>
            <a:ext cx="726244" cy="726244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1526" y="1100408"/>
            <a:ext cx="726244" cy="726244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3199" y="3032877"/>
            <a:ext cx="726244" cy="726244"/>
          </a:xfrm>
          <a:prstGeom prst="rect">
            <a:avLst/>
          </a:prstGeom>
        </p:spPr>
      </p:pic>
      <p:sp>
        <p:nvSpPr>
          <p:cNvPr id="3113" name="TextBox 3112"/>
          <p:cNvSpPr txBox="1"/>
          <p:nvPr/>
        </p:nvSpPr>
        <p:spPr>
          <a:xfrm rot="907087">
            <a:off x="6137216" y="4528639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Wide Latin" pitchFamily="18" charset="0"/>
              </a:rPr>
              <a:t>Chú ý</a:t>
            </a:r>
            <a:endParaRPr lang="en-US">
              <a:latin typeface="Wide Lati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604917" y="2209800"/>
            <a:ext cx="2432889" cy="751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smtClean="0">
                <a:solidFill>
                  <a:srgbClr val="FF0000"/>
                </a:solidFill>
                <a:latin typeface="+mn-lt"/>
                <a:ea typeface="Microsoft JhengHei"/>
              </a:rPr>
              <a:t>+</a:t>
            </a:r>
            <a:r>
              <a:rPr lang="en-US" sz="3200" b="1" smtClean="0">
                <a:latin typeface="+mn-lt"/>
                <a:ea typeface="Microsoft JhengHei"/>
              </a:rPr>
              <a:t>; </a:t>
            </a:r>
            <a:r>
              <a:rPr lang="en-US" sz="3200" b="1" smtClean="0">
                <a:solidFill>
                  <a:srgbClr val="0000FF"/>
                </a:solidFill>
                <a:latin typeface="+mn-lt"/>
                <a:ea typeface="Microsoft JhengHei"/>
              </a:rPr>
              <a:t>- </a:t>
            </a:r>
            <a:r>
              <a:rPr lang="en-US" sz="3200" b="1" smtClean="0">
                <a:latin typeface="+mn-lt"/>
                <a:ea typeface="Microsoft JhengHei"/>
              </a:rPr>
              <a:t>; </a:t>
            </a:r>
            <a:r>
              <a:rPr lang="en-US" sz="3200" b="1" smtClean="0">
                <a:solidFill>
                  <a:srgbClr val="FF0000"/>
                </a:solidFill>
                <a:latin typeface="+mn-lt"/>
              </a:rPr>
              <a:t>×</a:t>
            </a:r>
            <a:r>
              <a:rPr lang="en-US" sz="3200" b="1" smtClean="0">
                <a:latin typeface="+mn-lt"/>
              </a:rPr>
              <a:t>; </a:t>
            </a:r>
            <a:r>
              <a:rPr lang="en-US" sz="3200" b="1" smtClean="0">
                <a:solidFill>
                  <a:srgbClr val="0000FF"/>
                </a:solidFill>
                <a:latin typeface="+mn-lt"/>
              </a:rPr>
              <a:t>÷</a:t>
            </a:r>
            <a:endParaRPr lang="en-US" sz="3200" b="1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114" name="Rectangle 3113"/>
          <p:cNvSpPr/>
          <p:nvPr/>
        </p:nvSpPr>
        <p:spPr>
          <a:xfrm>
            <a:off x="1517105" y="2738368"/>
            <a:ext cx="1906291" cy="4502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>
                <a:latin typeface="VNI-Hobo" pitchFamily="2" charset="0"/>
              </a:rPr>
              <a:t>SOÁ THAÄP PHAÂN</a:t>
            </a:r>
            <a:endParaRPr lang="en-US">
              <a:latin typeface="VNI-Hobo" pitchFamily="2" charset="0"/>
            </a:endParaRPr>
          </a:p>
        </p:txBody>
      </p:sp>
      <p:sp>
        <p:nvSpPr>
          <p:cNvPr id="3126" name="Rectangle 3125"/>
          <p:cNvSpPr/>
          <p:nvPr/>
        </p:nvSpPr>
        <p:spPr>
          <a:xfrm>
            <a:off x="3304644" y="4729949"/>
            <a:ext cx="320922" cy="4502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>
                <a:latin typeface="VNI-Hobo" pitchFamily="2" charset="0"/>
              </a:rPr>
              <a:t>1</a:t>
            </a:r>
            <a:endParaRPr lang="en-US" b="1">
              <a:latin typeface="VNI-Hobo" pitchFamily="2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574165" y="1318821"/>
            <a:ext cx="32092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>
                <a:latin typeface="VNI-Hobo" pitchFamily="2" charset="0"/>
              </a:rPr>
              <a:t>2</a:t>
            </a:r>
            <a:endParaRPr lang="en-US" b="1">
              <a:latin typeface="VNI-Hobo" pitchFamily="2" charset="0"/>
            </a:endParaRPr>
          </a:p>
        </p:txBody>
      </p:sp>
      <p:sp>
        <p:nvSpPr>
          <p:cNvPr id="3129" name="Down Arrow 3128"/>
          <p:cNvSpPr/>
          <p:nvPr/>
        </p:nvSpPr>
        <p:spPr>
          <a:xfrm>
            <a:off x="1604917" y="5146344"/>
            <a:ext cx="223089" cy="71482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0" name="TextBox 3129"/>
          <p:cNvSpPr txBox="1"/>
          <p:nvPr/>
        </p:nvSpPr>
        <p:spPr>
          <a:xfrm rot="1172023">
            <a:off x="8290119" y="2522454"/>
            <a:ext cx="1656831" cy="491293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r>
              <a:rPr lang="en-US" smtClean="0"/>
              <a:t>Giá trị tuyệt đối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000"/>
                            </p:stCondLst>
                            <p:childTnLst>
                              <p:par>
                                <p:cTn id="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500"/>
                            </p:stCondLst>
                            <p:childTnLst>
                              <p:par>
                                <p:cTn id="10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0" grpId="0" animBg="1"/>
      <p:bldP spid="3078" grpId="0" animBg="1"/>
      <p:bldP spid="37" grpId="0" animBg="1"/>
      <p:bldP spid="6" grpId="0" animBg="1"/>
      <p:bldP spid="7" grpId="0"/>
      <p:bldP spid="17" grpId="0" animBg="1"/>
      <p:bldP spid="18" grpId="0" animBg="1"/>
      <p:bldP spid="3108" grpId="0" animBg="1"/>
      <p:bldP spid="3109" grpId="0" animBg="1"/>
      <p:bldP spid="3113" grpId="0"/>
      <p:bldP spid="108" grpId="0"/>
      <p:bldP spid="3114" grpId="0"/>
      <p:bldP spid="3126" grpId="0"/>
      <p:bldP spid="122" grpId="0"/>
      <p:bldP spid="3129" grpId="0" animBg="1"/>
      <p:bldP spid="31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20628" y="2057401"/>
            <a:ext cx="9244397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y: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36285" y="1280876"/>
            <a:ext cx="1351652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Aharoni" pitchFamily="2" charset="-79"/>
              </a:rPr>
              <a:t>Chú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Aharoni" pitchFamily="2" charset="-79"/>
              </a:rPr>
              <a:t> 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Aharoni" pitchFamily="2" charset="-79"/>
              </a:rPr>
              <a:t>ý:</a:t>
            </a:r>
          </a:p>
        </p:txBody>
      </p:sp>
      <p:pic>
        <p:nvPicPr>
          <p:cNvPr id="15365" name="Picture 6" descr="4D0E9C1D773840AE93D84E15D99D649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244" y="4448176"/>
            <a:ext cx="100316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151063" y="-2699"/>
            <a:ext cx="7829386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 Cộng, trừ, nhân, chia số thập phân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3657124" y="771525"/>
            <a:ext cx="375871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Tính:</a:t>
            </a:r>
          </a:p>
        </p:txBody>
      </p:sp>
      <p:sp>
        <p:nvSpPr>
          <p:cNvPr id="6156" name="TextBox 46"/>
          <p:cNvSpPr txBox="1">
            <a:spLocks noChangeArrowheads="1"/>
          </p:cNvSpPr>
          <p:nvPr/>
        </p:nvSpPr>
        <p:spPr bwMode="auto">
          <a:xfrm>
            <a:off x="228044" y="2286000"/>
            <a:ext cx="1828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16388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6389" name="Rectangle 1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6390" name="Rectangle 26"/>
          <p:cNvSpPr>
            <a:spLocks noChangeArrowheads="1"/>
          </p:cNvSpPr>
          <p:nvPr/>
        </p:nvSpPr>
        <p:spPr bwMode="auto">
          <a:xfrm>
            <a:off x="0" y="762001"/>
            <a:ext cx="3555537" cy="461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 u="sng">
                <a:solidFill>
                  <a:srgbClr val="2B2FE1"/>
                </a:solidFill>
                <a:latin typeface="Times New Roman" pitchFamily="18" charset="0"/>
                <a:cs typeface="Times New Roman" pitchFamily="18" charset="0"/>
              </a:rPr>
              <a:t>Bài 18: (SGK/15)</a:t>
            </a:r>
            <a:r>
              <a:rPr lang="en-US" altLang="en-US" sz="2400" b="1" u="sng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391" name="Rectangle 15"/>
          <p:cNvSpPr>
            <a:spLocks noChangeArrowheads="1"/>
          </p:cNvSpPr>
          <p:nvPr/>
        </p:nvSpPr>
        <p:spPr bwMode="auto">
          <a:xfrm>
            <a:off x="1219041" y="1295401"/>
            <a:ext cx="9650744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a)  -5,17 - 0,469      			 b) -2,05 + 1,73                        </a:t>
            </a:r>
          </a:p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c) (-5,17) . (-3,1)   			 d) (-9,18) : 4,25 </a:t>
            </a:r>
          </a:p>
        </p:txBody>
      </p:sp>
      <p:sp>
        <p:nvSpPr>
          <p:cNvPr id="12297" name="Rectangle 16"/>
          <p:cNvSpPr>
            <a:spLocks noChangeArrowheads="1"/>
          </p:cNvSpPr>
          <p:nvPr/>
        </p:nvSpPr>
        <p:spPr bwMode="auto">
          <a:xfrm>
            <a:off x="1499208" y="2667000"/>
            <a:ext cx="756779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a) -5,17 - 0,469    = - (5,17 + 0,469 )   =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- 5,639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sp>
        <p:nvSpPr>
          <p:cNvPr id="12298" name="Rectangle 18"/>
          <p:cNvSpPr>
            <a:spLocks noChangeArrowheads="1"/>
          </p:cNvSpPr>
          <p:nvPr/>
        </p:nvSpPr>
        <p:spPr bwMode="auto">
          <a:xfrm>
            <a:off x="1465347" y="4851400"/>
            <a:ext cx="409439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d) (-9,18) : 4,25     =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- 2,16</a:t>
            </a:r>
          </a:p>
        </p:txBody>
      </p:sp>
      <p:sp>
        <p:nvSpPr>
          <p:cNvPr id="12299" name="Rectangle 19"/>
          <p:cNvSpPr>
            <a:spLocks noChangeArrowheads="1"/>
          </p:cNvSpPr>
          <p:nvPr/>
        </p:nvSpPr>
        <p:spPr bwMode="auto">
          <a:xfrm>
            <a:off x="1465347" y="4114800"/>
            <a:ext cx="525015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c) (-5,17) . (-3,1)    =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16,027 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          </a:t>
            </a:r>
          </a:p>
        </p:txBody>
      </p:sp>
      <p:sp>
        <p:nvSpPr>
          <p:cNvPr id="12300" name="Rectangle 20"/>
          <p:cNvSpPr>
            <a:spLocks noChangeArrowheads="1"/>
          </p:cNvSpPr>
          <p:nvPr/>
        </p:nvSpPr>
        <p:spPr bwMode="auto">
          <a:xfrm>
            <a:off x="1478044" y="3352800"/>
            <a:ext cx="68691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b) -2,05 + 1,73     = - (2,05 - 1,73 )      =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- 0,32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7603" y="1"/>
            <a:ext cx="6298381" cy="646331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Aharoni" pitchFamily="2" charset="-79"/>
              </a:rPr>
              <a:t>3. LUYỆN TẬP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Aharoni" pitchFamily="2" charset="-79"/>
            </a:endParaRPr>
          </a:p>
        </p:txBody>
      </p:sp>
      <p:pic>
        <p:nvPicPr>
          <p:cNvPr id="16398" name="Picture 12" descr="4D0E9C1D773840AE93D84E15D99D649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244" y="4448176"/>
            <a:ext cx="100316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/>
      <p:bldP spid="12297" grpId="0"/>
      <p:bldP spid="12298" grpId="0"/>
      <p:bldP spid="12299" grpId="0"/>
      <p:bldP spid="123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0" name="Freeform 3109"/>
          <p:cNvSpPr/>
          <p:nvPr/>
        </p:nvSpPr>
        <p:spPr>
          <a:xfrm>
            <a:off x="5682973" y="4026090"/>
            <a:ext cx="2000717" cy="1050432"/>
          </a:xfrm>
          <a:custGeom>
            <a:avLst/>
            <a:gdLst>
              <a:gd name="connsiteX0" fmla="*/ 567702 w 2000717"/>
              <a:gd name="connsiteY0" fmla="*/ 0 h 1050432"/>
              <a:gd name="connsiteX1" fmla="*/ 76382 w 2000717"/>
              <a:gd name="connsiteY1" fmla="*/ 532262 h 1050432"/>
              <a:gd name="connsiteX2" fmla="*/ 2000717 w 2000717"/>
              <a:gd name="connsiteY2" fmla="*/ 1037229 h 1050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0717" h="1050432">
                <a:moveTo>
                  <a:pt x="567702" y="0"/>
                </a:moveTo>
                <a:cubicBezTo>
                  <a:pt x="202624" y="179695"/>
                  <a:pt x="-162454" y="359391"/>
                  <a:pt x="76382" y="532262"/>
                </a:cubicBezTo>
                <a:cubicBezTo>
                  <a:pt x="315218" y="705133"/>
                  <a:pt x="1589010" y="1130489"/>
                  <a:pt x="2000717" y="1037229"/>
                </a:cubicBezTo>
              </a:path>
            </a:pathLst>
          </a:custGeom>
          <a:ln w="762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8" name="Pentagon 3077"/>
          <p:cNvSpPr/>
          <p:nvPr/>
        </p:nvSpPr>
        <p:spPr>
          <a:xfrm>
            <a:off x="7924006" y="2514600"/>
            <a:ext cx="1295400" cy="363240"/>
          </a:xfrm>
          <a:prstGeom prst="homePlate">
            <a:avLst>
              <a:gd name="adj" fmla="val 1758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entagon 36"/>
          <p:cNvSpPr/>
          <p:nvPr/>
        </p:nvSpPr>
        <p:spPr>
          <a:xfrm flipH="1">
            <a:off x="2056606" y="3114764"/>
            <a:ext cx="2438400" cy="466636"/>
          </a:xfrm>
          <a:prstGeom prst="homePlate">
            <a:avLst>
              <a:gd name="adj" fmla="val 159703"/>
            </a:avLst>
          </a:prstGeom>
          <a:solidFill>
            <a:srgbClr val="00B05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7695406" y="4419600"/>
            <a:ext cx="4229100" cy="1539843"/>
            <a:chOff x="2590006" y="4648200"/>
            <a:chExt cx="4229100" cy="1539843"/>
          </a:xfrm>
        </p:grpSpPr>
        <p:sp>
          <p:nvSpPr>
            <p:cNvPr id="13" name="Rounded Rectangle 12"/>
            <p:cNvSpPr/>
            <p:nvPr/>
          </p:nvSpPr>
          <p:spPr>
            <a:xfrm>
              <a:off x="2590006" y="4816443"/>
              <a:ext cx="4229100" cy="1371600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645794" y="4648200"/>
              <a:ext cx="4098593" cy="1446550"/>
              <a:chOff x="7330613" y="4086830"/>
              <a:chExt cx="4098593" cy="1502495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8762206" y="4409182"/>
                <a:ext cx="2667000" cy="1118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4000"/>
                  </a:lnSpc>
                </a:pPr>
                <a:r>
                  <a:rPr lang="en-US" sz="3200" smtClean="0">
                    <a:latin typeface="VNI-Linus" pitchFamily="34" charset="0"/>
                  </a:rPr>
                  <a:t>   </a:t>
                </a:r>
                <a:r>
                  <a:rPr lang="en-US" sz="3200" b="1" smtClean="0">
                    <a:latin typeface="VNI-Linus" pitchFamily="34" charset="0"/>
                  </a:rPr>
                  <a:t>X</a:t>
                </a:r>
                <a:r>
                  <a:rPr lang="en-US" sz="3200" smtClean="0">
                    <a:latin typeface="VNI-Linus" pitchFamily="34" charset="0"/>
                  </a:rPr>
                  <a:t>    </a:t>
                </a:r>
                <a:r>
                  <a:rPr lang="en-US" smtClean="0">
                    <a:latin typeface="VNI-Hobo" pitchFamily="2" charset="0"/>
                  </a:rPr>
                  <a:t>NEÁU</a:t>
                </a:r>
                <a:r>
                  <a:rPr lang="en-US" sz="3200" smtClean="0">
                    <a:latin typeface="VNI-Hobo" pitchFamily="2" charset="0"/>
                  </a:rPr>
                  <a:t> </a:t>
                </a:r>
                <a:r>
                  <a:rPr lang="en-US" sz="3200" b="1" smtClean="0">
                    <a:latin typeface="VNI-Linus" pitchFamily="34" charset="0"/>
                  </a:rPr>
                  <a:t>X</a:t>
                </a:r>
                <a:r>
                  <a:rPr lang="en-US" sz="3200" smtClean="0">
                    <a:latin typeface="VNI-Linus" pitchFamily="34" charset="0"/>
                  </a:rPr>
                  <a:t> </a:t>
                </a:r>
                <a:r>
                  <a:rPr lang="en-US" sz="3200" b="1" smtClean="0">
                    <a:latin typeface="Times New Roman"/>
                    <a:cs typeface="Times New Roman"/>
                  </a:rPr>
                  <a:t>≥ </a:t>
                </a:r>
                <a:r>
                  <a:rPr lang="en-US" sz="3200" smtClean="0">
                    <a:latin typeface="VNI-Avo" pitchFamily="2" charset="0"/>
                    <a:cs typeface="Times New Roman"/>
                  </a:rPr>
                  <a:t>0</a:t>
                </a:r>
                <a:endParaRPr lang="en-US" sz="3200" smtClean="0">
                  <a:latin typeface="VNI-Avo" pitchFamily="2" charset="0"/>
                </a:endParaRPr>
              </a:p>
              <a:p>
                <a:pPr>
                  <a:lnSpc>
                    <a:spcPts val="4000"/>
                  </a:lnSpc>
                </a:pPr>
                <a:r>
                  <a:rPr lang="en-US" sz="3200" smtClean="0">
                    <a:latin typeface="VNI-Avo" pitchFamily="2" charset="0"/>
                  </a:rPr>
                  <a:t>- </a:t>
                </a:r>
                <a:r>
                  <a:rPr lang="en-US" sz="3200" b="1" smtClean="0">
                    <a:latin typeface="VNI-Linus" pitchFamily="34" charset="0"/>
                  </a:rPr>
                  <a:t>X</a:t>
                </a:r>
                <a:r>
                  <a:rPr lang="en-US" sz="3200" smtClean="0">
                    <a:latin typeface="VNI-Linus" pitchFamily="34" charset="0"/>
                  </a:rPr>
                  <a:t>    </a:t>
                </a:r>
                <a:r>
                  <a:rPr lang="en-US" smtClean="0">
                    <a:latin typeface="VNI-Hobo" pitchFamily="2" charset="0"/>
                  </a:rPr>
                  <a:t>NEÁU</a:t>
                </a:r>
                <a:r>
                  <a:rPr lang="en-US" sz="3200" smtClean="0">
                    <a:latin typeface="VNI-Hobo" pitchFamily="2" charset="0"/>
                  </a:rPr>
                  <a:t> </a:t>
                </a:r>
                <a:r>
                  <a:rPr lang="en-US" sz="3200" b="1" smtClean="0">
                    <a:latin typeface="VNI-Linus" pitchFamily="34" charset="0"/>
                  </a:rPr>
                  <a:t>X </a:t>
                </a:r>
                <a:r>
                  <a:rPr lang="en-US" sz="3200" smtClean="0">
                    <a:latin typeface="VNI-Avo" pitchFamily="2" charset="0"/>
                  </a:rPr>
                  <a:t>&lt;0</a:t>
                </a:r>
                <a:endParaRPr lang="en-US" sz="5400">
                  <a:latin typeface="VNI-Avo" pitchFamily="2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330613" y="4168661"/>
                <a:ext cx="1202993" cy="1338828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5400" smtClean="0">
                    <a:latin typeface="VNI-Linus" pitchFamily="34" charset="0"/>
                  </a:rPr>
                  <a:t>|</a:t>
                </a:r>
                <a:r>
                  <a:rPr lang="en-US" sz="3600" smtClean="0">
                    <a:latin typeface="VNI-Linus" pitchFamily="34" charset="0"/>
                  </a:rPr>
                  <a:t>X</a:t>
                </a:r>
                <a:r>
                  <a:rPr lang="en-US" sz="5400" smtClean="0">
                    <a:latin typeface="VNI-Linus" pitchFamily="34" charset="0"/>
                  </a:rPr>
                  <a:t>|</a:t>
                </a:r>
                <a:r>
                  <a:rPr lang="en-US" sz="3600" smtClean="0">
                    <a:latin typeface="VNI-Avo" pitchFamily="2" charset="0"/>
                  </a:rPr>
                  <a:t>=</a:t>
                </a:r>
                <a:endParaRPr lang="en-US" sz="3600" smtClean="0">
                  <a:latin typeface="VNI-Avo" pitchFamily="2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305006" y="4086830"/>
                <a:ext cx="457200" cy="1502495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r>
                  <a:rPr lang="en-US" sz="8800" smtClean="0">
                    <a:latin typeface="VNI-Avo" pitchFamily="2" charset="0"/>
                    <a:sym typeface="Symbol"/>
                  </a:rPr>
                  <a:t></a:t>
                </a:r>
                <a:endParaRPr lang="en-US" sz="8800" smtClean="0">
                  <a:latin typeface="VNI-Avo" pitchFamily="2" charset="0"/>
                </a:endParaRPr>
              </a:p>
            </p:txBody>
          </p:sp>
        </p:grpSp>
      </p:grpSp>
      <p:sp>
        <p:nvSpPr>
          <p:cNvPr id="15" name="Oval 14"/>
          <p:cNvSpPr/>
          <p:nvPr/>
        </p:nvSpPr>
        <p:spPr>
          <a:xfrm>
            <a:off x="4028222" y="990600"/>
            <a:ext cx="4210168" cy="316698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975225" y="1413808"/>
            <a:ext cx="36345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smtClean="0">
                <a:latin typeface="VNI-Hobo" pitchFamily="2" charset="0"/>
              </a:rPr>
              <a:t>GIAÙ TRÒ TUYEÄT ÑOÁI</a:t>
            </a:r>
          </a:p>
          <a:p>
            <a:pPr>
              <a:lnSpc>
                <a:spcPct val="150000"/>
              </a:lnSpc>
            </a:pPr>
            <a:r>
              <a:rPr lang="en-US" sz="2000" b="1" smtClean="0">
                <a:latin typeface="VNI-Hobo" pitchFamily="2" charset="0"/>
              </a:rPr>
              <a:t>CUÛA MOÄT SOÁ HÖÕU TÆ</a:t>
            </a:r>
          </a:p>
          <a:p>
            <a:pPr>
              <a:lnSpc>
                <a:spcPct val="150000"/>
              </a:lnSpc>
            </a:pPr>
            <a:r>
              <a:rPr lang="en-US" sz="2000" b="1" smtClean="0">
                <a:latin typeface="VNI-Hobo" pitchFamily="2" charset="0"/>
              </a:rPr>
              <a:t>COÄNG, TRÖØ, NHAÂN, CHIA</a:t>
            </a:r>
          </a:p>
          <a:p>
            <a:pPr>
              <a:lnSpc>
                <a:spcPct val="150000"/>
              </a:lnSpc>
            </a:pPr>
            <a:r>
              <a:rPr lang="en-US" sz="2000" b="1" smtClean="0">
                <a:latin typeface="VNI-Hobo" pitchFamily="2" charset="0"/>
              </a:rPr>
              <a:t>SOÁ THAÄP PHAÂN</a:t>
            </a:r>
            <a:endParaRPr lang="en-US" sz="2000" b="1">
              <a:latin typeface="VNI-Hobo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90906" y="194608"/>
            <a:ext cx="2057400" cy="1219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latin typeface="VNI-Hobo" pitchFamily="2" charset="0"/>
              </a:rPr>
              <a:t>KHOAÛNG CAÙCH TÖØ </a:t>
            </a:r>
            <a:r>
              <a:rPr lang="en-US" smtClean="0">
                <a:solidFill>
                  <a:srgbClr val="0000FF"/>
                </a:solidFill>
                <a:latin typeface="VNI-Hobo" pitchFamily="2" charset="0"/>
              </a:rPr>
              <a:t>ÑIEÅM x</a:t>
            </a:r>
            <a:r>
              <a:rPr lang="en-US" smtClean="0">
                <a:latin typeface="VNI-Hobo" pitchFamily="2" charset="0"/>
              </a:rPr>
              <a:t> TÔÙI </a:t>
            </a:r>
            <a:r>
              <a:rPr lang="en-US" smtClean="0">
                <a:solidFill>
                  <a:srgbClr val="FF0000"/>
                </a:solidFill>
                <a:latin typeface="VNI-Hobo" pitchFamily="2" charset="0"/>
              </a:rPr>
              <a:t>ÑIEÅM 0 </a:t>
            </a:r>
            <a:r>
              <a:rPr lang="en-US" smtClean="0">
                <a:latin typeface="VNI-Hobo" pitchFamily="2" charset="0"/>
              </a:rPr>
              <a:t>TREÂN TRUÏC SOÁ</a:t>
            </a:r>
            <a:endParaRPr lang="en-US">
              <a:latin typeface="VNI-Hobo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10006" y="25146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mtClean="0">
                <a:solidFill>
                  <a:srgbClr val="0000FF"/>
                </a:solidFill>
                <a:latin typeface="VNI-Linus" pitchFamily="34" charset="0"/>
              </a:rPr>
              <a:t>|</a:t>
            </a:r>
            <a:r>
              <a:rPr lang="en-US" sz="4000" smtClean="0">
                <a:solidFill>
                  <a:srgbClr val="0000FF"/>
                </a:solidFill>
                <a:latin typeface="VNI-Linus" pitchFamily="34" charset="0"/>
              </a:rPr>
              <a:t>X</a:t>
            </a:r>
            <a:r>
              <a:rPr lang="en-US" sz="7200" smtClean="0">
                <a:solidFill>
                  <a:srgbClr val="0000FF"/>
                </a:solidFill>
                <a:latin typeface="VNI-Linus" pitchFamily="34" charset="0"/>
              </a:rPr>
              <a:t>|</a:t>
            </a:r>
            <a:endParaRPr lang="en-US" sz="7200">
              <a:solidFill>
                <a:srgbClr val="0000FF"/>
              </a:solidFill>
              <a:latin typeface="VNI-Linus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006" y="451651"/>
            <a:ext cx="1600200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>
                <a:latin typeface="VNI-Hobo" pitchFamily="2" charset="0"/>
              </a:rPr>
              <a:t>TÍNH THEO </a:t>
            </a:r>
            <a:r>
              <a:rPr lang="en-US" smtClean="0">
                <a:solidFill>
                  <a:srgbClr val="FF0000"/>
                </a:solidFill>
                <a:latin typeface="VNI-Hobo" pitchFamily="2" charset="0"/>
              </a:rPr>
              <a:t>QUY TAÉC</a:t>
            </a:r>
            <a:r>
              <a:rPr lang="en-US" smtClean="0">
                <a:latin typeface="VNI-Hobo" pitchFamily="2" charset="0"/>
              </a:rPr>
              <a:t> TÖÔNG TÖÏ  </a:t>
            </a:r>
            <a:r>
              <a:rPr lang="en-US" smtClean="0">
                <a:solidFill>
                  <a:srgbClr val="FF0000"/>
                </a:solidFill>
                <a:latin typeface="VNI-Hobo" pitchFamily="2" charset="0"/>
              </a:rPr>
              <a:t>SOÁ NGUYEÂN</a:t>
            </a:r>
            <a:endParaRPr lang="en-US">
              <a:solidFill>
                <a:srgbClr val="FF0000"/>
              </a:solidFill>
              <a:latin typeface="VNI-Hobo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2606" y="4511643"/>
            <a:ext cx="2590800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mtClean="0">
                <a:latin typeface="VNI-Hobo" pitchFamily="2" charset="0"/>
              </a:rPr>
              <a:t>    VIEÁT DÖÔÙI DAÏNG</a:t>
            </a:r>
          </a:p>
          <a:p>
            <a:pPr algn="ctr"/>
            <a:r>
              <a:rPr lang="en-US" smtClean="0">
                <a:solidFill>
                  <a:srgbClr val="FF0000"/>
                </a:solidFill>
                <a:latin typeface="VNI-Hobo" pitchFamily="2" charset="0"/>
              </a:rPr>
              <a:t>PHAÂN SOÁ</a:t>
            </a:r>
          </a:p>
          <a:p>
            <a:endParaRPr lang="en-US">
              <a:latin typeface="VNI-Hobo" pitchFamily="2" charset="0"/>
            </a:endParaRPr>
          </a:p>
          <a:p>
            <a:endParaRPr lang="en-US" smtClean="0">
              <a:latin typeface="VNI-Hobo" pitchFamily="2" charset="0"/>
            </a:endParaRPr>
          </a:p>
          <a:p>
            <a:endParaRPr lang="en-US" smtClean="0">
              <a:latin typeface="VNI-Hobo" pitchFamily="2" charset="0"/>
            </a:endParaRPr>
          </a:p>
          <a:p>
            <a:r>
              <a:rPr lang="en-US" smtClean="0">
                <a:latin typeface="VNI-Hobo" pitchFamily="2" charset="0"/>
              </a:rPr>
              <a:t>    THÖÏC HIEÄN </a:t>
            </a:r>
            <a:r>
              <a:rPr lang="en-US" smtClean="0">
                <a:solidFill>
                  <a:srgbClr val="FF0000"/>
                </a:solidFill>
                <a:latin typeface="VNI-Hobo" pitchFamily="2" charset="0"/>
              </a:rPr>
              <a:t>TÍNH</a:t>
            </a:r>
            <a:endParaRPr lang="en-US">
              <a:solidFill>
                <a:srgbClr val="FF0000"/>
              </a:solidFill>
              <a:latin typeface="VNI-Hobo" pitchFamily="2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89624" y="2286000"/>
            <a:ext cx="2043582" cy="1447800"/>
          </a:xfrm>
          <a:prstGeom prst="rect">
            <a:avLst/>
          </a:prstGeom>
        </p:spPr>
      </p:pic>
      <p:cxnSp>
        <p:nvCxnSpPr>
          <p:cNvPr id="40" name="Curved Connector 39"/>
          <p:cNvCxnSpPr>
            <a:stCxn id="37" idx="3"/>
            <a:endCxn id="18" idx="3"/>
          </p:cNvCxnSpPr>
          <p:nvPr/>
        </p:nvCxnSpPr>
        <p:spPr>
          <a:xfrm rot="10800000" flipH="1" flipV="1">
            <a:off x="2056606" y="3348082"/>
            <a:ext cx="1066800" cy="2040724"/>
          </a:xfrm>
          <a:prstGeom prst="curvedConnector5">
            <a:avLst>
              <a:gd name="adj1" fmla="val -52233"/>
              <a:gd name="adj2" fmla="val 34225"/>
              <a:gd name="adj3" fmla="val 168764"/>
            </a:avLst>
          </a:prstGeom>
          <a:ln w="3810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37" idx="3"/>
            <a:endCxn id="17" idx="3"/>
          </p:cNvCxnSpPr>
          <p:nvPr/>
        </p:nvCxnSpPr>
        <p:spPr>
          <a:xfrm rot="10800000" flipH="1">
            <a:off x="2056606" y="1328814"/>
            <a:ext cx="228600" cy="2019268"/>
          </a:xfrm>
          <a:prstGeom prst="curvedConnector5">
            <a:avLst>
              <a:gd name="adj1" fmla="val -412500"/>
              <a:gd name="adj2" fmla="val 49275"/>
              <a:gd name="adj3" fmla="val 480597"/>
            </a:avLst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8" name="Freeform 3107"/>
          <p:cNvSpPr/>
          <p:nvPr/>
        </p:nvSpPr>
        <p:spPr>
          <a:xfrm>
            <a:off x="8793464" y="832513"/>
            <a:ext cx="978333" cy="1856096"/>
          </a:xfrm>
          <a:custGeom>
            <a:avLst/>
            <a:gdLst>
              <a:gd name="connsiteX0" fmla="*/ 377832 w 978333"/>
              <a:gd name="connsiteY0" fmla="*/ 1856096 h 1856096"/>
              <a:gd name="connsiteX1" fmla="*/ 9342 w 978333"/>
              <a:gd name="connsiteY1" fmla="*/ 1337481 h 1856096"/>
              <a:gd name="connsiteX2" fmla="*/ 719026 w 978333"/>
              <a:gd name="connsiteY2" fmla="*/ 955344 h 1856096"/>
              <a:gd name="connsiteX3" fmla="*/ 323240 w 978333"/>
              <a:gd name="connsiteY3" fmla="*/ 259308 h 1856096"/>
              <a:gd name="connsiteX4" fmla="*/ 978333 w 978333"/>
              <a:gd name="connsiteY4" fmla="*/ 0 h 185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8333" h="1856096">
                <a:moveTo>
                  <a:pt x="377832" y="1856096"/>
                </a:moveTo>
                <a:cubicBezTo>
                  <a:pt x="165154" y="1671851"/>
                  <a:pt x="-47524" y="1487606"/>
                  <a:pt x="9342" y="1337481"/>
                </a:cubicBezTo>
                <a:cubicBezTo>
                  <a:pt x="66208" y="1187356"/>
                  <a:pt x="666710" y="1135039"/>
                  <a:pt x="719026" y="955344"/>
                </a:cubicBezTo>
                <a:cubicBezTo>
                  <a:pt x="771342" y="775648"/>
                  <a:pt x="280022" y="418532"/>
                  <a:pt x="323240" y="259308"/>
                </a:cubicBezTo>
                <a:cubicBezTo>
                  <a:pt x="366458" y="100084"/>
                  <a:pt x="978333" y="0"/>
                  <a:pt x="978333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9" name="Freeform 3108"/>
          <p:cNvSpPr/>
          <p:nvPr/>
        </p:nvSpPr>
        <p:spPr>
          <a:xfrm>
            <a:off x="9109443" y="2715904"/>
            <a:ext cx="1999835" cy="873457"/>
          </a:xfrm>
          <a:custGeom>
            <a:avLst/>
            <a:gdLst>
              <a:gd name="connsiteX0" fmla="*/ 75500 w 1999835"/>
              <a:gd name="connsiteY0" fmla="*/ 0 h 873457"/>
              <a:gd name="connsiteX1" fmla="*/ 553172 w 1999835"/>
              <a:gd name="connsiteY1" fmla="*/ 218365 h 873457"/>
              <a:gd name="connsiteX2" fmla="*/ 48205 w 1999835"/>
              <a:gd name="connsiteY2" fmla="*/ 682389 h 873457"/>
              <a:gd name="connsiteX3" fmla="*/ 1999835 w 1999835"/>
              <a:gd name="connsiteY3" fmla="*/ 873457 h 87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9835" h="873457">
                <a:moveTo>
                  <a:pt x="75500" y="0"/>
                </a:moveTo>
                <a:cubicBezTo>
                  <a:pt x="316610" y="52317"/>
                  <a:pt x="557721" y="104634"/>
                  <a:pt x="553172" y="218365"/>
                </a:cubicBezTo>
                <a:cubicBezTo>
                  <a:pt x="548623" y="332096"/>
                  <a:pt x="-192905" y="573207"/>
                  <a:pt x="48205" y="682389"/>
                </a:cubicBezTo>
                <a:cubicBezTo>
                  <a:pt x="289315" y="791571"/>
                  <a:pt x="1144575" y="832514"/>
                  <a:pt x="1999835" y="87345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11" name="Picture 31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52206" y="4398247"/>
            <a:ext cx="1563582" cy="2383553"/>
          </a:xfrm>
          <a:prstGeom prst="rect">
            <a:avLst/>
          </a:prstGeom>
        </p:spPr>
      </p:pic>
      <p:pic>
        <p:nvPicPr>
          <p:cNvPr id="3112" name="Picture 31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716" y="2020182"/>
            <a:ext cx="726244" cy="726244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1526" y="1100408"/>
            <a:ext cx="726244" cy="726244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3199" y="3032877"/>
            <a:ext cx="726244" cy="726244"/>
          </a:xfrm>
          <a:prstGeom prst="rect">
            <a:avLst/>
          </a:prstGeom>
        </p:spPr>
      </p:pic>
      <p:sp>
        <p:nvSpPr>
          <p:cNvPr id="3113" name="TextBox 3112"/>
          <p:cNvSpPr txBox="1"/>
          <p:nvPr/>
        </p:nvSpPr>
        <p:spPr>
          <a:xfrm rot="907087">
            <a:off x="6137216" y="4528639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Wide Latin" pitchFamily="18" charset="0"/>
              </a:rPr>
              <a:t>Chú ý</a:t>
            </a:r>
            <a:endParaRPr lang="en-US">
              <a:latin typeface="Wide Lati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604917" y="2209800"/>
            <a:ext cx="2432889" cy="751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smtClean="0">
                <a:solidFill>
                  <a:srgbClr val="FF0000"/>
                </a:solidFill>
                <a:latin typeface="+mn-lt"/>
                <a:ea typeface="Microsoft JhengHei"/>
              </a:rPr>
              <a:t>+</a:t>
            </a:r>
            <a:r>
              <a:rPr lang="en-US" sz="3200" b="1" smtClean="0">
                <a:latin typeface="+mn-lt"/>
                <a:ea typeface="Microsoft JhengHei"/>
              </a:rPr>
              <a:t>; </a:t>
            </a:r>
            <a:r>
              <a:rPr lang="en-US" sz="3200" b="1" smtClean="0">
                <a:solidFill>
                  <a:srgbClr val="0000FF"/>
                </a:solidFill>
                <a:latin typeface="+mn-lt"/>
                <a:ea typeface="Microsoft JhengHei"/>
              </a:rPr>
              <a:t>- </a:t>
            </a:r>
            <a:r>
              <a:rPr lang="en-US" sz="3200" b="1" smtClean="0">
                <a:latin typeface="+mn-lt"/>
                <a:ea typeface="Microsoft JhengHei"/>
              </a:rPr>
              <a:t>; </a:t>
            </a:r>
            <a:r>
              <a:rPr lang="en-US" sz="3200" b="1" smtClean="0">
                <a:solidFill>
                  <a:srgbClr val="FF0000"/>
                </a:solidFill>
                <a:latin typeface="+mn-lt"/>
              </a:rPr>
              <a:t>×</a:t>
            </a:r>
            <a:r>
              <a:rPr lang="en-US" sz="3200" b="1" smtClean="0">
                <a:latin typeface="+mn-lt"/>
              </a:rPr>
              <a:t>; </a:t>
            </a:r>
            <a:r>
              <a:rPr lang="en-US" sz="3200" b="1" smtClean="0">
                <a:solidFill>
                  <a:srgbClr val="0000FF"/>
                </a:solidFill>
                <a:latin typeface="+mn-lt"/>
              </a:rPr>
              <a:t>÷</a:t>
            </a:r>
            <a:endParaRPr lang="en-US" sz="3200" b="1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114" name="Rectangle 3113"/>
          <p:cNvSpPr/>
          <p:nvPr/>
        </p:nvSpPr>
        <p:spPr>
          <a:xfrm>
            <a:off x="1517105" y="2738368"/>
            <a:ext cx="1906291" cy="4502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>
                <a:latin typeface="VNI-Hobo" pitchFamily="2" charset="0"/>
              </a:rPr>
              <a:t>SOÁ THAÄP PHAÂN</a:t>
            </a:r>
            <a:endParaRPr lang="en-US">
              <a:latin typeface="VNI-Hobo" pitchFamily="2" charset="0"/>
            </a:endParaRPr>
          </a:p>
        </p:txBody>
      </p:sp>
      <p:sp>
        <p:nvSpPr>
          <p:cNvPr id="3126" name="Rectangle 3125"/>
          <p:cNvSpPr/>
          <p:nvPr/>
        </p:nvSpPr>
        <p:spPr>
          <a:xfrm>
            <a:off x="3304644" y="4729949"/>
            <a:ext cx="320922" cy="4502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>
                <a:latin typeface="VNI-Hobo" pitchFamily="2" charset="0"/>
              </a:rPr>
              <a:t>1</a:t>
            </a:r>
            <a:endParaRPr lang="en-US" b="1">
              <a:latin typeface="VNI-Hobo" pitchFamily="2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574165" y="1318821"/>
            <a:ext cx="32092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>
                <a:latin typeface="VNI-Hobo" pitchFamily="2" charset="0"/>
              </a:rPr>
              <a:t>2</a:t>
            </a:r>
            <a:endParaRPr lang="en-US" b="1">
              <a:latin typeface="VNI-Hobo" pitchFamily="2" charset="0"/>
            </a:endParaRPr>
          </a:p>
        </p:txBody>
      </p:sp>
      <p:sp>
        <p:nvSpPr>
          <p:cNvPr id="3129" name="Down Arrow 3128"/>
          <p:cNvSpPr/>
          <p:nvPr/>
        </p:nvSpPr>
        <p:spPr>
          <a:xfrm>
            <a:off x="1604917" y="5146344"/>
            <a:ext cx="223089" cy="71482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0" name="TextBox 3129"/>
          <p:cNvSpPr txBox="1"/>
          <p:nvPr/>
        </p:nvSpPr>
        <p:spPr>
          <a:xfrm rot="1172023">
            <a:off x="8290119" y="2522454"/>
            <a:ext cx="1656831" cy="491293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r>
              <a:rPr lang="en-US" smtClean="0"/>
              <a:t>Giá trị tuyệt đối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2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5116" y="152400"/>
            <a:ext cx="9969690" cy="1754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b="1" i="1" dirty="0" err="1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Bài</a:t>
            </a:r>
            <a:r>
              <a:rPr lang="en-US" sz="5400" b="1" i="1" dirty="0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en-US" sz="5400" b="1" i="1" dirty="0" err="1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học</a:t>
            </a:r>
            <a:r>
              <a:rPr lang="en-US" sz="5400" b="1" i="1" dirty="0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en-US" sz="5400" b="1" i="1" dirty="0" err="1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đến</a:t>
            </a:r>
            <a:r>
              <a:rPr lang="en-US" sz="5400" b="1" i="1" dirty="0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en-US" sz="5400" b="1" i="1" dirty="0" err="1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đây</a:t>
            </a:r>
            <a:r>
              <a:rPr lang="en-US" sz="5400" b="1" i="1" dirty="0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là </a:t>
            </a:r>
            <a:r>
              <a:rPr lang="en-US" sz="5400" b="1" i="1" dirty="0" err="1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kết</a:t>
            </a:r>
            <a:r>
              <a:rPr lang="en-US" sz="5400" b="1" i="1" dirty="0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en-US" sz="5400" b="1" i="1" dirty="0" err="1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thúc</a:t>
            </a:r>
            <a:r>
              <a:rPr lang="en-US" sz="5400" b="1" i="1" dirty="0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n-US" sz="5400" b="1" i="1" dirty="0" err="1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Chúc</a:t>
            </a:r>
            <a:r>
              <a:rPr lang="en-US" sz="5400" b="1" i="1" dirty="0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en-US" sz="5400" b="1" i="1" err="1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các</a:t>
            </a:r>
            <a:r>
              <a:rPr lang="en-US" sz="5400" b="1" i="1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en-US" sz="5400" b="1" i="1" smtClean="0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bạn nhỏ </a:t>
            </a:r>
            <a:r>
              <a:rPr lang="en-US" sz="5400" b="1" i="1" dirty="0" err="1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học</a:t>
            </a:r>
            <a:r>
              <a:rPr lang="en-US" sz="5400" b="1" i="1" dirty="0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en-US" sz="5400" b="1" i="1" dirty="0" err="1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tốt</a:t>
            </a:r>
            <a:r>
              <a:rPr lang="en-US" sz="5400" b="1" i="1" dirty="0">
                <a:solidFill>
                  <a:srgbClr val="0000FF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5116" y="1906588"/>
            <a:ext cx="99696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i="1" smtClean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Tham gia nhóm Toán 7 - Thầy Luân qua link</a:t>
            </a:r>
            <a:endParaRPr lang="en-US" sz="3200" b="1" i="1" dirty="0">
              <a:solidFill>
                <a:schemeClr val="accent2">
                  <a:lumMod val="75000"/>
                </a:schemeClr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206" y="2526129"/>
            <a:ext cx="64644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i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https://zalo.me/g/eyvfgo169</a:t>
            </a:r>
            <a:endParaRPr lang="en-US" sz="3200" b="1" i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4206" y="3110904"/>
            <a:ext cx="297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i="1" smtClean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Hoặc quét mã:</a:t>
            </a:r>
            <a:endParaRPr lang="en-US" sz="3200" b="1" i="1" dirty="0">
              <a:solidFill>
                <a:schemeClr val="accent2">
                  <a:lumMod val="75000"/>
                </a:schemeClr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406" y="3110904"/>
            <a:ext cx="2558955" cy="25845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920805" y="2378544"/>
            <a:ext cx="11174545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>
                <a:solidFill>
                  <a:schemeClr val="tx1"/>
                </a:solidFill>
              </a:rPr>
              <a:t>           </a:t>
            </a:r>
            <a:r>
              <a:rPr lang="en-US" sz="2800" smtClean="0">
                <a:solidFill>
                  <a:schemeClr val="tx1"/>
                </a:solidFill>
              </a:rPr>
              <a:t>	    -</a:t>
            </a:r>
            <a:r>
              <a:rPr lang="en-US" sz="2800">
                <a:solidFill>
                  <a:schemeClr val="tx1"/>
                </a:solidFill>
              </a:rPr>
              <a:t>2         </a:t>
            </a:r>
            <a:r>
              <a:rPr lang="en-US" sz="2800" smtClean="0">
                <a:solidFill>
                  <a:schemeClr val="tx1"/>
                </a:solidFill>
              </a:rPr>
              <a:t>     -</a:t>
            </a:r>
            <a:r>
              <a:rPr lang="en-US" sz="2800">
                <a:solidFill>
                  <a:schemeClr val="tx1"/>
                </a:solidFill>
              </a:rPr>
              <a:t>1           </a:t>
            </a:r>
            <a:r>
              <a:rPr lang="en-US" sz="2800" smtClean="0">
                <a:solidFill>
                  <a:schemeClr val="tx1"/>
                </a:solidFill>
              </a:rPr>
              <a:t>    0                1               2               3               4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7172" name="Picture 12" descr="4D0E9C1D773840AE93D84E15D99D649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244" y="4448176"/>
            <a:ext cx="100316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2317757" y="-2699"/>
            <a:ext cx="7495962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tuyệt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hữu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920805" y="2016594"/>
            <a:ext cx="11174545" cy="247650"/>
            <a:chOff x="1143000" y="5907032"/>
            <a:chExt cx="8382000" cy="248757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143000" y="6018654"/>
              <a:ext cx="8382000" cy="22324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4304789" y="6021843"/>
              <a:ext cx="22962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5371589" y="6031411"/>
              <a:ext cx="22962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6438389" y="6031411"/>
              <a:ext cx="22962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7505189" y="6040978"/>
              <a:ext cx="22962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237989" y="6021843"/>
              <a:ext cx="22962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2171189" y="6031411"/>
              <a:ext cx="22962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/>
          <p:cNvCxnSpPr/>
          <p:nvPr/>
        </p:nvCxnSpPr>
        <p:spPr bwMode="auto">
          <a:xfrm rot="5400000">
            <a:off x="10846665" y="2151532"/>
            <a:ext cx="2286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991298"/>
              </p:ext>
            </p:extLst>
          </p:nvPr>
        </p:nvGraphicFramePr>
        <p:xfrm>
          <a:off x="4317614" y="2226144"/>
          <a:ext cx="51428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0" name="Equation" r:id="rId4" imgW="215713" imgH="444114" progId="Equation.DSMT4">
                  <p:embed/>
                </p:oleObj>
              </mc:Choice>
              <mc:Fallback>
                <p:oleObj name="Equation" r:id="rId4" imgW="215713" imgH="44411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7614" y="2226144"/>
                        <a:ext cx="51428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557760"/>
              </p:ext>
            </p:extLst>
          </p:nvPr>
        </p:nvGraphicFramePr>
        <p:xfrm>
          <a:off x="5856230" y="2226144"/>
          <a:ext cx="393649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1" name="Equation" r:id="rId6" imgW="164957" imgH="444114" progId="Equation.DSMT4">
                  <p:embed/>
                </p:oleObj>
              </mc:Choice>
              <mc:Fallback>
                <p:oleObj name="Equation" r:id="rId6" imgW="164957" imgH="44411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6230" y="2226144"/>
                        <a:ext cx="393649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Flowchart: Connector 22"/>
          <p:cNvSpPr/>
          <p:nvPr/>
        </p:nvSpPr>
        <p:spPr>
          <a:xfrm>
            <a:off x="4548299" y="2097558"/>
            <a:ext cx="76190" cy="73025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Flowchart: Connector 23"/>
          <p:cNvSpPr/>
          <p:nvPr/>
        </p:nvSpPr>
        <p:spPr>
          <a:xfrm>
            <a:off x="5953583" y="2100732"/>
            <a:ext cx="93121" cy="6985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Plaque 24"/>
          <p:cNvSpPr/>
          <p:nvPr/>
        </p:nvSpPr>
        <p:spPr>
          <a:xfrm>
            <a:off x="474072" y="4343400"/>
            <a:ext cx="10713172" cy="1905000"/>
          </a:xfrm>
          <a:prstGeom prst="plaqu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TextBox 21"/>
          <p:cNvSpPr txBox="1">
            <a:spLocks noChangeArrowheads="1"/>
          </p:cNvSpPr>
          <p:nvPr/>
        </p:nvSpPr>
        <p:spPr bwMode="auto">
          <a:xfrm>
            <a:off x="711107" y="4559300"/>
            <a:ext cx="104634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Giá trị tuyệt đối của một số hữu tỉ x, kí hiệu       ,  là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khoảng cách từ điểm x tới điểm 0 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trên trục số.</a:t>
            </a:r>
          </a:p>
        </p:txBody>
      </p:sp>
      <p:graphicFrame>
        <p:nvGraphicFramePr>
          <p:cNvPr id="2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1733"/>
              </p:ext>
            </p:extLst>
          </p:nvPr>
        </p:nvGraphicFramePr>
        <p:xfrm>
          <a:off x="7475371" y="4602685"/>
          <a:ext cx="651571" cy="683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2" name="Equation" r:id="rId8" imgW="190335" imgH="266469" progId="Equation.DSMT4">
                  <p:embed/>
                </p:oleObj>
              </mc:Choice>
              <mc:Fallback>
                <p:oleObj name="Equation" r:id="rId8" imgW="190335" imgH="26646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5371" y="4602685"/>
                        <a:ext cx="651571" cy="6836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3"/>
          <p:cNvGrpSpPr>
            <a:grpSpLocks/>
          </p:cNvGrpSpPr>
          <p:nvPr/>
        </p:nvGrpSpPr>
        <p:grpSpPr bwMode="auto">
          <a:xfrm>
            <a:off x="-14815" y="990600"/>
            <a:ext cx="3191519" cy="555625"/>
            <a:chOff x="-377525" y="-500012"/>
            <a:chExt cx="4839260" cy="912638"/>
          </a:xfrm>
        </p:grpSpPr>
        <p:sp>
          <p:nvSpPr>
            <p:cNvPr id="30" name="Rounded Rectangle 29"/>
            <p:cNvSpPr/>
            <p:nvPr/>
          </p:nvSpPr>
          <p:spPr>
            <a:xfrm>
              <a:off x="-2064" y="-500012"/>
              <a:ext cx="4001695" cy="912638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-377525" y="-484286"/>
              <a:ext cx="4839260" cy="85941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 err="1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Khái</a:t>
              </a:r>
              <a:r>
                <a:rPr lang="en-US" sz="2800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niệm</a:t>
              </a:r>
              <a:endParaRPr lang="en-US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2B2FE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417982" y="3505201"/>
          <a:ext cx="4317438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3" name="Equation" r:id="rId10" imgW="1625600" imgH="431800" progId="Equation.DSMT4">
                  <p:embed/>
                </p:oleObj>
              </mc:Choice>
              <mc:Fallback>
                <p:oleObj name="Equation" r:id="rId10" imgW="1625600" imgH="431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982" y="3505201"/>
                        <a:ext cx="4317438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577142"/>
              </p:ext>
            </p:extLst>
          </p:nvPr>
        </p:nvGraphicFramePr>
        <p:xfrm>
          <a:off x="7250932" y="2226144"/>
          <a:ext cx="393649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" name="Equation" r:id="rId12" imgW="164957" imgH="444114" progId="Equation.DSMT4">
                  <p:embed/>
                </p:oleObj>
              </mc:Choice>
              <mc:Fallback>
                <p:oleObj name="Equation" r:id="rId12" imgW="164957" imgH="44411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0932" y="2226144"/>
                        <a:ext cx="393649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Flowchart: Connector 35"/>
          <p:cNvSpPr/>
          <p:nvPr/>
        </p:nvSpPr>
        <p:spPr>
          <a:xfrm>
            <a:off x="7377915" y="2103907"/>
            <a:ext cx="93121" cy="6985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548300" y="1921344"/>
            <a:ext cx="74073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289037" y="1921344"/>
            <a:ext cx="75766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289036" y="3064344"/>
            <a:ext cx="213332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417434"/>
              </p:ext>
            </p:extLst>
          </p:nvPr>
        </p:nvGraphicFramePr>
        <p:xfrm>
          <a:off x="4787452" y="1235545"/>
          <a:ext cx="29629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5" name="Equation" r:id="rId14" imgW="164957" imgH="444114" progId="Equation.DSMT4">
                  <p:embed/>
                </p:oleObj>
              </mc:Choice>
              <mc:Fallback>
                <p:oleObj name="Equation" r:id="rId14" imgW="164957" imgH="44411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452" y="1235545"/>
                        <a:ext cx="29629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2446513"/>
              </p:ext>
            </p:extLst>
          </p:nvPr>
        </p:nvGraphicFramePr>
        <p:xfrm>
          <a:off x="5496443" y="1235545"/>
          <a:ext cx="29629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6" name="Equation" r:id="rId16" imgW="164957" imgH="444114" progId="Equation.DSMT4">
                  <p:embed/>
                </p:oleObj>
              </mc:Choice>
              <mc:Fallback>
                <p:oleObj name="Equation" r:id="rId16" imgW="164957" imgH="44411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6443" y="1235545"/>
                        <a:ext cx="29629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965178"/>
              </p:ext>
            </p:extLst>
          </p:nvPr>
        </p:nvGraphicFramePr>
        <p:xfrm>
          <a:off x="6211783" y="3140545"/>
          <a:ext cx="29629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7" name="Equation" r:id="rId17" imgW="164957" imgH="444114" progId="Equation.DSMT4">
                  <p:embed/>
                </p:oleObj>
              </mc:Choice>
              <mc:Fallback>
                <p:oleObj name="Equation" r:id="rId17" imgW="164957" imgH="44411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1783" y="3140545"/>
                        <a:ext cx="29629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824957"/>
              </p:ext>
            </p:extLst>
          </p:nvPr>
        </p:nvGraphicFramePr>
        <p:xfrm>
          <a:off x="6704727" y="4873625"/>
          <a:ext cx="3834901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" name="Equation" r:id="rId19" imgW="1155700" imgH="431800" progId="Equation.DSMT4">
                  <p:embed/>
                </p:oleObj>
              </mc:Choice>
              <mc:Fallback>
                <p:oleObj name="Equation" r:id="rId19" imgW="1155700" imgH="43180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4727" y="4873625"/>
                        <a:ext cx="3834901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897351" y="5100638"/>
            <a:ext cx="666663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Dựa vào khái niệm trên hãy tìm</a:t>
            </a:r>
          </a:p>
        </p:txBody>
      </p:sp>
      <p:sp>
        <p:nvSpPr>
          <p:cNvPr id="2" name="Flowchart: Connector 1"/>
          <p:cNvSpPr/>
          <p:nvPr/>
        </p:nvSpPr>
        <p:spPr>
          <a:xfrm>
            <a:off x="5238244" y="2097557"/>
            <a:ext cx="97354" cy="7620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447006" y="568325"/>
            <a:ext cx="8001000" cy="936625"/>
            <a:chOff x="2285206" y="644525"/>
            <a:chExt cx="7670007" cy="936625"/>
          </a:xfrm>
        </p:grpSpPr>
        <p:sp>
          <p:nvSpPr>
            <p:cNvPr id="4" name="TextBox 3"/>
            <p:cNvSpPr txBox="1"/>
            <p:nvPr/>
          </p:nvSpPr>
          <p:spPr>
            <a:xfrm>
              <a:off x="2285206" y="806747"/>
              <a:ext cx="63786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/>
                <a:t>Ví dụ: Biểu diễn các số hữu tỉ sau lên trục số: </a:t>
              </a:r>
              <a:endParaRPr lang="en-US" sz="2400"/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80448438"/>
                </p:ext>
              </p:extLst>
            </p:nvPr>
          </p:nvGraphicFramePr>
          <p:xfrm>
            <a:off x="8375650" y="644525"/>
            <a:ext cx="1579563" cy="936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09" name="Equation" r:id="rId21" imgW="761760" imgH="431640" progId="Equation.DSMT4">
                    <p:embed/>
                  </p:oleObj>
                </mc:Choice>
                <mc:Fallback>
                  <p:oleObj name="Equation" r:id="rId21" imgW="761760" imgH="431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8375650" y="644525"/>
                          <a:ext cx="1579563" cy="9366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2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2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3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 autoUpdateAnimBg="0"/>
      <p:bldP spid="19" grpId="1" animBg="1"/>
      <p:bldP spid="23" grpId="0" animBg="1" autoUpdateAnimBg="0"/>
      <p:bldP spid="23" grpId="1" animBg="1"/>
      <p:bldP spid="24" grpId="0" animBg="1" autoUpdateAnimBg="0"/>
      <p:bldP spid="24" grpId="1" animBg="1"/>
      <p:bldP spid="25" grpId="0" animBg="1" autoUpdateAnimBg="0"/>
      <p:bldP spid="25" grpId="1" animBg="1"/>
      <p:bldP spid="26" grpId="0" autoUpdateAnimBg="0"/>
      <p:bldP spid="26" grpId="1"/>
      <p:bldP spid="36" grpId="0" animBg="1" autoUpdateAnimBg="0"/>
      <p:bldP spid="36" grpId="1" animBg="1"/>
      <p:bldP spid="47" grpId="0"/>
      <p:bldP spid="2" grpId="0" animBg="1"/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7" y="-2699"/>
            <a:ext cx="7495962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tuyệt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hữu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7058165" y="2362201"/>
          <a:ext cx="3834901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7" name="Equation" r:id="rId3" imgW="1155700" imgH="431800" progId="Equation.DSMT4">
                  <p:embed/>
                </p:oleObj>
              </mc:Choice>
              <mc:Fallback>
                <p:oleObj name="Equation" r:id="rId3" imgW="1155700" imgH="431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165" y="2362201"/>
                        <a:ext cx="3834901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Box 5"/>
          <p:cNvSpPr txBox="1">
            <a:spLocks noChangeArrowheads="1"/>
          </p:cNvSpPr>
          <p:nvPr/>
        </p:nvSpPr>
        <p:spPr bwMode="auto">
          <a:xfrm>
            <a:off x="1219042" y="2665413"/>
            <a:ext cx="666663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Dựa vào khái niệm trên hãy tìm</a:t>
            </a:r>
          </a:p>
        </p:txBody>
      </p:sp>
      <p:pic>
        <p:nvPicPr>
          <p:cNvPr id="8198" name="Picture 12" descr="4D0E9C1D773840AE93D84E15D99D649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244" y="4448176"/>
            <a:ext cx="100316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que 8"/>
          <p:cNvSpPr/>
          <p:nvPr/>
        </p:nvSpPr>
        <p:spPr>
          <a:xfrm>
            <a:off x="474072" y="838200"/>
            <a:ext cx="11309994" cy="1460500"/>
          </a:xfrm>
          <a:prstGeom prst="plaqu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200" name="TextBox 21"/>
          <p:cNvSpPr txBox="1">
            <a:spLocks noChangeArrowheads="1"/>
          </p:cNvSpPr>
          <p:nvPr/>
        </p:nvSpPr>
        <p:spPr bwMode="auto">
          <a:xfrm>
            <a:off x="812695" y="990600"/>
            <a:ext cx="10780896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Khái niệm: Giá trị tuyệt đối của một số hữu tỉ x, kí hiệu      , là </a:t>
            </a: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khoảng cách từ điểm x tới điểm 0 </a:t>
            </a: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trên trục số.</a:t>
            </a:r>
          </a:p>
        </p:txBody>
      </p:sp>
      <p:graphicFrame>
        <p:nvGraphicFramePr>
          <p:cNvPr id="820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49728"/>
              </p:ext>
            </p:extLst>
          </p:nvPr>
        </p:nvGraphicFramePr>
        <p:xfrm>
          <a:off x="8080378" y="1036638"/>
          <a:ext cx="651848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8" name="Equation" r:id="rId6" imgW="164885" imgH="215619" progId="Equation.DSMT4">
                  <p:embed/>
                </p:oleObj>
              </mc:Choice>
              <mc:Fallback>
                <p:oleObj name="Equation" r:id="rId6" imgW="164885" imgH="21561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0378" y="1036638"/>
                        <a:ext cx="651848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811970" y="4078287"/>
            <a:ext cx="11174545" cy="254000"/>
            <a:chOff x="1143000" y="5903843"/>
            <a:chExt cx="8382000" cy="255135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1143000" y="6018654"/>
              <a:ext cx="8382000" cy="22324"/>
            </a:xfrm>
            <a:prstGeom prst="straightConnector1">
              <a:avLst/>
            </a:prstGeom>
            <a:ln w="571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4304789" y="6021843"/>
              <a:ext cx="22962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5371589" y="6031411"/>
              <a:ext cx="22962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6438389" y="6031411"/>
              <a:ext cx="22962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7478202" y="6044167"/>
              <a:ext cx="22962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3237989" y="6021843"/>
              <a:ext cx="22962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2171189" y="6018654"/>
              <a:ext cx="22962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/>
          <p:cNvCxnSpPr/>
          <p:nvPr/>
        </p:nvCxnSpPr>
        <p:spPr bwMode="auto">
          <a:xfrm rot="5400000">
            <a:off x="5573835" y="4192587"/>
            <a:ext cx="2286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 rot="5400000">
            <a:off x="10737830" y="4216400"/>
            <a:ext cx="2286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977028" y="4346576"/>
            <a:ext cx="60952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.VnTime" pitchFamily="34" charset="0"/>
              </a:rPr>
              <a:t>0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399242" y="4346576"/>
            <a:ext cx="60952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.VnTime" pitchFamily="34" charset="0"/>
              </a:rPr>
              <a:t>1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821457" y="4346576"/>
            <a:ext cx="60952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.VnTime" pitchFamily="34" charset="0"/>
              </a:rPr>
              <a:t>2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413015" y="4346576"/>
            <a:ext cx="81269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.VnTime" pitchFamily="34" charset="0"/>
              </a:rPr>
              <a:t>-1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961171" y="4270376"/>
            <a:ext cx="81269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.VnTime" pitchFamily="34" charset="0"/>
              </a:rPr>
              <a:t>-2</a:t>
            </a:r>
          </a:p>
        </p:txBody>
      </p:sp>
      <p:graphicFrame>
        <p:nvGraphicFramePr>
          <p:cNvPr id="2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625340"/>
              </p:ext>
            </p:extLst>
          </p:nvPr>
        </p:nvGraphicFramePr>
        <p:xfrm>
          <a:off x="5497661" y="4344988"/>
          <a:ext cx="393649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9" name="Equation" r:id="rId8" imgW="165028" imgH="457002" progId="Equation.DSMT4">
                  <p:embed/>
                </p:oleObj>
              </mc:Choice>
              <mc:Fallback>
                <p:oleObj name="Equation" r:id="rId8" imgW="165028" imgH="45700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7661" y="4344988"/>
                        <a:ext cx="393649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Connector 25"/>
          <p:cNvCxnSpPr/>
          <p:nvPr/>
        </p:nvCxnSpPr>
        <p:spPr bwMode="auto">
          <a:xfrm rot="5400000">
            <a:off x="10043653" y="4210050"/>
            <a:ext cx="2286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226741" y="4340226"/>
            <a:ext cx="609521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.VnTime" pitchFamily="34" charset="0"/>
              </a:rPr>
              <a:t>3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0665887" y="4324351"/>
            <a:ext cx="60952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.VnTime" pitchFamily="34" charset="0"/>
              </a:rPr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9785468" y="4346576"/>
            <a:ext cx="101586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.VnTime" pitchFamily="34" charset="0"/>
              </a:rPr>
              <a:t>3,5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180201" y="3910012"/>
            <a:ext cx="497775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313523" y="3452813"/>
            <a:ext cx="101586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.VnTime" pitchFamily="34" charset="0"/>
              </a:rPr>
              <a:t>3,5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834520"/>
              </p:ext>
            </p:extLst>
          </p:nvPr>
        </p:nvGraphicFramePr>
        <p:xfrm>
          <a:off x="532606" y="5229226"/>
          <a:ext cx="26243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0" name="Equation" r:id="rId10" imgW="596641" imgH="215806" progId="Equation.DSMT4">
                  <p:embed/>
                </p:oleObj>
              </mc:Choice>
              <mc:Fallback>
                <p:oleObj name="Equation" r:id="rId10" imgW="596641" imgH="21580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" y="5229226"/>
                        <a:ext cx="2624325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>
            <a:off x="5180201" y="3986212"/>
            <a:ext cx="50793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26732"/>
              </p:ext>
            </p:extLst>
          </p:nvPr>
        </p:nvGraphicFramePr>
        <p:xfrm>
          <a:off x="5283905" y="3352800"/>
          <a:ext cx="336506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1" name="Equation" r:id="rId12" imgW="139639" imgH="355446" progId="Equation.DSMT4">
                  <p:embed/>
                </p:oleObj>
              </mc:Choice>
              <mc:Fallback>
                <p:oleObj name="Equation" r:id="rId12" imgW="139639" imgH="355446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905" y="3352800"/>
                        <a:ext cx="336506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002235"/>
              </p:ext>
            </p:extLst>
          </p:nvPr>
        </p:nvGraphicFramePr>
        <p:xfrm>
          <a:off x="3656400" y="4976812"/>
          <a:ext cx="184126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2" name="Equation" r:id="rId14" imgW="419100" imgH="368300" progId="Equation.DSMT4">
                  <p:embed/>
                </p:oleObj>
              </mc:Choice>
              <mc:Fallback>
                <p:oleObj name="Equation" r:id="rId14" imgW="419100" imgH="3683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400" y="4976812"/>
                        <a:ext cx="1841260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984165"/>
              </p:ext>
            </p:extLst>
          </p:nvPr>
        </p:nvGraphicFramePr>
        <p:xfrm>
          <a:off x="6090250" y="5257801"/>
          <a:ext cx="1731208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3" name="Equation" r:id="rId16" imgW="393359" imgH="215713" progId="Equation.DSMT4">
                  <p:embed/>
                </p:oleObj>
              </mc:Choice>
              <mc:Fallback>
                <p:oleObj name="Equation" r:id="rId16" imgW="393359" imgH="215713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0250" y="5257801"/>
                        <a:ext cx="1731208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Arrow Connector 35"/>
          <p:cNvCxnSpPr/>
          <p:nvPr/>
        </p:nvCxnSpPr>
        <p:spPr>
          <a:xfrm>
            <a:off x="2335771" y="3986212"/>
            <a:ext cx="284443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520951" y="3494088"/>
            <a:ext cx="507934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.VnTime" pitchFamily="34" charset="0"/>
              </a:rPr>
              <a:t>2</a:t>
            </a: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393765"/>
              </p:ext>
            </p:extLst>
          </p:nvPr>
        </p:nvGraphicFramePr>
        <p:xfrm>
          <a:off x="8416164" y="5262562"/>
          <a:ext cx="1843376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4" name="Equation" r:id="rId18" imgW="418918" imgH="215806" progId="Equation.DSMT4">
                  <p:embed/>
                </p:oleObj>
              </mc:Choice>
              <mc:Fallback>
                <p:oleObj name="Equation" r:id="rId18" imgW="418918" imgH="215806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6164" y="5262562"/>
                        <a:ext cx="1843376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Flowchart: Connector 41"/>
          <p:cNvSpPr/>
          <p:nvPr/>
        </p:nvSpPr>
        <p:spPr>
          <a:xfrm>
            <a:off x="5131526" y="4157662"/>
            <a:ext cx="97354" cy="7620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1" grpId="0" autoUpdateAnimBg="0"/>
      <p:bldP spid="22" grpId="0" autoUpdateAnimBg="0"/>
      <p:bldP spid="23" grpId="0" autoUpdateAnimBg="0"/>
      <p:bldP spid="24" grpId="0"/>
      <p:bldP spid="27" grpId="0" autoUpdateAnimBg="0"/>
      <p:bldP spid="28" grpId="0" autoUpdateAnimBg="0"/>
      <p:bldP spid="29" grpId="0" autoUpdateAnimBg="0"/>
      <p:bldP spid="32" grpId="0" autoUpdateAnimBg="0"/>
      <p:bldP spid="32" grpId="1"/>
      <p:bldP spid="46" grpId="0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812694" y="677864"/>
            <a:ext cx="10463438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Điền vào chỗ trống (…)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a) Nếu x = 3,5 thì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     Nếu x =       thì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b) Nếu x &gt; 0 thì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     Nếu x = 0 thì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     Nếu x &lt; 0 thì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18511" y="381001"/>
            <a:ext cx="758205" cy="923330"/>
            <a:chOff x="-7046" y="-304800"/>
            <a:chExt cx="1152000" cy="1517388"/>
          </a:xfrm>
        </p:grpSpPr>
        <p:sp>
          <p:nvSpPr>
            <p:cNvPr id="10" name="Rounded Rectangle 9"/>
            <p:cNvSpPr/>
            <p:nvPr/>
          </p:nvSpPr>
          <p:spPr>
            <a:xfrm>
              <a:off x="-3015" y="439"/>
              <a:ext cx="1147969" cy="913107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7046" y="-304800"/>
              <a:ext cx="1101362" cy="151738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rPr>
                <a:t>?</a:t>
              </a:r>
              <a:r>
                <a:rPr lang="en-US" sz="40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rPr>
                <a:t>1</a:t>
              </a:r>
            </a:p>
          </p:txBody>
        </p:sp>
      </p:grpSp>
      <p:graphicFrame>
        <p:nvGraphicFramePr>
          <p:cNvPr id="9220" name="Object 13"/>
          <p:cNvGraphicFramePr>
            <a:graphicFrameLocks noChangeAspect="1"/>
          </p:cNvGraphicFramePr>
          <p:nvPr/>
        </p:nvGraphicFramePr>
        <p:xfrm>
          <a:off x="4165058" y="1311276"/>
          <a:ext cx="1293116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4" name="Equation" r:id="rId3" imgW="494870" imgH="266469" progId="Equation.DSMT4">
                  <p:embed/>
                </p:oleObj>
              </mc:Choice>
              <mc:Fallback>
                <p:oleObj name="Equation" r:id="rId3" imgW="494870" imgH="26646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058" y="1311276"/>
                        <a:ext cx="1293116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2317756" y="-2699"/>
            <a:ext cx="7495962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tuyệt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hữu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22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278169"/>
              </p:ext>
            </p:extLst>
          </p:nvPr>
        </p:nvGraphicFramePr>
        <p:xfrm>
          <a:off x="2302200" y="1757362"/>
          <a:ext cx="465606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5" name="Equation" r:id="rId5" imgW="215713" imgH="444114" progId="Equation.DSMT4">
                  <p:embed/>
                </p:oleObj>
              </mc:Choice>
              <mc:Fallback>
                <p:oleObj name="Equation" r:id="rId5" imgW="215713" imgH="444114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2200" y="1757362"/>
                        <a:ext cx="465606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13"/>
          <p:cNvGraphicFramePr>
            <a:graphicFrameLocks noChangeAspect="1"/>
          </p:cNvGraphicFramePr>
          <p:nvPr/>
        </p:nvGraphicFramePr>
        <p:xfrm>
          <a:off x="4165058" y="1876426"/>
          <a:ext cx="1293116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6" name="Equation" r:id="rId7" imgW="494870" imgH="266469" progId="Equation.DSMT4">
                  <p:embed/>
                </p:oleObj>
              </mc:Choice>
              <mc:Fallback>
                <p:oleObj name="Equation" r:id="rId7" imgW="494870" imgH="26646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058" y="1876426"/>
                        <a:ext cx="1293116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13"/>
          <p:cNvGraphicFramePr>
            <a:graphicFrameLocks noChangeAspect="1"/>
          </p:cNvGraphicFramePr>
          <p:nvPr/>
        </p:nvGraphicFramePr>
        <p:xfrm>
          <a:off x="4165058" y="2409826"/>
          <a:ext cx="1293116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7" name="Equation" r:id="rId9" imgW="494870" imgH="266469" progId="Equation.DSMT4">
                  <p:embed/>
                </p:oleObj>
              </mc:Choice>
              <mc:Fallback>
                <p:oleObj name="Equation" r:id="rId9" imgW="494870" imgH="26646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058" y="2409826"/>
                        <a:ext cx="1293116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13"/>
          <p:cNvGraphicFramePr>
            <a:graphicFrameLocks noChangeAspect="1"/>
          </p:cNvGraphicFramePr>
          <p:nvPr/>
        </p:nvGraphicFramePr>
        <p:xfrm>
          <a:off x="4165058" y="2943226"/>
          <a:ext cx="1293116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8" name="Equation" r:id="rId11" imgW="494870" imgH="266469" progId="Equation.DSMT4">
                  <p:embed/>
                </p:oleObj>
              </mc:Choice>
              <mc:Fallback>
                <p:oleObj name="Equation" r:id="rId11" imgW="494870" imgH="26646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058" y="2943226"/>
                        <a:ext cx="1293116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" name="Object 13"/>
          <p:cNvGraphicFramePr>
            <a:graphicFrameLocks noChangeAspect="1"/>
          </p:cNvGraphicFramePr>
          <p:nvPr/>
        </p:nvGraphicFramePr>
        <p:xfrm>
          <a:off x="4165058" y="3514726"/>
          <a:ext cx="1293116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9" name="Equation" r:id="rId13" imgW="494870" imgH="266469" progId="Equation.DSMT4">
                  <p:embed/>
                </p:oleObj>
              </mc:Choice>
              <mc:Fallback>
                <p:oleObj name="Equation" r:id="rId13" imgW="494870" imgH="26646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058" y="3514726"/>
                        <a:ext cx="1293116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17"/>
          <p:cNvGraphicFramePr>
            <a:graphicFrameLocks noChangeAspect="1"/>
          </p:cNvGraphicFramePr>
          <p:nvPr/>
        </p:nvGraphicFramePr>
        <p:xfrm>
          <a:off x="5413729" y="1354138"/>
          <a:ext cx="1633854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0" name="Equation" r:id="rId15" imgW="748975" imgH="266584" progId="Equation.DSMT4">
                  <p:embed/>
                </p:oleObj>
              </mc:Choice>
              <mc:Fallback>
                <p:oleObj name="Equation" r:id="rId15" imgW="748975" imgH="266584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729" y="1354138"/>
                        <a:ext cx="1633854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17"/>
          <p:cNvGraphicFramePr>
            <a:graphicFrameLocks noChangeAspect="1"/>
          </p:cNvGraphicFramePr>
          <p:nvPr/>
        </p:nvGraphicFramePr>
        <p:xfrm>
          <a:off x="5422194" y="1730376"/>
          <a:ext cx="1219041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" name="Equation" r:id="rId17" imgW="558558" imgH="495085" progId="Equation.DSMT4">
                  <p:embed/>
                </p:oleObj>
              </mc:Choice>
              <mc:Fallback>
                <p:oleObj name="Equation" r:id="rId17" imgW="558558" imgH="495085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2194" y="1730376"/>
                        <a:ext cx="1219041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7"/>
          <p:cNvGraphicFramePr>
            <a:graphicFrameLocks noChangeAspect="1"/>
          </p:cNvGraphicFramePr>
          <p:nvPr/>
        </p:nvGraphicFramePr>
        <p:xfrm>
          <a:off x="5422194" y="2514600"/>
          <a:ext cx="40634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" name="Equation" r:id="rId19" imgW="139700" imgH="139700" progId="Equation.DSMT4">
                  <p:embed/>
                </p:oleObj>
              </mc:Choice>
              <mc:Fallback>
                <p:oleObj name="Equation" r:id="rId19" imgW="139700" imgH="1397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2194" y="2514600"/>
                        <a:ext cx="406347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7"/>
          <p:cNvGraphicFramePr>
            <a:graphicFrameLocks noChangeAspect="1"/>
          </p:cNvGraphicFramePr>
          <p:nvPr/>
        </p:nvGraphicFramePr>
        <p:xfrm>
          <a:off x="5320608" y="2922588"/>
          <a:ext cx="1293116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3" name="Equation" r:id="rId21" imgW="444114" imgH="266469" progId="Equation.DSMT4">
                  <p:embed/>
                </p:oleObj>
              </mc:Choice>
              <mc:Fallback>
                <p:oleObj name="Equation" r:id="rId21" imgW="444114" imgH="26646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0608" y="2922588"/>
                        <a:ext cx="1293116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7"/>
          <p:cNvGraphicFramePr>
            <a:graphicFrameLocks noChangeAspect="1"/>
          </p:cNvGraphicFramePr>
          <p:nvPr/>
        </p:nvGraphicFramePr>
        <p:xfrm>
          <a:off x="5422194" y="3630613"/>
          <a:ext cx="552379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4" name="Equation" r:id="rId23" imgW="190417" imgH="139639" progId="Equation.DSMT4">
                  <p:embed/>
                </p:oleObj>
              </mc:Choice>
              <mc:Fallback>
                <p:oleObj name="Equation" r:id="rId23" imgW="190417" imgH="13963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2194" y="3630613"/>
                        <a:ext cx="552379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Plaque 23"/>
          <p:cNvSpPr/>
          <p:nvPr/>
        </p:nvSpPr>
        <p:spPr>
          <a:xfrm>
            <a:off x="1726975" y="4343400"/>
            <a:ext cx="9041223" cy="1752600"/>
          </a:xfrm>
          <a:prstGeom prst="plaqu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aphicFrame>
        <p:nvGraphicFramePr>
          <p:cNvPr id="3085" name="Object 23"/>
          <p:cNvGraphicFramePr>
            <a:graphicFrameLocks noChangeAspect="1"/>
          </p:cNvGraphicFramePr>
          <p:nvPr/>
        </p:nvGraphicFramePr>
        <p:xfrm>
          <a:off x="3453951" y="4462464"/>
          <a:ext cx="2002106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5" name="Equation" r:id="rId25" imgW="545863" imgH="520474" progId="Equation.DSMT4">
                  <p:embed/>
                </p:oleObj>
              </mc:Choice>
              <mc:Fallback>
                <p:oleObj name="Equation" r:id="rId25" imgW="545863" imgH="520474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3951" y="4462464"/>
                        <a:ext cx="2002106" cy="143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0" name="TextBox 21"/>
          <p:cNvSpPr txBox="1">
            <a:spLocks noChangeArrowheads="1"/>
          </p:cNvSpPr>
          <p:nvPr/>
        </p:nvSpPr>
        <p:spPr bwMode="auto">
          <a:xfrm>
            <a:off x="5064525" y="4157663"/>
            <a:ext cx="386029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  nếu x  ≥  0</a:t>
            </a:r>
          </a:p>
        </p:txBody>
      </p:sp>
      <p:sp>
        <p:nvSpPr>
          <p:cNvPr id="3091" name="TextBox 21"/>
          <p:cNvSpPr txBox="1">
            <a:spLocks noChangeArrowheads="1"/>
          </p:cNvSpPr>
          <p:nvPr/>
        </p:nvSpPr>
        <p:spPr bwMode="auto">
          <a:xfrm>
            <a:off x="5064525" y="5095876"/>
            <a:ext cx="386029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-x  nếu x  &lt;  0</a:t>
            </a:r>
          </a:p>
        </p:txBody>
      </p:sp>
      <p:pic>
        <p:nvPicPr>
          <p:cNvPr id="9237" name="Picture 12" descr="4D0E9C1D773840AE93D84E15D99D6495"/>
          <p:cNvPicPr>
            <a:picLocks noChangeAspect="1" noChangeArrowheads="1" noCrop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244" y="4448176"/>
            <a:ext cx="100316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90" grpId="0"/>
      <p:bldP spid="30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3250777" y="1152526"/>
            <a:ext cx="375871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Tìm      , biết: </a:t>
            </a:r>
          </a:p>
        </p:txBody>
      </p:sp>
      <p:graphicFrame>
        <p:nvGraphicFramePr>
          <p:cNvPr id="10243" name="Object 2"/>
          <p:cNvGraphicFramePr>
            <a:graphicFrameLocks noChangeAspect="1"/>
          </p:cNvGraphicFramePr>
          <p:nvPr/>
        </p:nvGraphicFramePr>
        <p:xfrm>
          <a:off x="757669" y="1838326"/>
          <a:ext cx="1496289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3" name="Equation" r:id="rId3" imgW="698197" imgH="444307" progId="Equation.DSMT4">
                  <p:embed/>
                </p:oleObj>
              </mc:Choice>
              <mc:Fallback>
                <p:oleObj name="Equation" r:id="rId3" imgW="698197" imgH="44430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669" y="1838326"/>
                        <a:ext cx="1496289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TextBox 46"/>
          <p:cNvSpPr txBox="1">
            <a:spLocks noChangeArrowheads="1"/>
          </p:cNvSpPr>
          <p:nvPr/>
        </p:nvSpPr>
        <p:spPr bwMode="auto">
          <a:xfrm>
            <a:off x="0" y="2590801"/>
            <a:ext cx="1828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grpSp>
        <p:nvGrpSpPr>
          <p:cNvPr id="10245" name="Group 30"/>
          <p:cNvGrpSpPr>
            <a:grpSpLocks/>
          </p:cNvGrpSpPr>
          <p:nvPr/>
        </p:nvGrpSpPr>
        <p:grpSpPr bwMode="auto">
          <a:xfrm>
            <a:off x="-711107" y="914401"/>
            <a:ext cx="2376708" cy="923925"/>
            <a:chOff x="-300068" y="-50760"/>
            <a:chExt cx="1782942" cy="923149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228622" y="152269"/>
              <a:ext cx="766840" cy="6852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-300068" y="-50760"/>
              <a:ext cx="1782942" cy="92314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rPr>
                <a:t>?</a:t>
              </a:r>
              <a:r>
                <a:rPr lang="en-US" sz="40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rPr>
                <a:t>2:</a:t>
              </a:r>
              <a:endParaRPr lang="en-US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2B2FE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endParaRPr>
            </a:p>
          </p:txBody>
        </p:sp>
      </p:grpSp>
      <p:graphicFrame>
        <p:nvGraphicFramePr>
          <p:cNvPr id="10246" name="Object 13"/>
          <p:cNvGraphicFramePr>
            <a:graphicFrameLocks noChangeAspect="1"/>
          </p:cNvGraphicFramePr>
          <p:nvPr/>
        </p:nvGraphicFramePr>
        <p:xfrm>
          <a:off x="9204186" y="1981201"/>
          <a:ext cx="1360839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4" name="Equation" r:id="rId5" imgW="634725" imgH="228501" progId="Equation.DSMT4">
                  <p:embed/>
                </p:oleObj>
              </mc:Choice>
              <mc:Fallback>
                <p:oleObj name="Equation" r:id="rId5" imgW="634725" imgH="228501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4186" y="1981201"/>
                        <a:ext cx="1360839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26"/>
          <p:cNvSpPr>
            <a:spLocks noChangeArrowheads="1"/>
          </p:cNvSpPr>
          <p:nvPr/>
        </p:nvSpPr>
        <p:spPr bwMode="auto">
          <a:xfrm>
            <a:off x="1117455" y="1143001"/>
            <a:ext cx="2234909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 u="sng">
                <a:solidFill>
                  <a:srgbClr val="2B2FE1"/>
                </a:solidFill>
                <a:latin typeface="Times New Roman" pitchFamily="18" charset="0"/>
                <a:cs typeface="Times New Roman" pitchFamily="18" charset="0"/>
              </a:rPr>
              <a:t>(SGK/14)</a:t>
            </a:r>
            <a:r>
              <a:rPr lang="en-US" altLang="en-US" sz="2400" b="1" u="sng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317756" y="-2699"/>
            <a:ext cx="7495962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tuyệt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hữu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24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050445"/>
              </p:ext>
            </p:extLst>
          </p:nvPr>
        </p:nvGraphicFramePr>
        <p:xfrm>
          <a:off x="3999706" y="1143000"/>
          <a:ext cx="49946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5" name="Equation" r:id="rId7" imgW="190335" imgH="266469" progId="Equation.DSMT4">
                  <p:embed/>
                </p:oleObj>
              </mc:Choice>
              <mc:Fallback>
                <p:oleObj name="Equation" r:id="rId7" imgW="190335" imgH="26646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9706" y="1143000"/>
                        <a:ext cx="499468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2"/>
          <p:cNvGraphicFramePr>
            <a:graphicFrameLocks noChangeAspect="1"/>
          </p:cNvGraphicFramePr>
          <p:nvPr/>
        </p:nvGraphicFramePr>
        <p:xfrm>
          <a:off x="3358714" y="1843089"/>
          <a:ext cx="141586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6" name="Equation" r:id="rId9" imgW="660113" imgH="444307" progId="Equation.DSMT4">
                  <p:embed/>
                </p:oleObj>
              </mc:Choice>
              <mc:Fallback>
                <p:oleObj name="Equation" r:id="rId9" imgW="660113" imgH="44430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8714" y="1843089"/>
                        <a:ext cx="1415865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Object 2"/>
          <p:cNvGraphicFramePr>
            <a:graphicFrameLocks noChangeAspect="1"/>
          </p:cNvGraphicFramePr>
          <p:nvPr/>
        </p:nvGraphicFramePr>
        <p:xfrm>
          <a:off x="6006319" y="1804988"/>
          <a:ext cx="1714277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7" name="Equation" r:id="rId11" imgW="800100" imgH="457200" progId="Equation.DSMT4">
                  <p:embed/>
                </p:oleObj>
              </mc:Choice>
              <mc:Fallback>
                <p:oleObj name="Equation" r:id="rId11" imgW="80010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6319" y="1804988"/>
                        <a:ext cx="1714277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2"/>
          <p:cNvGraphicFramePr>
            <a:graphicFrameLocks noChangeAspect="1"/>
          </p:cNvGraphicFramePr>
          <p:nvPr/>
        </p:nvGraphicFramePr>
        <p:xfrm>
          <a:off x="736505" y="3124200"/>
          <a:ext cx="3892044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8" name="Equation" r:id="rId13" imgW="1815312" imgH="495085" progId="Equation.DSMT4">
                  <p:embed/>
                </p:oleObj>
              </mc:Choice>
              <mc:Fallback>
                <p:oleObj name="Equation" r:id="rId13" imgW="1815312" imgH="49508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505" y="3124200"/>
                        <a:ext cx="3892044" cy="79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2"/>
          <p:cNvGraphicFramePr>
            <a:graphicFrameLocks noChangeAspect="1"/>
          </p:cNvGraphicFramePr>
          <p:nvPr/>
        </p:nvGraphicFramePr>
        <p:xfrm>
          <a:off x="806347" y="3929064"/>
          <a:ext cx="3701567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9" name="Equation" r:id="rId15" imgW="1726451" imgH="495085" progId="Equation.DSMT4">
                  <p:embed/>
                </p:oleObj>
              </mc:Choice>
              <mc:Fallback>
                <p:oleObj name="Equation" r:id="rId15" imgW="1726451" imgH="49508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347" y="3929064"/>
                        <a:ext cx="3701567" cy="79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2"/>
          <p:cNvGraphicFramePr>
            <a:graphicFrameLocks noChangeAspect="1"/>
          </p:cNvGraphicFramePr>
          <p:nvPr/>
        </p:nvGraphicFramePr>
        <p:xfrm>
          <a:off x="812694" y="4800601"/>
          <a:ext cx="5333306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0" name="Equation" r:id="rId17" imgW="2489200" imgH="495300" progId="Equation.DSMT4">
                  <p:embed/>
                </p:oleObj>
              </mc:Choice>
              <mc:Fallback>
                <p:oleObj name="Equation" r:id="rId17" imgW="2489200" imgH="495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694" y="4800601"/>
                        <a:ext cx="5333306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257243"/>
              </p:ext>
            </p:extLst>
          </p:nvPr>
        </p:nvGraphicFramePr>
        <p:xfrm>
          <a:off x="6781006" y="3352800"/>
          <a:ext cx="3511092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1" name="Equation" r:id="rId19" imgW="1637589" imgH="266584" progId="Equation.DSMT4">
                  <p:embed/>
                </p:oleObj>
              </mc:Choice>
              <mc:Fallback>
                <p:oleObj name="Equation" r:id="rId19" imgW="1637589" imgH="266584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006" y="3352800"/>
                        <a:ext cx="3511092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57" name="Picture 12" descr="4D0E9C1D773840AE93D84E15D99D6495"/>
          <p:cNvPicPr>
            <a:picLocks noChangeAspect="1" noChangeArrowheads="1" noCrop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244" y="4448176"/>
            <a:ext cx="100316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17756" y="-2699"/>
            <a:ext cx="7495962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tuyệt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hữu</a:t>
            </a:r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laque 23"/>
          <p:cNvSpPr/>
          <p:nvPr/>
        </p:nvSpPr>
        <p:spPr>
          <a:xfrm>
            <a:off x="2031736" y="1828799"/>
            <a:ext cx="8431702" cy="3962400"/>
          </a:xfrm>
          <a:prstGeom prst="plaque">
            <a:avLst>
              <a:gd name="adj" fmla="val 1784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04" name="TextBox 21"/>
          <p:cNvSpPr txBox="1">
            <a:spLocks noChangeArrowheads="1"/>
          </p:cNvSpPr>
          <p:nvPr/>
        </p:nvSpPr>
        <p:spPr bwMode="auto">
          <a:xfrm>
            <a:off x="3047643" y="1905000"/>
            <a:ext cx="66289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3600" b="1"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en-US" altLang="en-US" sz="3600" b="1">
                <a:latin typeface="Times New Roman" pitchFamily="18" charset="0"/>
                <a:cs typeface="Times New Roman" pitchFamily="18" charset="0"/>
              </a:rPr>
              <a:t>mọi            </a:t>
            </a:r>
            <a:r>
              <a:rPr lang="en-US" altLang="en-US" sz="3600" b="1" smtClean="0">
                <a:latin typeface="Times New Roman" pitchFamily="18" charset="0"/>
                <a:cs typeface="Times New Roman" pitchFamily="18" charset="0"/>
              </a:rPr>
              <a:t>  ta </a:t>
            </a:r>
            <a:r>
              <a:rPr lang="en-US" altLang="en-US" sz="3600" b="1">
                <a:latin typeface="Times New Roman" pitchFamily="18" charset="0"/>
                <a:cs typeface="Times New Roman" pitchFamily="18" charset="0"/>
              </a:rPr>
              <a:t>luôn có: </a:t>
            </a:r>
          </a:p>
        </p:txBody>
      </p:sp>
      <p:sp>
        <p:nvSpPr>
          <p:cNvPr id="4105" name="TextBox 21"/>
          <p:cNvSpPr txBox="1">
            <a:spLocks noChangeArrowheads="1"/>
          </p:cNvSpPr>
          <p:nvPr/>
        </p:nvSpPr>
        <p:spPr bwMode="auto">
          <a:xfrm>
            <a:off x="4317438" y="762000"/>
            <a:ext cx="386029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XÉT</a:t>
            </a:r>
          </a:p>
        </p:txBody>
      </p:sp>
      <p:graphicFrame>
        <p:nvGraphicFramePr>
          <p:cNvPr id="922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485108"/>
              </p:ext>
            </p:extLst>
          </p:nvPr>
        </p:nvGraphicFramePr>
        <p:xfrm>
          <a:off x="4793666" y="2158999"/>
          <a:ext cx="160634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4" name="Equation" r:id="rId3" imgW="444114" imgH="215713" progId="Equation.DSMT4">
                  <p:embed/>
                </p:oleObj>
              </mc:Choice>
              <mc:Fallback>
                <p:oleObj name="Equation" r:id="rId3" imgW="444114" imgH="215713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3666" y="2158999"/>
                        <a:ext cx="160634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989878"/>
              </p:ext>
            </p:extLst>
          </p:nvPr>
        </p:nvGraphicFramePr>
        <p:xfrm>
          <a:off x="4063472" y="2819399"/>
          <a:ext cx="2234909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5" name="Equation" r:id="rId5" imgW="444114" imgH="266469" progId="Equation.DSMT4">
                  <p:embed/>
                </p:oleObj>
              </mc:Choice>
              <mc:Fallback>
                <p:oleObj name="Equation" r:id="rId5" imgW="444114" imgH="26646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3472" y="2819399"/>
                        <a:ext cx="2234909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542993"/>
              </p:ext>
            </p:extLst>
          </p:nvPr>
        </p:nvGraphicFramePr>
        <p:xfrm>
          <a:off x="4063472" y="3924299"/>
          <a:ext cx="2874059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" name="Equation" r:id="rId7" imgW="571252" imgH="266584" progId="Equation.DSMT4">
                  <p:embed/>
                </p:oleObj>
              </mc:Choice>
              <mc:Fallback>
                <p:oleObj name="Equation" r:id="rId7" imgW="571252" imgH="266584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3472" y="3924299"/>
                        <a:ext cx="2874059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92730"/>
              </p:ext>
            </p:extLst>
          </p:nvPr>
        </p:nvGraphicFramePr>
        <p:xfrm>
          <a:off x="4063472" y="5029199"/>
          <a:ext cx="2298401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7" name="Equation" r:id="rId9" imgW="457002" imgH="266584" progId="Equation.DSMT4">
                  <p:embed/>
                </p:oleObj>
              </mc:Choice>
              <mc:Fallback>
                <p:oleObj name="Equation" r:id="rId9" imgW="457002" imgH="266584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3472" y="5029199"/>
                        <a:ext cx="2298401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75" name="Picture 12" descr="4D0E9C1D773840AE93D84E15D99D6495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244" y="4448176"/>
            <a:ext cx="100316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104" grpId="0"/>
      <p:bldP spid="41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22751" y="1066800"/>
            <a:ext cx="11885653" cy="35814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1117454" y="1828801"/>
            <a:ext cx="10565025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900" b="1">
                <a:latin typeface="Times New Roman" pitchFamily="18" charset="0"/>
                <a:cs typeface="Times New Roman" pitchFamily="18" charset="0"/>
              </a:rPr>
              <a:t>Để </a:t>
            </a:r>
            <a:r>
              <a:rPr lang="en-US" altLang="en-US" sz="29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cộng, trừ, nhân, chia các số thập phân</a:t>
            </a:r>
            <a:r>
              <a:rPr lang="en-US" altLang="en-US" sz="2900" b="1">
                <a:latin typeface="Times New Roman" pitchFamily="18" charset="0"/>
                <a:cs typeface="Times New Roman" pitchFamily="18" charset="0"/>
              </a:rPr>
              <a:t>, ta có thể </a:t>
            </a:r>
            <a:r>
              <a:rPr lang="en-US" altLang="en-US" sz="29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900" b="1">
                <a:latin typeface="Times New Roman" pitchFamily="18" charset="0"/>
                <a:cs typeface="Times New Roman" pitchFamily="18" charset="0"/>
              </a:rPr>
              <a:t> chúng dưới dạng</a:t>
            </a:r>
            <a:r>
              <a:rPr lang="en-US" altLang="en-US" sz="29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phân số thập phân </a:t>
            </a:r>
            <a:r>
              <a:rPr lang="en-US" altLang="en-US" sz="2900" b="1">
                <a:latin typeface="Times New Roman" pitchFamily="18" charset="0"/>
                <a:cs typeface="Times New Roman" pitchFamily="18" charset="0"/>
              </a:rPr>
              <a:t>rồi làm theo quy tắc phép tính đã biết về phân số.</a:t>
            </a:r>
          </a:p>
        </p:txBody>
      </p:sp>
      <p:sp>
        <p:nvSpPr>
          <p:cNvPr id="7" name="Rectangle 6"/>
          <p:cNvSpPr/>
          <p:nvPr/>
        </p:nvSpPr>
        <p:spPr>
          <a:xfrm>
            <a:off x="2151063" y="-2699"/>
            <a:ext cx="7829386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 Cộng, trừ, nhân, chia số thập phân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346649"/>
              </p:ext>
            </p:extLst>
          </p:nvPr>
        </p:nvGraphicFramePr>
        <p:xfrm>
          <a:off x="406348" y="4648200"/>
          <a:ext cx="10292011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3" imgW="2794000" imgH="457200" progId="Equation.DSMT4">
                  <p:embed/>
                </p:oleObj>
              </mc:Choice>
              <mc:Fallback>
                <p:oleObj name="Equation" r:id="rId3" imgW="279400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348" y="4648200"/>
                        <a:ext cx="10292011" cy="126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5" name="Picture 12" descr="4D0E9C1D773840AE93D84E15D99D649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244" y="4448176"/>
            <a:ext cx="100316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3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2707327" y="339781"/>
            <a:ext cx="7835238" cy="3727119"/>
          </a:xfrm>
          <a:prstGeom prst="cloudCallout">
            <a:avLst>
              <a:gd name="adj1" fmla="val -58463"/>
              <a:gd name="adj2" fmla="val 33036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51063" y="-2699"/>
            <a:ext cx="7829386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 Cộng, trừ, nhân, chia số thập phân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3729346" y="1052850"/>
            <a:ext cx="57912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Trong thực hành, ta thường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cộng, trừ, nhân, chia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 hai số thập phân theo các quy tắc về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 trị tuyệt đối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 và về dấu tương tự như đối với số nguyên.</a:t>
            </a:r>
          </a:p>
        </p:txBody>
      </p:sp>
      <p:pic>
        <p:nvPicPr>
          <p:cNvPr id="13318" name="Picture 12" descr="4D0E9C1D773840AE93D84E15D99D649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244" y="4448176"/>
            <a:ext cx="100316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06" y="2828926"/>
            <a:ext cx="2247900" cy="3238500"/>
          </a:xfrm>
          <a:prstGeom prst="rect">
            <a:avLst/>
          </a:prstGeom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504406" y="1019293"/>
            <a:ext cx="6733359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Khi cộng hai số với nhau nếu:</a:t>
            </a:r>
          </a:p>
          <a:p>
            <a:pPr algn="just" eaLnBrk="1" hangingPunct="1">
              <a:spcBef>
                <a:spcPts val="0"/>
              </a:spcBef>
            </a:pPr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 dấu: 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(+,-) ta tính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 hai giá trị và lấy dấu chung của chúng.</a:t>
            </a:r>
          </a:p>
          <a:p>
            <a:pPr algn="just" eaLnBrk="1" hangingPunct="1">
              <a:spcBef>
                <a:spcPts val="0"/>
              </a:spcBef>
            </a:pPr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 dấu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: Ta lấy giá trị lớn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 giá trị nhỏ kết quả mang dấu của giá trị lớn</a:t>
            </a:r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2" grpId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3"/>
          <p:cNvGrpSpPr>
            <a:grpSpLocks/>
          </p:cNvGrpSpPr>
          <p:nvPr/>
        </p:nvGrpSpPr>
        <p:grpSpPr bwMode="auto">
          <a:xfrm>
            <a:off x="0" y="1030288"/>
            <a:ext cx="3149190" cy="646112"/>
            <a:chOff x="-596973" y="-571331"/>
            <a:chExt cx="1386326" cy="786608"/>
          </a:xfrm>
        </p:grpSpPr>
        <p:sp>
          <p:nvSpPr>
            <p:cNvPr id="15" name="Rounded Rectangle 14"/>
            <p:cNvSpPr/>
            <p:nvPr/>
          </p:nvSpPr>
          <p:spPr>
            <a:xfrm>
              <a:off x="-596973" y="-571331"/>
              <a:ext cx="670803" cy="742157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-596973" y="-571330"/>
              <a:ext cx="1386326" cy="7866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sz="36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rPr>
                <a:t>VD1</a:t>
              </a:r>
              <a:r>
                <a:rPr lang="en-US" sz="36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rPr>
                <a:t>: </a:t>
              </a:r>
              <a:r>
                <a:rPr lang="en-US" sz="3600" b="1" dirty="0" err="1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2B2FE1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rPr>
                <a:t>Tính</a:t>
              </a:r>
              <a:endParaRPr lang="en-US" sz="2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2B2FE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endParaRPr>
            </a:p>
          </p:txBody>
        </p:sp>
      </p:grpSp>
      <p:graphicFrame>
        <p:nvGraphicFramePr>
          <p:cNvPr id="1433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894172"/>
              </p:ext>
            </p:extLst>
          </p:nvPr>
        </p:nvGraphicFramePr>
        <p:xfrm>
          <a:off x="2802498" y="1600200"/>
          <a:ext cx="6340708" cy="330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7" name="Equation" r:id="rId3" imgW="1282700" imgH="889000" progId="Equation.DSMT4">
                  <p:embed/>
                </p:oleObj>
              </mc:Choice>
              <mc:Fallback>
                <p:oleObj name="Equation" r:id="rId3" imgW="1282700" imgH="8890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2498" y="1600200"/>
                        <a:ext cx="6340708" cy="330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1" name="Picture 12" descr="4D0E9C1D773840AE93D84E15D99D649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244" y="4448176"/>
            <a:ext cx="100316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2151063" y="-2699"/>
            <a:ext cx="7829386" cy="646331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 Cộng, trừ, nhân, chia số thập phân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687358"/>
              </p:ext>
            </p:extLst>
          </p:nvPr>
        </p:nvGraphicFramePr>
        <p:xfrm>
          <a:off x="503319" y="2313187"/>
          <a:ext cx="9097087" cy="65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8" name="Equation" r:id="rId6" imgW="2806560" imgH="203040" progId="Equation.DSMT4">
                  <p:embed/>
                </p:oleObj>
              </mc:Choice>
              <mc:Fallback>
                <p:oleObj name="Equation" r:id="rId6" imgW="2806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3319" y="2313187"/>
                        <a:ext cx="9097087" cy="658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802964"/>
              </p:ext>
            </p:extLst>
          </p:nvPr>
        </p:nvGraphicFramePr>
        <p:xfrm>
          <a:off x="532606" y="3124200"/>
          <a:ext cx="728662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9" name="Equation" r:id="rId8" imgW="2247840" imgH="203040" progId="Equation.DSMT4">
                  <p:embed/>
                </p:oleObj>
              </mc:Choice>
              <mc:Fallback>
                <p:oleObj name="Equation" r:id="rId8" imgW="2247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32606" y="3124200"/>
                        <a:ext cx="7286625" cy="65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169633"/>
              </p:ext>
            </p:extLst>
          </p:nvPr>
        </p:nvGraphicFramePr>
        <p:xfrm>
          <a:off x="565150" y="3962400"/>
          <a:ext cx="712470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Equation" r:id="rId10" imgW="2197080" imgH="203040" progId="Equation.DSMT4">
                  <p:embed/>
                </p:oleObj>
              </mc:Choice>
              <mc:Fallback>
                <p:oleObj name="Equation" r:id="rId10" imgW="2197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65150" y="3962400"/>
                        <a:ext cx="7124700" cy="65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930640"/>
              </p:ext>
            </p:extLst>
          </p:nvPr>
        </p:nvGraphicFramePr>
        <p:xfrm>
          <a:off x="456406" y="4822825"/>
          <a:ext cx="6094412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Equation" r:id="rId12" imgW="1879560" imgH="203040" progId="Equation.DSMT4">
                  <p:embed/>
                </p:oleObj>
              </mc:Choice>
              <mc:Fallback>
                <p:oleObj name="Equation" r:id="rId12" imgW="1879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56406" y="4822825"/>
                        <a:ext cx="6094412" cy="65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433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268 0.01504 L 0.3728 -0.2402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06" y="-127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2835</TotalTime>
  <Words>709</Words>
  <Application>Microsoft Office PowerPoint</Application>
  <PresentationFormat>Custom</PresentationFormat>
  <Paragraphs>113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 Light</vt:lpstr>
      <vt:lpstr>Calibri</vt:lpstr>
      <vt:lpstr>Palatino Linotype</vt:lpstr>
      <vt:lpstr>Times New Roman</vt:lpstr>
      <vt:lpstr>.VnTime</vt:lpstr>
      <vt:lpstr>Symbol</vt:lpstr>
      <vt:lpstr>Office Theme</vt:lpstr>
      <vt:lpstr>MathType 6.0 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Administrator</cp:lastModifiedBy>
  <cp:revision>209</cp:revision>
  <dcterms:created xsi:type="dcterms:W3CDTF">2010-08-14T09:34:45Z</dcterms:created>
  <dcterms:modified xsi:type="dcterms:W3CDTF">2021-07-05T11:53:00Z</dcterms:modified>
</cp:coreProperties>
</file>