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0" r:id="rId2"/>
    <p:sldId id="352" r:id="rId3"/>
    <p:sldId id="302" r:id="rId4"/>
    <p:sldId id="292" r:id="rId5"/>
    <p:sldId id="360" r:id="rId6"/>
    <p:sldId id="334" r:id="rId7"/>
    <p:sldId id="333" r:id="rId8"/>
    <p:sldId id="381" r:id="rId9"/>
    <p:sldId id="384" r:id="rId10"/>
    <p:sldId id="385" r:id="rId11"/>
    <p:sldId id="336" r:id="rId12"/>
    <p:sldId id="382" r:id="rId13"/>
    <p:sldId id="386" r:id="rId14"/>
    <p:sldId id="366" r:id="rId15"/>
    <p:sldId id="378" r:id="rId16"/>
    <p:sldId id="379" r:id="rId17"/>
    <p:sldId id="344" r:id="rId18"/>
    <p:sldId id="361" r:id="rId19"/>
    <p:sldId id="388" r:id="rId20"/>
    <p:sldId id="389" r:id="rId21"/>
    <p:sldId id="390" r:id="rId22"/>
    <p:sldId id="315" r:id="rId23"/>
    <p:sldId id="380" r:id="rId24"/>
    <p:sldId id="331" r:id="rId25"/>
    <p:sldId id="295" r:id="rId26"/>
    <p:sldId id="329" r:id="rId27"/>
    <p:sldId id="330" r:id="rId2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RPV"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0" d="100"/>
          <a:sy n="60" d="100"/>
        </p:scale>
        <p:origin x="1128"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32CD50E-9D50-4EE8-955A-29EA20E85CE7}" type="datetimeFigureOut">
              <a:rPr lang="en-US"/>
              <a:pPr>
                <a:defRPr/>
              </a:pPr>
              <a:t>12/18/2022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93820B6-80CF-441B-8EF1-E0AF01B203A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srcRect/>
          <a:stretch>
            <a:fillRect/>
          </a:stretch>
        </p:blipFill>
        <p:spPr bwMode="auto">
          <a:xfrm>
            <a:off x="-22225" y="0"/>
            <a:ext cx="12214225" cy="6850063"/>
          </a:xfrm>
          <a:prstGeom prst="rect">
            <a:avLst/>
          </a:prstGeom>
          <a:noFill/>
          <a:ln w="9525">
            <a:noFill/>
            <a:miter lim="800000"/>
            <a:headEnd/>
            <a:tailEnd/>
          </a:ln>
        </p:spPr>
      </p:pic>
      <p:pic>
        <p:nvPicPr>
          <p:cNvPr id="3" name="Picture 7">
            <a:hlinkClick r:id="" action="ppaction://hlinkshowjump?jump=firstslide"/>
          </p:cNvPr>
          <p:cNvPicPr>
            <a:picLocks noChangeAspect="1"/>
          </p:cNvPicPr>
          <p:nvPr userDrawn="1"/>
        </p:nvPicPr>
        <p:blipFill>
          <a:blip r:embed="rId3"/>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4" name="Picture 8">
            <a:hlinkClick r:id="" action="ppaction://hlinkshowjump?jump=nextslide"/>
          </p:cNvPr>
          <p:cNvPicPr>
            <a:picLocks noChangeAspect="1"/>
          </p:cNvPicPr>
          <p:nvPr userDrawn="1"/>
        </p:nvPicPr>
        <p:blipFill>
          <a:blip r:embed="rId4"/>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5" name="Picture 9">
            <a:hlinkClick r:id="" action="ppaction://hlinkshowjump?jump=previousslide"/>
          </p:cNvPr>
          <p:cNvPicPr>
            <a:picLocks noChangeAspect="1"/>
          </p:cNvPicPr>
          <p:nvPr userDrawn="1"/>
        </p:nvPicPr>
        <p:blipFill>
          <a:blip r:embed="rId5"/>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6"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7" name="Picture 14"/>
          <p:cNvPicPr>
            <a:picLocks noChangeAspect="1"/>
          </p:cNvPicPr>
          <p:nvPr userDrawn="1"/>
        </p:nvPicPr>
        <p:blipFill>
          <a:blip r:embed="rId6"/>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8"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2" name="TextBox 11">
            <a:extLst>
              <a:ext uri="{FF2B5EF4-FFF2-40B4-BE49-F238E27FC236}">
                <a16:creationId xmlns:a16="http://schemas.microsoft.com/office/drawing/2014/main" id="{0C7E9846-4088-8A5D-2C94-110C5AEF5234}"/>
              </a:ext>
            </a:extLst>
          </p:cNvPr>
          <p:cNvSpPr txBox="1"/>
          <p:nvPr userDrawn="1"/>
        </p:nvSpPr>
        <p:spPr>
          <a:xfrm>
            <a:off x="165100" y="0"/>
            <a:ext cx="671513"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a:solidFill>
                  <a:schemeClr val="bg1"/>
                </a:solidFill>
                <a:latin typeface="Calibri" pitchFamily="34" charset="0"/>
              </a:rPr>
              <a:t>Unit 1</a:t>
            </a:r>
            <a:r>
              <a:rPr lang="en-US" sz="1400">
                <a:solidFill>
                  <a:schemeClr val="bg1"/>
                </a:solidFill>
                <a:latin typeface="Calibri" pitchFamily="34" charset="0"/>
              </a:rPr>
              <a:t> </a:t>
            </a:r>
          </a:p>
        </p:txBody>
      </p:sp>
      <p:sp>
        <p:nvSpPr>
          <p:cNvPr id="13" name="TextBox 12">
            <a:extLst>
              <a:ext uri="{FF2B5EF4-FFF2-40B4-BE49-F238E27FC236}">
                <a16:creationId xmlns:a16="http://schemas.microsoft.com/office/drawing/2014/main" id="{5B44D9BB-8FBC-2BD8-5AB9-A99719EF6365}"/>
              </a:ext>
            </a:extLst>
          </p:cNvPr>
          <p:cNvSpPr txBox="1"/>
          <p:nvPr userDrawn="1"/>
        </p:nvSpPr>
        <p:spPr>
          <a:xfrm>
            <a:off x="10317163" y="12700"/>
            <a:ext cx="1930400"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a:solidFill>
                  <a:schemeClr val="bg1"/>
                </a:solidFill>
                <a:latin typeface="Calibri" pitchFamily="34" charset="0"/>
              </a:rPr>
              <a:t>Lesson 1c - Vocabulary </a:t>
            </a:r>
            <a:r>
              <a:rPr lang="en-US" sz="1400">
                <a:solidFill>
                  <a:schemeClr val="bg1"/>
                </a:solidFill>
                <a:latin typeface="Calibri" pitchFamily="34" charset="0"/>
              </a:rPr>
              <a:t> </a:t>
            </a:r>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7"/>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8"/>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9"/>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10"/>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p:cNvPicPr>
            <a:picLocks noChangeAspect="1"/>
          </p:cNvPicPr>
          <p:nvPr userDrawn="1"/>
        </p:nvPicPr>
        <p:blipFill>
          <a:blip r:embed="rId11"/>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userDrawn="1"/>
        </p:nvSpPr>
        <p:spPr>
          <a:xfrm>
            <a:off x="165100" y="0"/>
            <a:ext cx="671513"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a:solidFill>
                  <a:schemeClr val="bg1"/>
                </a:solidFill>
                <a:latin typeface="Calibri" pitchFamily="34" charset="0"/>
              </a:rPr>
              <a:t>Unit 1</a:t>
            </a:r>
            <a:r>
              <a:rPr lang="en-US" sz="1400">
                <a:solidFill>
                  <a:schemeClr val="bg1"/>
                </a:solidFill>
                <a:latin typeface="Calibri" pitchFamily="34" charset="0"/>
              </a:rPr>
              <a:t> </a:t>
            </a: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0317163" y="12700"/>
            <a:ext cx="1930400"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a:solidFill>
                  <a:schemeClr val="bg1"/>
                </a:solidFill>
                <a:latin typeface="Calibri" pitchFamily="34" charset="0"/>
              </a:rPr>
              <a:t>Lesson 1c - Vocabulary </a:t>
            </a:r>
            <a:r>
              <a:rPr lang="en-US" sz="1400">
                <a:solidFill>
                  <a:schemeClr val="bg1"/>
                </a:solidFill>
                <a:latin typeface="Calibri" pitchFamily="34" charset="0"/>
              </a:rPr>
              <a:t> </a:t>
            </a:r>
          </a:p>
        </p:txBody>
      </p:sp>
    </p:spTree>
  </p:cSld>
  <p:clrMap bg1="lt1" tx1="dk1" bg2="lt2" tx2="dk2" accent1="accent1" accent2="accent2" accent3="accent3" accent4="accent4" accent5="accent5" accent6="accent6" hlink="hlink" folHlink="folHlink"/>
  <p:sldLayoutIdLst>
    <p:sldLayoutId id="2147483650" r:id="rId1"/>
    <p:sldLayoutId id="2147483654" r:id="rId2"/>
    <p:sldLayoutId id="2147483651" r:id="rId3"/>
    <p:sldLayoutId id="2147483652" r:id="rId4"/>
    <p:sldLayoutId id="2147483653"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audio" Target="../media/media10.mp3"/><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microsoft.com/office/2007/relationships/media" Target="../media/media10.mp3"/><Relationship Id="rId2" Type="http://schemas.openxmlformats.org/officeDocument/2006/relationships/audio" Target="../media/media2.mp3"/><Relationship Id="rId16" Type="http://schemas.openxmlformats.org/officeDocument/2006/relationships/audio" Target="../media/media9.mp3"/><Relationship Id="rId20" Type="http://schemas.openxmlformats.org/officeDocument/2006/relationships/image" Target="../media/image14.pn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microsoft.com/office/2007/relationships/media" Target="../media/media9.mp3"/><Relationship Id="rId10" Type="http://schemas.openxmlformats.org/officeDocument/2006/relationships/audio" Target="../media/media6.mp3"/><Relationship Id="rId19" Type="http://schemas.openxmlformats.org/officeDocument/2006/relationships/slideLayout" Target="../slideLayouts/slideLayout5.xml"/><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8194" name="TextBox 4"/>
          <p:cNvSpPr txBox="1">
            <a:spLocks noChangeArrowheads="1"/>
          </p:cNvSpPr>
          <p:nvPr/>
        </p:nvSpPr>
        <p:spPr bwMode="auto">
          <a:xfrm>
            <a:off x="5072063" y="2092325"/>
            <a:ext cx="6634162" cy="2559050"/>
          </a:xfrm>
          <a:prstGeom prst="rect">
            <a:avLst/>
          </a:prstGeom>
          <a:noFill/>
          <a:ln w="9525">
            <a:noFill/>
            <a:miter lim="800000"/>
            <a:headEnd/>
            <a:tailEnd/>
          </a:ln>
        </p:spPr>
        <p:txBody>
          <a:bodyPr>
            <a:spAutoFit/>
          </a:bodyPr>
          <a:lstStyle/>
          <a:p>
            <a:pPr algn="ctr"/>
            <a:r>
              <a:rPr lang="en-US" sz="5400" b="1" dirty="0">
                <a:solidFill>
                  <a:srgbClr val="FF0000"/>
                </a:solidFill>
                <a:latin typeface="Calibri" pitchFamily="34" charset="0"/>
              </a:rPr>
              <a:t>Unit 1: My World</a:t>
            </a:r>
          </a:p>
          <a:p>
            <a:pPr algn="ctr"/>
            <a:r>
              <a:rPr lang="en-US" sz="5400" b="1" dirty="0">
                <a:solidFill>
                  <a:srgbClr val="00B050"/>
                </a:solidFill>
                <a:latin typeface="Calibri" pitchFamily="34" charset="0"/>
              </a:rPr>
              <a:t>Lesson 1c: Vocabulary</a:t>
            </a:r>
          </a:p>
          <a:p>
            <a:pPr algn="ctr"/>
            <a:r>
              <a:rPr lang="en-US" sz="5400" b="1" dirty="0">
                <a:solidFill>
                  <a:srgbClr val="0070C0"/>
                </a:solidFill>
                <a:latin typeface="Calibri" pitchFamily="34" charset="0"/>
              </a:rPr>
              <a:t>Page 18</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4"/>
          <p:cNvSpPr txBox="1">
            <a:spLocks noChangeArrowheads="1"/>
          </p:cNvSpPr>
          <p:nvPr/>
        </p:nvSpPr>
        <p:spPr bwMode="auto">
          <a:xfrm>
            <a:off x="234950" y="485775"/>
            <a:ext cx="3311525" cy="579438"/>
          </a:xfrm>
          <a:prstGeom prst="rect">
            <a:avLst/>
          </a:prstGeom>
          <a:solidFill>
            <a:srgbClr val="FFFF00"/>
          </a:solidFill>
          <a:ln w="9525">
            <a:noFill/>
            <a:miter lim="800000"/>
            <a:headEnd/>
            <a:tailEnd/>
          </a:ln>
        </p:spPr>
        <p:txBody>
          <a:bodyPr>
            <a:spAutoFit/>
          </a:bodyPr>
          <a:lstStyle/>
          <a:p>
            <a:pPr>
              <a:spcBef>
                <a:spcPct val="50000"/>
              </a:spcBef>
            </a:pPr>
            <a:r>
              <a:rPr lang="en-US" sz="3200">
                <a:latin typeface="Calibri" pitchFamily="34" charset="0"/>
              </a:rPr>
              <a:t>Check vocabulary</a:t>
            </a:r>
          </a:p>
        </p:txBody>
      </p:sp>
      <p:pic>
        <p:nvPicPr>
          <p:cNvPr id="17410" name="Picture 6"/>
          <p:cNvPicPr>
            <a:picLocks noChangeAspect="1" noChangeArrowheads="1"/>
          </p:cNvPicPr>
          <p:nvPr/>
        </p:nvPicPr>
        <p:blipFill>
          <a:blip r:embed="rId2"/>
          <a:srcRect/>
          <a:stretch>
            <a:fillRect/>
          </a:stretch>
        </p:blipFill>
        <p:spPr bwMode="auto">
          <a:xfrm>
            <a:off x="3627438" y="512763"/>
            <a:ext cx="4392612" cy="455612"/>
          </a:xfrm>
          <a:prstGeom prst="rect">
            <a:avLst/>
          </a:prstGeom>
          <a:noFill/>
          <a:ln w="9525">
            <a:noFill/>
            <a:miter lim="800000"/>
            <a:headEnd/>
            <a:tailEnd/>
          </a:ln>
        </p:spPr>
      </p:pic>
      <p:pic>
        <p:nvPicPr>
          <p:cNvPr id="17411" name="Picture 12"/>
          <p:cNvPicPr>
            <a:picLocks noChangeAspect="1" noChangeArrowheads="1"/>
          </p:cNvPicPr>
          <p:nvPr/>
        </p:nvPicPr>
        <p:blipFill>
          <a:blip r:embed="rId3"/>
          <a:srcRect/>
          <a:stretch>
            <a:fillRect/>
          </a:stretch>
        </p:blipFill>
        <p:spPr bwMode="auto">
          <a:xfrm>
            <a:off x="6211888" y="2270125"/>
            <a:ext cx="5980112" cy="2711450"/>
          </a:xfrm>
          <a:prstGeom prst="rect">
            <a:avLst/>
          </a:prstGeom>
          <a:noFill/>
          <a:ln w="9525">
            <a:noFill/>
            <a:miter lim="800000"/>
            <a:headEnd/>
            <a:tailEnd/>
          </a:ln>
        </p:spPr>
      </p:pic>
      <p:grpSp>
        <p:nvGrpSpPr>
          <p:cNvPr id="17412" name="Group 17"/>
          <p:cNvGrpSpPr>
            <a:grpSpLocks/>
          </p:cNvGrpSpPr>
          <p:nvPr/>
        </p:nvGrpSpPr>
        <p:grpSpPr bwMode="auto">
          <a:xfrm>
            <a:off x="0" y="1628775"/>
            <a:ext cx="6329363" cy="3402013"/>
            <a:chOff x="0" y="1026"/>
            <a:chExt cx="3987" cy="2143"/>
          </a:xfrm>
        </p:grpSpPr>
        <p:pic>
          <p:nvPicPr>
            <p:cNvPr id="17417" name="Picture 14"/>
            <p:cNvPicPr>
              <a:picLocks noChangeAspect="1" noChangeArrowheads="1"/>
            </p:cNvPicPr>
            <p:nvPr/>
          </p:nvPicPr>
          <p:blipFill>
            <a:blip r:embed="rId4"/>
            <a:srcRect/>
            <a:stretch>
              <a:fillRect/>
            </a:stretch>
          </p:blipFill>
          <p:spPr bwMode="auto">
            <a:xfrm>
              <a:off x="0" y="1080"/>
              <a:ext cx="3962" cy="2089"/>
            </a:xfrm>
            <a:prstGeom prst="rect">
              <a:avLst/>
            </a:prstGeom>
            <a:noFill/>
            <a:ln w="9525">
              <a:noFill/>
              <a:miter lim="800000"/>
              <a:headEnd/>
              <a:tailEnd/>
            </a:ln>
          </p:spPr>
        </p:pic>
        <p:pic>
          <p:nvPicPr>
            <p:cNvPr id="17418" name="Picture 15"/>
            <p:cNvPicPr>
              <a:picLocks noChangeAspect="1" noChangeArrowheads="1"/>
            </p:cNvPicPr>
            <p:nvPr/>
          </p:nvPicPr>
          <p:blipFill>
            <a:blip r:embed="rId5"/>
            <a:srcRect/>
            <a:stretch>
              <a:fillRect/>
            </a:stretch>
          </p:blipFill>
          <p:spPr bwMode="auto">
            <a:xfrm>
              <a:off x="134" y="1026"/>
              <a:ext cx="2840" cy="240"/>
            </a:xfrm>
            <a:prstGeom prst="rect">
              <a:avLst/>
            </a:prstGeom>
            <a:noFill/>
            <a:ln w="9525">
              <a:noFill/>
              <a:miter lim="800000"/>
              <a:headEnd/>
              <a:tailEnd/>
            </a:ln>
          </p:spPr>
        </p:pic>
        <p:pic>
          <p:nvPicPr>
            <p:cNvPr id="17419" name="Picture 16"/>
            <p:cNvPicPr>
              <a:picLocks noChangeAspect="1" noChangeArrowheads="1"/>
            </p:cNvPicPr>
            <p:nvPr/>
          </p:nvPicPr>
          <p:blipFill>
            <a:blip r:embed="rId6"/>
            <a:srcRect/>
            <a:stretch>
              <a:fillRect/>
            </a:stretch>
          </p:blipFill>
          <p:spPr bwMode="auto">
            <a:xfrm>
              <a:off x="3738" y="2239"/>
              <a:ext cx="249" cy="921"/>
            </a:xfrm>
            <a:prstGeom prst="rect">
              <a:avLst/>
            </a:prstGeom>
            <a:noFill/>
            <a:ln w="9525">
              <a:noFill/>
              <a:miter lim="800000"/>
              <a:headEnd/>
              <a:tailEnd/>
            </a:ln>
          </p:spPr>
        </p:pic>
      </p:grpSp>
      <p:sp>
        <p:nvSpPr>
          <p:cNvPr id="46098" name="Line 18"/>
          <p:cNvSpPr>
            <a:spLocks noChangeShapeType="1"/>
          </p:cNvSpPr>
          <p:nvPr/>
        </p:nvSpPr>
        <p:spPr bwMode="auto">
          <a:xfrm>
            <a:off x="788988" y="4973638"/>
            <a:ext cx="609600" cy="0"/>
          </a:xfrm>
          <a:prstGeom prst="line">
            <a:avLst/>
          </a:prstGeom>
          <a:noFill/>
          <a:ln w="38100">
            <a:solidFill>
              <a:srgbClr val="FF0000"/>
            </a:solidFill>
            <a:round/>
            <a:headEnd/>
            <a:tailEnd/>
          </a:ln>
        </p:spPr>
        <p:txBody>
          <a:bodyPr/>
          <a:lstStyle/>
          <a:p>
            <a:endParaRPr lang="en-US"/>
          </a:p>
        </p:txBody>
      </p:sp>
      <p:sp>
        <p:nvSpPr>
          <p:cNvPr id="46099" name="Line 19"/>
          <p:cNvSpPr>
            <a:spLocks noChangeShapeType="1"/>
          </p:cNvSpPr>
          <p:nvPr/>
        </p:nvSpPr>
        <p:spPr bwMode="auto">
          <a:xfrm flipV="1">
            <a:off x="3422650" y="4972051"/>
            <a:ext cx="1079500" cy="14288"/>
          </a:xfrm>
          <a:prstGeom prst="line">
            <a:avLst/>
          </a:prstGeom>
          <a:noFill/>
          <a:ln w="38100">
            <a:solidFill>
              <a:srgbClr val="FF0000"/>
            </a:solidFill>
            <a:round/>
            <a:headEnd/>
            <a:tailEnd/>
          </a:ln>
        </p:spPr>
        <p:txBody>
          <a:bodyPr/>
          <a:lstStyle/>
          <a:p>
            <a:endParaRPr lang="en-US"/>
          </a:p>
        </p:txBody>
      </p:sp>
      <p:sp>
        <p:nvSpPr>
          <p:cNvPr id="46100" name="Line 20"/>
          <p:cNvSpPr>
            <a:spLocks noChangeShapeType="1"/>
          </p:cNvSpPr>
          <p:nvPr/>
        </p:nvSpPr>
        <p:spPr bwMode="auto">
          <a:xfrm flipV="1">
            <a:off x="6773863" y="4972050"/>
            <a:ext cx="1190625" cy="14288"/>
          </a:xfrm>
          <a:prstGeom prst="line">
            <a:avLst/>
          </a:prstGeom>
          <a:noFill/>
          <a:ln w="38100">
            <a:solidFill>
              <a:srgbClr val="FF0000"/>
            </a:solidFill>
            <a:round/>
            <a:headEnd/>
            <a:tailEnd/>
          </a:ln>
        </p:spPr>
        <p:txBody>
          <a:bodyPr/>
          <a:lstStyle/>
          <a:p>
            <a:endParaRPr lang="en-US"/>
          </a:p>
        </p:txBody>
      </p:sp>
      <p:sp>
        <p:nvSpPr>
          <p:cNvPr id="46101" name="Line 21"/>
          <p:cNvSpPr>
            <a:spLocks noChangeShapeType="1"/>
          </p:cNvSpPr>
          <p:nvPr/>
        </p:nvSpPr>
        <p:spPr bwMode="auto">
          <a:xfrm>
            <a:off x="10929938" y="4973638"/>
            <a:ext cx="971550" cy="0"/>
          </a:xfrm>
          <a:prstGeom prst="line">
            <a:avLst/>
          </a:prstGeom>
          <a:noFill/>
          <a:ln w="38100">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098"/>
                                        </p:tgtEl>
                                        <p:attrNameLst>
                                          <p:attrName>style.visibility</p:attrName>
                                        </p:attrNameLst>
                                      </p:cBhvr>
                                      <p:to>
                                        <p:strVal val="visible"/>
                                      </p:to>
                                    </p:set>
                                    <p:animEffect transition="in" filter="blinds(horizontal)">
                                      <p:cBhvr>
                                        <p:cTn id="7" dur="500"/>
                                        <p:tgtEl>
                                          <p:spTgt spid="460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6099"/>
                                        </p:tgtEl>
                                        <p:attrNameLst>
                                          <p:attrName>style.visibility</p:attrName>
                                        </p:attrNameLst>
                                      </p:cBhvr>
                                      <p:to>
                                        <p:strVal val="visible"/>
                                      </p:to>
                                    </p:set>
                                    <p:animEffect transition="in" filter="blinds(horizontal)">
                                      <p:cBhvr>
                                        <p:cTn id="12" dur="500"/>
                                        <p:tgtEl>
                                          <p:spTgt spid="4609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6100"/>
                                        </p:tgtEl>
                                        <p:attrNameLst>
                                          <p:attrName>style.visibility</p:attrName>
                                        </p:attrNameLst>
                                      </p:cBhvr>
                                      <p:to>
                                        <p:strVal val="visible"/>
                                      </p:to>
                                    </p:set>
                                    <p:animEffect transition="in" filter="blinds(horizontal)">
                                      <p:cBhvr>
                                        <p:cTn id="17" dur="500"/>
                                        <p:tgtEl>
                                          <p:spTgt spid="4610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101"/>
                                        </p:tgtEl>
                                        <p:attrNameLst>
                                          <p:attrName>style.visibility</p:attrName>
                                        </p:attrNameLst>
                                      </p:cBhvr>
                                      <p:to>
                                        <p:strVal val="visible"/>
                                      </p:to>
                                    </p:set>
                                    <p:animEffect transition="in" filter="blinds(horizontal)">
                                      <p:cBhvr>
                                        <p:cTn id="22" dur="500"/>
                                        <p:tgtEl>
                                          <p:spTgt spid="46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animBg="1"/>
      <p:bldP spid="46099" grpId="0" animBg="1"/>
      <p:bldP spid="46100" grpId="0" animBg="1"/>
      <p:bldP spid="461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2"/>
          <a:srcRect/>
          <a:stretch>
            <a:fillRect/>
          </a:stretch>
        </p:blipFill>
        <p:spPr bwMode="auto">
          <a:xfrm>
            <a:off x="0" y="0"/>
            <a:ext cx="10287000" cy="6858000"/>
          </a:xfrm>
          <a:prstGeom prst="rect">
            <a:avLst/>
          </a:prstGeom>
          <a:noFill/>
          <a:ln w="9525">
            <a:noFill/>
            <a:miter lim="800000"/>
            <a:headEnd/>
            <a:tailEnd/>
          </a:ln>
        </p:spPr>
      </p:pic>
      <p:sp>
        <p:nvSpPr>
          <p:cNvPr id="18434" name="TextBox 2"/>
          <p:cNvSpPr txBox="1">
            <a:spLocks noChangeArrowheads="1"/>
          </p:cNvSpPr>
          <p:nvPr/>
        </p:nvSpPr>
        <p:spPr bwMode="auto">
          <a:xfrm>
            <a:off x="4068763" y="3919538"/>
            <a:ext cx="2471737" cy="922337"/>
          </a:xfrm>
          <a:prstGeom prst="rect">
            <a:avLst/>
          </a:prstGeom>
          <a:noFill/>
          <a:ln w="9525">
            <a:noFill/>
            <a:miter lim="800000"/>
            <a:headEnd/>
            <a:tailEnd/>
          </a:ln>
        </p:spPr>
        <p:txBody>
          <a:bodyPr>
            <a:spAutoFit/>
          </a:bodyPr>
          <a:lstStyle/>
          <a:p>
            <a:r>
              <a:rPr lang="en-US" sz="5400">
                <a:solidFill>
                  <a:schemeClr val="bg1"/>
                </a:solidFill>
                <a:latin typeface="Calibri" pitchFamily="34" charset="0"/>
              </a:rPr>
              <a:t>Practice</a:t>
            </a:r>
            <a:endParaRPr lang="en-US" sz="2400">
              <a:solidFill>
                <a:schemeClr val="bg1"/>
              </a:solidFill>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p:cNvPicPr>
            <a:picLocks noChangeAspect="1" noChangeArrowheads="1"/>
          </p:cNvPicPr>
          <p:nvPr/>
        </p:nvPicPr>
        <p:blipFill>
          <a:blip r:embed="rId2"/>
          <a:srcRect/>
          <a:stretch>
            <a:fillRect/>
          </a:stretch>
        </p:blipFill>
        <p:spPr bwMode="auto">
          <a:xfrm>
            <a:off x="0" y="404813"/>
            <a:ext cx="11263313" cy="971550"/>
          </a:xfrm>
          <a:prstGeom prst="rect">
            <a:avLst/>
          </a:prstGeom>
          <a:noFill/>
          <a:ln w="9525">
            <a:noFill/>
            <a:miter lim="800000"/>
            <a:headEnd/>
            <a:tailEnd/>
          </a:ln>
        </p:spPr>
      </p:pic>
      <p:pic>
        <p:nvPicPr>
          <p:cNvPr id="19458" name="Picture 5"/>
          <p:cNvPicPr>
            <a:picLocks noChangeAspect="1" noChangeArrowheads="1"/>
          </p:cNvPicPr>
          <p:nvPr/>
        </p:nvPicPr>
        <p:blipFill>
          <a:blip r:embed="rId3"/>
          <a:srcRect/>
          <a:stretch>
            <a:fillRect/>
          </a:stretch>
        </p:blipFill>
        <p:spPr bwMode="auto">
          <a:xfrm>
            <a:off x="3746500" y="1370013"/>
            <a:ext cx="8237538" cy="4953000"/>
          </a:xfrm>
          <a:prstGeom prst="rect">
            <a:avLst/>
          </a:prstGeom>
          <a:noFill/>
          <a:ln w="9525">
            <a:noFill/>
            <a:miter lim="800000"/>
            <a:headEnd/>
            <a:tailEnd/>
          </a:ln>
        </p:spPr>
      </p:pic>
      <p:grpSp>
        <p:nvGrpSpPr>
          <p:cNvPr id="59412" name="Group 20"/>
          <p:cNvGrpSpPr>
            <a:grpSpLocks/>
          </p:cNvGrpSpPr>
          <p:nvPr/>
        </p:nvGrpSpPr>
        <p:grpSpPr bwMode="auto">
          <a:xfrm>
            <a:off x="914400" y="5811838"/>
            <a:ext cx="2840038" cy="549275"/>
            <a:chOff x="349" y="1126"/>
            <a:chExt cx="1789" cy="346"/>
          </a:xfrm>
        </p:grpSpPr>
        <p:sp>
          <p:nvSpPr>
            <p:cNvPr id="19484" name="Text Box 18"/>
            <p:cNvSpPr txBox="1">
              <a:spLocks noChangeArrowheads="1"/>
            </p:cNvSpPr>
            <p:nvPr/>
          </p:nvSpPr>
          <p:spPr bwMode="auto">
            <a:xfrm>
              <a:off x="541" y="1126"/>
              <a:ext cx="1597" cy="346"/>
            </a:xfrm>
            <a:prstGeom prst="rect">
              <a:avLst/>
            </a:prstGeom>
            <a:noFill/>
            <a:ln w="9525">
              <a:noFill/>
              <a:miter lim="800000"/>
              <a:headEnd/>
              <a:tailEnd/>
            </a:ln>
          </p:spPr>
          <p:txBody>
            <a:bodyPr>
              <a:spAutoFit/>
            </a:bodyPr>
            <a:lstStyle/>
            <a:p>
              <a:pPr>
                <a:spcBef>
                  <a:spcPct val="50000"/>
                </a:spcBef>
              </a:pPr>
              <a:r>
                <a:rPr lang="en-US" sz="3000">
                  <a:solidFill>
                    <a:srgbClr val="FF0000"/>
                  </a:solidFill>
                  <a:latin typeface="Calibri" pitchFamily="34" charset="0"/>
                </a:rPr>
                <a:t>impatient</a:t>
              </a:r>
            </a:p>
          </p:txBody>
        </p:sp>
        <p:sp>
          <p:nvSpPr>
            <p:cNvPr id="19485" name="Oval 19"/>
            <p:cNvSpPr>
              <a:spLocks noChangeArrowheads="1"/>
            </p:cNvSpPr>
            <p:nvPr/>
          </p:nvSpPr>
          <p:spPr bwMode="auto">
            <a:xfrm>
              <a:off x="349" y="1196"/>
              <a:ext cx="218" cy="210"/>
            </a:xfrm>
            <a:prstGeom prst="ellipse">
              <a:avLst/>
            </a:prstGeom>
            <a:noFill/>
            <a:ln w="28575">
              <a:solidFill>
                <a:srgbClr val="FF0000"/>
              </a:solidFill>
              <a:round/>
              <a:headEnd/>
              <a:tailEnd/>
            </a:ln>
          </p:spPr>
          <p:txBody>
            <a:bodyPr wrap="none" anchor="ctr"/>
            <a:lstStyle/>
            <a:p>
              <a:pPr algn="ctr"/>
              <a:r>
                <a:rPr lang="en-US" sz="2400"/>
                <a:t>9</a:t>
              </a:r>
            </a:p>
          </p:txBody>
        </p:sp>
      </p:grpSp>
      <p:grpSp>
        <p:nvGrpSpPr>
          <p:cNvPr id="59413" name="Group 21"/>
          <p:cNvGrpSpPr>
            <a:grpSpLocks/>
          </p:cNvGrpSpPr>
          <p:nvPr/>
        </p:nvGrpSpPr>
        <p:grpSpPr bwMode="auto">
          <a:xfrm>
            <a:off x="912813" y="1857375"/>
            <a:ext cx="2840037" cy="549275"/>
            <a:chOff x="349" y="1126"/>
            <a:chExt cx="1789" cy="346"/>
          </a:xfrm>
        </p:grpSpPr>
        <p:sp>
          <p:nvSpPr>
            <p:cNvPr id="19482" name="Text Box 22"/>
            <p:cNvSpPr txBox="1">
              <a:spLocks noChangeArrowheads="1"/>
            </p:cNvSpPr>
            <p:nvPr/>
          </p:nvSpPr>
          <p:spPr bwMode="auto">
            <a:xfrm>
              <a:off x="541" y="1126"/>
              <a:ext cx="1597" cy="346"/>
            </a:xfrm>
            <a:prstGeom prst="rect">
              <a:avLst/>
            </a:prstGeom>
            <a:noFill/>
            <a:ln w="9525">
              <a:noFill/>
              <a:miter lim="800000"/>
              <a:headEnd/>
              <a:tailEnd/>
            </a:ln>
          </p:spPr>
          <p:txBody>
            <a:bodyPr>
              <a:spAutoFit/>
            </a:bodyPr>
            <a:lstStyle/>
            <a:p>
              <a:pPr>
                <a:spcBef>
                  <a:spcPct val="50000"/>
                </a:spcBef>
              </a:pPr>
              <a:r>
                <a:rPr lang="en-US" sz="3000">
                  <a:solidFill>
                    <a:srgbClr val="FF0000"/>
                  </a:solidFill>
                  <a:latin typeface="Calibri" pitchFamily="34" charset="0"/>
                </a:rPr>
                <a:t>selfish</a:t>
              </a:r>
            </a:p>
          </p:txBody>
        </p:sp>
        <p:sp>
          <p:nvSpPr>
            <p:cNvPr id="19483" name="Oval 23"/>
            <p:cNvSpPr>
              <a:spLocks noChangeArrowheads="1"/>
            </p:cNvSpPr>
            <p:nvPr/>
          </p:nvSpPr>
          <p:spPr bwMode="auto">
            <a:xfrm>
              <a:off x="349" y="1196"/>
              <a:ext cx="218" cy="210"/>
            </a:xfrm>
            <a:prstGeom prst="ellipse">
              <a:avLst/>
            </a:prstGeom>
            <a:noFill/>
            <a:ln w="28575">
              <a:solidFill>
                <a:srgbClr val="FF0000"/>
              </a:solidFill>
              <a:round/>
              <a:headEnd/>
              <a:tailEnd/>
            </a:ln>
          </p:spPr>
          <p:txBody>
            <a:bodyPr wrap="none" anchor="ctr"/>
            <a:lstStyle/>
            <a:p>
              <a:pPr algn="ctr"/>
              <a:r>
                <a:rPr lang="en-US" sz="2400"/>
                <a:t>2</a:t>
              </a:r>
            </a:p>
          </p:txBody>
        </p:sp>
      </p:grpSp>
      <p:grpSp>
        <p:nvGrpSpPr>
          <p:cNvPr id="59416" name="Group 24"/>
          <p:cNvGrpSpPr>
            <a:grpSpLocks/>
          </p:cNvGrpSpPr>
          <p:nvPr/>
        </p:nvGrpSpPr>
        <p:grpSpPr bwMode="auto">
          <a:xfrm>
            <a:off x="928688" y="2414588"/>
            <a:ext cx="2840037" cy="549275"/>
            <a:chOff x="349" y="1126"/>
            <a:chExt cx="1789" cy="346"/>
          </a:xfrm>
        </p:grpSpPr>
        <p:sp>
          <p:nvSpPr>
            <p:cNvPr id="19480" name="Text Box 25"/>
            <p:cNvSpPr txBox="1">
              <a:spLocks noChangeArrowheads="1"/>
            </p:cNvSpPr>
            <p:nvPr/>
          </p:nvSpPr>
          <p:spPr bwMode="auto">
            <a:xfrm>
              <a:off x="541" y="1126"/>
              <a:ext cx="1597" cy="346"/>
            </a:xfrm>
            <a:prstGeom prst="rect">
              <a:avLst/>
            </a:prstGeom>
            <a:noFill/>
            <a:ln w="9525">
              <a:noFill/>
              <a:miter lim="800000"/>
              <a:headEnd/>
              <a:tailEnd/>
            </a:ln>
          </p:spPr>
          <p:txBody>
            <a:bodyPr>
              <a:spAutoFit/>
            </a:bodyPr>
            <a:lstStyle/>
            <a:p>
              <a:pPr>
                <a:spcBef>
                  <a:spcPct val="50000"/>
                </a:spcBef>
              </a:pPr>
              <a:r>
                <a:rPr lang="en-US" sz="3000">
                  <a:solidFill>
                    <a:srgbClr val="FF0000"/>
                  </a:solidFill>
                  <a:latin typeface="Calibri" pitchFamily="34" charset="0"/>
                </a:rPr>
                <a:t>generous</a:t>
              </a:r>
            </a:p>
          </p:txBody>
        </p:sp>
        <p:sp>
          <p:nvSpPr>
            <p:cNvPr id="19481" name="Oval 26"/>
            <p:cNvSpPr>
              <a:spLocks noChangeArrowheads="1"/>
            </p:cNvSpPr>
            <p:nvPr/>
          </p:nvSpPr>
          <p:spPr bwMode="auto">
            <a:xfrm>
              <a:off x="349" y="1196"/>
              <a:ext cx="218" cy="210"/>
            </a:xfrm>
            <a:prstGeom prst="ellipse">
              <a:avLst/>
            </a:prstGeom>
            <a:noFill/>
            <a:ln w="28575">
              <a:solidFill>
                <a:srgbClr val="FF0000"/>
              </a:solidFill>
              <a:round/>
              <a:headEnd/>
              <a:tailEnd/>
            </a:ln>
          </p:spPr>
          <p:txBody>
            <a:bodyPr wrap="none" anchor="ctr"/>
            <a:lstStyle/>
            <a:p>
              <a:pPr algn="ctr"/>
              <a:r>
                <a:rPr lang="en-US" sz="2400"/>
                <a:t>3</a:t>
              </a:r>
            </a:p>
          </p:txBody>
        </p:sp>
      </p:grpSp>
      <p:grpSp>
        <p:nvGrpSpPr>
          <p:cNvPr id="59419" name="Group 27"/>
          <p:cNvGrpSpPr>
            <a:grpSpLocks/>
          </p:cNvGrpSpPr>
          <p:nvPr/>
        </p:nvGrpSpPr>
        <p:grpSpPr bwMode="auto">
          <a:xfrm>
            <a:off x="928688" y="2971800"/>
            <a:ext cx="2840037" cy="549275"/>
            <a:chOff x="349" y="1126"/>
            <a:chExt cx="1789" cy="346"/>
          </a:xfrm>
        </p:grpSpPr>
        <p:sp>
          <p:nvSpPr>
            <p:cNvPr id="19478" name="Text Box 28"/>
            <p:cNvSpPr txBox="1">
              <a:spLocks noChangeArrowheads="1"/>
            </p:cNvSpPr>
            <p:nvPr/>
          </p:nvSpPr>
          <p:spPr bwMode="auto">
            <a:xfrm>
              <a:off x="541" y="1126"/>
              <a:ext cx="1597" cy="346"/>
            </a:xfrm>
            <a:prstGeom prst="rect">
              <a:avLst/>
            </a:prstGeom>
            <a:noFill/>
            <a:ln w="9525">
              <a:noFill/>
              <a:miter lim="800000"/>
              <a:headEnd/>
              <a:tailEnd/>
            </a:ln>
          </p:spPr>
          <p:txBody>
            <a:bodyPr>
              <a:spAutoFit/>
            </a:bodyPr>
            <a:lstStyle/>
            <a:p>
              <a:pPr>
                <a:spcBef>
                  <a:spcPct val="50000"/>
                </a:spcBef>
              </a:pPr>
              <a:r>
                <a:rPr lang="en-US" sz="3000">
                  <a:solidFill>
                    <a:srgbClr val="FF0000"/>
                  </a:solidFill>
                  <a:latin typeface="Calibri" pitchFamily="34" charset="0"/>
                </a:rPr>
                <a:t>popular</a:t>
              </a:r>
            </a:p>
          </p:txBody>
        </p:sp>
        <p:sp>
          <p:nvSpPr>
            <p:cNvPr id="19479" name="Oval 29"/>
            <p:cNvSpPr>
              <a:spLocks noChangeArrowheads="1"/>
            </p:cNvSpPr>
            <p:nvPr/>
          </p:nvSpPr>
          <p:spPr bwMode="auto">
            <a:xfrm>
              <a:off x="349" y="1196"/>
              <a:ext cx="218" cy="210"/>
            </a:xfrm>
            <a:prstGeom prst="ellipse">
              <a:avLst/>
            </a:prstGeom>
            <a:noFill/>
            <a:ln w="28575">
              <a:solidFill>
                <a:srgbClr val="FF0000"/>
              </a:solidFill>
              <a:round/>
              <a:headEnd/>
              <a:tailEnd/>
            </a:ln>
          </p:spPr>
          <p:txBody>
            <a:bodyPr wrap="none" anchor="ctr"/>
            <a:lstStyle/>
            <a:p>
              <a:pPr algn="ctr"/>
              <a:r>
                <a:rPr lang="en-US" sz="2400"/>
                <a:t>4</a:t>
              </a:r>
            </a:p>
          </p:txBody>
        </p:sp>
      </p:grpSp>
      <p:grpSp>
        <p:nvGrpSpPr>
          <p:cNvPr id="59422" name="Group 30"/>
          <p:cNvGrpSpPr>
            <a:grpSpLocks/>
          </p:cNvGrpSpPr>
          <p:nvPr/>
        </p:nvGrpSpPr>
        <p:grpSpPr bwMode="auto">
          <a:xfrm>
            <a:off x="928688" y="3529013"/>
            <a:ext cx="2840037" cy="549275"/>
            <a:chOff x="349" y="1126"/>
            <a:chExt cx="1789" cy="346"/>
          </a:xfrm>
        </p:grpSpPr>
        <p:sp>
          <p:nvSpPr>
            <p:cNvPr id="19476" name="Text Box 31"/>
            <p:cNvSpPr txBox="1">
              <a:spLocks noChangeArrowheads="1"/>
            </p:cNvSpPr>
            <p:nvPr/>
          </p:nvSpPr>
          <p:spPr bwMode="auto">
            <a:xfrm>
              <a:off x="541" y="1126"/>
              <a:ext cx="1597" cy="346"/>
            </a:xfrm>
            <a:prstGeom prst="rect">
              <a:avLst/>
            </a:prstGeom>
            <a:noFill/>
            <a:ln w="9525">
              <a:noFill/>
              <a:miter lim="800000"/>
              <a:headEnd/>
              <a:tailEnd/>
            </a:ln>
          </p:spPr>
          <p:txBody>
            <a:bodyPr>
              <a:spAutoFit/>
            </a:bodyPr>
            <a:lstStyle/>
            <a:p>
              <a:pPr>
                <a:spcBef>
                  <a:spcPct val="50000"/>
                </a:spcBef>
              </a:pPr>
              <a:r>
                <a:rPr lang="en-US" sz="3000">
                  <a:solidFill>
                    <a:srgbClr val="FF0000"/>
                  </a:solidFill>
                  <a:latin typeface="Calibri" pitchFamily="34" charset="0"/>
                </a:rPr>
                <a:t>talkative</a:t>
              </a:r>
            </a:p>
          </p:txBody>
        </p:sp>
        <p:sp>
          <p:nvSpPr>
            <p:cNvPr id="19477" name="Oval 32"/>
            <p:cNvSpPr>
              <a:spLocks noChangeArrowheads="1"/>
            </p:cNvSpPr>
            <p:nvPr/>
          </p:nvSpPr>
          <p:spPr bwMode="auto">
            <a:xfrm>
              <a:off x="349" y="1196"/>
              <a:ext cx="218" cy="210"/>
            </a:xfrm>
            <a:prstGeom prst="ellipse">
              <a:avLst/>
            </a:prstGeom>
            <a:noFill/>
            <a:ln w="28575">
              <a:solidFill>
                <a:srgbClr val="FF0000"/>
              </a:solidFill>
              <a:round/>
              <a:headEnd/>
              <a:tailEnd/>
            </a:ln>
          </p:spPr>
          <p:txBody>
            <a:bodyPr wrap="none" anchor="ctr"/>
            <a:lstStyle/>
            <a:p>
              <a:pPr algn="ctr"/>
              <a:r>
                <a:rPr lang="en-US" sz="2400"/>
                <a:t>5</a:t>
              </a:r>
            </a:p>
          </p:txBody>
        </p:sp>
      </p:grpSp>
      <p:grpSp>
        <p:nvGrpSpPr>
          <p:cNvPr id="59425" name="Group 33"/>
          <p:cNvGrpSpPr>
            <a:grpSpLocks/>
          </p:cNvGrpSpPr>
          <p:nvPr/>
        </p:nvGrpSpPr>
        <p:grpSpPr bwMode="auto">
          <a:xfrm>
            <a:off x="927100" y="4095750"/>
            <a:ext cx="2840038" cy="549275"/>
            <a:chOff x="349" y="1126"/>
            <a:chExt cx="1789" cy="346"/>
          </a:xfrm>
        </p:grpSpPr>
        <p:sp>
          <p:nvSpPr>
            <p:cNvPr id="19474" name="Text Box 34"/>
            <p:cNvSpPr txBox="1">
              <a:spLocks noChangeArrowheads="1"/>
            </p:cNvSpPr>
            <p:nvPr/>
          </p:nvSpPr>
          <p:spPr bwMode="auto">
            <a:xfrm>
              <a:off x="541" y="1126"/>
              <a:ext cx="1597" cy="346"/>
            </a:xfrm>
            <a:prstGeom prst="rect">
              <a:avLst/>
            </a:prstGeom>
            <a:noFill/>
            <a:ln w="9525">
              <a:noFill/>
              <a:miter lim="800000"/>
              <a:headEnd/>
              <a:tailEnd/>
            </a:ln>
          </p:spPr>
          <p:txBody>
            <a:bodyPr>
              <a:spAutoFit/>
            </a:bodyPr>
            <a:lstStyle/>
            <a:p>
              <a:pPr>
                <a:spcBef>
                  <a:spcPct val="50000"/>
                </a:spcBef>
              </a:pPr>
              <a:r>
                <a:rPr lang="en-US" sz="3000">
                  <a:solidFill>
                    <a:srgbClr val="FF0000"/>
                  </a:solidFill>
                  <a:latin typeface="Calibri" pitchFamily="34" charset="0"/>
                </a:rPr>
                <a:t>bossy</a:t>
              </a:r>
            </a:p>
          </p:txBody>
        </p:sp>
        <p:sp>
          <p:nvSpPr>
            <p:cNvPr id="19475" name="Oval 35"/>
            <p:cNvSpPr>
              <a:spLocks noChangeArrowheads="1"/>
            </p:cNvSpPr>
            <p:nvPr/>
          </p:nvSpPr>
          <p:spPr bwMode="auto">
            <a:xfrm>
              <a:off x="349" y="1196"/>
              <a:ext cx="218" cy="210"/>
            </a:xfrm>
            <a:prstGeom prst="ellipse">
              <a:avLst/>
            </a:prstGeom>
            <a:noFill/>
            <a:ln w="28575">
              <a:solidFill>
                <a:srgbClr val="FF0000"/>
              </a:solidFill>
              <a:round/>
              <a:headEnd/>
              <a:tailEnd/>
            </a:ln>
          </p:spPr>
          <p:txBody>
            <a:bodyPr wrap="none" anchor="ctr"/>
            <a:lstStyle/>
            <a:p>
              <a:pPr algn="ctr"/>
              <a:r>
                <a:rPr lang="en-US" sz="2400"/>
                <a:t>6</a:t>
              </a:r>
            </a:p>
          </p:txBody>
        </p:sp>
      </p:grpSp>
      <p:grpSp>
        <p:nvGrpSpPr>
          <p:cNvPr id="59428" name="Group 36"/>
          <p:cNvGrpSpPr>
            <a:grpSpLocks/>
          </p:cNvGrpSpPr>
          <p:nvPr/>
        </p:nvGrpSpPr>
        <p:grpSpPr bwMode="auto">
          <a:xfrm>
            <a:off x="927100" y="4667250"/>
            <a:ext cx="2840038" cy="549275"/>
            <a:chOff x="349" y="1126"/>
            <a:chExt cx="1789" cy="346"/>
          </a:xfrm>
        </p:grpSpPr>
        <p:sp>
          <p:nvSpPr>
            <p:cNvPr id="19472" name="Text Box 37"/>
            <p:cNvSpPr txBox="1">
              <a:spLocks noChangeArrowheads="1"/>
            </p:cNvSpPr>
            <p:nvPr/>
          </p:nvSpPr>
          <p:spPr bwMode="auto">
            <a:xfrm>
              <a:off x="541" y="1126"/>
              <a:ext cx="1597" cy="346"/>
            </a:xfrm>
            <a:prstGeom prst="rect">
              <a:avLst/>
            </a:prstGeom>
            <a:noFill/>
            <a:ln w="9525">
              <a:noFill/>
              <a:miter lim="800000"/>
              <a:headEnd/>
              <a:tailEnd/>
            </a:ln>
          </p:spPr>
          <p:txBody>
            <a:bodyPr>
              <a:spAutoFit/>
            </a:bodyPr>
            <a:lstStyle/>
            <a:p>
              <a:pPr>
                <a:spcBef>
                  <a:spcPct val="50000"/>
                </a:spcBef>
              </a:pPr>
              <a:r>
                <a:rPr lang="en-US" sz="3000">
                  <a:solidFill>
                    <a:srgbClr val="FF0000"/>
                  </a:solidFill>
                  <a:latin typeface="Calibri" pitchFamily="34" charset="0"/>
                </a:rPr>
                <a:t>energetic</a:t>
              </a:r>
            </a:p>
          </p:txBody>
        </p:sp>
        <p:sp>
          <p:nvSpPr>
            <p:cNvPr id="19473" name="Oval 38"/>
            <p:cNvSpPr>
              <a:spLocks noChangeArrowheads="1"/>
            </p:cNvSpPr>
            <p:nvPr/>
          </p:nvSpPr>
          <p:spPr bwMode="auto">
            <a:xfrm>
              <a:off x="349" y="1196"/>
              <a:ext cx="218" cy="210"/>
            </a:xfrm>
            <a:prstGeom prst="ellipse">
              <a:avLst/>
            </a:prstGeom>
            <a:noFill/>
            <a:ln w="28575">
              <a:solidFill>
                <a:srgbClr val="FF0000"/>
              </a:solidFill>
              <a:round/>
              <a:headEnd/>
              <a:tailEnd/>
            </a:ln>
          </p:spPr>
          <p:txBody>
            <a:bodyPr wrap="none" anchor="ctr"/>
            <a:lstStyle/>
            <a:p>
              <a:pPr algn="ctr"/>
              <a:r>
                <a:rPr lang="en-US" sz="2400"/>
                <a:t>7</a:t>
              </a:r>
            </a:p>
          </p:txBody>
        </p:sp>
      </p:grpSp>
      <p:grpSp>
        <p:nvGrpSpPr>
          <p:cNvPr id="59431" name="Group 39"/>
          <p:cNvGrpSpPr>
            <a:grpSpLocks/>
          </p:cNvGrpSpPr>
          <p:nvPr/>
        </p:nvGrpSpPr>
        <p:grpSpPr bwMode="auto">
          <a:xfrm>
            <a:off x="939800" y="5235575"/>
            <a:ext cx="2840038" cy="549275"/>
            <a:chOff x="349" y="1126"/>
            <a:chExt cx="1789" cy="346"/>
          </a:xfrm>
        </p:grpSpPr>
        <p:sp>
          <p:nvSpPr>
            <p:cNvPr id="19470" name="Text Box 40"/>
            <p:cNvSpPr txBox="1">
              <a:spLocks noChangeArrowheads="1"/>
            </p:cNvSpPr>
            <p:nvPr/>
          </p:nvSpPr>
          <p:spPr bwMode="auto">
            <a:xfrm>
              <a:off x="541" y="1126"/>
              <a:ext cx="1597" cy="346"/>
            </a:xfrm>
            <a:prstGeom prst="rect">
              <a:avLst/>
            </a:prstGeom>
            <a:noFill/>
            <a:ln w="9525">
              <a:noFill/>
              <a:miter lim="800000"/>
              <a:headEnd/>
              <a:tailEnd/>
            </a:ln>
          </p:spPr>
          <p:txBody>
            <a:bodyPr>
              <a:spAutoFit/>
            </a:bodyPr>
            <a:lstStyle/>
            <a:p>
              <a:pPr>
                <a:spcBef>
                  <a:spcPct val="50000"/>
                </a:spcBef>
              </a:pPr>
              <a:r>
                <a:rPr lang="en-US" sz="3000">
                  <a:solidFill>
                    <a:srgbClr val="FF0000"/>
                  </a:solidFill>
                  <a:latin typeface="Calibri" pitchFamily="34" charset="0"/>
                </a:rPr>
                <a:t>honest</a:t>
              </a:r>
            </a:p>
          </p:txBody>
        </p:sp>
        <p:sp>
          <p:nvSpPr>
            <p:cNvPr id="19471" name="Oval 41"/>
            <p:cNvSpPr>
              <a:spLocks noChangeArrowheads="1"/>
            </p:cNvSpPr>
            <p:nvPr/>
          </p:nvSpPr>
          <p:spPr bwMode="auto">
            <a:xfrm>
              <a:off x="349" y="1196"/>
              <a:ext cx="218" cy="210"/>
            </a:xfrm>
            <a:prstGeom prst="ellipse">
              <a:avLst/>
            </a:prstGeom>
            <a:noFill/>
            <a:ln w="28575">
              <a:solidFill>
                <a:srgbClr val="FF0000"/>
              </a:solidFill>
              <a:round/>
              <a:headEnd/>
              <a:tailEnd/>
            </a:ln>
          </p:spPr>
          <p:txBody>
            <a:bodyPr wrap="none" anchor="ctr"/>
            <a:lstStyle/>
            <a:p>
              <a:pPr algn="ctr"/>
              <a:r>
                <a:rPr lang="en-US" sz="2400"/>
                <a:t>8</a:t>
              </a:r>
            </a:p>
          </p:txBody>
        </p:sp>
      </p:grpSp>
      <p:grpSp>
        <p:nvGrpSpPr>
          <p:cNvPr id="59434" name="Group 42"/>
          <p:cNvGrpSpPr>
            <a:grpSpLocks/>
          </p:cNvGrpSpPr>
          <p:nvPr/>
        </p:nvGrpSpPr>
        <p:grpSpPr bwMode="auto">
          <a:xfrm>
            <a:off x="935038" y="1311275"/>
            <a:ext cx="2840037" cy="549275"/>
            <a:chOff x="349" y="1126"/>
            <a:chExt cx="1789" cy="346"/>
          </a:xfrm>
        </p:grpSpPr>
        <p:sp>
          <p:nvSpPr>
            <p:cNvPr id="19468" name="Text Box 43"/>
            <p:cNvSpPr txBox="1">
              <a:spLocks noChangeArrowheads="1"/>
            </p:cNvSpPr>
            <p:nvPr/>
          </p:nvSpPr>
          <p:spPr bwMode="auto">
            <a:xfrm>
              <a:off x="541" y="1126"/>
              <a:ext cx="1597" cy="346"/>
            </a:xfrm>
            <a:prstGeom prst="rect">
              <a:avLst/>
            </a:prstGeom>
            <a:noFill/>
            <a:ln w="9525">
              <a:noFill/>
              <a:miter lim="800000"/>
              <a:headEnd/>
              <a:tailEnd/>
            </a:ln>
          </p:spPr>
          <p:txBody>
            <a:bodyPr>
              <a:spAutoFit/>
            </a:bodyPr>
            <a:lstStyle/>
            <a:p>
              <a:pPr>
                <a:spcBef>
                  <a:spcPct val="50000"/>
                </a:spcBef>
              </a:pPr>
              <a:r>
                <a:rPr lang="en-US" sz="3000">
                  <a:solidFill>
                    <a:srgbClr val="FF0000"/>
                  </a:solidFill>
                  <a:latin typeface="Calibri" pitchFamily="34" charset="0"/>
                </a:rPr>
                <a:t>cheerful</a:t>
              </a:r>
            </a:p>
          </p:txBody>
        </p:sp>
        <p:sp>
          <p:nvSpPr>
            <p:cNvPr id="19469" name="Oval 44"/>
            <p:cNvSpPr>
              <a:spLocks noChangeArrowheads="1"/>
            </p:cNvSpPr>
            <p:nvPr/>
          </p:nvSpPr>
          <p:spPr bwMode="auto">
            <a:xfrm>
              <a:off x="349" y="1196"/>
              <a:ext cx="218" cy="210"/>
            </a:xfrm>
            <a:prstGeom prst="ellipse">
              <a:avLst/>
            </a:prstGeom>
            <a:noFill/>
            <a:ln w="28575">
              <a:solidFill>
                <a:srgbClr val="FF0000"/>
              </a:solidFill>
              <a:round/>
              <a:headEnd/>
              <a:tailEnd/>
            </a:ln>
          </p:spPr>
          <p:txBody>
            <a:bodyPr wrap="none" anchor="ctr"/>
            <a:lstStyle/>
            <a:p>
              <a:pPr algn="ctr"/>
              <a:r>
                <a:rPr lang="en-US" sz="2400"/>
                <a:t>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75E-6 0 L 0.2819 -0.65648 " pathEditMode="relative" rAng="0" ptsTypes="AA">
                                      <p:cBhvr>
                                        <p:cTn id="6" dur="2000" fill="hold"/>
                                        <p:tgtEl>
                                          <p:spTgt spid="59412"/>
                                        </p:tgtEl>
                                        <p:attrNameLst>
                                          <p:attrName>ppt_x</p:attrName>
                                          <p:attrName>ppt_y</p:attrName>
                                        </p:attrNameLst>
                                      </p:cBhvr>
                                      <p:rCtr x="14089" y="-3282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08333E-6 1.48148E-6 L 0.28086 -0.32338 " pathEditMode="relative" rAng="0" ptsTypes="AA">
                                      <p:cBhvr>
                                        <p:cTn id="10" dur="2000" fill="hold"/>
                                        <p:tgtEl>
                                          <p:spTgt spid="59425"/>
                                        </p:tgtEl>
                                        <p:attrNameLst>
                                          <p:attrName>ppt_x</p:attrName>
                                          <p:attrName>ppt_y</p:attrName>
                                        </p:attrNameLst>
                                      </p:cBhvr>
                                      <p:rCtr x="14036" y="-1618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875E-6 3.7037E-7 L 0.28073 -0.16157 " pathEditMode="relative" rAng="0" ptsTypes="AA">
                                      <p:cBhvr>
                                        <p:cTn id="14" dur="2000" fill="hold"/>
                                        <p:tgtEl>
                                          <p:spTgt spid="59422"/>
                                        </p:tgtEl>
                                        <p:attrNameLst>
                                          <p:attrName>ppt_x</p:attrName>
                                          <p:attrName>ppt_y</p:attrName>
                                        </p:attrNameLst>
                                      </p:cBhvr>
                                      <p:rCtr x="14036" y="-807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1.04167E-6 0 L 0.27969 0.24444 " pathEditMode="relative" rAng="0" ptsTypes="AA">
                                      <p:cBhvr>
                                        <p:cTn id="18" dur="2000" fill="hold"/>
                                        <p:tgtEl>
                                          <p:spTgt spid="59434"/>
                                        </p:tgtEl>
                                        <p:attrNameLst>
                                          <p:attrName>ppt_x</p:attrName>
                                          <p:attrName>ppt_y</p:attrName>
                                        </p:attrNameLst>
                                      </p:cBhvr>
                                      <p:rCtr x="13984" y="1222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1.875E-6 3.7037E-7 L 0.2819 0.16343 " pathEditMode="relative" rAng="0" ptsTypes="AA">
                                      <p:cBhvr>
                                        <p:cTn id="22" dur="2000" fill="hold"/>
                                        <p:tgtEl>
                                          <p:spTgt spid="59416"/>
                                        </p:tgtEl>
                                        <p:attrNameLst>
                                          <p:attrName>ppt_x</p:attrName>
                                          <p:attrName>ppt_y</p:attrName>
                                        </p:attrNameLst>
                                      </p:cBhvr>
                                      <p:rCtr x="14089" y="8171"/>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95833E-6 3.7037E-7 L 0.28515 0.3294 " pathEditMode="relative" rAng="0" ptsTypes="AA">
                                      <p:cBhvr>
                                        <p:cTn id="26" dur="2000" fill="hold"/>
                                        <p:tgtEl>
                                          <p:spTgt spid="59413"/>
                                        </p:tgtEl>
                                        <p:attrNameLst>
                                          <p:attrName>ppt_x</p:attrName>
                                          <p:attrName>ppt_y</p:attrName>
                                        </p:attrNameLst>
                                      </p:cBhvr>
                                      <p:rCtr x="14258" y="16458"/>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1.875E-6 3.7037E-7 L 0.28281 0.2463 " pathEditMode="relative" rAng="0" ptsTypes="AA">
                                      <p:cBhvr>
                                        <p:cTn id="30" dur="2000" fill="hold"/>
                                        <p:tgtEl>
                                          <p:spTgt spid="59419"/>
                                        </p:tgtEl>
                                        <p:attrNameLst>
                                          <p:attrName>ppt_x</p:attrName>
                                          <p:attrName>ppt_y</p:attrName>
                                        </p:attrNameLst>
                                      </p:cBhvr>
                                      <p:rCtr x="14141" y="12315"/>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2.08333E-6 -1.85185E-6 L 0.28307 0.08287 " pathEditMode="relative" rAng="0" ptsTypes="AA">
                                      <p:cBhvr>
                                        <p:cTn id="34" dur="2000" fill="hold"/>
                                        <p:tgtEl>
                                          <p:spTgt spid="59428"/>
                                        </p:tgtEl>
                                        <p:attrNameLst>
                                          <p:attrName>ppt_x</p:attrName>
                                          <p:attrName>ppt_y</p:attrName>
                                        </p:attrNameLst>
                                      </p:cBhvr>
                                      <p:rCtr x="14154" y="4144"/>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4.16667E-7 -2.22222E-6 L 0.28359 0.08009 " pathEditMode="relative" rAng="0" ptsTypes="AA">
                                      <p:cBhvr>
                                        <p:cTn id="38" dur="2000" fill="hold"/>
                                        <p:tgtEl>
                                          <p:spTgt spid="59431"/>
                                        </p:tgtEl>
                                        <p:attrNameLst>
                                          <p:attrName>ppt_x</p:attrName>
                                          <p:attrName>ppt_y</p:attrName>
                                        </p:attrNameLst>
                                      </p:cBhvr>
                                      <p:rCtr x="1418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noChangeArrowheads="1"/>
          </p:cNvPicPr>
          <p:nvPr/>
        </p:nvPicPr>
        <p:blipFill>
          <a:blip r:embed="rId2"/>
          <a:srcRect/>
          <a:stretch>
            <a:fillRect/>
          </a:stretch>
        </p:blipFill>
        <p:spPr bwMode="auto">
          <a:xfrm>
            <a:off x="0" y="461963"/>
            <a:ext cx="3235325" cy="2062162"/>
          </a:xfrm>
          <a:prstGeom prst="rect">
            <a:avLst/>
          </a:prstGeom>
          <a:noFill/>
          <a:ln w="9525">
            <a:noFill/>
            <a:miter lim="800000"/>
            <a:headEnd/>
            <a:tailEnd/>
          </a:ln>
        </p:spPr>
      </p:pic>
      <p:pic>
        <p:nvPicPr>
          <p:cNvPr id="20482" name="Picture 5"/>
          <p:cNvPicPr>
            <a:picLocks noChangeAspect="1" noChangeArrowheads="1"/>
          </p:cNvPicPr>
          <p:nvPr/>
        </p:nvPicPr>
        <p:blipFill>
          <a:blip r:embed="rId3"/>
          <a:srcRect/>
          <a:stretch>
            <a:fillRect/>
          </a:stretch>
        </p:blipFill>
        <p:spPr bwMode="auto">
          <a:xfrm>
            <a:off x="173038" y="2520950"/>
            <a:ext cx="2444750" cy="1354138"/>
          </a:xfrm>
          <a:prstGeom prst="rect">
            <a:avLst/>
          </a:prstGeom>
          <a:noFill/>
          <a:ln w="9525">
            <a:noFill/>
            <a:miter lim="800000"/>
            <a:headEnd/>
            <a:tailEnd/>
          </a:ln>
        </p:spPr>
      </p:pic>
      <p:sp>
        <p:nvSpPr>
          <p:cNvPr id="20483" name="Rectangle 6"/>
          <p:cNvSpPr>
            <a:spLocks noChangeArrowheads="1"/>
          </p:cNvSpPr>
          <p:nvPr/>
        </p:nvSpPr>
        <p:spPr bwMode="auto">
          <a:xfrm>
            <a:off x="2617788" y="2731324"/>
            <a:ext cx="8909050" cy="2062103"/>
          </a:xfrm>
          <a:prstGeom prst="rect">
            <a:avLst/>
          </a:prstGeom>
          <a:noFill/>
          <a:ln w="9525">
            <a:noFill/>
            <a:miter lim="800000"/>
            <a:headEnd/>
            <a:tailEnd/>
          </a:ln>
        </p:spPr>
        <p:txBody>
          <a:bodyPr anchor="ctr">
            <a:spAutoFit/>
          </a:bodyPr>
          <a:lstStyle/>
          <a:p>
            <a:r>
              <a:rPr lang="en-US" sz="3200" b="1" dirty="0">
                <a:latin typeface="Calibri" pitchFamily="34" charset="0"/>
              </a:rPr>
              <a:t>Character idioms</a:t>
            </a:r>
            <a:br>
              <a:rPr lang="en-US" sz="3200" b="1" dirty="0">
                <a:latin typeface="Calibri" pitchFamily="34" charset="0"/>
              </a:rPr>
            </a:br>
            <a:r>
              <a:rPr lang="en-US" sz="3200" b="1" dirty="0">
                <a:solidFill>
                  <a:schemeClr val="hlink"/>
                </a:solidFill>
                <a:latin typeface="Calibri" pitchFamily="34" charset="0"/>
              </a:rPr>
              <a:t>as cold as ice </a:t>
            </a:r>
            <a:r>
              <a:rPr lang="en-US" sz="3200" dirty="0">
                <a:solidFill>
                  <a:schemeClr val="hlink"/>
                </a:solidFill>
                <a:latin typeface="Calibri" pitchFamily="34" charset="0"/>
              </a:rPr>
              <a:t>➝ not showing any emotion</a:t>
            </a:r>
            <a:br>
              <a:rPr lang="en-US" sz="3200" dirty="0">
                <a:solidFill>
                  <a:schemeClr val="hlink"/>
                </a:solidFill>
                <a:latin typeface="Calibri" pitchFamily="34" charset="0"/>
              </a:rPr>
            </a:br>
            <a:r>
              <a:rPr lang="en-US" sz="3200" b="1" dirty="0">
                <a:solidFill>
                  <a:schemeClr val="hlink"/>
                </a:solidFill>
                <a:latin typeface="Calibri" pitchFamily="34" charset="0"/>
              </a:rPr>
              <a:t>two-faced </a:t>
            </a:r>
            <a:r>
              <a:rPr lang="en-US" sz="3200" dirty="0">
                <a:solidFill>
                  <a:schemeClr val="hlink"/>
                </a:solidFill>
                <a:latin typeface="Calibri" pitchFamily="34" charset="0"/>
              </a:rPr>
              <a:t>➝ dishonest</a:t>
            </a:r>
            <a:br>
              <a:rPr lang="en-US" sz="3200" dirty="0">
                <a:solidFill>
                  <a:schemeClr val="hlink"/>
                </a:solidFill>
                <a:latin typeface="Calibri" pitchFamily="34" charset="0"/>
              </a:rPr>
            </a:br>
            <a:r>
              <a:rPr lang="en-US" sz="3200" b="1" dirty="0">
                <a:solidFill>
                  <a:schemeClr val="hlink"/>
                </a:solidFill>
                <a:latin typeface="Calibri" pitchFamily="34" charset="0"/>
              </a:rPr>
              <a:t>smart cookie </a:t>
            </a:r>
            <a:r>
              <a:rPr lang="en-US" sz="3200" dirty="0">
                <a:solidFill>
                  <a:schemeClr val="hlink"/>
                </a:solidFill>
                <a:latin typeface="Calibri" pitchFamily="34" charset="0"/>
              </a:rPr>
              <a:t>➝ clever</a:t>
            </a:r>
            <a:endParaRPr lang="en-US" sz="3200" dirty="0">
              <a:latin typeface="Calibri" pitchFamily="34" charset="0"/>
            </a:endParaRPr>
          </a:p>
        </p:txBody>
      </p:sp>
      <p:sp>
        <p:nvSpPr>
          <p:cNvPr id="47111" name="Rectangle 7"/>
          <p:cNvSpPr>
            <a:spLocks noChangeArrowheads="1"/>
          </p:cNvSpPr>
          <p:nvPr/>
        </p:nvSpPr>
        <p:spPr bwMode="auto">
          <a:xfrm>
            <a:off x="1195388" y="4972050"/>
            <a:ext cx="10696575" cy="1066800"/>
          </a:xfrm>
          <a:prstGeom prst="rect">
            <a:avLst/>
          </a:prstGeom>
          <a:noFill/>
          <a:ln w="9525">
            <a:noFill/>
            <a:miter lim="800000"/>
            <a:headEnd/>
            <a:tailEnd/>
          </a:ln>
        </p:spPr>
        <p:txBody>
          <a:bodyPr>
            <a:spAutoFit/>
          </a:bodyPr>
          <a:lstStyle/>
          <a:p>
            <a:r>
              <a:rPr lang="en-US" sz="3200" b="1">
                <a:latin typeface="Calibri" pitchFamily="34" charset="0"/>
              </a:rPr>
              <a:t>Make sentences using the idioms above. Are there similar idioms in your language?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animEffect transition="in" filter="blinds(horizontal)">
                                      <p:cBhvr>
                                        <p:cTn id="7"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3" y="476250"/>
            <a:ext cx="1708150" cy="641350"/>
          </a:xfrm>
          <a:prstGeom prst="rect">
            <a:avLst/>
          </a:prstGeom>
          <a:solidFill>
            <a:srgbClr val="00B050"/>
          </a:solidFill>
          <a:effectLst>
            <a:outerShdw blurRad="63500" sx="102000" sy="102000" algn="ctr" rotWithShape="0">
              <a:prstClr val="black">
                <a:alpha val="40000"/>
              </a:prstClr>
            </a:outerShdw>
          </a:effectLst>
        </p:spPr>
        <p:txBody>
          <a:bodyPr>
            <a:spAutoFit/>
          </a:bodyPr>
          <a:lstStyle/>
          <a:p>
            <a:pPr>
              <a:defRPr/>
            </a:pPr>
            <a:r>
              <a:rPr lang="en-US" b="1">
                <a:solidFill>
                  <a:schemeClr val="bg1"/>
                </a:solidFill>
                <a:latin typeface="Calibri" pitchFamily="34" charset="0"/>
              </a:rPr>
              <a:t>Extra Practice </a:t>
            </a:r>
          </a:p>
          <a:p>
            <a:pPr>
              <a:defRPr/>
            </a:pPr>
            <a:r>
              <a:rPr lang="en-US" b="1">
                <a:solidFill>
                  <a:schemeClr val="bg1"/>
                </a:solidFill>
                <a:latin typeface="Calibri" pitchFamily="34" charset="0"/>
              </a:rPr>
              <a:t>WB, page 12</a:t>
            </a:r>
          </a:p>
        </p:txBody>
      </p:sp>
      <p:sp>
        <p:nvSpPr>
          <p:cNvPr id="21506" name="Rectangle 3"/>
          <p:cNvSpPr>
            <a:spLocks noChangeArrowheads="1"/>
          </p:cNvSpPr>
          <p:nvPr/>
        </p:nvSpPr>
        <p:spPr bwMode="auto">
          <a:xfrm>
            <a:off x="2068513" y="436563"/>
            <a:ext cx="9937750" cy="1066800"/>
          </a:xfrm>
          <a:prstGeom prst="rect">
            <a:avLst/>
          </a:prstGeom>
          <a:noFill/>
          <a:ln w="9525">
            <a:noFill/>
            <a:miter lim="800000"/>
            <a:headEnd/>
            <a:tailEnd/>
          </a:ln>
        </p:spPr>
        <p:txBody>
          <a:bodyPr anchor="ctr">
            <a:spAutoFit/>
          </a:bodyPr>
          <a:lstStyle/>
          <a:p>
            <a:r>
              <a:rPr lang="en-US" sz="3200" b="1" dirty="0">
                <a:latin typeface="Calibri" pitchFamily="34" charset="0"/>
              </a:rPr>
              <a:t>Find 6 character adjectives in the word search. Then list them under the correct heading.</a:t>
            </a:r>
            <a:r>
              <a:rPr lang="en-US" sz="3200" dirty="0">
                <a:latin typeface="Calibri" pitchFamily="34" charset="0"/>
              </a:rPr>
              <a:t> </a:t>
            </a:r>
          </a:p>
        </p:txBody>
      </p:sp>
      <p:pic>
        <p:nvPicPr>
          <p:cNvPr id="21507" name="Picture 5"/>
          <p:cNvPicPr>
            <a:picLocks noChangeAspect="1" noChangeArrowheads="1"/>
          </p:cNvPicPr>
          <p:nvPr/>
        </p:nvPicPr>
        <p:blipFill>
          <a:blip r:embed="rId2"/>
          <a:srcRect/>
          <a:stretch>
            <a:fillRect/>
          </a:stretch>
        </p:blipFill>
        <p:spPr bwMode="auto">
          <a:xfrm>
            <a:off x="187325" y="1341438"/>
            <a:ext cx="5494338" cy="5116512"/>
          </a:xfrm>
          <a:prstGeom prst="rect">
            <a:avLst/>
          </a:prstGeom>
          <a:noFill/>
          <a:ln w="9525">
            <a:noFill/>
            <a:miter lim="800000"/>
            <a:headEnd/>
            <a:tailEnd/>
          </a:ln>
        </p:spPr>
      </p:pic>
      <p:pic>
        <p:nvPicPr>
          <p:cNvPr id="21508" name="Picture 6"/>
          <p:cNvPicPr>
            <a:picLocks noChangeAspect="1" noChangeArrowheads="1"/>
          </p:cNvPicPr>
          <p:nvPr/>
        </p:nvPicPr>
        <p:blipFill>
          <a:blip r:embed="rId3"/>
          <a:srcRect/>
          <a:stretch>
            <a:fillRect/>
          </a:stretch>
        </p:blipFill>
        <p:spPr bwMode="auto">
          <a:xfrm>
            <a:off x="5880100" y="2620963"/>
            <a:ext cx="5792788" cy="2998787"/>
          </a:xfrm>
          <a:prstGeom prst="rect">
            <a:avLst/>
          </a:prstGeom>
          <a:noFill/>
          <a:ln w="9525">
            <a:noFill/>
            <a:miter lim="800000"/>
            <a:headEnd/>
            <a:tailEnd/>
          </a:ln>
        </p:spPr>
      </p:pic>
      <p:sp>
        <p:nvSpPr>
          <p:cNvPr id="19463" name="AutoShape 7"/>
          <p:cNvSpPr>
            <a:spLocks noChangeArrowheads="1"/>
          </p:cNvSpPr>
          <p:nvPr/>
        </p:nvSpPr>
        <p:spPr bwMode="auto">
          <a:xfrm>
            <a:off x="585788" y="1685925"/>
            <a:ext cx="257175" cy="1800225"/>
          </a:xfrm>
          <a:prstGeom prst="roundRect">
            <a:avLst>
              <a:gd name="adj" fmla="val 16667"/>
            </a:avLst>
          </a:prstGeom>
          <a:noFill/>
          <a:ln w="38100">
            <a:solidFill>
              <a:srgbClr val="FF0000"/>
            </a:solidFill>
            <a:round/>
            <a:headEnd/>
            <a:tailEnd/>
          </a:ln>
        </p:spPr>
        <p:txBody>
          <a:bodyPr wrap="none" anchor="ctr"/>
          <a:lstStyle/>
          <a:p>
            <a:endParaRPr lang="en-US"/>
          </a:p>
        </p:txBody>
      </p:sp>
      <p:sp>
        <p:nvSpPr>
          <p:cNvPr id="19464" name="AutoShape 8"/>
          <p:cNvSpPr>
            <a:spLocks noChangeArrowheads="1"/>
          </p:cNvSpPr>
          <p:nvPr/>
        </p:nvSpPr>
        <p:spPr bwMode="auto">
          <a:xfrm>
            <a:off x="538163" y="2795588"/>
            <a:ext cx="2857500" cy="328612"/>
          </a:xfrm>
          <a:prstGeom prst="roundRect">
            <a:avLst>
              <a:gd name="adj" fmla="val 16667"/>
            </a:avLst>
          </a:prstGeom>
          <a:noFill/>
          <a:ln w="38100">
            <a:solidFill>
              <a:srgbClr val="FF0000"/>
            </a:solidFill>
            <a:round/>
            <a:headEnd/>
            <a:tailEnd/>
          </a:ln>
        </p:spPr>
        <p:txBody>
          <a:bodyPr wrap="none" anchor="ctr"/>
          <a:lstStyle/>
          <a:p>
            <a:endParaRPr lang="en-US"/>
          </a:p>
        </p:txBody>
      </p:sp>
      <p:sp>
        <p:nvSpPr>
          <p:cNvPr id="19465" name="AutoShape 9"/>
          <p:cNvSpPr>
            <a:spLocks noChangeArrowheads="1"/>
          </p:cNvSpPr>
          <p:nvPr/>
        </p:nvSpPr>
        <p:spPr bwMode="auto">
          <a:xfrm>
            <a:off x="1033463" y="3533775"/>
            <a:ext cx="3171825" cy="328613"/>
          </a:xfrm>
          <a:prstGeom prst="roundRect">
            <a:avLst>
              <a:gd name="adj" fmla="val 16667"/>
            </a:avLst>
          </a:prstGeom>
          <a:noFill/>
          <a:ln w="38100">
            <a:solidFill>
              <a:srgbClr val="FF0000"/>
            </a:solidFill>
            <a:round/>
            <a:headEnd/>
            <a:tailEnd/>
          </a:ln>
        </p:spPr>
        <p:txBody>
          <a:bodyPr wrap="none" anchor="ctr"/>
          <a:lstStyle/>
          <a:p>
            <a:endParaRPr lang="en-US"/>
          </a:p>
        </p:txBody>
      </p:sp>
      <p:sp>
        <p:nvSpPr>
          <p:cNvPr id="19466" name="AutoShape 10"/>
          <p:cNvSpPr>
            <a:spLocks noChangeArrowheads="1"/>
          </p:cNvSpPr>
          <p:nvPr/>
        </p:nvSpPr>
        <p:spPr bwMode="auto">
          <a:xfrm>
            <a:off x="561975" y="3933825"/>
            <a:ext cx="3286125" cy="328613"/>
          </a:xfrm>
          <a:prstGeom prst="roundRect">
            <a:avLst>
              <a:gd name="adj" fmla="val 16667"/>
            </a:avLst>
          </a:prstGeom>
          <a:noFill/>
          <a:ln w="38100">
            <a:solidFill>
              <a:srgbClr val="FF0000"/>
            </a:solidFill>
            <a:round/>
            <a:headEnd/>
            <a:tailEnd/>
          </a:ln>
        </p:spPr>
        <p:txBody>
          <a:bodyPr wrap="none" anchor="ctr"/>
          <a:lstStyle/>
          <a:p>
            <a:endParaRPr lang="en-US"/>
          </a:p>
        </p:txBody>
      </p:sp>
      <p:sp>
        <p:nvSpPr>
          <p:cNvPr id="19467" name="AutoShape 11"/>
          <p:cNvSpPr>
            <a:spLocks noChangeArrowheads="1"/>
          </p:cNvSpPr>
          <p:nvPr/>
        </p:nvSpPr>
        <p:spPr bwMode="auto">
          <a:xfrm>
            <a:off x="590550" y="4633913"/>
            <a:ext cx="3643313" cy="328612"/>
          </a:xfrm>
          <a:prstGeom prst="roundRect">
            <a:avLst>
              <a:gd name="adj" fmla="val 16667"/>
            </a:avLst>
          </a:prstGeom>
          <a:noFill/>
          <a:ln w="38100">
            <a:solidFill>
              <a:srgbClr val="FF0000"/>
            </a:solidFill>
            <a:round/>
            <a:headEnd/>
            <a:tailEnd/>
          </a:ln>
        </p:spPr>
        <p:txBody>
          <a:bodyPr wrap="none" anchor="ctr"/>
          <a:lstStyle/>
          <a:p>
            <a:endParaRPr lang="en-US"/>
          </a:p>
        </p:txBody>
      </p:sp>
      <p:sp>
        <p:nvSpPr>
          <p:cNvPr id="19468" name="AutoShape 12"/>
          <p:cNvSpPr>
            <a:spLocks noChangeArrowheads="1"/>
          </p:cNvSpPr>
          <p:nvPr/>
        </p:nvSpPr>
        <p:spPr bwMode="auto">
          <a:xfrm>
            <a:off x="4010025" y="2052638"/>
            <a:ext cx="300038" cy="2557462"/>
          </a:xfrm>
          <a:prstGeom prst="roundRect">
            <a:avLst>
              <a:gd name="adj" fmla="val 16667"/>
            </a:avLst>
          </a:prstGeom>
          <a:noFill/>
          <a:ln w="38100">
            <a:solidFill>
              <a:srgbClr val="FF0000"/>
            </a:solidFill>
            <a:round/>
            <a:headEnd/>
            <a:tailEnd/>
          </a:ln>
        </p:spPr>
        <p:txBody>
          <a:bodyPr wrap="none" anchor="ctr"/>
          <a:lstStyle/>
          <a:p>
            <a:endParaRPr lang="en-US"/>
          </a:p>
        </p:txBody>
      </p:sp>
      <p:sp>
        <p:nvSpPr>
          <p:cNvPr id="19469" name="Text Box 13"/>
          <p:cNvSpPr txBox="1">
            <a:spLocks noChangeArrowheads="1"/>
          </p:cNvSpPr>
          <p:nvPr/>
        </p:nvSpPr>
        <p:spPr bwMode="auto">
          <a:xfrm>
            <a:off x="6115050" y="3343275"/>
            <a:ext cx="2500313" cy="2043113"/>
          </a:xfrm>
          <a:prstGeom prst="rect">
            <a:avLst/>
          </a:prstGeom>
          <a:noFill/>
          <a:ln w="9525">
            <a:noFill/>
            <a:miter lim="800000"/>
            <a:headEnd/>
            <a:tailEnd/>
          </a:ln>
        </p:spPr>
        <p:txBody>
          <a:bodyPr>
            <a:spAutoFit/>
          </a:bodyPr>
          <a:lstStyle/>
          <a:p>
            <a:pPr algn="ctr">
              <a:spcBef>
                <a:spcPct val="50000"/>
              </a:spcBef>
            </a:pPr>
            <a:r>
              <a:rPr lang="en-US" sz="3200" i="1">
                <a:solidFill>
                  <a:srgbClr val="FF0000"/>
                </a:solidFill>
                <a:latin typeface="Calibri" pitchFamily="34" charset="0"/>
              </a:rPr>
              <a:t>cheerful</a:t>
            </a:r>
          </a:p>
          <a:p>
            <a:pPr algn="ctr">
              <a:spcBef>
                <a:spcPct val="50000"/>
              </a:spcBef>
            </a:pPr>
            <a:r>
              <a:rPr lang="en-US" sz="3200" i="1">
                <a:solidFill>
                  <a:srgbClr val="FF0000"/>
                </a:solidFill>
                <a:latin typeface="Calibri" pitchFamily="34" charset="0"/>
              </a:rPr>
              <a:t>generous</a:t>
            </a:r>
          </a:p>
          <a:p>
            <a:pPr algn="ctr">
              <a:spcBef>
                <a:spcPct val="50000"/>
              </a:spcBef>
            </a:pPr>
            <a:r>
              <a:rPr lang="en-US" sz="3200" i="1">
                <a:solidFill>
                  <a:srgbClr val="FF0000"/>
                </a:solidFill>
                <a:latin typeface="Calibri" pitchFamily="34" charset="0"/>
              </a:rPr>
              <a:t>popular</a:t>
            </a:r>
          </a:p>
        </p:txBody>
      </p:sp>
      <p:sp>
        <p:nvSpPr>
          <p:cNvPr id="19470" name="Text Box 14"/>
          <p:cNvSpPr txBox="1">
            <a:spLocks noChangeArrowheads="1"/>
          </p:cNvSpPr>
          <p:nvPr/>
        </p:nvSpPr>
        <p:spPr bwMode="auto">
          <a:xfrm>
            <a:off x="8974101" y="3380490"/>
            <a:ext cx="2500313" cy="2043112"/>
          </a:xfrm>
          <a:prstGeom prst="rect">
            <a:avLst/>
          </a:prstGeom>
          <a:noFill/>
          <a:ln w="9525">
            <a:noFill/>
            <a:miter lim="800000"/>
            <a:headEnd/>
            <a:tailEnd/>
          </a:ln>
        </p:spPr>
        <p:txBody>
          <a:bodyPr>
            <a:spAutoFit/>
          </a:bodyPr>
          <a:lstStyle/>
          <a:p>
            <a:pPr algn="ctr">
              <a:spcBef>
                <a:spcPct val="50000"/>
              </a:spcBef>
            </a:pPr>
            <a:r>
              <a:rPr lang="en-US" sz="3200" i="1" dirty="0">
                <a:solidFill>
                  <a:srgbClr val="FF0000"/>
                </a:solidFill>
                <a:latin typeface="Calibri" pitchFamily="34" charset="0"/>
              </a:rPr>
              <a:t>bossy</a:t>
            </a:r>
          </a:p>
          <a:p>
            <a:pPr algn="ctr">
              <a:spcBef>
                <a:spcPct val="50000"/>
              </a:spcBef>
            </a:pPr>
            <a:r>
              <a:rPr lang="en-US" sz="3200" i="1" dirty="0">
                <a:solidFill>
                  <a:srgbClr val="FF0000"/>
                </a:solidFill>
                <a:latin typeface="Calibri" pitchFamily="34" charset="0"/>
              </a:rPr>
              <a:t>selfish</a:t>
            </a:r>
          </a:p>
          <a:p>
            <a:pPr algn="ctr">
              <a:spcBef>
                <a:spcPct val="50000"/>
              </a:spcBef>
            </a:pPr>
            <a:r>
              <a:rPr lang="en-US" sz="3200" i="1" dirty="0">
                <a:solidFill>
                  <a:srgbClr val="FF0000"/>
                </a:solidFill>
                <a:latin typeface="Calibri" pitchFamily="34" charset="0"/>
              </a:rPr>
              <a:t>impatient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blinds(horizontal)">
                                      <p:cBhvr>
                                        <p:cTn id="7" dur="500"/>
                                        <p:tgtEl>
                                          <p:spTgt spid="194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64"/>
                                        </p:tgtEl>
                                        <p:attrNameLst>
                                          <p:attrName>style.visibility</p:attrName>
                                        </p:attrNameLst>
                                      </p:cBhvr>
                                      <p:to>
                                        <p:strVal val="visible"/>
                                      </p:to>
                                    </p:set>
                                    <p:animEffect transition="in" filter="blinds(horizontal)">
                                      <p:cBhvr>
                                        <p:cTn id="12" dur="500"/>
                                        <p:tgtEl>
                                          <p:spTgt spid="194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465"/>
                                        </p:tgtEl>
                                        <p:attrNameLst>
                                          <p:attrName>style.visibility</p:attrName>
                                        </p:attrNameLst>
                                      </p:cBhvr>
                                      <p:to>
                                        <p:strVal val="visible"/>
                                      </p:to>
                                    </p:set>
                                    <p:animEffect transition="in" filter="blinds(horizontal)">
                                      <p:cBhvr>
                                        <p:cTn id="17" dur="500"/>
                                        <p:tgtEl>
                                          <p:spTgt spid="1946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466"/>
                                        </p:tgtEl>
                                        <p:attrNameLst>
                                          <p:attrName>style.visibility</p:attrName>
                                        </p:attrNameLst>
                                      </p:cBhvr>
                                      <p:to>
                                        <p:strVal val="visible"/>
                                      </p:to>
                                    </p:set>
                                    <p:animEffect transition="in" filter="blinds(horizontal)">
                                      <p:cBhvr>
                                        <p:cTn id="22" dur="500"/>
                                        <p:tgtEl>
                                          <p:spTgt spid="1946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467"/>
                                        </p:tgtEl>
                                        <p:attrNameLst>
                                          <p:attrName>style.visibility</p:attrName>
                                        </p:attrNameLst>
                                      </p:cBhvr>
                                      <p:to>
                                        <p:strVal val="visible"/>
                                      </p:to>
                                    </p:set>
                                    <p:animEffect transition="in" filter="blinds(horizontal)">
                                      <p:cBhvr>
                                        <p:cTn id="27" dur="500"/>
                                        <p:tgtEl>
                                          <p:spTgt spid="1946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468"/>
                                        </p:tgtEl>
                                        <p:attrNameLst>
                                          <p:attrName>style.visibility</p:attrName>
                                        </p:attrNameLst>
                                      </p:cBhvr>
                                      <p:to>
                                        <p:strVal val="visible"/>
                                      </p:to>
                                    </p:set>
                                    <p:animEffect transition="in" filter="blinds(horizontal)">
                                      <p:cBhvr>
                                        <p:cTn id="32" dur="500"/>
                                        <p:tgtEl>
                                          <p:spTgt spid="1946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9469">
                                            <p:txEl>
                                              <p:pRg st="0" end="0"/>
                                            </p:txEl>
                                          </p:spTgt>
                                        </p:tgtEl>
                                        <p:attrNameLst>
                                          <p:attrName>style.visibility</p:attrName>
                                        </p:attrNameLst>
                                      </p:cBhvr>
                                      <p:to>
                                        <p:strVal val="visible"/>
                                      </p:to>
                                    </p:set>
                                    <p:animEffect transition="in" filter="blinds(horizontal)">
                                      <p:cBhvr>
                                        <p:cTn id="37" dur="500"/>
                                        <p:tgtEl>
                                          <p:spTgt spid="1946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9469">
                                            <p:txEl>
                                              <p:pRg st="1" end="1"/>
                                            </p:txEl>
                                          </p:spTgt>
                                        </p:tgtEl>
                                        <p:attrNameLst>
                                          <p:attrName>style.visibility</p:attrName>
                                        </p:attrNameLst>
                                      </p:cBhvr>
                                      <p:to>
                                        <p:strVal val="visible"/>
                                      </p:to>
                                    </p:set>
                                    <p:animEffect transition="in" filter="blinds(horizontal)">
                                      <p:cBhvr>
                                        <p:cTn id="42" dur="500"/>
                                        <p:tgtEl>
                                          <p:spTgt spid="1946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9469">
                                            <p:txEl>
                                              <p:pRg st="2" end="2"/>
                                            </p:txEl>
                                          </p:spTgt>
                                        </p:tgtEl>
                                        <p:attrNameLst>
                                          <p:attrName>style.visibility</p:attrName>
                                        </p:attrNameLst>
                                      </p:cBhvr>
                                      <p:to>
                                        <p:strVal val="visible"/>
                                      </p:to>
                                    </p:set>
                                    <p:animEffect transition="in" filter="blinds(horizontal)">
                                      <p:cBhvr>
                                        <p:cTn id="47" dur="500"/>
                                        <p:tgtEl>
                                          <p:spTgt spid="1946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9470">
                                            <p:txEl>
                                              <p:pRg st="0" end="0"/>
                                            </p:txEl>
                                          </p:spTgt>
                                        </p:tgtEl>
                                        <p:attrNameLst>
                                          <p:attrName>style.visibility</p:attrName>
                                        </p:attrNameLst>
                                      </p:cBhvr>
                                      <p:to>
                                        <p:strVal val="visible"/>
                                      </p:to>
                                    </p:set>
                                    <p:animEffect transition="in" filter="blinds(horizontal)">
                                      <p:cBhvr>
                                        <p:cTn id="52" dur="500"/>
                                        <p:tgtEl>
                                          <p:spTgt spid="1947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9470">
                                            <p:txEl>
                                              <p:pRg st="1" end="1"/>
                                            </p:txEl>
                                          </p:spTgt>
                                        </p:tgtEl>
                                        <p:attrNameLst>
                                          <p:attrName>style.visibility</p:attrName>
                                        </p:attrNameLst>
                                      </p:cBhvr>
                                      <p:to>
                                        <p:strVal val="visible"/>
                                      </p:to>
                                    </p:set>
                                    <p:animEffect transition="in" filter="blinds(horizontal)">
                                      <p:cBhvr>
                                        <p:cTn id="57" dur="500"/>
                                        <p:tgtEl>
                                          <p:spTgt spid="19470">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9470">
                                            <p:txEl>
                                              <p:pRg st="2" end="2"/>
                                            </p:txEl>
                                          </p:spTgt>
                                        </p:tgtEl>
                                        <p:attrNameLst>
                                          <p:attrName>style.visibility</p:attrName>
                                        </p:attrNameLst>
                                      </p:cBhvr>
                                      <p:to>
                                        <p:strVal val="visible"/>
                                      </p:to>
                                    </p:set>
                                    <p:animEffect transition="in" filter="blinds(horizontal)">
                                      <p:cBhvr>
                                        <p:cTn id="62" dur="500"/>
                                        <p:tgtEl>
                                          <p:spTgt spid="194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P spid="19464" grpId="0" animBg="1"/>
      <p:bldP spid="19465" grpId="0" animBg="1"/>
      <p:bldP spid="19466" grpId="0" animBg="1"/>
      <p:bldP spid="19467" grpId="0" animBg="1"/>
      <p:bldP spid="194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srcRect/>
          <a:stretch>
            <a:fillRect/>
          </a:stretch>
        </p:blipFill>
        <p:spPr bwMode="auto">
          <a:xfrm>
            <a:off x="0" y="0"/>
            <a:ext cx="9667875" cy="6858000"/>
          </a:xfrm>
          <a:prstGeom prst="rect">
            <a:avLst/>
          </a:prstGeom>
          <a:noFill/>
          <a:ln w="9525">
            <a:noFill/>
            <a:miter lim="800000"/>
            <a:headEnd/>
            <a:tailEnd/>
          </a:ln>
        </p:spPr>
      </p:pic>
      <p:sp>
        <p:nvSpPr>
          <p:cNvPr id="22530" name="TextBox 2"/>
          <p:cNvSpPr txBox="1">
            <a:spLocks noChangeArrowheads="1"/>
          </p:cNvSpPr>
          <p:nvPr/>
        </p:nvSpPr>
        <p:spPr bwMode="auto">
          <a:xfrm>
            <a:off x="1782763" y="2687638"/>
            <a:ext cx="3749675" cy="922337"/>
          </a:xfrm>
          <a:prstGeom prst="rect">
            <a:avLst/>
          </a:prstGeom>
          <a:noFill/>
          <a:ln w="9525">
            <a:noFill/>
            <a:miter lim="800000"/>
            <a:headEnd/>
            <a:tailEnd/>
          </a:ln>
        </p:spPr>
        <p:txBody>
          <a:bodyPr>
            <a:spAutoFit/>
          </a:bodyPr>
          <a:lstStyle/>
          <a:p>
            <a:pPr algn="ctr"/>
            <a:r>
              <a:rPr lang="en-US" sz="5400">
                <a:solidFill>
                  <a:schemeClr val="bg1"/>
                </a:solidFill>
                <a:latin typeface="Calibri" pitchFamily="34" charset="0"/>
              </a:rPr>
              <a:t>Production</a:t>
            </a:r>
            <a:endParaRPr lang="en-US" sz="2400">
              <a:solidFill>
                <a:schemeClr val="bg1"/>
              </a:solidFill>
              <a:latin typeface="Calibri"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788988" y="1025525"/>
            <a:ext cx="10460037" cy="3994150"/>
          </a:xfrm>
          <a:prstGeom prst="rect">
            <a:avLst/>
          </a:prstGeom>
          <a:noFill/>
          <a:ln w="9525">
            <a:noFill/>
            <a:miter lim="800000"/>
            <a:headEnd/>
            <a:tailEnd/>
          </a:ln>
          <a:effectLst/>
        </p:spPr>
        <p:txBody>
          <a:bodyPr>
            <a:spAutoFit/>
          </a:bodyPr>
          <a:lstStyle/>
          <a:p>
            <a:pPr>
              <a:spcBef>
                <a:spcPct val="50000"/>
              </a:spcBef>
            </a:pPr>
            <a:r>
              <a:rPr lang="en-US" sz="3200" i="1" dirty="0">
                <a:latin typeface="Calibri" pitchFamily="34" charset="0"/>
              </a:rPr>
              <a:t>Work in pairs. Use the characters above to make sentences about your classmates. Your partner will guess who he/she is.</a:t>
            </a:r>
          </a:p>
          <a:p>
            <a:pPr>
              <a:spcBef>
                <a:spcPct val="50000"/>
              </a:spcBef>
            </a:pPr>
            <a:r>
              <a:rPr lang="en-US" sz="3200" b="1" dirty="0">
                <a:latin typeface="Calibri" pitchFamily="34" charset="0"/>
              </a:rPr>
              <a:t>Example</a:t>
            </a:r>
          </a:p>
          <a:p>
            <a:pPr>
              <a:spcBef>
                <a:spcPct val="50000"/>
              </a:spcBef>
            </a:pPr>
            <a:r>
              <a:rPr lang="en-US" sz="3200" dirty="0">
                <a:solidFill>
                  <a:schemeClr val="hlink"/>
                </a:solidFill>
                <a:latin typeface="Calibri" pitchFamily="34" charset="0"/>
              </a:rPr>
              <a:t>A: He is </a:t>
            </a:r>
            <a:r>
              <a:rPr lang="en-US" sz="3200" b="1" dirty="0">
                <a:solidFill>
                  <a:schemeClr val="hlink"/>
                </a:solidFill>
                <a:latin typeface="Calibri" pitchFamily="34" charset="0"/>
              </a:rPr>
              <a:t>cheerful</a:t>
            </a:r>
            <a:r>
              <a:rPr lang="en-US" sz="3200" dirty="0">
                <a:solidFill>
                  <a:schemeClr val="hlink"/>
                </a:solidFill>
                <a:latin typeface="Calibri" pitchFamily="34" charset="0"/>
              </a:rPr>
              <a:t>. He always makes people smile.</a:t>
            </a:r>
          </a:p>
          <a:p>
            <a:pPr>
              <a:spcBef>
                <a:spcPct val="50000"/>
              </a:spcBef>
            </a:pPr>
            <a:r>
              <a:rPr lang="en-US" sz="3200" dirty="0">
                <a:solidFill>
                  <a:schemeClr val="hlink"/>
                </a:solidFill>
                <a:latin typeface="Calibri" pitchFamily="34" charset="0"/>
              </a:rPr>
              <a:t>B: I guess he is C.</a:t>
            </a:r>
          </a:p>
          <a:p>
            <a:pPr>
              <a:spcBef>
                <a:spcPct val="50000"/>
              </a:spcBef>
            </a:pPr>
            <a:r>
              <a:rPr lang="en-US" sz="3200" dirty="0">
                <a:solidFill>
                  <a:schemeClr val="hlink"/>
                </a:solidFill>
                <a:latin typeface="Calibri" pitchFamily="34" charset="0"/>
              </a:rPr>
              <a:t>A: Yes, that’s right.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0" y="-65088"/>
            <a:ext cx="10452100" cy="6923088"/>
          </a:xfrm>
          <a:prstGeom prst="rect">
            <a:avLst/>
          </a:prstGeom>
          <a:noFill/>
          <a:ln w="9525">
            <a:noFill/>
            <a:miter lim="800000"/>
            <a:headEnd/>
            <a:tailEnd/>
          </a:ln>
        </p:spPr>
      </p:pic>
      <p:sp>
        <p:nvSpPr>
          <p:cNvPr id="24578" name="TextBox 2"/>
          <p:cNvSpPr txBox="1">
            <a:spLocks noChangeArrowheads="1"/>
          </p:cNvSpPr>
          <p:nvPr/>
        </p:nvSpPr>
        <p:spPr bwMode="auto">
          <a:xfrm>
            <a:off x="3844925" y="3905250"/>
            <a:ext cx="3292475" cy="838200"/>
          </a:xfrm>
          <a:prstGeom prst="rect">
            <a:avLst/>
          </a:prstGeom>
          <a:noFill/>
          <a:ln w="9525">
            <a:noFill/>
            <a:miter lim="800000"/>
            <a:headEnd/>
            <a:tailEnd/>
          </a:ln>
        </p:spPr>
        <p:txBody>
          <a:bodyPr>
            <a:spAutoFit/>
          </a:bodyPr>
          <a:lstStyle/>
          <a:p>
            <a:r>
              <a:rPr lang="en-US" sz="5400">
                <a:solidFill>
                  <a:schemeClr val="bg1"/>
                </a:solidFill>
                <a:latin typeface="Calibri" pitchFamily="34" charset="0"/>
              </a:rPr>
              <a:t>Listening</a:t>
            </a:r>
            <a:endParaRPr lang="en-US" sz="2400">
              <a:solidFill>
                <a:schemeClr val="bg1"/>
              </a:solidFill>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77813" y="525463"/>
            <a:ext cx="2384425" cy="579437"/>
          </a:xfrm>
          <a:prstGeom prst="rect">
            <a:avLst/>
          </a:prstGeom>
          <a:solidFill>
            <a:srgbClr val="008000"/>
          </a:solidFill>
          <a:ln w="9525">
            <a:noFill/>
            <a:miter lim="800000"/>
            <a:headEnd/>
            <a:tailEnd/>
          </a:ln>
          <a:effectLst/>
        </p:spPr>
        <p:txBody>
          <a:bodyPr>
            <a:spAutoFit/>
          </a:bodyPr>
          <a:lstStyle/>
          <a:p>
            <a:pPr>
              <a:spcBef>
                <a:spcPct val="50000"/>
              </a:spcBef>
            </a:pPr>
            <a:r>
              <a:rPr lang="en-US" sz="3200">
                <a:solidFill>
                  <a:schemeClr val="bg1"/>
                </a:solidFill>
                <a:latin typeface="Calibri" pitchFamily="34" charset="0"/>
              </a:rPr>
              <a:t>Pre-listening</a:t>
            </a:r>
          </a:p>
        </p:txBody>
      </p:sp>
      <p:pic>
        <p:nvPicPr>
          <p:cNvPr id="25603" name="Picture 3"/>
          <p:cNvPicPr>
            <a:picLocks noChangeAspect="1" noChangeArrowheads="1"/>
          </p:cNvPicPr>
          <p:nvPr/>
        </p:nvPicPr>
        <p:blipFill>
          <a:blip r:embed="rId2"/>
          <a:srcRect/>
          <a:stretch>
            <a:fillRect/>
          </a:stretch>
        </p:blipFill>
        <p:spPr bwMode="auto">
          <a:xfrm>
            <a:off x="720725" y="1196975"/>
            <a:ext cx="862013" cy="862013"/>
          </a:xfrm>
          <a:prstGeom prst="rect">
            <a:avLst/>
          </a:prstGeom>
          <a:noFill/>
          <a:ln w="9525">
            <a:noFill/>
            <a:miter lim="800000"/>
            <a:headEnd/>
            <a:tailEnd/>
          </a:ln>
          <a:effectLst/>
        </p:spPr>
      </p:pic>
      <p:sp>
        <p:nvSpPr>
          <p:cNvPr id="25604" name="Rectangle 4"/>
          <p:cNvSpPr>
            <a:spLocks noChangeArrowheads="1"/>
          </p:cNvSpPr>
          <p:nvPr/>
        </p:nvSpPr>
        <p:spPr bwMode="auto">
          <a:xfrm>
            <a:off x="1660525" y="1331913"/>
            <a:ext cx="9945688" cy="579437"/>
          </a:xfrm>
          <a:prstGeom prst="rect">
            <a:avLst/>
          </a:prstGeom>
          <a:noFill/>
          <a:ln w="9525">
            <a:noFill/>
            <a:miter lim="800000"/>
            <a:headEnd/>
            <a:tailEnd/>
          </a:ln>
          <a:effectLst/>
        </p:spPr>
        <p:txBody>
          <a:bodyPr anchor="ctr">
            <a:spAutoFit/>
          </a:bodyPr>
          <a:lstStyle/>
          <a:p>
            <a:r>
              <a:rPr lang="en-US" sz="3200" b="1">
                <a:latin typeface="Calibri" pitchFamily="34" charset="0"/>
              </a:rPr>
              <a:t>Listen and match the people to the character adjectives.</a:t>
            </a:r>
            <a:r>
              <a:rPr lang="en-US" sz="3200">
                <a:latin typeface="Calibri" pitchFamily="34" charset="0"/>
              </a:rPr>
              <a:t> </a:t>
            </a:r>
          </a:p>
        </p:txBody>
      </p:sp>
      <p:pic>
        <p:nvPicPr>
          <p:cNvPr id="25605" name="Picture 5"/>
          <p:cNvPicPr>
            <a:picLocks noChangeAspect="1" noChangeArrowheads="1"/>
          </p:cNvPicPr>
          <p:nvPr/>
        </p:nvPicPr>
        <p:blipFill>
          <a:blip r:embed="rId3"/>
          <a:srcRect/>
          <a:stretch>
            <a:fillRect/>
          </a:stretch>
        </p:blipFill>
        <p:spPr bwMode="auto">
          <a:xfrm>
            <a:off x="3779838" y="2692400"/>
            <a:ext cx="4978400" cy="1519238"/>
          </a:xfrm>
          <a:prstGeom prst="rect">
            <a:avLst/>
          </a:prstGeom>
          <a:noFill/>
          <a:ln w="9525">
            <a:noFill/>
            <a:miter lim="800000"/>
            <a:headEnd/>
            <a:tailEnd/>
          </a:ln>
          <a:effectLst/>
        </p:spPr>
      </p:pic>
      <p:sp>
        <p:nvSpPr>
          <p:cNvPr id="25606" name="Text Box 6"/>
          <p:cNvSpPr txBox="1">
            <a:spLocks noChangeArrowheads="1"/>
          </p:cNvSpPr>
          <p:nvPr/>
        </p:nvSpPr>
        <p:spPr bwMode="auto">
          <a:xfrm>
            <a:off x="3381375" y="525463"/>
            <a:ext cx="7439025" cy="579437"/>
          </a:xfrm>
          <a:prstGeom prst="rect">
            <a:avLst/>
          </a:prstGeom>
          <a:noFill/>
          <a:ln w="9525">
            <a:noFill/>
            <a:miter lim="800000"/>
            <a:headEnd/>
            <a:tailEnd/>
          </a:ln>
          <a:effectLst/>
        </p:spPr>
        <p:txBody>
          <a:bodyPr>
            <a:spAutoFit/>
          </a:bodyPr>
          <a:lstStyle/>
          <a:p>
            <a:pPr>
              <a:spcBef>
                <a:spcPct val="50000"/>
              </a:spcBef>
            </a:pPr>
            <a:r>
              <a:rPr lang="en-US" sz="3200" b="1" i="1">
                <a:solidFill>
                  <a:schemeClr val="hlink"/>
                </a:solidFill>
                <a:latin typeface="Calibri" pitchFamily="34" charset="0"/>
              </a:rPr>
              <a:t>Read the instruction, underline key words</a:t>
            </a:r>
          </a:p>
        </p:txBody>
      </p:sp>
      <p:sp>
        <p:nvSpPr>
          <p:cNvPr id="25607" name="Line 7"/>
          <p:cNvSpPr>
            <a:spLocks noChangeShapeType="1"/>
          </p:cNvSpPr>
          <p:nvPr/>
        </p:nvSpPr>
        <p:spPr bwMode="auto">
          <a:xfrm>
            <a:off x="1801813" y="1814513"/>
            <a:ext cx="927100" cy="0"/>
          </a:xfrm>
          <a:prstGeom prst="line">
            <a:avLst/>
          </a:prstGeom>
          <a:noFill/>
          <a:ln w="38100">
            <a:solidFill>
              <a:srgbClr val="FF0000"/>
            </a:solidFill>
            <a:round/>
            <a:headEnd/>
            <a:tailEnd/>
          </a:ln>
          <a:effectLst/>
        </p:spPr>
        <p:txBody>
          <a:bodyPr/>
          <a:lstStyle/>
          <a:p>
            <a:endParaRPr lang="en-US"/>
          </a:p>
        </p:txBody>
      </p:sp>
      <p:sp>
        <p:nvSpPr>
          <p:cNvPr id="25608" name="Line 8"/>
          <p:cNvSpPr>
            <a:spLocks noChangeShapeType="1"/>
          </p:cNvSpPr>
          <p:nvPr/>
        </p:nvSpPr>
        <p:spPr bwMode="auto">
          <a:xfrm>
            <a:off x="3623634" y="1821491"/>
            <a:ext cx="927100" cy="0"/>
          </a:xfrm>
          <a:prstGeom prst="line">
            <a:avLst/>
          </a:prstGeom>
          <a:noFill/>
          <a:ln w="38100">
            <a:solidFill>
              <a:srgbClr val="FF0000"/>
            </a:solidFill>
            <a:round/>
            <a:headEnd/>
            <a:tailEnd/>
          </a:ln>
          <a:effectLst/>
        </p:spPr>
        <p:txBody>
          <a:bodyPr/>
          <a:lstStyle/>
          <a:p>
            <a:endParaRPr lang="en-US"/>
          </a:p>
        </p:txBody>
      </p:sp>
      <p:sp>
        <p:nvSpPr>
          <p:cNvPr id="25609" name="Line 9"/>
          <p:cNvSpPr>
            <a:spLocks noChangeShapeType="1"/>
          </p:cNvSpPr>
          <p:nvPr/>
        </p:nvSpPr>
        <p:spPr bwMode="auto">
          <a:xfrm>
            <a:off x="5422605" y="1821491"/>
            <a:ext cx="1091238" cy="0"/>
          </a:xfrm>
          <a:prstGeom prst="line">
            <a:avLst/>
          </a:prstGeom>
          <a:noFill/>
          <a:ln w="38100">
            <a:solidFill>
              <a:srgbClr val="FF0000"/>
            </a:solidFill>
            <a:round/>
            <a:headEnd/>
            <a:tailEnd/>
          </a:ln>
          <a:effectLst/>
        </p:spPr>
        <p:txBody>
          <a:bodyPr/>
          <a:lstStyle/>
          <a:p>
            <a:endParaRPr lang="en-US"/>
          </a:p>
        </p:txBody>
      </p:sp>
      <p:sp>
        <p:nvSpPr>
          <p:cNvPr id="25610" name="Line 10"/>
          <p:cNvSpPr>
            <a:spLocks noChangeShapeType="1"/>
          </p:cNvSpPr>
          <p:nvPr/>
        </p:nvSpPr>
        <p:spPr bwMode="auto">
          <a:xfrm flipV="1">
            <a:off x="7815263" y="1821491"/>
            <a:ext cx="3213100" cy="14288"/>
          </a:xfrm>
          <a:prstGeom prst="line">
            <a:avLst/>
          </a:prstGeom>
          <a:noFill/>
          <a:ln w="38100">
            <a:solidFill>
              <a:srgbClr val="FF0000"/>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blinds(horizontal)">
                                      <p:cBhvr>
                                        <p:cTn id="7" dur="500"/>
                                        <p:tgtEl>
                                          <p:spTgt spid="2560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08"/>
                                        </p:tgtEl>
                                        <p:attrNameLst>
                                          <p:attrName>style.visibility</p:attrName>
                                        </p:attrNameLst>
                                      </p:cBhvr>
                                      <p:to>
                                        <p:strVal val="visible"/>
                                      </p:to>
                                    </p:set>
                                    <p:animEffect transition="in" filter="blinds(horizontal)">
                                      <p:cBhvr>
                                        <p:cTn id="12" dur="500"/>
                                        <p:tgtEl>
                                          <p:spTgt spid="2560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609"/>
                                        </p:tgtEl>
                                        <p:attrNameLst>
                                          <p:attrName>style.visibility</p:attrName>
                                        </p:attrNameLst>
                                      </p:cBhvr>
                                      <p:to>
                                        <p:strVal val="visible"/>
                                      </p:to>
                                    </p:set>
                                    <p:animEffect transition="in" filter="blinds(horizontal)">
                                      <p:cBhvr>
                                        <p:cTn id="17" dur="500"/>
                                        <p:tgtEl>
                                          <p:spTgt spid="2560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610"/>
                                        </p:tgtEl>
                                        <p:attrNameLst>
                                          <p:attrName>style.visibility</p:attrName>
                                        </p:attrNameLst>
                                      </p:cBhvr>
                                      <p:to>
                                        <p:strVal val="visible"/>
                                      </p:to>
                                    </p:set>
                                    <p:animEffect transition="in" filter="blinds(horizontal)">
                                      <p:cBhvr>
                                        <p:cTn id="22"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P spid="25608" grpId="0" animBg="1"/>
      <p:bldP spid="25609" grpId="0" animBg="1"/>
      <p:bldP spid="256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77813" y="525463"/>
            <a:ext cx="2868612" cy="579437"/>
          </a:xfrm>
          <a:prstGeom prst="rect">
            <a:avLst/>
          </a:prstGeom>
          <a:solidFill>
            <a:srgbClr val="008000"/>
          </a:solidFill>
          <a:ln w="9525">
            <a:noFill/>
            <a:miter lim="800000"/>
            <a:headEnd/>
            <a:tailEnd/>
          </a:ln>
          <a:effectLst/>
        </p:spPr>
        <p:txBody>
          <a:bodyPr>
            <a:spAutoFit/>
          </a:bodyPr>
          <a:lstStyle/>
          <a:p>
            <a:pPr>
              <a:spcBef>
                <a:spcPct val="50000"/>
              </a:spcBef>
            </a:pPr>
            <a:r>
              <a:rPr lang="en-US" sz="3200">
                <a:solidFill>
                  <a:schemeClr val="bg1"/>
                </a:solidFill>
                <a:latin typeface="Calibri" pitchFamily="34" charset="0"/>
              </a:rPr>
              <a:t>While-listening</a:t>
            </a:r>
          </a:p>
        </p:txBody>
      </p:sp>
      <p:pic>
        <p:nvPicPr>
          <p:cNvPr id="49155" name="Picture 3"/>
          <p:cNvPicPr>
            <a:picLocks noChangeAspect="1" noChangeArrowheads="1"/>
          </p:cNvPicPr>
          <p:nvPr/>
        </p:nvPicPr>
        <p:blipFill>
          <a:blip r:embed="rId4"/>
          <a:srcRect/>
          <a:stretch>
            <a:fillRect/>
          </a:stretch>
        </p:blipFill>
        <p:spPr bwMode="auto">
          <a:xfrm>
            <a:off x="720725" y="1196975"/>
            <a:ext cx="862013" cy="862013"/>
          </a:xfrm>
          <a:prstGeom prst="rect">
            <a:avLst/>
          </a:prstGeom>
          <a:noFill/>
          <a:ln w="9525">
            <a:noFill/>
            <a:miter lim="800000"/>
            <a:headEnd/>
            <a:tailEnd/>
          </a:ln>
          <a:effectLst/>
        </p:spPr>
      </p:pic>
      <p:sp>
        <p:nvSpPr>
          <p:cNvPr id="49156" name="Rectangle 4"/>
          <p:cNvSpPr>
            <a:spLocks noChangeArrowheads="1"/>
          </p:cNvSpPr>
          <p:nvPr/>
        </p:nvSpPr>
        <p:spPr bwMode="auto">
          <a:xfrm>
            <a:off x="1660525" y="1331913"/>
            <a:ext cx="9945688" cy="579437"/>
          </a:xfrm>
          <a:prstGeom prst="rect">
            <a:avLst/>
          </a:prstGeom>
          <a:noFill/>
          <a:ln w="9525">
            <a:noFill/>
            <a:miter lim="800000"/>
            <a:headEnd/>
            <a:tailEnd/>
          </a:ln>
          <a:effectLst/>
        </p:spPr>
        <p:txBody>
          <a:bodyPr anchor="ctr">
            <a:spAutoFit/>
          </a:bodyPr>
          <a:lstStyle/>
          <a:p>
            <a:r>
              <a:rPr lang="en-US" sz="3200" b="1">
                <a:latin typeface="Calibri" pitchFamily="34" charset="0"/>
              </a:rPr>
              <a:t>Listen and match the people to the character adjectives.</a:t>
            </a:r>
            <a:r>
              <a:rPr lang="en-US" sz="3200">
                <a:latin typeface="Calibri" pitchFamily="34" charset="0"/>
              </a:rPr>
              <a:t> </a:t>
            </a:r>
          </a:p>
        </p:txBody>
      </p:sp>
      <p:pic>
        <p:nvPicPr>
          <p:cNvPr id="49157" name="Picture 5"/>
          <p:cNvPicPr>
            <a:picLocks noChangeAspect="1" noChangeArrowheads="1"/>
          </p:cNvPicPr>
          <p:nvPr/>
        </p:nvPicPr>
        <p:blipFill>
          <a:blip r:embed="rId5"/>
          <a:srcRect/>
          <a:stretch>
            <a:fillRect/>
          </a:stretch>
        </p:blipFill>
        <p:spPr bwMode="auto">
          <a:xfrm>
            <a:off x="3779838" y="2692400"/>
            <a:ext cx="4978400" cy="1519238"/>
          </a:xfrm>
          <a:prstGeom prst="rect">
            <a:avLst/>
          </a:prstGeom>
          <a:noFill/>
          <a:ln w="9525">
            <a:noFill/>
            <a:miter lim="800000"/>
            <a:headEnd/>
            <a:tailEnd/>
          </a:ln>
          <a:effectLst/>
        </p:spPr>
      </p:pic>
      <p:sp>
        <p:nvSpPr>
          <p:cNvPr id="49165" name="Text Box 13"/>
          <p:cNvSpPr txBox="1">
            <a:spLocks noChangeArrowheads="1"/>
          </p:cNvSpPr>
          <p:nvPr/>
        </p:nvSpPr>
        <p:spPr bwMode="auto">
          <a:xfrm>
            <a:off x="3921125" y="4779963"/>
            <a:ext cx="4654550" cy="579437"/>
          </a:xfrm>
          <a:prstGeom prst="rect">
            <a:avLst/>
          </a:prstGeom>
          <a:solidFill>
            <a:srgbClr val="FFFF00"/>
          </a:solidFill>
          <a:ln w="9525">
            <a:noFill/>
            <a:miter lim="800000"/>
            <a:headEnd/>
            <a:tailEnd/>
          </a:ln>
          <a:effectLst/>
        </p:spPr>
        <p:txBody>
          <a:bodyPr>
            <a:spAutoFit/>
          </a:bodyPr>
          <a:lstStyle/>
          <a:p>
            <a:pPr algn="ctr">
              <a:spcBef>
                <a:spcPct val="50000"/>
              </a:spcBef>
            </a:pPr>
            <a:r>
              <a:rPr lang="en-US" sz="3200">
                <a:latin typeface="Calibri" pitchFamily="34" charset="0"/>
              </a:rPr>
              <a:t>What are your answers?</a:t>
            </a:r>
          </a:p>
        </p:txBody>
      </p:sp>
      <p:pic>
        <p:nvPicPr>
          <p:cNvPr id="2" name="TA7 RIGHT ON - CD1 - TRACK 07">
            <a:hlinkClick r:id="" action="ppaction://media"/>
            <a:extLst>
              <a:ext uri="{FF2B5EF4-FFF2-40B4-BE49-F238E27FC236}">
                <a16:creationId xmlns:a16="http://schemas.microsoft.com/office/drawing/2014/main" id="{3E2F136E-9D6F-45CB-BE4A-3FDFBFC085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597125"/>
            <a:ext cx="412974" cy="412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9165"/>
                                        </p:tgtEl>
                                        <p:attrNameLst>
                                          <p:attrName>style.visibility</p:attrName>
                                        </p:attrNameLst>
                                      </p:cBhvr>
                                      <p:to>
                                        <p:strVal val="visible"/>
                                      </p:to>
                                    </p:set>
                                    <p:animEffect transition="in" filter="blinds(horizontal)">
                                      <p:cBhvr>
                                        <p:cTn id="11" dur="500"/>
                                        <p:tgtEl>
                                          <p:spTgt spid="491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91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7938" y="1614488"/>
            <a:ext cx="3255962" cy="661987"/>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8" name="Rounded Rectangle 7"/>
          <p:cNvSpPr/>
          <p:nvPr/>
        </p:nvSpPr>
        <p:spPr>
          <a:xfrm>
            <a:off x="1281113" y="2625725"/>
            <a:ext cx="3255962" cy="661988"/>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9" name="Rounded Rectangle 8"/>
          <p:cNvSpPr/>
          <p:nvPr/>
        </p:nvSpPr>
        <p:spPr>
          <a:xfrm>
            <a:off x="1284288" y="4532313"/>
            <a:ext cx="3255962" cy="661987"/>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Consolidation</a:t>
            </a:r>
            <a:endParaRPr lang="en-US" b="1" dirty="0"/>
          </a:p>
        </p:txBody>
      </p:sp>
      <p:sp>
        <p:nvSpPr>
          <p:cNvPr id="10" name="Rounded Rectangle 9"/>
          <p:cNvSpPr/>
          <p:nvPr/>
        </p:nvSpPr>
        <p:spPr>
          <a:xfrm>
            <a:off x="1296988" y="5599113"/>
            <a:ext cx="3255962" cy="661987"/>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2" name="Rounded Rectangle 11"/>
          <p:cNvSpPr/>
          <p:nvPr/>
        </p:nvSpPr>
        <p:spPr>
          <a:xfrm>
            <a:off x="1274763" y="3589338"/>
            <a:ext cx="3257550" cy="661987"/>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Listening</a:t>
            </a:r>
            <a:endParaRPr lang="en-US" b="1" dirty="0"/>
          </a:p>
        </p:txBody>
      </p:sp>
      <p:sp>
        <p:nvSpPr>
          <p:cNvPr id="13" name="Rounded Rectangle 12"/>
          <p:cNvSpPr/>
          <p:nvPr/>
        </p:nvSpPr>
        <p:spPr>
          <a:xfrm>
            <a:off x="1300163" y="496888"/>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6837281" y="494145"/>
            <a:ext cx="4227771" cy="58697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a:spLocks noChangeArrowheads="1"/>
          </p:cNvSpPr>
          <p:nvPr/>
        </p:nvSpPr>
        <p:spPr bwMode="auto">
          <a:xfrm>
            <a:off x="3062288" y="650875"/>
            <a:ext cx="5916612" cy="579438"/>
          </a:xfrm>
          <a:prstGeom prst="rect">
            <a:avLst/>
          </a:prstGeom>
          <a:solidFill>
            <a:srgbClr val="FFFF00"/>
          </a:solidFill>
          <a:ln w="9525">
            <a:noFill/>
            <a:miter lim="800000"/>
            <a:headEnd/>
            <a:tailEnd/>
          </a:ln>
          <a:effectLst/>
        </p:spPr>
        <p:txBody>
          <a:bodyPr>
            <a:spAutoFit/>
          </a:bodyPr>
          <a:lstStyle/>
          <a:p>
            <a:pPr>
              <a:spcBef>
                <a:spcPct val="50000"/>
              </a:spcBef>
            </a:pPr>
            <a:r>
              <a:rPr lang="en-US" sz="3200" dirty="0">
                <a:latin typeface="Calibri" pitchFamily="34" charset="0"/>
              </a:rPr>
              <a:t>Now, listen again to check answer.</a:t>
            </a:r>
          </a:p>
        </p:txBody>
      </p:sp>
      <p:pic>
        <p:nvPicPr>
          <p:cNvPr id="50182" name="Picture 6"/>
          <p:cNvPicPr>
            <a:picLocks noChangeAspect="1" noChangeArrowheads="1"/>
          </p:cNvPicPr>
          <p:nvPr/>
        </p:nvPicPr>
        <p:blipFill>
          <a:blip r:embed="rId4"/>
          <a:srcRect/>
          <a:stretch>
            <a:fillRect/>
          </a:stretch>
        </p:blipFill>
        <p:spPr bwMode="auto">
          <a:xfrm>
            <a:off x="3473450" y="1541463"/>
            <a:ext cx="4710113" cy="1460500"/>
          </a:xfrm>
          <a:prstGeom prst="rect">
            <a:avLst/>
          </a:prstGeom>
          <a:noFill/>
          <a:ln w="9525">
            <a:noFill/>
            <a:miter lim="800000"/>
            <a:headEnd/>
            <a:tailEnd/>
          </a:ln>
          <a:effectLst/>
        </p:spPr>
      </p:pic>
      <p:sp>
        <p:nvSpPr>
          <p:cNvPr id="50184" name="Rectangle 8"/>
          <p:cNvSpPr>
            <a:spLocks noChangeArrowheads="1"/>
          </p:cNvSpPr>
          <p:nvPr/>
        </p:nvSpPr>
        <p:spPr bwMode="auto">
          <a:xfrm>
            <a:off x="438150" y="3116541"/>
            <a:ext cx="11512550" cy="2831544"/>
          </a:xfrm>
          <a:prstGeom prst="rect">
            <a:avLst/>
          </a:prstGeom>
          <a:noFill/>
          <a:ln w="9525">
            <a:noFill/>
            <a:miter lim="800000"/>
            <a:headEnd/>
            <a:tailEnd/>
          </a:ln>
          <a:effectLst/>
        </p:spPr>
        <p:txBody>
          <a:bodyPr anchor="ctr">
            <a:spAutoFit/>
          </a:bodyPr>
          <a:lstStyle/>
          <a:p>
            <a:pPr algn="ctr"/>
            <a:r>
              <a:rPr lang="en-US" sz="3200" b="1" dirty="0">
                <a:latin typeface="Calibri" pitchFamily="34" charset="0"/>
              </a:rPr>
              <a:t>Audio script</a:t>
            </a:r>
          </a:p>
          <a:p>
            <a:r>
              <a:rPr lang="en-US" sz="3200" dirty="0">
                <a:latin typeface="Calibri" pitchFamily="34" charset="0"/>
              </a:rPr>
              <a:t>Helen is a really good friend who always tells you the truth about anything. She also likes to help out when somebody is in need, not like Greg who only cares about himself. Andy, on the other hand, likes to smile a lot and talk a lot.</a:t>
            </a:r>
            <a:r>
              <a:rPr lang="en-US" dirty="0"/>
              <a:t> </a:t>
            </a:r>
            <a:br>
              <a:rPr lang="en-US" dirty="0"/>
            </a:br>
            <a:endParaRPr lang="en-US" dirty="0"/>
          </a:p>
        </p:txBody>
      </p:sp>
      <p:sp>
        <p:nvSpPr>
          <p:cNvPr id="50185" name="Line 9"/>
          <p:cNvSpPr>
            <a:spLocks noChangeShapeType="1"/>
          </p:cNvSpPr>
          <p:nvPr/>
        </p:nvSpPr>
        <p:spPr bwMode="auto">
          <a:xfrm>
            <a:off x="4957763" y="1828800"/>
            <a:ext cx="1371600" cy="757238"/>
          </a:xfrm>
          <a:prstGeom prst="line">
            <a:avLst/>
          </a:prstGeom>
          <a:noFill/>
          <a:ln w="38100">
            <a:solidFill>
              <a:srgbClr val="FF0000"/>
            </a:solidFill>
            <a:round/>
            <a:headEnd/>
            <a:tailEnd/>
          </a:ln>
          <a:effectLst/>
        </p:spPr>
        <p:txBody>
          <a:bodyPr/>
          <a:lstStyle/>
          <a:p>
            <a:endParaRPr lang="en-US"/>
          </a:p>
        </p:txBody>
      </p:sp>
      <p:sp>
        <p:nvSpPr>
          <p:cNvPr id="50186" name="Line 10"/>
          <p:cNvSpPr>
            <a:spLocks noChangeShapeType="1"/>
          </p:cNvSpPr>
          <p:nvPr/>
        </p:nvSpPr>
        <p:spPr bwMode="auto">
          <a:xfrm>
            <a:off x="542925" y="4086225"/>
            <a:ext cx="871538" cy="0"/>
          </a:xfrm>
          <a:prstGeom prst="line">
            <a:avLst/>
          </a:prstGeom>
          <a:noFill/>
          <a:ln w="38100">
            <a:solidFill>
              <a:srgbClr val="FF0000"/>
            </a:solidFill>
            <a:round/>
            <a:headEnd/>
            <a:tailEnd/>
          </a:ln>
          <a:effectLst/>
        </p:spPr>
        <p:txBody>
          <a:bodyPr/>
          <a:lstStyle/>
          <a:p>
            <a:endParaRPr lang="en-US"/>
          </a:p>
        </p:txBody>
      </p:sp>
      <p:sp>
        <p:nvSpPr>
          <p:cNvPr id="50187" name="Line 11"/>
          <p:cNvSpPr>
            <a:spLocks noChangeShapeType="1"/>
          </p:cNvSpPr>
          <p:nvPr/>
        </p:nvSpPr>
        <p:spPr bwMode="auto">
          <a:xfrm flipV="1">
            <a:off x="6067425" y="4081463"/>
            <a:ext cx="4086225" cy="0"/>
          </a:xfrm>
          <a:prstGeom prst="line">
            <a:avLst/>
          </a:prstGeom>
          <a:noFill/>
          <a:ln w="38100">
            <a:solidFill>
              <a:srgbClr val="FF0000"/>
            </a:solidFill>
            <a:round/>
            <a:headEnd/>
            <a:tailEnd/>
          </a:ln>
          <a:effectLst/>
        </p:spPr>
        <p:txBody>
          <a:bodyPr/>
          <a:lstStyle/>
          <a:p>
            <a:endParaRPr lang="en-US"/>
          </a:p>
        </p:txBody>
      </p:sp>
      <p:sp>
        <p:nvSpPr>
          <p:cNvPr id="50188" name="Line 12"/>
          <p:cNvSpPr>
            <a:spLocks noChangeShapeType="1"/>
          </p:cNvSpPr>
          <p:nvPr/>
        </p:nvSpPr>
        <p:spPr bwMode="auto">
          <a:xfrm flipV="1">
            <a:off x="5024438" y="1795463"/>
            <a:ext cx="1314450" cy="500062"/>
          </a:xfrm>
          <a:prstGeom prst="line">
            <a:avLst/>
          </a:prstGeom>
          <a:noFill/>
          <a:ln w="38100">
            <a:solidFill>
              <a:srgbClr val="FF0000"/>
            </a:solidFill>
            <a:round/>
            <a:headEnd/>
            <a:tailEnd/>
          </a:ln>
          <a:effectLst/>
        </p:spPr>
        <p:txBody>
          <a:bodyPr/>
          <a:lstStyle/>
          <a:p>
            <a:endParaRPr lang="en-US"/>
          </a:p>
        </p:txBody>
      </p:sp>
      <p:sp>
        <p:nvSpPr>
          <p:cNvPr id="50189" name="Line 13"/>
          <p:cNvSpPr>
            <a:spLocks noChangeShapeType="1"/>
          </p:cNvSpPr>
          <p:nvPr/>
        </p:nvSpPr>
        <p:spPr bwMode="auto">
          <a:xfrm flipV="1">
            <a:off x="1209675" y="5062537"/>
            <a:ext cx="735965" cy="4762"/>
          </a:xfrm>
          <a:prstGeom prst="line">
            <a:avLst/>
          </a:prstGeom>
          <a:noFill/>
          <a:ln w="38100">
            <a:solidFill>
              <a:srgbClr val="FF0000"/>
            </a:solidFill>
            <a:round/>
            <a:headEnd/>
            <a:tailEnd/>
          </a:ln>
          <a:effectLst/>
        </p:spPr>
        <p:txBody>
          <a:bodyPr/>
          <a:lstStyle/>
          <a:p>
            <a:endParaRPr lang="en-US"/>
          </a:p>
        </p:txBody>
      </p:sp>
      <p:sp>
        <p:nvSpPr>
          <p:cNvPr id="50190" name="Line 14"/>
          <p:cNvSpPr>
            <a:spLocks noChangeShapeType="1"/>
          </p:cNvSpPr>
          <p:nvPr/>
        </p:nvSpPr>
        <p:spPr bwMode="auto">
          <a:xfrm>
            <a:off x="2938463" y="5067299"/>
            <a:ext cx="3866374" cy="14285"/>
          </a:xfrm>
          <a:prstGeom prst="line">
            <a:avLst/>
          </a:prstGeom>
          <a:noFill/>
          <a:ln w="38100">
            <a:solidFill>
              <a:srgbClr val="FF0000"/>
            </a:solidFill>
            <a:round/>
            <a:headEnd/>
            <a:tailEnd/>
          </a:ln>
          <a:effectLst/>
        </p:spPr>
        <p:txBody>
          <a:bodyPr/>
          <a:lstStyle/>
          <a:p>
            <a:endParaRPr lang="en-US"/>
          </a:p>
        </p:txBody>
      </p:sp>
      <p:sp>
        <p:nvSpPr>
          <p:cNvPr id="50191" name="Line 15"/>
          <p:cNvSpPr>
            <a:spLocks noChangeShapeType="1"/>
          </p:cNvSpPr>
          <p:nvPr/>
        </p:nvSpPr>
        <p:spPr bwMode="auto">
          <a:xfrm flipV="1">
            <a:off x="4991100" y="2290763"/>
            <a:ext cx="1314450" cy="442912"/>
          </a:xfrm>
          <a:prstGeom prst="line">
            <a:avLst/>
          </a:prstGeom>
          <a:noFill/>
          <a:ln w="38100">
            <a:solidFill>
              <a:srgbClr val="FF0000"/>
            </a:solidFill>
            <a:round/>
            <a:headEnd/>
            <a:tailEnd/>
          </a:ln>
          <a:effectLst/>
        </p:spPr>
        <p:txBody>
          <a:bodyPr/>
          <a:lstStyle/>
          <a:p>
            <a:endParaRPr lang="en-US"/>
          </a:p>
        </p:txBody>
      </p:sp>
      <p:sp>
        <p:nvSpPr>
          <p:cNvPr id="50192" name="Line 16"/>
          <p:cNvSpPr>
            <a:spLocks noChangeShapeType="1"/>
          </p:cNvSpPr>
          <p:nvPr/>
        </p:nvSpPr>
        <p:spPr bwMode="auto">
          <a:xfrm flipV="1">
            <a:off x="7099002" y="5048250"/>
            <a:ext cx="714375" cy="14288"/>
          </a:xfrm>
          <a:prstGeom prst="line">
            <a:avLst/>
          </a:prstGeom>
          <a:noFill/>
          <a:ln w="38100">
            <a:solidFill>
              <a:srgbClr val="FF0000"/>
            </a:solidFill>
            <a:round/>
            <a:headEnd/>
            <a:tailEnd/>
          </a:ln>
          <a:effectLst/>
        </p:spPr>
        <p:txBody>
          <a:bodyPr/>
          <a:lstStyle/>
          <a:p>
            <a:endParaRPr lang="en-US"/>
          </a:p>
        </p:txBody>
      </p:sp>
      <p:sp>
        <p:nvSpPr>
          <p:cNvPr id="50193" name="Line 17"/>
          <p:cNvSpPr>
            <a:spLocks noChangeShapeType="1"/>
          </p:cNvSpPr>
          <p:nvPr/>
        </p:nvSpPr>
        <p:spPr bwMode="auto">
          <a:xfrm flipV="1">
            <a:off x="559593" y="5557840"/>
            <a:ext cx="2913857" cy="15723"/>
          </a:xfrm>
          <a:prstGeom prst="line">
            <a:avLst/>
          </a:prstGeom>
          <a:noFill/>
          <a:ln w="38100">
            <a:solidFill>
              <a:srgbClr val="FF0000"/>
            </a:solidFill>
            <a:round/>
            <a:headEnd/>
            <a:tailEnd/>
          </a:ln>
          <a:effectLst/>
        </p:spPr>
        <p:txBody>
          <a:bodyPr/>
          <a:lstStyle/>
          <a:p>
            <a:endParaRPr lang="en-US"/>
          </a:p>
        </p:txBody>
      </p:sp>
      <p:pic>
        <p:nvPicPr>
          <p:cNvPr id="2" name="TA7 RIGHT ON - CD1 - TRACK 07">
            <a:hlinkClick r:id="" action="ppaction://media"/>
            <a:extLst>
              <a:ext uri="{FF2B5EF4-FFF2-40B4-BE49-F238E27FC236}">
                <a16:creationId xmlns:a16="http://schemas.microsoft.com/office/drawing/2014/main" id="{CC8C8911-9C0D-49ED-A9F8-E33B77611F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9256" y="66833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0184"/>
                                        </p:tgtEl>
                                        <p:attrNameLst>
                                          <p:attrName>style.visibility</p:attrName>
                                        </p:attrNameLst>
                                      </p:cBhvr>
                                      <p:to>
                                        <p:strVal val="visible"/>
                                      </p:to>
                                    </p:set>
                                    <p:animEffect transition="in" filter="blinds(horizontal)">
                                      <p:cBhvr>
                                        <p:cTn id="11" dur="500"/>
                                        <p:tgtEl>
                                          <p:spTgt spid="5018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0185"/>
                                        </p:tgtEl>
                                        <p:attrNameLst>
                                          <p:attrName>style.visibility</p:attrName>
                                        </p:attrNameLst>
                                      </p:cBhvr>
                                      <p:to>
                                        <p:strVal val="visible"/>
                                      </p:to>
                                    </p:set>
                                    <p:animEffect transition="in" filter="blinds(horizontal)">
                                      <p:cBhvr>
                                        <p:cTn id="16" dur="500"/>
                                        <p:tgtEl>
                                          <p:spTgt spid="5018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0186"/>
                                        </p:tgtEl>
                                        <p:attrNameLst>
                                          <p:attrName>style.visibility</p:attrName>
                                        </p:attrNameLst>
                                      </p:cBhvr>
                                      <p:to>
                                        <p:strVal val="visible"/>
                                      </p:to>
                                    </p:set>
                                    <p:animEffect transition="in" filter="blinds(horizontal)">
                                      <p:cBhvr>
                                        <p:cTn id="21" dur="500"/>
                                        <p:tgtEl>
                                          <p:spTgt spid="5018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0187"/>
                                        </p:tgtEl>
                                        <p:attrNameLst>
                                          <p:attrName>style.visibility</p:attrName>
                                        </p:attrNameLst>
                                      </p:cBhvr>
                                      <p:to>
                                        <p:strVal val="visible"/>
                                      </p:to>
                                    </p:set>
                                    <p:animEffect transition="in" filter="blinds(horizontal)">
                                      <p:cBhvr>
                                        <p:cTn id="24" dur="500"/>
                                        <p:tgtEl>
                                          <p:spTgt spid="5018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0188"/>
                                        </p:tgtEl>
                                        <p:attrNameLst>
                                          <p:attrName>style.visibility</p:attrName>
                                        </p:attrNameLst>
                                      </p:cBhvr>
                                      <p:to>
                                        <p:strVal val="visible"/>
                                      </p:to>
                                    </p:set>
                                    <p:animEffect transition="in" filter="blinds(horizontal)">
                                      <p:cBhvr>
                                        <p:cTn id="29" dur="500"/>
                                        <p:tgtEl>
                                          <p:spTgt spid="5018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0189"/>
                                        </p:tgtEl>
                                        <p:attrNameLst>
                                          <p:attrName>style.visibility</p:attrName>
                                        </p:attrNameLst>
                                      </p:cBhvr>
                                      <p:to>
                                        <p:strVal val="visible"/>
                                      </p:to>
                                    </p:set>
                                    <p:animEffect transition="in" filter="blinds(horizontal)">
                                      <p:cBhvr>
                                        <p:cTn id="34" dur="500"/>
                                        <p:tgtEl>
                                          <p:spTgt spid="5018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0190"/>
                                        </p:tgtEl>
                                        <p:attrNameLst>
                                          <p:attrName>style.visibility</p:attrName>
                                        </p:attrNameLst>
                                      </p:cBhvr>
                                      <p:to>
                                        <p:strVal val="visible"/>
                                      </p:to>
                                    </p:set>
                                    <p:animEffect transition="in" filter="blinds(horizontal)">
                                      <p:cBhvr>
                                        <p:cTn id="37" dur="500"/>
                                        <p:tgtEl>
                                          <p:spTgt spid="5019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0191"/>
                                        </p:tgtEl>
                                        <p:attrNameLst>
                                          <p:attrName>style.visibility</p:attrName>
                                        </p:attrNameLst>
                                      </p:cBhvr>
                                      <p:to>
                                        <p:strVal val="visible"/>
                                      </p:to>
                                    </p:set>
                                    <p:animEffect transition="in" filter="blinds(horizontal)">
                                      <p:cBhvr>
                                        <p:cTn id="42" dur="500"/>
                                        <p:tgtEl>
                                          <p:spTgt spid="5019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0192"/>
                                        </p:tgtEl>
                                        <p:attrNameLst>
                                          <p:attrName>style.visibility</p:attrName>
                                        </p:attrNameLst>
                                      </p:cBhvr>
                                      <p:to>
                                        <p:strVal val="visible"/>
                                      </p:to>
                                    </p:set>
                                    <p:animEffect transition="in" filter="blinds(horizontal)">
                                      <p:cBhvr>
                                        <p:cTn id="47" dur="500"/>
                                        <p:tgtEl>
                                          <p:spTgt spid="50192"/>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50193"/>
                                        </p:tgtEl>
                                        <p:attrNameLst>
                                          <p:attrName>style.visibility</p:attrName>
                                        </p:attrNameLst>
                                      </p:cBhvr>
                                      <p:to>
                                        <p:strVal val="visible"/>
                                      </p:to>
                                    </p:set>
                                    <p:animEffect transition="in" filter="blinds(horizontal)">
                                      <p:cBhvr>
                                        <p:cTn id="50" dur="500"/>
                                        <p:tgtEl>
                                          <p:spTgt spid="501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
                </p:tgtEl>
              </p:cMediaNode>
            </p:audio>
          </p:childTnLst>
        </p:cTn>
      </p:par>
    </p:tnLst>
    <p:bldLst>
      <p:bldP spid="50184" grpId="0"/>
      <p:bldP spid="50185" grpId="0" animBg="1"/>
      <p:bldP spid="50186" grpId="0" animBg="1"/>
      <p:bldP spid="50187" grpId="0" animBg="1"/>
      <p:bldP spid="50188" grpId="0" animBg="1"/>
      <p:bldP spid="50189" grpId="0" animBg="1"/>
      <p:bldP spid="50190" grpId="0" animBg="1"/>
      <p:bldP spid="50191" grpId="0" animBg="1"/>
      <p:bldP spid="50192" grpId="0" animBg="1"/>
      <p:bldP spid="5019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220663" y="468313"/>
            <a:ext cx="2576512" cy="579437"/>
          </a:xfrm>
          <a:prstGeom prst="rect">
            <a:avLst/>
          </a:prstGeom>
          <a:solidFill>
            <a:srgbClr val="008000"/>
          </a:solidFill>
          <a:ln w="9525">
            <a:noFill/>
            <a:miter lim="800000"/>
            <a:headEnd/>
            <a:tailEnd/>
          </a:ln>
          <a:effectLst/>
        </p:spPr>
        <p:txBody>
          <a:bodyPr>
            <a:spAutoFit/>
          </a:bodyPr>
          <a:lstStyle/>
          <a:p>
            <a:pPr>
              <a:spcBef>
                <a:spcPct val="50000"/>
              </a:spcBef>
            </a:pPr>
            <a:r>
              <a:rPr lang="en-US" sz="3200">
                <a:solidFill>
                  <a:schemeClr val="bg1"/>
                </a:solidFill>
                <a:latin typeface="Calibri" pitchFamily="34" charset="0"/>
              </a:rPr>
              <a:t>Post-listening</a:t>
            </a:r>
          </a:p>
        </p:txBody>
      </p:sp>
      <p:pic>
        <p:nvPicPr>
          <p:cNvPr id="51205" name="Picture 5"/>
          <p:cNvPicPr>
            <a:picLocks noChangeAspect="1" noChangeArrowheads="1"/>
          </p:cNvPicPr>
          <p:nvPr/>
        </p:nvPicPr>
        <p:blipFill>
          <a:blip r:embed="rId2"/>
          <a:srcRect/>
          <a:stretch>
            <a:fillRect/>
          </a:stretch>
        </p:blipFill>
        <p:spPr bwMode="auto">
          <a:xfrm>
            <a:off x="222250" y="1171575"/>
            <a:ext cx="11398250" cy="2252663"/>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p:cNvSpPr txBox="1">
            <a:spLocks noChangeArrowheads="1"/>
          </p:cNvSpPr>
          <p:nvPr/>
        </p:nvSpPr>
        <p:spPr bwMode="auto">
          <a:xfrm>
            <a:off x="812800" y="1479550"/>
            <a:ext cx="10772775" cy="1739900"/>
          </a:xfrm>
          <a:prstGeom prst="rect">
            <a:avLst/>
          </a:prstGeom>
          <a:noFill/>
          <a:ln w="9525">
            <a:noFill/>
            <a:miter lim="800000"/>
            <a:headEnd/>
            <a:tailEnd/>
          </a:ln>
        </p:spPr>
        <p:txBody>
          <a:bodyPr>
            <a:spAutoFit/>
          </a:bodyPr>
          <a:lstStyle/>
          <a:p>
            <a:r>
              <a:rPr lang="en-US" sz="3600" i="1" dirty="0">
                <a:solidFill>
                  <a:schemeClr val="hlink"/>
                </a:solidFill>
                <a:latin typeface="Calibri" pitchFamily="34" charset="0"/>
              </a:rPr>
              <a:t>Write a paragraph (60-80 words) to describe the characters </a:t>
            </a:r>
            <a:r>
              <a:rPr lang="en-US" sz="3600" i="1">
                <a:solidFill>
                  <a:schemeClr val="hlink"/>
                </a:solidFill>
                <a:latin typeface="Calibri" pitchFamily="34" charset="0"/>
              </a:rPr>
              <a:t>of the people </a:t>
            </a:r>
            <a:r>
              <a:rPr lang="en-US" sz="3600" i="1" dirty="0">
                <a:solidFill>
                  <a:schemeClr val="hlink"/>
                </a:solidFill>
                <a:latin typeface="Calibri" pitchFamily="34" charset="0"/>
              </a:rPr>
              <a:t>around you (your parents, brothers, sisters, friends,..).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p:cNvPicPr>
          <p:nvPr/>
        </p:nvPicPr>
        <p:blipFill>
          <a:blip r:embed="rId2"/>
          <a:srcRect/>
          <a:stretch>
            <a:fillRect/>
          </a:stretch>
        </p:blipFill>
        <p:spPr bwMode="auto">
          <a:xfrm>
            <a:off x="0" y="0"/>
            <a:ext cx="10058400" cy="6858000"/>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Today’s lesson</a:t>
            </a:r>
          </a:p>
        </p:txBody>
      </p:sp>
      <p:sp>
        <p:nvSpPr>
          <p:cNvPr id="5" name="Rectangle 4"/>
          <p:cNvSpPr/>
          <p:nvPr/>
        </p:nvSpPr>
        <p:spPr>
          <a:xfrm>
            <a:off x="766763" y="1814513"/>
            <a:ext cx="4344987" cy="1754326"/>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r>
              <a:rPr lang="en-US" sz="3600" i="1" dirty="0">
                <a:solidFill>
                  <a:srgbClr val="FF0000"/>
                </a:solidFill>
                <a:latin typeface="Calibri" pitchFamily="34" charset="0"/>
              </a:rPr>
              <a:t>Vocabularies</a:t>
            </a:r>
          </a:p>
          <a:p>
            <a:endParaRPr lang="en-US" sz="3600" i="1" dirty="0">
              <a:solidFill>
                <a:srgbClr val="FF0000"/>
              </a:solidFill>
              <a:latin typeface="Calibri" pitchFamily="34" charset="0"/>
            </a:endParaRPr>
          </a:p>
          <a:p>
            <a:r>
              <a:rPr lang="en-US" sz="3600" i="1" dirty="0">
                <a:solidFill>
                  <a:srgbClr val="0070C0"/>
                </a:solidFill>
                <a:latin typeface="Calibri" pitchFamily="34" charset="0"/>
              </a:rPr>
              <a:t>Characters</a:t>
            </a:r>
          </a:p>
        </p:txBody>
      </p:sp>
      <p:sp>
        <p:nvSpPr>
          <p:cNvPr id="6" name="Rectangle 5"/>
          <p:cNvSpPr/>
          <p:nvPr/>
        </p:nvSpPr>
        <p:spPr>
          <a:xfrm>
            <a:off x="5780088" y="1817688"/>
            <a:ext cx="5892800" cy="2289175"/>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r>
              <a:rPr lang="en-US" sz="3600" i="1" dirty="0">
                <a:solidFill>
                  <a:srgbClr val="FF0000"/>
                </a:solidFill>
                <a:latin typeface="Calibri" pitchFamily="34" charset="0"/>
              </a:rPr>
              <a:t>Structures/ Sentence patterns</a:t>
            </a:r>
          </a:p>
          <a:p>
            <a:endParaRPr lang="en-US" sz="3600" i="1" dirty="0">
              <a:solidFill>
                <a:srgbClr val="FF0000"/>
              </a:solidFill>
              <a:latin typeface="Calibri" pitchFamily="34" charset="0"/>
            </a:endParaRPr>
          </a:p>
          <a:p>
            <a:r>
              <a:rPr lang="en-US" sz="3600" i="1" dirty="0">
                <a:solidFill>
                  <a:srgbClr val="0070C0"/>
                </a:solidFill>
                <a:latin typeface="Calibri" pitchFamily="34" charset="0"/>
              </a:rPr>
              <a:t>Sentences to describe someone’s characters</a:t>
            </a:r>
          </a:p>
        </p:txBody>
      </p:sp>
    </p:spTree>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42888" y="1273175"/>
            <a:ext cx="11871325" cy="2862322"/>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pPr>
            <a:r>
              <a:rPr lang="en-US" sz="3600" i="1" dirty="0" err="1">
                <a:solidFill>
                  <a:srgbClr val="0070C0"/>
                </a:solidFill>
                <a:latin typeface="Calibri" pitchFamily="34" charset="0"/>
              </a:rPr>
              <a:t>Practise</a:t>
            </a:r>
            <a:r>
              <a:rPr lang="en-US" sz="3600" i="1" dirty="0">
                <a:solidFill>
                  <a:srgbClr val="0070C0"/>
                </a:solidFill>
                <a:latin typeface="Calibri" pitchFamily="34" charset="0"/>
              </a:rPr>
              <a:t> the vocabularies and structure and make sentences using them. </a:t>
            </a:r>
          </a:p>
          <a:p>
            <a:pPr marL="571500" indent="-571500">
              <a:buFontTx/>
              <a:buChar char="-"/>
            </a:pPr>
            <a:r>
              <a:rPr lang="en-US" sz="3600" i="1" dirty="0">
                <a:solidFill>
                  <a:srgbClr val="0070C0"/>
                </a:solidFill>
                <a:latin typeface="Calibri" pitchFamily="34" charset="0"/>
              </a:rPr>
              <a:t>Do the exercises in </a:t>
            </a:r>
            <a:r>
              <a:rPr lang="en-US" sz="3600" b="1" i="1" dirty="0">
                <a:solidFill>
                  <a:srgbClr val="0070C0"/>
                </a:solidFill>
                <a:latin typeface="Calibri" pitchFamily="34" charset="0"/>
              </a:rPr>
              <a:t>TA 7 Right on WB </a:t>
            </a:r>
            <a:r>
              <a:rPr lang="en-US" sz="3600" i="1" dirty="0">
                <a:solidFill>
                  <a:srgbClr val="0070C0"/>
                </a:solidFill>
                <a:latin typeface="Calibri" pitchFamily="34" charset="0"/>
              </a:rPr>
              <a:t>(page 12) </a:t>
            </a:r>
          </a:p>
          <a:p>
            <a:pPr marL="571500" indent="-571500">
              <a:buFontTx/>
              <a:buChar char="-"/>
            </a:pPr>
            <a:r>
              <a:rPr lang="en-US" sz="3600" i="1" dirty="0">
                <a:solidFill>
                  <a:srgbClr val="0070C0"/>
                </a:solidFill>
                <a:latin typeface="Calibri" pitchFamily="34" charset="0"/>
              </a:rPr>
              <a:t>Prepare the next lesson (page 19 SB) </a:t>
            </a:r>
          </a:p>
          <a:p>
            <a:pPr marL="571500" indent="-571500">
              <a:buFontTx/>
              <a:buChar char="-"/>
            </a:pPr>
            <a:r>
              <a:rPr lang="en-US" sz="3600" i="1" dirty="0">
                <a:solidFill>
                  <a:srgbClr val="0070C0"/>
                </a:solidFill>
                <a:latin typeface="Calibri" pitchFamily="34" charset="0"/>
              </a:rPr>
              <a:t>Do the exercise in </a:t>
            </a:r>
            <a:r>
              <a:rPr lang="en-US" sz="3600" b="1" i="1" dirty="0">
                <a:solidFill>
                  <a:srgbClr val="0070C0"/>
                </a:solidFill>
                <a:latin typeface="Calibri" pitchFamily="34" charset="0"/>
              </a:rPr>
              <a:t>TA 7 Right on Notebook </a:t>
            </a:r>
            <a:r>
              <a:rPr lang="en-US" sz="3600" i="1" dirty="0">
                <a:solidFill>
                  <a:srgbClr val="0070C0"/>
                </a:solidFill>
                <a:latin typeface="Calibri" pitchFamily="34" charset="0"/>
              </a:rPr>
              <a:t>(page 7)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88" y="-52388"/>
            <a:ext cx="996950" cy="368301"/>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dirty="0">
                <a:solidFill>
                  <a:schemeClr val="bg1"/>
                </a:solidFill>
              </a:rPr>
              <a:t>Lesson 3</a:t>
            </a:r>
          </a:p>
        </p:txBody>
      </p:sp>
      <p:pic>
        <p:nvPicPr>
          <p:cNvPr id="46082" name="Picture 1"/>
          <p:cNvPicPr>
            <a:picLocks noChangeAspect="1"/>
          </p:cNvPicPr>
          <p:nvPr/>
        </p:nvPicPr>
        <p:blipFill>
          <a:blip r:embed="rId2"/>
          <a:srcRect t="6805" b="7188"/>
          <a:stretch>
            <a:fillRect/>
          </a:stretch>
        </p:blipFill>
        <p:spPr bwMode="auto">
          <a:xfrm>
            <a:off x="0" y="0"/>
            <a:ext cx="12382500" cy="7099300"/>
          </a:xfrm>
          <a:prstGeom prst="rect">
            <a:avLst/>
          </a:prstGeom>
          <a:noFill/>
          <a:ln w="9525">
            <a:noFill/>
            <a:miter lim="800000"/>
            <a:headEnd/>
            <a:tailEnd/>
          </a:ln>
        </p:spPr>
      </p:pic>
      <p:sp>
        <p:nvSpPr>
          <p:cNvPr id="46083" name="TextBox 5"/>
          <p:cNvSpPr txBox="1">
            <a:spLocks noChangeArrowheads="1"/>
          </p:cNvSpPr>
          <p:nvPr/>
        </p:nvSpPr>
        <p:spPr bwMode="auto">
          <a:xfrm>
            <a:off x="3111500" y="5575300"/>
            <a:ext cx="6451600" cy="646113"/>
          </a:xfrm>
          <a:prstGeom prst="rect">
            <a:avLst/>
          </a:prstGeom>
          <a:noFill/>
          <a:ln w="9525">
            <a:noFill/>
            <a:miter lim="800000"/>
            <a:headEnd/>
            <a:tailEnd/>
          </a:ln>
        </p:spPr>
        <p:txBody>
          <a:bodyPr>
            <a:spAutoFit/>
          </a:bodyPr>
          <a:lstStyle/>
          <a:p>
            <a:r>
              <a:rPr lang="en-US" sz="3600">
                <a:solidFill>
                  <a:srgbClr val="0070C0"/>
                </a:solidFill>
                <a:latin typeface="Calibri" pitchFamily="34" charset="0"/>
              </a:rPr>
              <a:t>Stay positive and have a nice day!</a:t>
            </a:r>
            <a:endParaRPr lang="en-US">
              <a:solidFill>
                <a:srgbClr val="0070C0"/>
              </a:solidFill>
              <a:latin typeface="Calibri" pitchFamily="34" charset="0"/>
            </a:endParaRPr>
          </a:p>
        </p:txBody>
      </p:sp>
    </p:spTree>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10242" name="TextBox 2"/>
          <p:cNvSpPr txBox="1">
            <a:spLocks noChangeArrowheads="1"/>
          </p:cNvSpPr>
          <p:nvPr/>
        </p:nvSpPr>
        <p:spPr bwMode="auto">
          <a:xfrm>
            <a:off x="914400" y="1381125"/>
            <a:ext cx="10833100" cy="2308324"/>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endParaRPr lang="en-US" sz="3600" dirty="0">
              <a:solidFill>
                <a:srgbClr val="0070C0"/>
              </a:solidFill>
              <a:latin typeface="Calibri" pitchFamily="34" charset="0"/>
            </a:endParaRPr>
          </a:p>
          <a:p>
            <a:endParaRPr lang="en-US" sz="3600" dirty="0">
              <a:solidFill>
                <a:srgbClr val="0070C0"/>
              </a:solidFill>
              <a:latin typeface="Calibri" pitchFamily="34" charset="0"/>
            </a:endParaRPr>
          </a:p>
          <a:p>
            <a:r>
              <a:rPr lang="en-US" sz="3600" i="1" dirty="0">
                <a:solidFill>
                  <a:srgbClr val="0070C0"/>
                </a:solidFill>
                <a:latin typeface="Calibri" pitchFamily="34" charset="0"/>
              </a:rPr>
              <a:t>- enrich vocabulary and to talk about Characters.</a:t>
            </a:r>
          </a:p>
          <a:p>
            <a:r>
              <a:rPr lang="en-US" sz="3600" i="1" dirty="0">
                <a:solidFill>
                  <a:srgbClr val="0070C0"/>
                </a:solidFill>
                <a:latin typeface="Calibri" pitchFamily="34" charset="0"/>
              </a:rPr>
              <a:t>- </a:t>
            </a:r>
            <a:r>
              <a:rPr lang="en-US" sz="3600" i="1" dirty="0" err="1">
                <a:solidFill>
                  <a:srgbClr val="0070C0"/>
                </a:solidFill>
                <a:latin typeface="Calibri" pitchFamily="34" charset="0"/>
              </a:rPr>
              <a:t>practise</a:t>
            </a:r>
            <a:r>
              <a:rPr lang="en-US" sz="3600" i="1" dirty="0">
                <a:solidFill>
                  <a:srgbClr val="0070C0"/>
                </a:solidFill>
                <a:latin typeface="Calibri" pitchFamily="34" charset="0"/>
              </a:rPr>
              <a:t> listening for key information.</a:t>
            </a:r>
            <a:r>
              <a:rPr lang="en-US" i="1" dirty="0"/>
              <a:t> </a:t>
            </a: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srcRect/>
          <a:stretch>
            <a:fillRect/>
          </a:stretch>
        </p:blipFill>
        <p:spPr bwMode="auto">
          <a:xfrm>
            <a:off x="0" y="0"/>
            <a:ext cx="10058400" cy="6858000"/>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3"/>
          <p:cNvSpPr txBox="1">
            <a:spLocks noChangeArrowheads="1"/>
          </p:cNvSpPr>
          <p:nvPr/>
        </p:nvSpPr>
        <p:spPr bwMode="auto">
          <a:xfrm>
            <a:off x="900113" y="1231900"/>
            <a:ext cx="10461625" cy="2105025"/>
          </a:xfrm>
          <a:prstGeom prst="rect">
            <a:avLst/>
          </a:prstGeom>
          <a:noFill/>
          <a:ln w="9525">
            <a:noFill/>
            <a:miter lim="800000"/>
            <a:headEnd/>
            <a:tailEnd/>
          </a:ln>
        </p:spPr>
        <p:txBody>
          <a:bodyPr>
            <a:spAutoFit/>
          </a:bodyPr>
          <a:lstStyle/>
          <a:p>
            <a:pPr>
              <a:spcBef>
                <a:spcPct val="50000"/>
              </a:spcBef>
            </a:pPr>
            <a:r>
              <a:rPr lang="en-US" sz="3600" b="1" dirty="0">
                <a:latin typeface="Calibri" pitchFamily="34" charset="0"/>
              </a:rPr>
              <a:t>Answer the questions</a:t>
            </a:r>
          </a:p>
          <a:p>
            <a:pPr marL="457200" indent="-457200">
              <a:spcBef>
                <a:spcPct val="50000"/>
              </a:spcBef>
              <a:buFont typeface="Arial" panose="020B0604020202020204" pitchFamily="34" charset="0"/>
              <a:buChar char="•"/>
            </a:pPr>
            <a:r>
              <a:rPr lang="en-US" sz="3200" i="1" dirty="0">
                <a:solidFill>
                  <a:schemeClr val="hlink"/>
                </a:solidFill>
                <a:latin typeface="Calibri" pitchFamily="34" charset="0"/>
              </a:rPr>
              <a:t>Who is your best friend?</a:t>
            </a:r>
          </a:p>
          <a:p>
            <a:pPr marL="457200" indent="-457200">
              <a:spcBef>
                <a:spcPct val="50000"/>
              </a:spcBef>
              <a:buFont typeface="Arial" panose="020B0604020202020204" pitchFamily="34" charset="0"/>
              <a:buChar char="•"/>
            </a:pPr>
            <a:r>
              <a:rPr lang="en-US" sz="3200" i="1" dirty="0">
                <a:solidFill>
                  <a:schemeClr val="hlink"/>
                </a:solidFill>
                <a:latin typeface="Calibri" pitchFamily="34" charset="0"/>
              </a:rPr>
              <a:t>Which characters do you like about him/her?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p:cNvPicPr>
          <p:nvPr/>
        </p:nvPicPr>
        <p:blipFill>
          <a:blip r:embed="rId2"/>
          <a:srcRect/>
          <a:stretch>
            <a:fillRect/>
          </a:stretch>
        </p:blipFill>
        <p:spPr bwMode="auto">
          <a:xfrm>
            <a:off x="-82550" y="0"/>
            <a:ext cx="10287000" cy="6858000"/>
          </a:xfrm>
          <a:prstGeom prst="rect">
            <a:avLst/>
          </a:prstGeom>
          <a:noFill/>
          <a:ln w="9525">
            <a:noFill/>
            <a:miter lim="800000"/>
            <a:headEnd/>
            <a:tailEnd/>
          </a:ln>
        </p:spPr>
      </p:pic>
      <p:sp>
        <p:nvSpPr>
          <p:cNvPr id="14338" name="TextBox 2"/>
          <p:cNvSpPr txBox="1">
            <a:spLocks noChangeArrowheads="1"/>
          </p:cNvSpPr>
          <p:nvPr/>
        </p:nvSpPr>
        <p:spPr bwMode="auto">
          <a:xfrm>
            <a:off x="3751263" y="4114800"/>
            <a:ext cx="3986212" cy="914400"/>
          </a:xfrm>
          <a:prstGeom prst="rect">
            <a:avLst/>
          </a:prstGeom>
          <a:noFill/>
          <a:ln w="9525">
            <a:noFill/>
            <a:miter lim="800000"/>
            <a:headEnd/>
            <a:tailEnd/>
          </a:ln>
        </p:spPr>
        <p:txBody>
          <a:bodyPr>
            <a:spAutoFit/>
          </a:bodyPr>
          <a:lstStyle/>
          <a:p>
            <a:r>
              <a:rPr lang="en-US" sz="5400">
                <a:solidFill>
                  <a:schemeClr val="bg1"/>
                </a:solidFill>
                <a:latin typeface="Calibri" pitchFamily="34" charset="0"/>
              </a:rPr>
              <a:t>Presentation</a:t>
            </a:r>
            <a:endParaRPr lang="en-US" sz="2400">
              <a:solidFill>
                <a:schemeClr val="bg1"/>
              </a:solidFill>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p:cNvPicPr>
            <a:picLocks noChangeAspect="1" noChangeArrowheads="1"/>
          </p:cNvPicPr>
          <p:nvPr/>
        </p:nvPicPr>
        <p:blipFill>
          <a:blip r:embed="rId4"/>
          <a:srcRect/>
          <a:stretch>
            <a:fillRect/>
          </a:stretch>
        </p:blipFill>
        <p:spPr bwMode="auto">
          <a:xfrm>
            <a:off x="4822825" y="165925"/>
            <a:ext cx="2284413" cy="477837"/>
          </a:xfrm>
          <a:prstGeom prst="rect">
            <a:avLst/>
          </a:prstGeom>
          <a:noFill/>
          <a:ln w="9525">
            <a:noFill/>
            <a:miter lim="800000"/>
            <a:headEnd/>
            <a:tailEnd/>
          </a:ln>
        </p:spPr>
      </p:pic>
      <p:pic>
        <p:nvPicPr>
          <p:cNvPr id="15362" name="Picture 5"/>
          <p:cNvPicPr>
            <a:picLocks noChangeAspect="1" noChangeArrowheads="1"/>
          </p:cNvPicPr>
          <p:nvPr/>
        </p:nvPicPr>
        <p:blipFill>
          <a:blip r:embed="rId5"/>
          <a:srcRect/>
          <a:stretch>
            <a:fillRect/>
          </a:stretch>
        </p:blipFill>
        <p:spPr bwMode="auto">
          <a:xfrm>
            <a:off x="185738" y="541314"/>
            <a:ext cx="525462" cy="569913"/>
          </a:xfrm>
          <a:prstGeom prst="rect">
            <a:avLst/>
          </a:prstGeom>
          <a:noFill/>
          <a:ln w="9525">
            <a:noFill/>
            <a:miter lim="800000"/>
            <a:headEnd/>
            <a:tailEnd/>
          </a:ln>
        </p:spPr>
      </p:pic>
      <p:sp>
        <p:nvSpPr>
          <p:cNvPr id="15363" name="Rectangle 6"/>
          <p:cNvSpPr>
            <a:spLocks noChangeArrowheads="1"/>
          </p:cNvSpPr>
          <p:nvPr/>
        </p:nvSpPr>
        <p:spPr bwMode="auto">
          <a:xfrm>
            <a:off x="754063" y="565127"/>
            <a:ext cx="3284537" cy="579437"/>
          </a:xfrm>
          <a:prstGeom prst="rect">
            <a:avLst/>
          </a:prstGeom>
          <a:noFill/>
          <a:ln w="9525">
            <a:noFill/>
            <a:miter lim="800000"/>
            <a:headEnd/>
            <a:tailEnd/>
          </a:ln>
        </p:spPr>
        <p:txBody>
          <a:bodyPr wrap="none" anchor="ctr">
            <a:spAutoFit/>
          </a:bodyPr>
          <a:lstStyle/>
          <a:p>
            <a:r>
              <a:rPr lang="en-US" sz="3200" b="1" dirty="0">
                <a:latin typeface="Calibri" pitchFamily="34" charset="0"/>
              </a:rPr>
              <a:t>Listen and repeat.</a:t>
            </a:r>
            <a:r>
              <a:rPr lang="en-US" dirty="0"/>
              <a:t> </a:t>
            </a:r>
          </a:p>
        </p:txBody>
      </p:sp>
      <p:pic>
        <p:nvPicPr>
          <p:cNvPr id="15364" name="Picture 7"/>
          <p:cNvPicPr>
            <a:picLocks noChangeAspect="1" noChangeArrowheads="1"/>
          </p:cNvPicPr>
          <p:nvPr/>
        </p:nvPicPr>
        <p:blipFill>
          <a:blip r:embed="rId6"/>
          <a:srcRect/>
          <a:stretch>
            <a:fillRect/>
          </a:stretch>
        </p:blipFill>
        <p:spPr bwMode="auto">
          <a:xfrm>
            <a:off x="2105025" y="1253254"/>
            <a:ext cx="7542213" cy="5111750"/>
          </a:xfrm>
          <a:prstGeom prst="rect">
            <a:avLst/>
          </a:prstGeom>
          <a:noFill/>
          <a:ln w="9525">
            <a:noFill/>
            <a:miter lim="800000"/>
            <a:headEnd/>
            <a:tailEnd/>
          </a:ln>
        </p:spPr>
      </p:pic>
      <p:pic>
        <p:nvPicPr>
          <p:cNvPr id="2" name="TA7 RIGHT ON - CD1 - TRACK 06">
            <a:hlinkClick r:id="" action="ppaction://media"/>
            <a:extLst>
              <a:ext uri="{FF2B5EF4-FFF2-40B4-BE49-F238E27FC236}">
                <a16:creationId xmlns:a16="http://schemas.microsoft.com/office/drawing/2014/main" id="{50073C58-5F33-4679-AD06-C9DD5FEF3A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6256" y="650828"/>
            <a:ext cx="440811" cy="4408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74650" y="3835400"/>
            <a:ext cx="11363325"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chemeClr val="hlink"/>
                </a:solidFill>
                <a:latin typeface="Calibri" pitchFamily="34" charset="0"/>
              </a:rPr>
              <a:t>impatient</a:t>
            </a:r>
            <a:r>
              <a:rPr lang="en-US" sz="3200" b="1" dirty="0">
                <a:latin typeface="Calibri" pitchFamily="34" charset="0"/>
              </a:rPr>
              <a:t> </a:t>
            </a:r>
            <a:r>
              <a:rPr lang="en-US" sz="3200" dirty="0">
                <a:latin typeface="Calibri" pitchFamily="34" charset="0"/>
              </a:rPr>
              <a:t>/</a:t>
            </a:r>
            <a:r>
              <a:rPr lang="en-US" sz="3200" dirty="0" err="1">
                <a:solidFill>
                  <a:srgbClr val="FF0000"/>
                </a:solidFill>
                <a:latin typeface="Calibri" pitchFamily="34" charset="0"/>
              </a:rPr>
              <a:t>ɪmˈpeɪʃənt</a:t>
            </a:r>
            <a:r>
              <a:rPr lang="en-US" sz="3200" dirty="0">
                <a:latin typeface="Calibri" pitchFamily="34" charset="0"/>
              </a:rPr>
              <a:t>/ </a:t>
            </a:r>
            <a:r>
              <a:rPr lang="en-US" sz="3200" dirty="0">
                <a:solidFill>
                  <a:srgbClr val="0070C0"/>
                </a:solidFill>
                <a:latin typeface="Calibri" pitchFamily="34" charset="0"/>
              </a:rPr>
              <a:t>(</a:t>
            </a:r>
            <a:r>
              <a:rPr lang="en-US" sz="3200" dirty="0" err="1">
                <a:solidFill>
                  <a:srgbClr val="0070C0"/>
                </a:solidFill>
                <a:latin typeface="Calibri" pitchFamily="34" charset="0"/>
              </a:rPr>
              <a:t>adj</a:t>
            </a:r>
            <a:r>
              <a:rPr lang="en-US" sz="3200" dirty="0">
                <a:solidFill>
                  <a:srgbClr val="0070C0"/>
                </a:solidFill>
                <a:latin typeface="Calibri" pitchFamily="34" charset="0"/>
              </a:rPr>
              <a:t>)</a:t>
            </a:r>
            <a:r>
              <a:rPr lang="en-US" sz="3200" dirty="0">
                <a:latin typeface="Calibri" pitchFamily="34" charset="0"/>
              </a:rPr>
              <a:t>: </a:t>
            </a:r>
            <a:r>
              <a:rPr lang="en-US" sz="3200" dirty="0" err="1">
                <a:latin typeface="Calibri" pitchFamily="34" charset="0"/>
              </a:rPr>
              <a:t>thiếu</a:t>
            </a:r>
            <a:r>
              <a:rPr lang="en-US" sz="3200" dirty="0">
                <a:latin typeface="Calibri" pitchFamily="34" charset="0"/>
              </a:rPr>
              <a:t> </a:t>
            </a:r>
            <a:r>
              <a:rPr lang="en-US" sz="3200" dirty="0" err="1">
                <a:latin typeface="Calibri" pitchFamily="34" charset="0"/>
              </a:rPr>
              <a:t>kiên</a:t>
            </a:r>
            <a:r>
              <a:rPr lang="en-US" sz="3200" dirty="0">
                <a:latin typeface="Calibri" pitchFamily="34" charset="0"/>
              </a:rPr>
              <a:t> </a:t>
            </a:r>
            <a:r>
              <a:rPr lang="en-US" sz="3200" dirty="0" err="1">
                <a:latin typeface="Calibri" pitchFamily="34" charset="0"/>
              </a:rPr>
              <a:t>nhẫn</a:t>
            </a:r>
            <a:r>
              <a:rPr lang="en-US" sz="3200" dirty="0">
                <a:latin typeface="Calibri" pitchFamily="34" charset="0"/>
              </a:rPr>
              <a:t>, </a:t>
            </a:r>
            <a:r>
              <a:rPr lang="en-US" sz="3200" dirty="0" err="1">
                <a:latin typeface="Calibri" pitchFamily="34" charset="0"/>
              </a:rPr>
              <a:t>nóng</a:t>
            </a:r>
            <a:r>
              <a:rPr lang="en-US" sz="3200" dirty="0">
                <a:latin typeface="Calibri" pitchFamily="34" charset="0"/>
              </a:rPr>
              <a:t> </a:t>
            </a:r>
            <a:r>
              <a:rPr lang="en-US" sz="3200" dirty="0" err="1">
                <a:latin typeface="Calibri" pitchFamily="34" charset="0"/>
              </a:rPr>
              <a:t>vội</a:t>
            </a:r>
            <a:r>
              <a:rPr lang="en-US" sz="3200" dirty="0">
                <a:latin typeface="Calibri" pitchFamily="34" charset="0"/>
              </a:rPr>
              <a:t> </a:t>
            </a:r>
          </a:p>
        </p:txBody>
      </p:sp>
      <p:sp>
        <p:nvSpPr>
          <p:cNvPr id="3" name="TextBox 13"/>
          <p:cNvSpPr txBox="1"/>
          <p:nvPr/>
        </p:nvSpPr>
        <p:spPr>
          <a:xfrm>
            <a:off x="358774" y="800100"/>
            <a:ext cx="11363325"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chemeClr val="hlink"/>
                </a:solidFill>
                <a:latin typeface="Calibri" pitchFamily="34" charset="0"/>
              </a:rPr>
              <a:t>bossy</a:t>
            </a:r>
            <a:r>
              <a:rPr lang="en-US" sz="3200" b="1" dirty="0">
                <a:latin typeface="Calibri" pitchFamily="34" charset="0"/>
              </a:rPr>
              <a:t> </a:t>
            </a:r>
            <a:r>
              <a:rPr lang="en-US" sz="3200" dirty="0">
                <a:latin typeface="Calibri" pitchFamily="34" charset="0"/>
              </a:rPr>
              <a:t>/</a:t>
            </a:r>
            <a:r>
              <a:rPr lang="en-US" sz="3200" dirty="0">
                <a:solidFill>
                  <a:srgbClr val="FF0000"/>
                </a:solidFill>
                <a:latin typeface="+mj-lt"/>
              </a:rPr>
              <a:t>ˈ</a:t>
            </a:r>
            <a:r>
              <a:rPr lang="en-US" sz="3200" dirty="0" err="1">
                <a:solidFill>
                  <a:srgbClr val="FF0000"/>
                </a:solidFill>
                <a:latin typeface="+mj-lt"/>
              </a:rPr>
              <a:t>bɒsi</a:t>
            </a:r>
            <a:r>
              <a:rPr lang="en-US" sz="3200" dirty="0">
                <a:latin typeface="Calibri" pitchFamily="34" charset="0"/>
              </a:rPr>
              <a:t>/ </a:t>
            </a:r>
            <a:r>
              <a:rPr lang="en-US" sz="3200" dirty="0">
                <a:solidFill>
                  <a:srgbClr val="0070C0"/>
                </a:solidFill>
                <a:latin typeface="Calibri" pitchFamily="34" charset="0"/>
              </a:rPr>
              <a:t>(adj)</a:t>
            </a:r>
            <a:r>
              <a:rPr lang="en-US" sz="3200" dirty="0">
                <a:latin typeface="Calibri" pitchFamily="34" charset="0"/>
              </a:rPr>
              <a:t>: </a:t>
            </a:r>
            <a:r>
              <a:rPr lang="en-US" sz="3200" dirty="0" err="1">
                <a:latin typeface="Calibri" pitchFamily="34" charset="0"/>
              </a:rPr>
              <a:t>hống</a:t>
            </a:r>
            <a:r>
              <a:rPr lang="en-US" sz="3200" dirty="0">
                <a:latin typeface="Calibri" pitchFamily="34" charset="0"/>
              </a:rPr>
              <a:t> </a:t>
            </a:r>
            <a:r>
              <a:rPr lang="en-US" sz="3200" dirty="0" err="1">
                <a:latin typeface="Calibri" pitchFamily="34" charset="0"/>
              </a:rPr>
              <a:t>hách</a:t>
            </a:r>
            <a:r>
              <a:rPr lang="en-US" sz="3200" dirty="0">
                <a:latin typeface="Calibri" pitchFamily="34" charset="0"/>
              </a:rPr>
              <a:t>, hay </a:t>
            </a:r>
            <a:r>
              <a:rPr lang="en-US" sz="3200" dirty="0" err="1">
                <a:latin typeface="Calibri" pitchFamily="34" charset="0"/>
              </a:rPr>
              <a:t>ra</a:t>
            </a:r>
            <a:r>
              <a:rPr lang="en-US" sz="3200" dirty="0">
                <a:latin typeface="Calibri" pitchFamily="34" charset="0"/>
              </a:rPr>
              <a:t> </a:t>
            </a:r>
            <a:r>
              <a:rPr lang="en-US" sz="3200" dirty="0" err="1">
                <a:latin typeface="Calibri" pitchFamily="34" charset="0"/>
              </a:rPr>
              <a:t>lệnh</a:t>
            </a:r>
            <a:r>
              <a:rPr lang="en-US" sz="3200" dirty="0">
                <a:latin typeface="Calibri" pitchFamily="34" charset="0"/>
              </a:rPr>
              <a:t> </a:t>
            </a:r>
          </a:p>
        </p:txBody>
      </p:sp>
      <p:sp>
        <p:nvSpPr>
          <p:cNvPr id="4" name="TextBox 13"/>
          <p:cNvSpPr txBox="1"/>
          <p:nvPr/>
        </p:nvSpPr>
        <p:spPr>
          <a:xfrm>
            <a:off x="358775" y="2001838"/>
            <a:ext cx="11363325" cy="57943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chemeClr val="hlink"/>
                </a:solidFill>
                <a:latin typeface="Calibri" pitchFamily="34" charset="0"/>
              </a:rPr>
              <a:t>energetic</a:t>
            </a:r>
            <a:r>
              <a:rPr lang="en-US" sz="3200" b="1" dirty="0">
                <a:latin typeface="Calibri" pitchFamily="34" charset="0"/>
              </a:rPr>
              <a:t> </a:t>
            </a:r>
            <a:r>
              <a:rPr lang="en-US" sz="3200" dirty="0">
                <a:latin typeface="Calibri" pitchFamily="34" charset="0"/>
              </a:rPr>
              <a:t>/</a:t>
            </a:r>
            <a:r>
              <a:rPr lang="en-US" sz="3200" dirty="0">
                <a:solidFill>
                  <a:srgbClr val="FF0000"/>
                </a:solidFill>
                <a:latin typeface="+mj-lt"/>
              </a:rPr>
              <a:t>ˌ</a:t>
            </a:r>
            <a:r>
              <a:rPr lang="en-US" sz="3200" dirty="0" err="1">
                <a:solidFill>
                  <a:srgbClr val="FF0000"/>
                </a:solidFill>
                <a:latin typeface="+mj-lt"/>
              </a:rPr>
              <a:t>enəˈdʒetɪk</a:t>
            </a:r>
            <a:r>
              <a:rPr lang="en-US" sz="3200" dirty="0">
                <a:latin typeface="Calibri" pitchFamily="34" charset="0"/>
              </a:rPr>
              <a:t>/ </a:t>
            </a:r>
            <a:r>
              <a:rPr lang="en-US" sz="3200" dirty="0">
                <a:solidFill>
                  <a:srgbClr val="0070C0"/>
                </a:solidFill>
                <a:latin typeface="Calibri" pitchFamily="34" charset="0"/>
              </a:rPr>
              <a:t>(adj)</a:t>
            </a:r>
            <a:r>
              <a:rPr lang="en-US" sz="3200" dirty="0">
                <a:latin typeface="Calibri" pitchFamily="34" charset="0"/>
              </a:rPr>
              <a:t>: </a:t>
            </a:r>
            <a:r>
              <a:rPr lang="en-US" sz="3200" dirty="0" err="1">
                <a:latin typeface="Calibri" pitchFamily="34" charset="0"/>
              </a:rPr>
              <a:t>hoạt</a:t>
            </a:r>
            <a:r>
              <a:rPr lang="en-US" sz="3200" dirty="0">
                <a:latin typeface="Calibri" pitchFamily="34" charset="0"/>
              </a:rPr>
              <a:t> </a:t>
            </a:r>
            <a:r>
              <a:rPr lang="en-US" sz="3200" dirty="0" err="1">
                <a:latin typeface="Calibri" pitchFamily="34" charset="0"/>
              </a:rPr>
              <a:t>bát</a:t>
            </a:r>
            <a:r>
              <a:rPr lang="en-US" sz="3200" dirty="0">
                <a:latin typeface="Calibri" pitchFamily="34" charset="0"/>
              </a:rPr>
              <a:t>, </a:t>
            </a:r>
            <a:r>
              <a:rPr lang="en-US" sz="3200" dirty="0" err="1">
                <a:latin typeface="Calibri" pitchFamily="34" charset="0"/>
              </a:rPr>
              <a:t>đầy</a:t>
            </a:r>
            <a:r>
              <a:rPr lang="en-US" sz="3200" dirty="0">
                <a:latin typeface="Calibri" pitchFamily="34" charset="0"/>
              </a:rPr>
              <a:t> </a:t>
            </a:r>
            <a:r>
              <a:rPr lang="en-US" sz="3200" dirty="0" err="1">
                <a:latin typeface="Calibri" pitchFamily="34" charset="0"/>
              </a:rPr>
              <a:t>năng</a:t>
            </a:r>
            <a:r>
              <a:rPr lang="en-US" sz="3200" dirty="0">
                <a:latin typeface="Calibri" pitchFamily="34" charset="0"/>
              </a:rPr>
              <a:t> </a:t>
            </a:r>
            <a:r>
              <a:rPr lang="en-US" sz="3200" dirty="0" err="1">
                <a:latin typeface="Calibri" pitchFamily="34" charset="0"/>
              </a:rPr>
              <a:t>lượng</a:t>
            </a:r>
            <a:r>
              <a:rPr lang="en-US" sz="3200" dirty="0">
                <a:latin typeface="Calibri" pitchFamily="34" charset="0"/>
              </a:rPr>
              <a:t> </a:t>
            </a:r>
          </a:p>
        </p:txBody>
      </p:sp>
      <p:sp>
        <p:nvSpPr>
          <p:cNvPr id="5" name="TextBox 13"/>
          <p:cNvSpPr txBox="1"/>
          <p:nvPr/>
        </p:nvSpPr>
        <p:spPr>
          <a:xfrm>
            <a:off x="374650" y="3233738"/>
            <a:ext cx="11363325" cy="57943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chemeClr val="hlink"/>
                </a:solidFill>
                <a:latin typeface="Calibri" pitchFamily="34" charset="0"/>
              </a:rPr>
              <a:t>honest</a:t>
            </a:r>
            <a:r>
              <a:rPr lang="en-US" sz="3200" b="1" dirty="0">
                <a:latin typeface="Calibri" pitchFamily="34" charset="0"/>
              </a:rPr>
              <a:t> </a:t>
            </a:r>
            <a:r>
              <a:rPr lang="en-US" sz="3200" dirty="0">
                <a:latin typeface="Calibri" pitchFamily="34" charset="0"/>
              </a:rPr>
              <a:t>/</a:t>
            </a:r>
            <a:r>
              <a:rPr lang="en-US" sz="3200" dirty="0">
                <a:solidFill>
                  <a:srgbClr val="FF0000"/>
                </a:solidFill>
                <a:latin typeface="+mj-lt"/>
              </a:rPr>
              <a:t>ˈ</a:t>
            </a:r>
            <a:r>
              <a:rPr lang="en-US" sz="3200" dirty="0" err="1">
                <a:solidFill>
                  <a:srgbClr val="FF0000"/>
                </a:solidFill>
                <a:latin typeface="+mj-lt"/>
              </a:rPr>
              <a:t>ɒnɪst</a:t>
            </a:r>
            <a:r>
              <a:rPr lang="en-US" sz="3200" dirty="0">
                <a:latin typeface="Calibri" pitchFamily="34" charset="0"/>
              </a:rPr>
              <a:t>/ </a:t>
            </a:r>
            <a:r>
              <a:rPr lang="en-US" sz="3200" dirty="0">
                <a:solidFill>
                  <a:srgbClr val="0070C0"/>
                </a:solidFill>
                <a:latin typeface="Calibri" pitchFamily="34" charset="0"/>
              </a:rPr>
              <a:t>(</a:t>
            </a:r>
            <a:r>
              <a:rPr lang="en-US" sz="3200" dirty="0" err="1">
                <a:solidFill>
                  <a:srgbClr val="0070C0"/>
                </a:solidFill>
                <a:latin typeface="Calibri" pitchFamily="34" charset="0"/>
              </a:rPr>
              <a:t>adj</a:t>
            </a:r>
            <a:r>
              <a:rPr lang="en-US" sz="3200" dirty="0">
                <a:solidFill>
                  <a:srgbClr val="0070C0"/>
                </a:solidFill>
                <a:latin typeface="Calibri" pitchFamily="34" charset="0"/>
              </a:rPr>
              <a:t>)</a:t>
            </a:r>
            <a:r>
              <a:rPr lang="en-US" sz="3200" dirty="0">
                <a:latin typeface="Calibri" pitchFamily="34" charset="0"/>
              </a:rPr>
              <a:t>: </a:t>
            </a:r>
            <a:r>
              <a:rPr lang="en-US" sz="3200" dirty="0" err="1">
                <a:latin typeface="Calibri" pitchFamily="34" charset="0"/>
              </a:rPr>
              <a:t>chân</a:t>
            </a:r>
            <a:r>
              <a:rPr lang="en-US" sz="3200" dirty="0">
                <a:latin typeface="Calibri" pitchFamily="34" charset="0"/>
              </a:rPr>
              <a:t> </a:t>
            </a:r>
            <a:r>
              <a:rPr lang="en-US" sz="3200" dirty="0" err="1">
                <a:latin typeface="Calibri" pitchFamily="34" charset="0"/>
              </a:rPr>
              <a:t>thật</a:t>
            </a:r>
            <a:r>
              <a:rPr lang="en-US" sz="3200" dirty="0">
                <a:latin typeface="Calibri" pitchFamily="34" charset="0"/>
              </a:rPr>
              <a:t>, </a:t>
            </a:r>
            <a:r>
              <a:rPr lang="en-US" sz="3200" dirty="0" err="1">
                <a:latin typeface="Calibri" pitchFamily="34" charset="0"/>
              </a:rPr>
              <a:t>thành</a:t>
            </a:r>
            <a:r>
              <a:rPr lang="en-US" sz="3200" dirty="0">
                <a:latin typeface="Calibri" pitchFamily="34" charset="0"/>
              </a:rPr>
              <a:t> </a:t>
            </a:r>
            <a:r>
              <a:rPr lang="en-US" sz="3200" dirty="0" err="1">
                <a:latin typeface="Calibri" pitchFamily="34" charset="0"/>
              </a:rPr>
              <a:t>thật</a:t>
            </a:r>
            <a:r>
              <a:rPr lang="en-US" sz="3200" dirty="0">
                <a:latin typeface="Calibri" pitchFamily="34" charset="0"/>
              </a:rPr>
              <a:t> </a:t>
            </a:r>
          </a:p>
        </p:txBody>
      </p:sp>
      <p:sp>
        <p:nvSpPr>
          <p:cNvPr id="6" name="TextBox 13"/>
          <p:cNvSpPr txBox="1"/>
          <p:nvPr/>
        </p:nvSpPr>
        <p:spPr>
          <a:xfrm>
            <a:off x="374650" y="2611438"/>
            <a:ext cx="11363325" cy="57943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chemeClr val="hlink"/>
                </a:solidFill>
                <a:latin typeface="Calibri" pitchFamily="34" charset="0"/>
              </a:rPr>
              <a:t>generous</a:t>
            </a:r>
            <a:r>
              <a:rPr lang="en-US" sz="3200" b="1" dirty="0">
                <a:latin typeface="Calibri" pitchFamily="34" charset="0"/>
              </a:rPr>
              <a:t> </a:t>
            </a:r>
            <a:r>
              <a:rPr lang="en-US" sz="3200" dirty="0">
                <a:latin typeface="Calibri" pitchFamily="34" charset="0"/>
              </a:rPr>
              <a:t>/</a:t>
            </a:r>
            <a:r>
              <a:rPr lang="en-US" sz="3200" dirty="0">
                <a:solidFill>
                  <a:srgbClr val="FF0000"/>
                </a:solidFill>
                <a:latin typeface="Calibri" pitchFamily="34" charset="0"/>
              </a:rPr>
              <a:t>ˈ</a:t>
            </a:r>
            <a:r>
              <a:rPr lang="en-US" sz="3200" dirty="0" err="1">
                <a:solidFill>
                  <a:srgbClr val="FF0000"/>
                </a:solidFill>
                <a:latin typeface="Calibri" pitchFamily="34" charset="0"/>
              </a:rPr>
              <a:t>dʒenərəs</a:t>
            </a:r>
            <a:r>
              <a:rPr lang="en-US" sz="3200" dirty="0">
                <a:latin typeface="Calibri" pitchFamily="34" charset="0"/>
              </a:rPr>
              <a:t>/ </a:t>
            </a:r>
            <a:r>
              <a:rPr lang="en-US" sz="3200" dirty="0">
                <a:solidFill>
                  <a:srgbClr val="0070C0"/>
                </a:solidFill>
                <a:latin typeface="Calibri" pitchFamily="34" charset="0"/>
              </a:rPr>
              <a:t>(adj)</a:t>
            </a:r>
            <a:r>
              <a:rPr lang="en-US" sz="3200" dirty="0">
                <a:latin typeface="Calibri" pitchFamily="34" charset="0"/>
              </a:rPr>
              <a:t>: </a:t>
            </a:r>
            <a:r>
              <a:rPr lang="en-US" sz="3200" dirty="0" err="1">
                <a:latin typeface="Calibri" pitchFamily="34" charset="0"/>
              </a:rPr>
              <a:t>rộng</a:t>
            </a:r>
            <a:r>
              <a:rPr lang="en-US" sz="3200" dirty="0">
                <a:latin typeface="Calibri" pitchFamily="34" charset="0"/>
              </a:rPr>
              <a:t> </a:t>
            </a:r>
            <a:r>
              <a:rPr lang="en-US" sz="3200" dirty="0" err="1">
                <a:latin typeface="Calibri" pitchFamily="34" charset="0"/>
              </a:rPr>
              <a:t>rãi</a:t>
            </a:r>
            <a:r>
              <a:rPr lang="en-US" sz="3200" dirty="0">
                <a:latin typeface="Calibri" pitchFamily="34" charset="0"/>
              </a:rPr>
              <a:t>, </a:t>
            </a:r>
            <a:r>
              <a:rPr lang="en-US" sz="3200" dirty="0" err="1">
                <a:latin typeface="Calibri" pitchFamily="34" charset="0"/>
              </a:rPr>
              <a:t>hào</a:t>
            </a:r>
            <a:r>
              <a:rPr lang="en-US" sz="3200" dirty="0">
                <a:latin typeface="Calibri" pitchFamily="34" charset="0"/>
              </a:rPr>
              <a:t> </a:t>
            </a:r>
            <a:r>
              <a:rPr lang="en-US" sz="3200" dirty="0" err="1">
                <a:latin typeface="Calibri" pitchFamily="34" charset="0"/>
              </a:rPr>
              <a:t>phóng</a:t>
            </a:r>
            <a:endParaRPr lang="en-US" sz="3200" dirty="0">
              <a:latin typeface="Calibri" pitchFamily="34" charset="0"/>
            </a:endParaRPr>
          </a:p>
        </p:txBody>
      </p:sp>
      <p:sp>
        <p:nvSpPr>
          <p:cNvPr id="7" name="TextBox 13"/>
          <p:cNvSpPr txBox="1"/>
          <p:nvPr/>
        </p:nvSpPr>
        <p:spPr>
          <a:xfrm>
            <a:off x="358775" y="4495800"/>
            <a:ext cx="11363325"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chemeClr val="hlink"/>
                </a:solidFill>
                <a:latin typeface="Calibri" pitchFamily="34" charset="0"/>
              </a:rPr>
              <a:t>popular</a:t>
            </a:r>
            <a:r>
              <a:rPr lang="en-US" sz="3200" b="1" dirty="0">
                <a:latin typeface="Calibri" pitchFamily="34" charset="0"/>
              </a:rPr>
              <a:t> </a:t>
            </a:r>
            <a:r>
              <a:rPr lang="en-US" sz="3200" dirty="0">
                <a:latin typeface="Calibri" pitchFamily="34" charset="0"/>
              </a:rPr>
              <a:t>/</a:t>
            </a:r>
            <a:r>
              <a:rPr lang="en-US" sz="3200" dirty="0">
                <a:solidFill>
                  <a:srgbClr val="FF0000"/>
                </a:solidFill>
                <a:latin typeface="+mj-lt"/>
              </a:rPr>
              <a:t>ˈ</a:t>
            </a:r>
            <a:r>
              <a:rPr lang="en-US" sz="3200" dirty="0" err="1">
                <a:solidFill>
                  <a:srgbClr val="FF0000"/>
                </a:solidFill>
                <a:latin typeface="+mj-lt"/>
              </a:rPr>
              <a:t>pɒpjələr</a:t>
            </a:r>
            <a:r>
              <a:rPr lang="en-US" sz="3200" dirty="0">
                <a:latin typeface="Calibri" pitchFamily="34" charset="0"/>
              </a:rPr>
              <a:t>/ </a:t>
            </a:r>
            <a:r>
              <a:rPr lang="en-US" sz="3200" dirty="0">
                <a:solidFill>
                  <a:srgbClr val="0070C0"/>
                </a:solidFill>
                <a:latin typeface="Calibri" pitchFamily="34" charset="0"/>
              </a:rPr>
              <a:t>(</a:t>
            </a:r>
            <a:r>
              <a:rPr lang="en-US" sz="3200" dirty="0" err="1">
                <a:solidFill>
                  <a:srgbClr val="0070C0"/>
                </a:solidFill>
                <a:latin typeface="Calibri" pitchFamily="34" charset="0"/>
              </a:rPr>
              <a:t>adj</a:t>
            </a:r>
            <a:r>
              <a:rPr lang="en-US" sz="3200" dirty="0">
                <a:solidFill>
                  <a:srgbClr val="0070C0"/>
                </a:solidFill>
                <a:latin typeface="Calibri" pitchFamily="34" charset="0"/>
              </a:rPr>
              <a:t>)</a:t>
            </a:r>
            <a:r>
              <a:rPr lang="en-US" sz="3200" dirty="0">
                <a:latin typeface="Calibri" pitchFamily="34" charset="0"/>
              </a:rPr>
              <a:t>: </a:t>
            </a:r>
            <a:r>
              <a:rPr lang="en-US" sz="3200" dirty="0" err="1">
                <a:latin typeface="Calibri" pitchFamily="34" charset="0"/>
              </a:rPr>
              <a:t>nổi</a:t>
            </a:r>
            <a:r>
              <a:rPr lang="en-US" sz="3200" dirty="0">
                <a:latin typeface="Calibri" pitchFamily="34" charset="0"/>
              </a:rPr>
              <a:t> </a:t>
            </a:r>
            <a:r>
              <a:rPr lang="en-US" sz="3200" dirty="0" err="1">
                <a:latin typeface="Calibri" pitchFamily="34" charset="0"/>
              </a:rPr>
              <a:t>tiếng</a:t>
            </a:r>
            <a:r>
              <a:rPr lang="en-US" sz="3200" dirty="0">
                <a:latin typeface="Calibri" pitchFamily="34" charset="0"/>
              </a:rPr>
              <a:t>, </a:t>
            </a:r>
            <a:r>
              <a:rPr lang="en-US" sz="3200" dirty="0" err="1">
                <a:latin typeface="Calibri" pitchFamily="34" charset="0"/>
              </a:rPr>
              <a:t>được</a:t>
            </a:r>
            <a:r>
              <a:rPr lang="en-US" sz="3200" dirty="0">
                <a:latin typeface="Calibri" pitchFamily="34" charset="0"/>
              </a:rPr>
              <a:t> </a:t>
            </a:r>
            <a:r>
              <a:rPr lang="en-US" sz="3200" dirty="0" err="1">
                <a:latin typeface="Calibri" pitchFamily="34" charset="0"/>
              </a:rPr>
              <a:t>yêu</a:t>
            </a:r>
            <a:r>
              <a:rPr lang="en-US" sz="3200" dirty="0">
                <a:latin typeface="Calibri" pitchFamily="34" charset="0"/>
              </a:rPr>
              <a:t> </a:t>
            </a:r>
            <a:r>
              <a:rPr lang="en-US" sz="3200" dirty="0" err="1">
                <a:latin typeface="Calibri" pitchFamily="34" charset="0"/>
              </a:rPr>
              <a:t>thích</a:t>
            </a:r>
            <a:r>
              <a:rPr lang="en-US" sz="3200" dirty="0">
                <a:latin typeface="Calibri" pitchFamily="34" charset="0"/>
              </a:rPr>
              <a:t> </a:t>
            </a:r>
          </a:p>
        </p:txBody>
      </p:sp>
      <p:sp>
        <p:nvSpPr>
          <p:cNvPr id="2" name="TextBox 13"/>
          <p:cNvSpPr txBox="1"/>
          <p:nvPr/>
        </p:nvSpPr>
        <p:spPr>
          <a:xfrm>
            <a:off x="374650" y="5111750"/>
            <a:ext cx="11363325" cy="57943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chemeClr val="hlink"/>
                </a:solidFill>
                <a:latin typeface="Calibri" pitchFamily="34" charset="0"/>
              </a:rPr>
              <a:t>selfish</a:t>
            </a:r>
            <a:r>
              <a:rPr lang="en-US" sz="3200" b="1" dirty="0">
                <a:latin typeface="Calibri" pitchFamily="34" charset="0"/>
              </a:rPr>
              <a:t> </a:t>
            </a:r>
            <a:r>
              <a:rPr lang="en-US" sz="3200" dirty="0">
                <a:latin typeface="Calibri" pitchFamily="34" charset="0"/>
              </a:rPr>
              <a:t>/</a:t>
            </a:r>
            <a:r>
              <a:rPr lang="en-US" sz="3200" dirty="0">
                <a:solidFill>
                  <a:srgbClr val="FF0000"/>
                </a:solidFill>
                <a:latin typeface="Calibri" pitchFamily="34" charset="0"/>
              </a:rPr>
              <a:t>ˈ</a:t>
            </a:r>
            <a:r>
              <a:rPr lang="en-US" sz="3200" dirty="0" err="1">
                <a:solidFill>
                  <a:srgbClr val="FF0000"/>
                </a:solidFill>
                <a:latin typeface="Calibri" pitchFamily="34" charset="0"/>
              </a:rPr>
              <a:t>selfɪʃ</a:t>
            </a:r>
            <a:r>
              <a:rPr lang="en-US" sz="3200" dirty="0">
                <a:latin typeface="Calibri" pitchFamily="34" charset="0"/>
              </a:rPr>
              <a:t>/ </a:t>
            </a:r>
            <a:r>
              <a:rPr lang="en-US" sz="3200" dirty="0">
                <a:solidFill>
                  <a:srgbClr val="0070C0"/>
                </a:solidFill>
                <a:latin typeface="Calibri" pitchFamily="34" charset="0"/>
              </a:rPr>
              <a:t>(</a:t>
            </a:r>
            <a:r>
              <a:rPr lang="en-US" sz="3200" dirty="0" err="1">
                <a:solidFill>
                  <a:srgbClr val="0070C0"/>
                </a:solidFill>
                <a:latin typeface="Calibri" pitchFamily="34" charset="0"/>
              </a:rPr>
              <a:t>adj</a:t>
            </a:r>
            <a:r>
              <a:rPr lang="en-US" sz="3200" dirty="0">
                <a:solidFill>
                  <a:srgbClr val="0070C0"/>
                </a:solidFill>
                <a:latin typeface="Calibri" pitchFamily="34" charset="0"/>
              </a:rPr>
              <a:t>)</a:t>
            </a:r>
            <a:r>
              <a:rPr lang="en-US" sz="3200" dirty="0">
                <a:latin typeface="Calibri" pitchFamily="34" charset="0"/>
              </a:rPr>
              <a:t>: </a:t>
            </a:r>
            <a:r>
              <a:rPr lang="en-US" sz="3200" dirty="0" err="1">
                <a:latin typeface="Calibri" pitchFamily="34" charset="0"/>
              </a:rPr>
              <a:t>ích</a:t>
            </a:r>
            <a:r>
              <a:rPr lang="en-US" sz="3200" dirty="0">
                <a:latin typeface="Calibri" pitchFamily="34" charset="0"/>
              </a:rPr>
              <a:t> </a:t>
            </a:r>
            <a:r>
              <a:rPr lang="en-US" sz="3200" dirty="0" err="1">
                <a:latin typeface="Calibri" pitchFamily="34" charset="0"/>
              </a:rPr>
              <a:t>kỷ</a:t>
            </a:r>
            <a:r>
              <a:rPr lang="en-US" sz="3200" dirty="0">
                <a:latin typeface="Calibri" pitchFamily="34" charset="0"/>
              </a:rPr>
              <a:t> </a:t>
            </a:r>
          </a:p>
        </p:txBody>
      </p:sp>
      <p:sp>
        <p:nvSpPr>
          <p:cNvPr id="8" name="TextBox 13"/>
          <p:cNvSpPr txBox="1"/>
          <p:nvPr/>
        </p:nvSpPr>
        <p:spPr>
          <a:xfrm>
            <a:off x="403225" y="5748338"/>
            <a:ext cx="11363325" cy="57943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chemeClr val="hlink"/>
                </a:solidFill>
                <a:latin typeface="Calibri" pitchFamily="34" charset="0"/>
              </a:rPr>
              <a:t>talkative</a:t>
            </a:r>
            <a:r>
              <a:rPr lang="en-US" sz="3200" b="1" dirty="0">
                <a:latin typeface="Calibri" pitchFamily="34" charset="0"/>
              </a:rPr>
              <a:t> </a:t>
            </a:r>
            <a:r>
              <a:rPr lang="en-US" sz="3200" dirty="0">
                <a:latin typeface="Calibri" pitchFamily="34" charset="0"/>
              </a:rPr>
              <a:t>/</a:t>
            </a:r>
            <a:r>
              <a:rPr lang="en-US" sz="3200" dirty="0">
                <a:solidFill>
                  <a:srgbClr val="FF0000"/>
                </a:solidFill>
                <a:latin typeface="+mj-lt"/>
              </a:rPr>
              <a:t>ˈ</a:t>
            </a:r>
            <a:r>
              <a:rPr lang="en-US" sz="3200" dirty="0" err="1">
                <a:solidFill>
                  <a:srgbClr val="FF0000"/>
                </a:solidFill>
                <a:latin typeface="+mj-lt"/>
              </a:rPr>
              <a:t>tɔːkətɪv</a:t>
            </a:r>
            <a:r>
              <a:rPr lang="en-US" sz="3200" dirty="0">
                <a:latin typeface="Calibri" pitchFamily="34" charset="0"/>
              </a:rPr>
              <a:t>/</a:t>
            </a:r>
            <a:r>
              <a:rPr lang="en-US" sz="3200" dirty="0">
                <a:solidFill>
                  <a:srgbClr val="0070C0"/>
                </a:solidFill>
                <a:latin typeface="Calibri" pitchFamily="34" charset="0"/>
              </a:rPr>
              <a:t> (adj)</a:t>
            </a:r>
            <a:r>
              <a:rPr lang="en-US" sz="3200" dirty="0">
                <a:latin typeface="Calibri" pitchFamily="34" charset="0"/>
              </a:rPr>
              <a:t>: </a:t>
            </a:r>
            <a:r>
              <a:rPr lang="en-US" sz="3200" dirty="0" err="1">
                <a:latin typeface="Calibri" pitchFamily="34" charset="0"/>
              </a:rPr>
              <a:t>hoạt</a:t>
            </a:r>
            <a:r>
              <a:rPr lang="en-US" sz="3200" dirty="0">
                <a:latin typeface="Calibri" pitchFamily="34" charset="0"/>
              </a:rPr>
              <a:t> </a:t>
            </a:r>
            <a:r>
              <a:rPr lang="en-US" sz="3200" dirty="0" err="1">
                <a:latin typeface="Calibri" pitchFamily="34" charset="0"/>
              </a:rPr>
              <a:t>ngôn</a:t>
            </a:r>
            <a:r>
              <a:rPr lang="en-US" sz="3200" dirty="0">
                <a:latin typeface="Calibri" pitchFamily="34" charset="0"/>
              </a:rPr>
              <a:t>, </a:t>
            </a:r>
            <a:r>
              <a:rPr lang="en-US" sz="3200" dirty="0" err="1">
                <a:latin typeface="Calibri" pitchFamily="34" charset="0"/>
              </a:rPr>
              <a:t>nói</a:t>
            </a:r>
            <a:r>
              <a:rPr lang="en-US" sz="3200" dirty="0">
                <a:latin typeface="Calibri" pitchFamily="34" charset="0"/>
              </a:rPr>
              <a:t> </a:t>
            </a:r>
            <a:r>
              <a:rPr lang="en-US" sz="3200" dirty="0" err="1">
                <a:latin typeface="Calibri" pitchFamily="34" charset="0"/>
              </a:rPr>
              <a:t>nhiều</a:t>
            </a:r>
            <a:r>
              <a:rPr lang="en-US" sz="3200" dirty="0">
                <a:latin typeface="Calibri" pitchFamily="34" charset="0"/>
              </a:rPr>
              <a:t> </a:t>
            </a:r>
          </a:p>
        </p:txBody>
      </p:sp>
      <p:sp>
        <p:nvSpPr>
          <p:cNvPr id="9" name="TextBox 13"/>
          <p:cNvSpPr txBox="1"/>
          <p:nvPr/>
        </p:nvSpPr>
        <p:spPr>
          <a:xfrm>
            <a:off x="369888" y="1408113"/>
            <a:ext cx="11363325" cy="57943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chemeClr val="hlink"/>
                </a:solidFill>
                <a:latin typeface="Calibri" pitchFamily="34" charset="0"/>
              </a:rPr>
              <a:t>cheerful</a:t>
            </a:r>
            <a:r>
              <a:rPr lang="en-US" sz="3200" b="1" dirty="0">
                <a:latin typeface="Calibri" pitchFamily="34" charset="0"/>
              </a:rPr>
              <a:t> </a:t>
            </a:r>
            <a:r>
              <a:rPr lang="en-US" sz="3200" dirty="0">
                <a:latin typeface="Calibri" pitchFamily="34" charset="0"/>
              </a:rPr>
              <a:t>/</a:t>
            </a:r>
            <a:r>
              <a:rPr lang="en-US" sz="3200" dirty="0">
                <a:solidFill>
                  <a:srgbClr val="FF0000"/>
                </a:solidFill>
                <a:latin typeface="+mj-lt"/>
              </a:rPr>
              <a:t>ˈ</a:t>
            </a:r>
            <a:r>
              <a:rPr lang="en-US" sz="3200" dirty="0" err="1">
                <a:solidFill>
                  <a:srgbClr val="FF0000"/>
                </a:solidFill>
                <a:latin typeface="+mj-lt"/>
              </a:rPr>
              <a:t>tʃɪəfəl</a:t>
            </a:r>
            <a:r>
              <a:rPr lang="en-US" sz="3200" dirty="0">
                <a:latin typeface="Calibri" pitchFamily="34" charset="0"/>
              </a:rPr>
              <a:t>/ </a:t>
            </a:r>
            <a:r>
              <a:rPr lang="en-US" sz="3200" dirty="0">
                <a:solidFill>
                  <a:srgbClr val="0070C0"/>
                </a:solidFill>
                <a:latin typeface="Calibri" pitchFamily="34" charset="0"/>
              </a:rPr>
              <a:t>(adj)</a:t>
            </a:r>
            <a:r>
              <a:rPr lang="en-US" sz="3200" dirty="0">
                <a:latin typeface="Calibri" pitchFamily="34" charset="0"/>
              </a:rPr>
              <a:t>: </a:t>
            </a:r>
            <a:r>
              <a:rPr lang="en-US" sz="3200" dirty="0" err="1">
                <a:latin typeface="Calibri" pitchFamily="34" charset="0"/>
              </a:rPr>
              <a:t>vui</a:t>
            </a:r>
            <a:r>
              <a:rPr lang="en-US" sz="3200" dirty="0">
                <a:latin typeface="Calibri" pitchFamily="34" charset="0"/>
              </a:rPr>
              <a:t> </a:t>
            </a:r>
            <a:r>
              <a:rPr lang="en-US" sz="3200" dirty="0" err="1">
                <a:latin typeface="Calibri" pitchFamily="34" charset="0"/>
              </a:rPr>
              <a:t>vẻ</a:t>
            </a:r>
            <a:r>
              <a:rPr lang="en-US" sz="3200" dirty="0">
                <a:latin typeface="Calibri" pitchFamily="34" charset="0"/>
              </a:rPr>
              <a:t> </a:t>
            </a:r>
          </a:p>
        </p:txBody>
      </p:sp>
      <p:sp>
        <p:nvSpPr>
          <p:cNvPr id="16394" name="Text Box 13"/>
          <p:cNvSpPr txBox="1">
            <a:spLocks noChangeArrowheads="1"/>
          </p:cNvSpPr>
          <p:nvPr/>
        </p:nvSpPr>
        <p:spPr bwMode="auto">
          <a:xfrm>
            <a:off x="5075238" y="296863"/>
            <a:ext cx="3159125" cy="549275"/>
          </a:xfrm>
          <a:prstGeom prst="rect">
            <a:avLst/>
          </a:prstGeom>
          <a:noFill/>
          <a:ln w="9525">
            <a:noFill/>
            <a:miter lim="800000"/>
            <a:headEnd/>
            <a:tailEnd/>
          </a:ln>
        </p:spPr>
        <p:txBody>
          <a:bodyPr>
            <a:spAutoFit/>
          </a:bodyPr>
          <a:lstStyle/>
          <a:p>
            <a:pPr>
              <a:spcBef>
                <a:spcPct val="50000"/>
              </a:spcBef>
            </a:pPr>
            <a:r>
              <a:rPr lang="en-US" sz="3000" b="1">
                <a:latin typeface="Calibri" pitchFamily="34" charset="0"/>
              </a:rPr>
              <a:t>Listen and repeat</a:t>
            </a:r>
          </a:p>
        </p:txBody>
      </p:sp>
      <p:pic>
        <p:nvPicPr>
          <p:cNvPr id="10" name="bossy">
            <a:hlinkClick r:id="" action="ppaction://media"/>
            <a:extLst>
              <a:ext uri="{FF2B5EF4-FFF2-40B4-BE49-F238E27FC236}">
                <a16:creationId xmlns:a16="http://schemas.microsoft.com/office/drawing/2014/main" id="{689DEA10-4B0A-4D20-87BA-C3F259A2E77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044335" y="-1156338"/>
            <a:ext cx="609600" cy="609600"/>
          </a:xfrm>
          <a:prstGeom prst="rect">
            <a:avLst/>
          </a:prstGeom>
        </p:spPr>
      </p:pic>
      <p:pic>
        <p:nvPicPr>
          <p:cNvPr id="11" name="cheerful">
            <a:hlinkClick r:id="" action="ppaction://media"/>
            <a:extLst>
              <a:ext uri="{FF2B5EF4-FFF2-40B4-BE49-F238E27FC236}">
                <a16:creationId xmlns:a16="http://schemas.microsoft.com/office/drawing/2014/main" id="{52495190-FB8E-453E-B9C1-7E4F39422635}"/>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0434735" y="-1192850"/>
            <a:ext cx="609600" cy="609600"/>
          </a:xfrm>
          <a:prstGeom prst="rect">
            <a:avLst/>
          </a:prstGeom>
        </p:spPr>
      </p:pic>
      <p:pic>
        <p:nvPicPr>
          <p:cNvPr id="12" name="energetic">
            <a:hlinkClick r:id="" action="ppaction://media"/>
            <a:extLst>
              <a:ext uri="{FF2B5EF4-FFF2-40B4-BE49-F238E27FC236}">
                <a16:creationId xmlns:a16="http://schemas.microsoft.com/office/drawing/2014/main" id="{C6284E09-D449-45FE-8986-8B78531B012C}"/>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9825135" y="-1189630"/>
            <a:ext cx="609600" cy="609600"/>
          </a:xfrm>
          <a:prstGeom prst="rect">
            <a:avLst/>
          </a:prstGeom>
        </p:spPr>
      </p:pic>
      <p:pic>
        <p:nvPicPr>
          <p:cNvPr id="13" name="generous">
            <a:hlinkClick r:id="" action="ppaction://media"/>
            <a:extLst>
              <a:ext uri="{FF2B5EF4-FFF2-40B4-BE49-F238E27FC236}">
                <a16:creationId xmlns:a16="http://schemas.microsoft.com/office/drawing/2014/main" id="{51C58BEE-2071-49AD-90F2-CABEED7A8CA5}"/>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9215535" y="-1227864"/>
            <a:ext cx="609600" cy="609600"/>
          </a:xfrm>
          <a:prstGeom prst="rect">
            <a:avLst/>
          </a:prstGeom>
        </p:spPr>
      </p:pic>
      <p:pic>
        <p:nvPicPr>
          <p:cNvPr id="15" name="honest">
            <a:hlinkClick r:id="" action="ppaction://media"/>
            <a:extLst>
              <a:ext uri="{FF2B5EF4-FFF2-40B4-BE49-F238E27FC236}">
                <a16:creationId xmlns:a16="http://schemas.microsoft.com/office/drawing/2014/main" id="{DB622A1E-F2FB-4476-AD3B-0B606A647314}"/>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8605935" y="-1253859"/>
            <a:ext cx="609600" cy="609600"/>
          </a:xfrm>
          <a:prstGeom prst="rect">
            <a:avLst/>
          </a:prstGeom>
        </p:spPr>
      </p:pic>
      <p:pic>
        <p:nvPicPr>
          <p:cNvPr id="16" name="impatient">
            <a:hlinkClick r:id="" action="ppaction://media"/>
            <a:extLst>
              <a:ext uri="{FF2B5EF4-FFF2-40B4-BE49-F238E27FC236}">
                <a16:creationId xmlns:a16="http://schemas.microsoft.com/office/drawing/2014/main" id="{77B57A5C-CE8B-409C-BC04-665F2D808023}"/>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3427793" y="-1265930"/>
            <a:ext cx="609600" cy="609600"/>
          </a:xfrm>
          <a:prstGeom prst="rect">
            <a:avLst/>
          </a:prstGeom>
        </p:spPr>
      </p:pic>
      <p:pic>
        <p:nvPicPr>
          <p:cNvPr id="17" name="popular">
            <a:hlinkClick r:id="" action="ppaction://media"/>
            <a:extLst>
              <a:ext uri="{FF2B5EF4-FFF2-40B4-BE49-F238E27FC236}">
                <a16:creationId xmlns:a16="http://schemas.microsoft.com/office/drawing/2014/main" id="{E691BC2C-127F-43E9-A8D5-BE227777971B}"/>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2822486" y="-1265930"/>
            <a:ext cx="609600" cy="609600"/>
          </a:xfrm>
          <a:prstGeom prst="rect">
            <a:avLst/>
          </a:prstGeom>
        </p:spPr>
      </p:pic>
      <p:pic>
        <p:nvPicPr>
          <p:cNvPr id="18" name="selfish">
            <a:hlinkClick r:id="" action="ppaction://media"/>
            <a:extLst>
              <a:ext uri="{FF2B5EF4-FFF2-40B4-BE49-F238E27FC236}">
                <a16:creationId xmlns:a16="http://schemas.microsoft.com/office/drawing/2014/main" id="{2B9D482E-FDC0-4BDA-A83D-B7741D3EB678}"/>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2234596" y="-1258786"/>
            <a:ext cx="609600" cy="609600"/>
          </a:xfrm>
          <a:prstGeom prst="rect">
            <a:avLst/>
          </a:prstGeom>
        </p:spPr>
      </p:pic>
      <p:pic>
        <p:nvPicPr>
          <p:cNvPr id="19" name="talkative">
            <a:hlinkClick r:id="" action="ppaction://media"/>
            <a:extLst>
              <a:ext uri="{FF2B5EF4-FFF2-40B4-BE49-F238E27FC236}">
                <a16:creationId xmlns:a16="http://schemas.microsoft.com/office/drawing/2014/main" id="{B0A9CB06-1730-4621-92F5-1857B479A0DE}"/>
              </a:ext>
            </a:extLst>
          </p:cNvPr>
          <p:cNvPicPr>
            <a:picLocks noChangeAspect="1"/>
          </p:cNvPicPr>
          <p:nvPr>
            <a:audioFile r:link="rId18"/>
            <p:extLst>
              <p:ext uri="{DAA4B4D4-6D71-4841-9C94-3DE7FCFB9230}">
                <p14:media xmlns:p14="http://schemas.microsoft.com/office/powerpoint/2010/main" r:embed="rId17"/>
              </p:ext>
            </p:extLst>
          </p:nvPr>
        </p:nvPicPr>
        <p:blipFill>
          <a:blip r:embed="rId20"/>
          <a:stretch>
            <a:fillRect/>
          </a:stretch>
        </p:blipFill>
        <p:spPr>
          <a:xfrm>
            <a:off x="1690721" y="-1273074"/>
            <a:ext cx="609600" cy="609600"/>
          </a:xfrm>
          <a:prstGeom prst="rect">
            <a:avLst/>
          </a:prstGeom>
        </p:spPr>
      </p:pic>
      <p:sp>
        <p:nvSpPr>
          <p:cNvPr id="20" name="TextBox 19"/>
          <p:cNvSpPr txBox="1"/>
          <p:nvPr/>
        </p:nvSpPr>
        <p:spPr>
          <a:xfrm>
            <a:off x="8234363" y="476448"/>
            <a:ext cx="3419572" cy="307777"/>
          </a:xfrm>
          <a:prstGeom prst="rect">
            <a:avLst/>
          </a:prstGeom>
          <a:noFill/>
        </p:spPr>
        <p:txBody>
          <a:bodyPr wrap="square" rtlCol="0">
            <a:spAutoFit/>
          </a:bodyPr>
          <a:lstStyle/>
          <a:p>
            <a:r>
              <a:rPr lang="en-US" sz="1400" i="1" dirty="0">
                <a:solidFill>
                  <a:srgbClr val="FF0000"/>
                </a:solidFill>
                <a:latin typeface="+mj-lt"/>
              </a:rPr>
              <a:t>Click on each word to hear the sound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heel(1)">
                                      <p:cBhvr>
                                        <p:cTn id="42" dur="2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heel(1)">
                                      <p:cBhvr>
                                        <p:cTn id="4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fill="hold" display="0">
                  <p:stCondLst>
                    <p:cond delay="indefinite"/>
                  </p:stCondLst>
                  <p:endCondLst>
                    <p:cond evt="onStopAudio" delay="0">
                      <p:tgtEl>
                        <p:sldTgt/>
                      </p:tgtEl>
                    </p:cond>
                  </p:endCondLst>
                </p:cTn>
                <p:tgtEl>
                  <p:spTgt spid="10"/>
                </p:tgtEl>
              </p:cMediaNode>
            </p:audio>
            <p:seq concurrent="1" nextAc="seek">
              <p:cTn id="49" restart="whenNotActive" fill="hold" evtFilter="cancelBubble" nodeType="interactiveSeq">
                <p:stCondLst>
                  <p:cond evt="onClick" delay="0">
                    <p:tgtEl>
                      <p:spTgt spid="3"/>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799" fill="hold"/>
                                        <p:tgtEl>
                                          <p:spTgt spid="10"/>
                                        </p:tgtEl>
                                      </p:cBhvr>
                                    </p:cmd>
                                  </p:childTnLst>
                                </p:cTn>
                              </p:par>
                            </p:childTnLst>
                          </p:cTn>
                        </p:par>
                      </p:childTnLst>
                    </p:cTn>
                  </p:par>
                </p:childTnLst>
              </p:cTn>
              <p:nextCondLst>
                <p:cond evt="onClick" delay="0">
                  <p:tgtEl>
                    <p:spTgt spid="3"/>
                  </p:tgtEl>
                </p:cond>
              </p:nextCondLst>
            </p:seq>
            <p:audio>
              <p:cMediaNode vol="80000" showWhenStopped="0">
                <p:cTn id="54" fill="hold" display="0">
                  <p:stCondLst>
                    <p:cond delay="indefinite"/>
                  </p:stCondLst>
                  <p:endCondLst>
                    <p:cond evt="onStopAudio" delay="0">
                      <p:tgtEl>
                        <p:sldTgt/>
                      </p:tgtEl>
                    </p:cond>
                  </p:endCondLst>
                </p:cTn>
                <p:tgtEl>
                  <p:spTgt spid="11"/>
                </p:tgtEl>
              </p:cMediaNode>
            </p:audio>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382" fill="hold"/>
                                        <p:tgtEl>
                                          <p:spTgt spid="11"/>
                                        </p:tgtEl>
                                      </p:cBhvr>
                                    </p:cmd>
                                  </p:childTnLst>
                                </p:cTn>
                              </p:par>
                            </p:childTnLst>
                          </p:cTn>
                        </p:par>
                      </p:childTnLst>
                    </p:cTn>
                  </p:par>
                </p:childTnLst>
              </p:cTn>
              <p:nextCondLst>
                <p:cond evt="onClick" delay="0">
                  <p:tgtEl>
                    <p:spTgt spid="9"/>
                  </p:tgtEl>
                </p:cond>
              </p:nextCondLst>
            </p:seq>
            <p:audio>
              <p:cMediaNode vol="80000" showWhenStopped="0">
                <p:cTn id="60" fill="hold" display="0">
                  <p:stCondLst>
                    <p:cond delay="indefinite"/>
                  </p:stCondLst>
                  <p:endCondLst>
                    <p:cond evt="onStopAudio" delay="0">
                      <p:tgtEl>
                        <p:sldTgt/>
                      </p:tgtEl>
                    </p:cond>
                  </p:endCondLst>
                </p:cTn>
                <p:tgtEl>
                  <p:spTgt spid="12"/>
                </p:tgtEl>
              </p:cMediaNode>
            </p:audio>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982" fill="hold"/>
                                        <p:tgtEl>
                                          <p:spTgt spid="12"/>
                                        </p:tgtEl>
                                      </p:cBhvr>
                                    </p:cmd>
                                  </p:childTnLst>
                                </p:cTn>
                              </p:par>
                            </p:childTnLst>
                          </p:cTn>
                        </p:par>
                      </p:childTnLst>
                    </p:cTn>
                  </p:par>
                </p:childTnLst>
              </p:cTn>
              <p:nextCondLst>
                <p:cond evt="onClick" delay="0">
                  <p:tgtEl>
                    <p:spTgt spid="4"/>
                  </p:tgtEl>
                </p:cond>
              </p:nextCondLst>
            </p:seq>
            <p:audio>
              <p:cMediaNode vol="80000" showWhenStopped="0">
                <p:cTn id="66" fill="hold" display="0">
                  <p:stCondLst>
                    <p:cond delay="indefinite"/>
                  </p:stCondLst>
                  <p:endCondLst>
                    <p:cond evt="onStopAudio" delay="0">
                      <p:tgtEl>
                        <p:sldTgt/>
                      </p:tgtEl>
                    </p:cond>
                  </p:endCondLst>
                </p:cTn>
                <p:tgtEl>
                  <p:spTgt spid="13"/>
                </p:tgtEl>
              </p:cMediaNode>
            </p:audio>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2008" fill="hold"/>
                                        <p:tgtEl>
                                          <p:spTgt spid="13"/>
                                        </p:tgtEl>
                                      </p:cBhvr>
                                    </p:cmd>
                                  </p:childTnLst>
                                </p:cTn>
                              </p:par>
                            </p:childTnLst>
                          </p:cTn>
                        </p:par>
                      </p:childTnLst>
                    </p:cTn>
                  </p:par>
                </p:childTnLst>
              </p:cTn>
              <p:nextCondLst>
                <p:cond evt="onClick" delay="0">
                  <p:tgtEl>
                    <p:spTgt spid="6"/>
                  </p:tgtEl>
                </p:cond>
              </p:nextCondLst>
            </p:seq>
            <p:audio>
              <p:cMediaNode vol="80000" showWhenStopped="0">
                <p:cTn id="72" fill="hold" display="0">
                  <p:stCondLst>
                    <p:cond delay="indefinite"/>
                  </p:stCondLst>
                  <p:endCondLst>
                    <p:cond evt="onStopAudio" delay="0">
                      <p:tgtEl>
                        <p:sldTgt/>
                      </p:tgtEl>
                    </p:cond>
                  </p:endCondLst>
                </p:cTn>
                <p:tgtEl>
                  <p:spTgt spid="15"/>
                </p:tgtEl>
              </p:cMediaNode>
            </p:audio>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747" fill="hold"/>
                                        <p:tgtEl>
                                          <p:spTgt spid="15"/>
                                        </p:tgtEl>
                                      </p:cBhvr>
                                    </p:cmd>
                                  </p:childTnLst>
                                </p:cTn>
                              </p:par>
                            </p:childTnLst>
                          </p:cTn>
                        </p:par>
                      </p:childTnLst>
                    </p:cTn>
                  </p:par>
                </p:childTnLst>
              </p:cTn>
              <p:nextCondLst>
                <p:cond evt="onClick" delay="0">
                  <p:tgtEl>
                    <p:spTgt spid="5"/>
                  </p:tgtEl>
                </p:cond>
              </p:nextCondLst>
            </p:seq>
            <p:audio>
              <p:cMediaNode vol="80000" showWhenStopped="0">
                <p:cTn id="78" fill="hold" display="0">
                  <p:stCondLst>
                    <p:cond delay="indefinite"/>
                  </p:stCondLst>
                  <p:endCondLst>
                    <p:cond evt="onStopAudio" delay="0">
                      <p:tgtEl>
                        <p:sldTgt/>
                      </p:tgtEl>
                    </p:cond>
                  </p:endCondLst>
                </p:cTn>
                <p:tgtEl>
                  <p:spTgt spid="16"/>
                </p:tgtEl>
              </p:cMediaNode>
            </p:audio>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2347" fill="hold"/>
                                        <p:tgtEl>
                                          <p:spTgt spid="16"/>
                                        </p:tgtEl>
                                      </p:cBhvr>
                                    </p:cmd>
                                  </p:childTnLst>
                                </p:cTn>
                              </p:par>
                            </p:childTnLst>
                          </p:cTn>
                        </p:par>
                      </p:childTnLst>
                    </p:cTn>
                  </p:par>
                </p:childTnLst>
              </p:cTn>
              <p:nextCondLst>
                <p:cond evt="onClick" delay="0">
                  <p:tgtEl>
                    <p:spTgt spid="14"/>
                  </p:tgtEl>
                </p:cond>
              </p:nextCondLst>
            </p:seq>
            <p:audio>
              <p:cMediaNode vol="80000" showWhenStopped="0">
                <p:cTn id="84" fill="hold" display="0">
                  <p:stCondLst>
                    <p:cond delay="indefinite"/>
                  </p:stCondLst>
                  <p:endCondLst>
                    <p:cond evt="onStopAudio" delay="0">
                      <p:tgtEl>
                        <p:sldTgt/>
                      </p:tgtEl>
                    </p:cond>
                  </p:endCondLst>
                </p:cTn>
                <p:tgtEl>
                  <p:spTgt spid="17"/>
                </p:tgtEl>
              </p:cMediaNode>
            </p:audio>
            <p:seq concurrent="1" nextAc="seek">
              <p:cTn id="85" restart="whenNotActive" fill="hold" evtFilter="cancelBubble" nodeType="interactiveSeq">
                <p:stCondLst>
                  <p:cond evt="onClick" delay="0">
                    <p:tgtEl>
                      <p:spTgt spid="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1878" fill="hold"/>
                                        <p:tgtEl>
                                          <p:spTgt spid="17"/>
                                        </p:tgtEl>
                                      </p:cBhvr>
                                    </p:cmd>
                                  </p:childTnLst>
                                </p:cTn>
                              </p:par>
                            </p:childTnLst>
                          </p:cTn>
                        </p:par>
                      </p:childTnLst>
                    </p:cTn>
                  </p:par>
                </p:childTnLst>
              </p:cTn>
              <p:nextCondLst>
                <p:cond evt="onClick" delay="0">
                  <p:tgtEl>
                    <p:spTgt spid="7"/>
                  </p:tgtEl>
                </p:cond>
              </p:nextCondLst>
            </p:seq>
            <p:audio>
              <p:cMediaNode vol="80000" showWhenStopped="0">
                <p:cTn id="90" fill="hold" display="0">
                  <p:stCondLst>
                    <p:cond delay="indefinite"/>
                  </p:stCondLst>
                  <p:endCondLst>
                    <p:cond evt="onStopAudio" delay="0">
                      <p:tgtEl>
                        <p:sldTgt/>
                      </p:tgtEl>
                    </p:cond>
                  </p:endCondLst>
                </p:cTn>
                <p:tgtEl>
                  <p:spTgt spid="18"/>
                </p:tgtEl>
              </p:cMediaNode>
            </p:audio>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1930" fill="hold"/>
                                        <p:tgtEl>
                                          <p:spTgt spid="18"/>
                                        </p:tgtEl>
                                      </p:cBhvr>
                                    </p:cmd>
                                  </p:childTnLst>
                                </p:cTn>
                              </p:par>
                            </p:childTnLst>
                          </p:cTn>
                        </p:par>
                      </p:childTnLst>
                    </p:cTn>
                  </p:par>
                </p:childTnLst>
              </p:cTn>
              <p:nextCondLst>
                <p:cond evt="onClick" delay="0">
                  <p:tgtEl>
                    <p:spTgt spid="2"/>
                  </p:tgtEl>
                </p:cond>
              </p:nextCondLst>
            </p:seq>
            <p:audio>
              <p:cMediaNode vol="80000" showWhenStopped="0">
                <p:cTn id="96" fill="hold" display="0">
                  <p:stCondLst>
                    <p:cond delay="indefinite"/>
                  </p:stCondLst>
                  <p:endCondLst>
                    <p:cond evt="onStopAudio" delay="0">
                      <p:tgtEl>
                        <p:sldTgt/>
                      </p:tgtEl>
                    </p:cond>
                  </p:endCondLst>
                </p:cTn>
                <p:tgtEl>
                  <p:spTgt spid="19"/>
                </p:tgtEl>
              </p:cMediaNode>
            </p:audio>
            <p:seq concurrent="1" nextAc="seek">
              <p:cTn id="97" restart="whenNotActive" fill="hold" evtFilter="cancelBubble" nodeType="interactiveSeq">
                <p:stCondLst>
                  <p:cond evt="onClick" delay="0">
                    <p:tgtEl>
                      <p:spTgt spid="8"/>
                    </p:tgtEl>
                  </p:cond>
                </p:stCondLst>
                <p:endSync evt="end" delay="0">
                  <p:rtn val="all"/>
                </p:endSync>
                <p:childTnLst>
                  <p:par>
                    <p:cTn id="98" fill="hold">
                      <p:stCondLst>
                        <p:cond delay="0"/>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1747" fill="hold"/>
                                        <p:tgtEl>
                                          <p:spTgt spid="19"/>
                                        </p:tgtEl>
                                      </p:cBhvr>
                                    </p:cmd>
                                  </p:childTnLst>
                                </p:cTn>
                              </p:par>
                            </p:childTnLst>
                          </p:cTn>
                        </p:par>
                      </p:childTnLst>
                    </p:cTn>
                  </p:par>
                </p:childTnLst>
              </p:cTn>
              <p:nextCondLst>
                <p:cond evt="onClick" delay="0">
                  <p:tgtEl>
                    <p:spTgt spid="8"/>
                  </p:tgtEl>
                </p:cond>
              </p:nextCondLst>
            </p:seq>
          </p:childTnLst>
        </p:cTn>
      </p:par>
    </p:tnLst>
    <p:bldLst>
      <p:bldP spid="14" grpId="0" animBg="1"/>
      <p:bldP spid="3" grpId="0" animBg="1"/>
      <p:bldP spid="4" grpId="0" animBg="1"/>
      <p:bldP spid="5" grpId="0" animBg="1"/>
      <p:bldP spid="6" grpId="0" animBg="1"/>
      <p:bldP spid="7" grpId="0" animBg="1"/>
      <p:bldP spid="2"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9184</TotalTime>
  <Words>545</Words>
  <Application>Microsoft Office PowerPoint</Application>
  <PresentationFormat>Widescreen</PresentationFormat>
  <Paragraphs>97</Paragraphs>
  <Slides>27</Slides>
  <Notes>0</Notes>
  <HiddenSlides>0</HiddenSlides>
  <MMClips>12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172</cp:revision>
  <dcterms:created xsi:type="dcterms:W3CDTF">2020-12-08T03:17:05Z</dcterms:created>
  <dcterms:modified xsi:type="dcterms:W3CDTF">2022-12-18T03:54:07Z</dcterms:modified>
</cp:coreProperties>
</file>