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57" r:id="rId3"/>
    <p:sldId id="432" r:id="rId4"/>
    <p:sldId id="463" r:id="rId5"/>
    <p:sldId id="464" r:id="rId6"/>
    <p:sldId id="465" r:id="rId7"/>
    <p:sldId id="446" r:id="rId8"/>
    <p:sldId id="439" r:id="rId9"/>
    <p:sldId id="467" r:id="rId10"/>
    <p:sldId id="452"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99FF"/>
    <a:srgbClr val="FF0066"/>
    <a:srgbClr val="3333FF"/>
    <a:srgbClr val="0000FF"/>
    <a:srgbClr val="FF7C80"/>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379698" y="4291962"/>
            <a:ext cx="12656582" cy="157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marL="457200" lvl="0" indent="-457200" algn="ctr">
              <a:lnSpc>
                <a:spcPct val="120000"/>
              </a:lnSpc>
              <a:spcAft>
                <a:spcPts val="0"/>
              </a:spcAft>
            </a:pPr>
            <a:r>
              <a:rPr lang="nl-NL" sz="4400" b="1" dirty="0">
                <a:solidFill>
                  <a:srgbClr val="FF0000"/>
                </a:solidFill>
                <a:latin typeface="Times New Roman" panose="02020603050405020304" pitchFamily="18" charset="0"/>
                <a:ea typeface="Times New Roman" panose="02020603050405020304" pitchFamily="18" charset="0"/>
              </a:rPr>
              <a:t>Bài </a:t>
            </a:r>
            <a:r>
              <a:rPr lang="nl-NL" sz="4400" b="1" dirty="0" smtClean="0">
                <a:solidFill>
                  <a:srgbClr val="FF0000"/>
                </a:solidFill>
                <a:latin typeface="Times New Roman" panose="02020603050405020304" pitchFamily="18" charset="0"/>
                <a:ea typeface="Times New Roman" panose="02020603050405020304" pitchFamily="18" charset="0"/>
              </a:rPr>
              <a:t>01: TỰ NHIÊN VÀ CÔNG NGHỆ (</a:t>
            </a:r>
            <a:r>
              <a:rPr lang="nl-NL" sz="4400" b="1" dirty="0" smtClean="0">
                <a:solidFill>
                  <a:srgbClr val="FF0000"/>
                </a:solidFill>
                <a:latin typeface="Times New Roman" panose="02020603050405020304" pitchFamily="18" charset="0"/>
                <a:ea typeface="Times New Roman" panose="02020603050405020304" pitchFamily="18" charset="0"/>
              </a:rPr>
              <a:t>T2) </a:t>
            </a:r>
            <a:endParaRPr lang="en-US" sz="4400" dirty="0">
              <a:solidFill>
                <a:srgbClr val="FF0000"/>
              </a:solidFill>
              <a:latin typeface="Times New Roman" panose="02020603050405020304" pitchFamily="18" charset="0"/>
              <a:ea typeface="Times New Roman" panose="02020603050405020304"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666493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1312853" y="2590801"/>
            <a:ext cx="13716000" cy="4114799"/>
          </a:xfrm>
          <a:prstGeom prst="star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3813970" y="3505200"/>
            <a:ext cx="8713765" cy="2751522"/>
          </a:xfrm>
          <a:prstGeom prst="rect">
            <a:avLst/>
          </a:prstGeom>
          <a:noFill/>
        </p:spPr>
        <p:txBody>
          <a:bodyPr wrap="square" rtlCol="0">
            <a:spAutoFit/>
          </a:bodyPr>
          <a:lstStyle/>
          <a:p>
            <a:pPr lvl="0" algn="ctr">
              <a:lnSpc>
                <a:spcPct val="120000"/>
              </a:lnSpc>
              <a:spcAft>
                <a:spcPts val="0"/>
              </a:spcAft>
            </a:pPr>
            <a:r>
              <a:rPr lang="nl-NL" sz="3600" b="1" i="1" dirty="0">
                <a:solidFill>
                  <a:srgbClr val="FF0000"/>
                </a:solidFill>
                <a:latin typeface="+mn-lt"/>
                <a:ea typeface="Times New Roman" panose="02020603050405020304" pitchFamily="18" charset="0"/>
              </a:rPr>
              <a:t>Các sản phẩm công nghệ </a:t>
            </a:r>
            <a:r>
              <a:rPr lang="nl-NL" sz="3600" b="1" i="1" dirty="0" smtClean="0">
                <a:solidFill>
                  <a:srgbClr val="FF0000"/>
                </a:solidFill>
                <a:latin typeface="+mn-lt"/>
                <a:ea typeface="Times New Roman" panose="02020603050405020304" pitchFamily="18" charset="0"/>
              </a:rPr>
              <a:t>trong gia đình được tạo ra để phục vụ cuộc sống. Cần gìn giữ chúng để sử dụng được tốt, an toàn và lâu nhất.</a:t>
            </a:r>
            <a:endParaRPr lang="en-US" sz="3200" b="1" dirty="0">
              <a:solidFill>
                <a:srgbClr val="FF0000"/>
              </a:solidFill>
              <a:latin typeface="+mn-lt"/>
              <a:ea typeface="Times New Roman" panose="02020603050405020304" pitchFamily="18" charset="0"/>
            </a:endParaRPr>
          </a:p>
        </p:txBody>
      </p:sp>
      <p:sp>
        <p:nvSpPr>
          <p:cNvPr id="13" name="Rectangle 12"/>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4461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Cây Xanh -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304800"/>
            <a:ext cx="15087600" cy="7848600"/>
          </a:xfrm>
          <a:prstGeom prst="rect">
            <a:avLst/>
          </a:prstGeom>
        </p:spPr>
      </p:pic>
    </p:spTree>
    <p:extLst>
      <p:ext uri="{BB962C8B-B14F-4D97-AF65-F5344CB8AC3E}">
        <p14:creationId xmlns:p14="http://schemas.microsoft.com/office/powerpoint/2010/main" val="302619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CÔNG NGHỆ</a:t>
                </a:r>
                <a:endParaRPr lang="en-US" sz="2800" b="1" dirty="0">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210825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nl-NL" sz="3200" b="1" dirty="0">
                <a:solidFill>
                  <a:srgbClr val="FF0000"/>
                </a:solidFill>
                <a:latin typeface="+mn-lt"/>
                <a:ea typeface="Times New Roman" panose="02020603050405020304" pitchFamily="18" charset="0"/>
              </a:rPr>
              <a:t>Hoạt động 1: </a:t>
            </a:r>
            <a:r>
              <a:rPr lang="nl-NL" sz="3200" b="1" dirty="0">
                <a:solidFill>
                  <a:srgbClr val="FF0000"/>
                </a:solidFill>
                <a:latin typeface="+mn-lt"/>
                <a:ea typeface="Times New Roman" panose="02020603050405020304" pitchFamily="18" charset="0"/>
              </a:rPr>
              <a:t>Tìm hiểu sản phẩm công nghệ trong gia đình.</a:t>
            </a:r>
            <a:endParaRPr lang="en-US" sz="3200" b="1" dirty="0" smtClean="0">
              <a:solidFill>
                <a:srgbClr val="FF0000"/>
              </a:solidFill>
              <a:effectLst>
                <a:outerShdw blurRad="38100" dist="38100" dir="2700000" algn="tl">
                  <a:srgbClr val="000000">
                    <a:alpha val="43137"/>
                  </a:srgbClr>
                </a:outerShdw>
              </a:effectLst>
              <a:latin typeface="+mn-lt"/>
            </a:endParaRPr>
          </a:p>
        </p:txBody>
      </p:sp>
      <p:sp>
        <p:nvSpPr>
          <p:cNvPr id="3" name="Rectangle 2"/>
          <p:cNvSpPr/>
          <p:nvPr/>
        </p:nvSpPr>
        <p:spPr>
          <a:xfrm>
            <a:off x="402309" y="2573969"/>
            <a:ext cx="7903227" cy="2086725"/>
          </a:xfrm>
          <a:prstGeom prst="rect">
            <a:avLst/>
          </a:prstGeom>
        </p:spPr>
        <p:txBody>
          <a:bodyPr wrap="square">
            <a:spAutoFit/>
          </a:bodyPr>
          <a:lstStyle/>
          <a:p>
            <a:pPr>
              <a:lnSpc>
                <a:spcPct val="120000"/>
              </a:lnSpc>
            </a:pPr>
            <a:r>
              <a:rPr lang="nl-NL" sz="3600" b="1" dirty="0" smtClean="0">
                <a:solidFill>
                  <a:srgbClr val="FF0000"/>
                </a:solidFill>
                <a:latin typeface="+mn-lt"/>
                <a:ea typeface="Times New Roman" panose="02020603050405020304" pitchFamily="18" charset="0"/>
              </a:rPr>
              <a:t>? </a:t>
            </a:r>
            <a:r>
              <a:rPr lang="nl-NL" sz="3600" b="1" dirty="0">
                <a:solidFill>
                  <a:srgbClr val="FF0000"/>
                </a:solidFill>
                <a:latin typeface="+mn-lt"/>
                <a:ea typeface="Times New Roman" panose="02020603050405020304" pitchFamily="18" charset="0"/>
              </a:rPr>
              <a:t>Sản phẩm công nghệ nào trong các hình dưới đây được sử dụng trong gia </a:t>
            </a:r>
            <a:r>
              <a:rPr lang="nl-NL" sz="3600" b="1" dirty="0" smtClean="0">
                <a:solidFill>
                  <a:srgbClr val="FF0000"/>
                </a:solidFill>
                <a:latin typeface="+mn-lt"/>
                <a:ea typeface="Times New Roman" panose="02020603050405020304" pitchFamily="18" charset="0"/>
              </a:rPr>
              <a:t>đình</a:t>
            </a:r>
            <a:r>
              <a:rPr lang="nl-NL" sz="3600" b="1" dirty="0" smtClean="0">
                <a:solidFill>
                  <a:srgbClr val="FF0000"/>
                </a:solidFill>
                <a:latin typeface="+mn-lt"/>
                <a:ea typeface="Times New Roman" panose="02020603050405020304" pitchFamily="18" charset="0"/>
              </a:rPr>
              <a:t>?</a:t>
            </a:r>
            <a:endParaRPr lang="en-US" sz="3600" b="1" dirty="0">
              <a:solidFill>
                <a:srgbClr val="FF0000"/>
              </a:solidFill>
              <a:latin typeface="+mn-lt"/>
            </a:endParaRPr>
          </a:p>
        </p:txBody>
      </p:sp>
      <p:sp>
        <p:nvSpPr>
          <p:cNvPr id="18" name="Rectangle 17"/>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4" name="Rectangle 3"/>
          <p:cNvSpPr/>
          <p:nvPr/>
        </p:nvSpPr>
        <p:spPr>
          <a:xfrm>
            <a:off x="288143" y="4737475"/>
            <a:ext cx="7738085" cy="2529923"/>
          </a:xfrm>
          <a:prstGeom prst="rect">
            <a:avLst/>
          </a:prstGeom>
        </p:spPr>
        <p:txBody>
          <a:bodyPr wrap="square">
            <a:spAutoFit/>
          </a:bodyPr>
          <a:lstStyle/>
          <a:p>
            <a:pPr algn="just">
              <a:lnSpc>
                <a:spcPct val="120000"/>
              </a:lnSpc>
              <a:spcAft>
                <a:spcPts val="0"/>
              </a:spcAft>
            </a:pPr>
            <a:r>
              <a:rPr lang="nl-NL" sz="3600" b="1" dirty="0">
                <a:solidFill>
                  <a:srgbClr val="0000CC"/>
                </a:solidFill>
                <a:latin typeface="+mn-lt"/>
                <a:ea typeface="Times New Roman" panose="02020603050405020304" pitchFamily="18" charset="0"/>
              </a:rPr>
              <a:t>Những sản phẩm công nghệ được sử dụng trong gia đình là:</a:t>
            </a:r>
            <a:endParaRPr lang="en-US" sz="3200" b="1" dirty="0">
              <a:solidFill>
                <a:srgbClr val="0000CC"/>
              </a:solidFill>
              <a:latin typeface="+mn-lt"/>
              <a:ea typeface="Times New Roman" panose="02020603050405020304" pitchFamily="18" charset="0"/>
            </a:endParaRPr>
          </a:p>
          <a:p>
            <a:r>
              <a:rPr lang="nl-NL" sz="3600" b="1" dirty="0">
                <a:solidFill>
                  <a:srgbClr val="0000CC"/>
                </a:solidFill>
                <a:latin typeface="+mn-lt"/>
                <a:ea typeface="Times New Roman" panose="02020603050405020304" pitchFamily="18" charset="0"/>
              </a:rPr>
              <a:t>Ti vi, quạt điện, nồi cơm điện, đèn học</a:t>
            </a:r>
            <a:endParaRPr lang="en-US" sz="3600" b="1" dirty="0">
              <a:solidFill>
                <a:srgbClr val="0000CC"/>
              </a:solidFill>
              <a:latin typeface="+mn-lt"/>
            </a:endParaRPr>
          </a:p>
        </p:txBody>
      </p:sp>
      <p:pic>
        <p:nvPicPr>
          <p:cNvPr id="16" name="Picture 15"/>
          <p:cNvPicPr/>
          <p:nvPr/>
        </p:nvPicPr>
        <p:blipFill rotWithShape="1">
          <a:blip r:embed="rId3">
            <a:extLst>
              <a:ext uri="{BEBA8EAE-BF5A-486C-A8C5-ECC9F3942E4B}">
                <a14:imgProps xmlns:a14="http://schemas.microsoft.com/office/drawing/2010/main">
                  <a14:imgLayer r:embed="rId4">
                    <a14:imgEffect>
                      <a14:backgroundRemoval t="42963" b="85741" l="30781" r="72240">
                        <a14:foregroundMark x1="32917" y1="47407" x2="36198" y2="54259"/>
                        <a14:foregroundMark x1="65990" y1="48426" x2="66719" y2="57407"/>
                        <a14:foregroundMark x1="64167" y1="67500" x2="66406" y2="79444"/>
                        <a14:foregroundMark x1="64583" y1="66296" x2="63854" y2="69074"/>
                        <a14:foregroundMark x1="65781" y1="76667" x2="65208" y2="80093"/>
                        <a14:foregroundMark x1="64063" y1="84259" x2="67135" y2="83981"/>
                        <a14:foregroundMark x1="63750" y1="83333" x2="67031" y2="83333"/>
                        <a14:foregroundMark x1="50677" y1="68241" x2="50573" y2="77963"/>
                        <a14:foregroundMark x1="34688" y1="66204" x2="35885" y2="80833"/>
                        <a14:foregroundMark x1="47917" y1="68796" x2="53021" y2="76852"/>
                        <a14:foregroundMark x1="50885" y1="67778" x2="54688" y2="72685"/>
                        <a14:foregroundMark x1="53438" y1="68796" x2="53438" y2="71019"/>
                        <a14:foregroundMark x1="53542" y1="69815" x2="53333" y2="78611"/>
                        <a14:foregroundMark x1="47031" y1="72963" x2="47917" y2="78611"/>
                        <a14:foregroundMark x1="54167" y1="70185" x2="53750" y2="77870"/>
                        <a14:foregroundMark x1="62552" y1="48981" x2="70417" y2="47963"/>
                        <a14:foregroundMark x1="61302" y1="57778" x2="69792" y2="59167"/>
                        <a14:backgroundMark x1="63750" y1="83704" x2="67240" y2="83611"/>
                        <a14:backgroundMark x1="63542" y1="85000" x2="67240" y2="84074"/>
                        <a14:backgroundMark x1="63438" y1="83426" x2="66615" y2="83426"/>
                        <a14:backgroundMark x1="64167" y1="83148" x2="66823" y2="83056"/>
                        <a14:backgroundMark x1="64583" y1="83704" x2="65469" y2="83704"/>
                      </a14:backgroundRemoval>
                    </a14:imgEffect>
                  </a14:imgLayer>
                </a14:imgProps>
              </a:ext>
            </a:extLst>
          </a:blip>
          <a:srcRect l="31006" t="43136" r="27414" b="13899"/>
          <a:stretch/>
        </p:blipFill>
        <p:spPr bwMode="auto">
          <a:xfrm>
            <a:off x="8595518" y="2521891"/>
            <a:ext cx="7010400" cy="5943600"/>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8834222" y="4572000"/>
            <a:ext cx="1294381"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Máy</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ủi</a:t>
            </a:r>
            <a:endParaRPr lang="en-US" sz="2800" b="1" dirty="0">
              <a:solidFill>
                <a:srgbClr val="3333FF"/>
              </a:solidFill>
              <a:latin typeface="+mn-lt"/>
              <a:ea typeface="Times New Roman" panose="02020603050405020304" pitchFamily="18" charset="0"/>
            </a:endParaRPr>
          </a:p>
        </p:txBody>
      </p:sp>
      <p:sp>
        <p:nvSpPr>
          <p:cNvPr id="20" name="Rectangle 19"/>
          <p:cNvSpPr/>
          <p:nvPr/>
        </p:nvSpPr>
        <p:spPr>
          <a:xfrm>
            <a:off x="11074227" y="4583723"/>
            <a:ext cx="1483692"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Xe</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buýt</a:t>
            </a:r>
            <a:endParaRPr lang="en-US" sz="2800" b="1" dirty="0">
              <a:solidFill>
                <a:srgbClr val="3333FF"/>
              </a:solidFill>
              <a:latin typeface="+mn-lt"/>
              <a:ea typeface="Times New Roman" panose="02020603050405020304" pitchFamily="18" charset="0"/>
            </a:endParaRPr>
          </a:p>
        </p:txBody>
      </p:sp>
      <p:sp>
        <p:nvSpPr>
          <p:cNvPr id="21" name="Rectangle 20"/>
          <p:cNvSpPr/>
          <p:nvPr/>
        </p:nvSpPr>
        <p:spPr>
          <a:xfrm>
            <a:off x="13929520" y="4566138"/>
            <a:ext cx="914400"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Ti</a:t>
            </a:r>
            <a:r>
              <a:rPr lang="en-US" sz="2800" b="1" dirty="0" smtClean="0">
                <a:solidFill>
                  <a:srgbClr val="3333FF"/>
                </a:solidFill>
                <a:latin typeface="+mn-lt"/>
                <a:ea typeface="Times New Roman" panose="02020603050405020304" pitchFamily="18" charset="0"/>
              </a:rPr>
              <a:t> vi</a:t>
            </a:r>
            <a:endParaRPr lang="en-US" sz="2800" b="1" dirty="0">
              <a:solidFill>
                <a:srgbClr val="3333FF"/>
              </a:solidFill>
              <a:latin typeface="+mn-lt"/>
              <a:ea typeface="Times New Roman" panose="02020603050405020304" pitchFamily="18" charset="0"/>
            </a:endParaRPr>
          </a:p>
        </p:txBody>
      </p:sp>
      <p:sp>
        <p:nvSpPr>
          <p:cNvPr id="22" name="Rectangle 21"/>
          <p:cNvSpPr/>
          <p:nvPr/>
        </p:nvSpPr>
        <p:spPr>
          <a:xfrm>
            <a:off x="8305536" y="7693065"/>
            <a:ext cx="1864228"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Quạt</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điện</a:t>
            </a:r>
            <a:endParaRPr lang="en-US" sz="2800" b="1" dirty="0">
              <a:solidFill>
                <a:srgbClr val="3333FF"/>
              </a:solidFill>
              <a:latin typeface="+mn-lt"/>
              <a:ea typeface="Times New Roman" panose="02020603050405020304" pitchFamily="18" charset="0"/>
            </a:endParaRPr>
          </a:p>
        </p:txBody>
      </p:sp>
      <p:sp>
        <p:nvSpPr>
          <p:cNvPr id="23" name="Rectangle 22"/>
          <p:cNvSpPr/>
          <p:nvPr/>
        </p:nvSpPr>
        <p:spPr>
          <a:xfrm>
            <a:off x="10525638" y="7693065"/>
            <a:ext cx="2630089"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Nồi</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cơm</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điện</a:t>
            </a:r>
            <a:endParaRPr lang="en-US" sz="2800" b="1" dirty="0">
              <a:solidFill>
                <a:srgbClr val="3333FF"/>
              </a:solidFill>
              <a:latin typeface="+mn-lt"/>
              <a:ea typeface="Times New Roman" panose="02020603050405020304" pitchFamily="18" charset="0"/>
            </a:endParaRPr>
          </a:p>
        </p:txBody>
      </p:sp>
      <p:sp>
        <p:nvSpPr>
          <p:cNvPr id="24" name="Rectangle 23"/>
          <p:cNvSpPr/>
          <p:nvPr/>
        </p:nvSpPr>
        <p:spPr>
          <a:xfrm>
            <a:off x="13603708" y="7693065"/>
            <a:ext cx="1611993" cy="609398"/>
          </a:xfrm>
          <a:prstGeom prst="rect">
            <a:avLst/>
          </a:prstGeom>
        </p:spPr>
        <p:txBody>
          <a:bodyPr wrap="square">
            <a:spAutoFit/>
          </a:bodyPr>
          <a:lstStyle/>
          <a:p>
            <a:pPr marL="457200" lvl="0" indent="-457200" algn="ctr">
              <a:lnSpc>
                <a:spcPct val="120000"/>
              </a:lnSpc>
              <a:spcAft>
                <a:spcPts val="0"/>
              </a:spcAft>
              <a:defRPr/>
            </a:pPr>
            <a:r>
              <a:rPr lang="en-US" sz="2800" b="1" dirty="0" err="1" smtClean="0">
                <a:solidFill>
                  <a:srgbClr val="3333FF"/>
                </a:solidFill>
                <a:latin typeface="+mn-lt"/>
                <a:ea typeface="Times New Roman" panose="02020603050405020304" pitchFamily="18" charset="0"/>
              </a:rPr>
              <a:t>Đèn</a:t>
            </a:r>
            <a:r>
              <a:rPr lang="en-US" sz="2800" b="1" dirty="0" smtClean="0">
                <a:solidFill>
                  <a:srgbClr val="3333FF"/>
                </a:solidFill>
                <a:latin typeface="+mn-lt"/>
                <a:ea typeface="Times New Roman" panose="02020603050405020304" pitchFamily="18" charset="0"/>
              </a:rPr>
              <a:t> </a:t>
            </a:r>
            <a:r>
              <a:rPr lang="en-US" sz="2800" b="1" dirty="0" err="1" smtClean="0">
                <a:solidFill>
                  <a:srgbClr val="3333FF"/>
                </a:solidFill>
                <a:latin typeface="+mn-lt"/>
                <a:ea typeface="Times New Roman" panose="02020603050405020304" pitchFamily="18" charset="0"/>
              </a:rPr>
              <a:t>học</a:t>
            </a:r>
            <a:endParaRPr lang="en-US" sz="2800" b="1" dirty="0">
              <a:solidFill>
                <a:srgbClr val="3333FF"/>
              </a:solidFill>
              <a:latin typeface="+mn-lt"/>
              <a:ea typeface="Times New Roman" panose="02020603050405020304"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 calcmode="lin" valueType="num">
                                      <p:cBhvr>
                                        <p:cTn id="49" dur="1000" fill="hold"/>
                                        <p:tgtEl>
                                          <p:spTgt spid="4"/>
                                        </p:tgtEl>
                                        <p:attrNameLst>
                                          <p:attrName>style.rotation</p:attrName>
                                        </p:attrNameLst>
                                      </p:cBhvr>
                                      <p:tavLst>
                                        <p:tav tm="0">
                                          <p:val>
                                            <p:fltVal val="90"/>
                                          </p:val>
                                        </p:tav>
                                        <p:tav tm="100000">
                                          <p:val>
                                            <p:fltVal val="0"/>
                                          </p:val>
                                        </p:tav>
                                      </p:tavLst>
                                    </p:anim>
                                    <p:animEffect transition="in" filter="fade">
                                      <p:cBhvr>
                                        <p:cTn id="5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Thứ</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tháng</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474595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2: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Tìm hiểu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tác</a:t>
            </a:r>
            <a:r>
              <a:rPr kumimoji="0" lang="nl-NL" sz="3200" b="1" i="0" u="none" strike="noStrike" kern="1200" cap="none" spc="0" normalizeH="0" noProof="0" dirty="0" smtClean="0">
                <a:ln>
                  <a:noFill/>
                </a:ln>
                <a:solidFill>
                  <a:srgbClr val="FF0000"/>
                </a:solidFill>
                <a:effectLst/>
                <a:uLnTx/>
                <a:uFillTx/>
                <a:latin typeface="Arial"/>
                <a:ea typeface="Times New Roman" panose="02020603050405020304" pitchFamily="18" charset="0"/>
                <a:cs typeface="+mn-cs"/>
              </a:rPr>
              <a:t> dụng của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sản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trong gia đình.</a:t>
            </a:r>
            <a:endPar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3" name="Rectangle 2"/>
          <p:cNvSpPr/>
          <p:nvPr/>
        </p:nvSpPr>
        <p:spPr>
          <a:xfrm>
            <a:off x="402309" y="2573969"/>
            <a:ext cx="7903227" cy="1421928"/>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 </a:t>
            </a:r>
            <a:r>
              <a:rPr lang="nl-NL" sz="3600" b="1" noProof="0" dirty="0" smtClean="0">
                <a:solidFill>
                  <a:srgbClr val="FF0000"/>
                </a:solidFill>
                <a:latin typeface="Arial"/>
                <a:ea typeface="Times New Roman" panose="02020603050405020304" pitchFamily="18" charset="0"/>
              </a:rPr>
              <a:t>Em hãy nêu t</a:t>
            </a:r>
            <a:r>
              <a:rPr lang="nl-NL" sz="3600" b="1" dirty="0" smtClean="0">
                <a:solidFill>
                  <a:srgbClr val="FF0000"/>
                </a:solidFill>
                <a:latin typeface="Arial"/>
                <a:ea typeface="Times New Roman" panose="02020603050405020304" pitchFamily="18" charset="0"/>
              </a:rPr>
              <a:t>ác dụng của s</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ản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trong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gia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đình?</a:t>
            </a:r>
            <a:endParaRPr kumimoji="0" lang="en-US" sz="3600" b="1" i="0" u="none" strike="noStrike" kern="1200" cap="none" spc="0" normalizeH="0" baseline="0" noProof="0" dirty="0">
              <a:ln>
                <a:noFill/>
              </a:ln>
              <a:solidFill>
                <a:srgbClr val="FF0000"/>
              </a:solidFill>
              <a:effectLst/>
              <a:uLnTx/>
              <a:uFillTx/>
              <a:latin typeface="Arial"/>
              <a:ea typeface="+mn-ea"/>
              <a:cs typeface="+mn-cs"/>
            </a:endParaRPr>
          </a:p>
        </p:txBody>
      </p:sp>
      <p:sp>
        <p:nvSpPr>
          <p:cNvPr id="18" name="Rectangle 17"/>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88143" y="4737475"/>
            <a:ext cx="7738085" cy="2529923"/>
          </a:xfrm>
          <a:prstGeom prst="rect">
            <a:avLst/>
          </a:prstGeom>
        </p:spPr>
        <p:txBody>
          <a:bodyPr wrap="square">
            <a:spAutoFit/>
          </a:bodyPr>
          <a:lstStyle/>
          <a:p>
            <a:pPr marL="0" marR="0" lvl="0" indent="0" algn="just" defTabSz="914400" rtl="0" eaLnBrk="0" fontAlgn="base" latinLnBrk="0" hangingPunct="0">
              <a:lnSpc>
                <a:spcPct val="120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0000CC"/>
                </a:solidFill>
                <a:effectLst/>
                <a:uLnTx/>
                <a:uFillTx/>
                <a:latin typeface="Arial"/>
                <a:ea typeface="Times New Roman" panose="02020603050405020304" pitchFamily="18" charset="0"/>
                <a:cs typeface="+mn-cs"/>
              </a:rPr>
              <a:t>Những sản phẩm công nghệ được sử dụng trong gia đình là:</a:t>
            </a:r>
            <a:endParaRPr kumimoji="0" lang="en-US" sz="3200" b="1" i="0" u="none" strike="noStrike" kern="1200" cap="none" spc="0" normalizeH="0" baseline="0" noProof="0" dirty="0">
              <a:ln>
                <a:noFill/>
              </a:ln>
              <a:solidFill>
                <a:srgbClr val="0000CC"/>
              </a:solidFill>
              <a:effectLst/>
              <a:uLnTx/>
              <a:uFillTx/>
              <a:latin typeface="Arial"/>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3600" b="1" i="0" u="none" strike="noStrike" kern="1200" cap="none" spc="0" normalizeH="0" baseline="0" noProof="0" dirty="0">
                <a:ln>
                  <a:noFill/>
                </a:ln>
                <a:solidFill>
                  <a:srgbClr val="0000CC"/>
                </a:solidFill>
                <a:effectLst/>
                <a:uLnTx/>
                <a:uFillTx/>
                <a:latin typeface="Arial"/>
                <a:ea typeface="Times New Roman" panose="02020603050405020304" pitchFamily="18" charset="0"/>
                <a:cs typeface="+mn-cs"/>
              </a:rPr>
              <a:t>Ti vi, quạt điện, nồi cơm điện, đèn học</a:t>
            </a:r>
            <a:endParaRPr kumimoji="0" lang="en-US" sz="3600" b="1" i="0" u="none" strike="noStrike" kern="1200" cap="none" spc="0" normalizeH="0" baseline="0" noProof="0" dirty="0">
              <a:ln>
                <a:noFill/>
              </a:ln>
              <a:solidFill>
                <a:srgbClr val="0000CC"/>
              </a:solidFill>
              <a:effectLst/>
              <a:uLnTx/>
              <a:uFillTx/>
              <a:latin typeface="Arial"/>
              <a:ea typeface="+mn-ea"/>
              <a:cs typeface="+mn-cs"/>
            </a:endParaRPr>
          </a:p>
        </p:txBody>
      </p:sp>
      <p:pic>
        <p:nvPicPr>
          <p:cNvPr id="25" name="Picture 24"/>
          <p:cNvPicPr/>
          <p:nvPr/>
        </p:nvPicPr>
        <p:blipFill rotWithShape="1">
          <a:blip r:embed="rId3"/>
          <a:srcRect l="60698" t="43136" r="28772" b="36456"/>
          <a:stretch/>
        </p:blipFill>
        <p:spPr bwMode="auto">
          <a:xfrm>
            <a:off x="9908088" y="2267365"/>
            <a:ext cx="2331780" cy="3344767"/>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32215" t="64465" r="60967" b="13899"/>
          <a:stretch/>
        </p:blipFill>
        <p:spPr bwMode="auto">
          <a:xfrm>
            <a:off x="12545980" y="2356214"/>
            <a:ext cx="3297292" cy="3279365"/>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3"/>
          <a:srcRect l="46715" t="64311" r="45603" b="13899"/>
          <a:stretch/>
        </p:blipFill>
        <p:spPr bwMode="auto">
          <a:xfrm>
            <a:off x="10044295" y="5594547"/>
            <a:ext cx="2209800" cy="2982642"/>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3"/>
          <a:srcRect l="62682" t="64311" r="30758" b="13899"/>
          <a:stretch/>
        </p:blipFill>
        <p:spPr bwMode="auto">
          <a:xfrm>
            <a:off x="13066680" y="5635579"/>
            <a:ext cx="2410964" cy="2717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71435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Thứ</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tháng</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474595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2: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Tìm hiểu </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tác dụng của sản </a:t>
            </a:r>
            <a:r>
              <a:rPr kumimoji="0" lang="nl-NL" sz="32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trong gia đình.</a:t>
            </a:r>
            <a:endPar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18" name="Rectangle 17"/>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18866" y="2730934"/>
            <a:ext cx="9112844" cy="4524315"/>
          </a:xfrm>
          <a:prstGeom prst="rect">
            <a:avLst/>
          </a:prstGeom>
        </p:spPr>
        <p:txBody>
          <a:bodyPr wrap="square">
            <a:spAutoFit/>
          </a:bodyPr>
          <a:lstStyle/>
          <a:p>
            <a:pPr algn="just">
              <a:lnSpc>
                <a:spcPct val="120000"/>
              </a:lnSpc>
              <a:spcAft>
                <a:spcPts val="0"/>
              </a:spcAft>
            </a:pPr>
            <a:r>
              <a:rPr lang="nl-NL" sz="4000" b="1" dirty="0">
                <a:solidFill>
                  <a:srgbClr val="0000CC"/>
                </a:solidFill>
                <a:latin typeface="+mn-lt"/>
                <a:ea typeface="Times New Roman" panose="02020603050405020304" pitchFamily="18" charset="0"/>
              </a:rPr>
              <a:t>+ Quạt điện: làm mát khi trời nắng, nóng.</a:t>
            </a:r>
            <a:endParaRPr lang="en-US" sz="4000" b="1" dirty="0">
              <a:solidFill>
                <a:srgbClr val="0000CC"/>
              </a:solidFill>
              <a:latin typeface="+mn-lt"/>
              <a:ea typeface="Times New Roman" panose="02020603050405020304" pitchFamily="18" charset="0"/>
            </a:endParaRPr>
          </a:p>
          <a:p>
            <a:pPr algn="just">
              <a:lnSpc>
                <a:spcPct val="120000"/>
              </a:lnSpc>
              <a:spcAft>
                <a:spcPts val="0"/>
              </a:spcAft>
            </a:pPr>
            <a:r>
              <a:rPr lang="nl-NL" sz="4000" b="1" dirty="0">
                <a:solidFill>
                  <a:srgbClr val="0000CC"/>
                </a:solidFill>
                <a:latin typeface="+mn-lt"/>
                <a:ea typeface="Times New Roman" panose="02020603050405020304" pitchFamily="18" charset="0"/>
              </a:rPr>
              <a:t>+ Tivi: Để giải trí (xem phim, tin tức,...)</a:t>
            </a:r>
            <a:endParaRPr lang="en-US" sz="4000" b="1" dirty="0">
              <a:solidFill>
                <a:srgbClr val="0000CC"/>
              </a:solidFill>
              <a:latin typeface="+mn-lt"/>
              <a:ea typeface="Times New Roman" panose="02020603050405020304" pitchFamily="18" charset="0"/>
            </a:endParaRPr>
          </a:p>
          <a:p>
            <a:pPr algn="just">
              <a:lnSpc>
                <a:spcPct val="120000"/>
              </a:lnSpc>
              <a:spcAft>
                <a:spcPts val="0"/>
              </a:spcAft>
            </a:pPr>
            <a:r>
              <a:rPr lang="nl-NL" sz="4000" b="1" dirty="0">
                <a:solidFill>
                  <a:srgbClr val="0000CC"/>
                </a:solidFill>
                <a:latin typeface="+mn-lt"/>
                <a:ea typeface="Times New Roman" panose="02020603050405020304" pitchFamily="18" charset="0"/>
              </a:rPr>
              <a:t>+ Nồi cơm điện: Dùng để nấu cơm.</a:t>
            </a:r>
            <a:endParaRPr lang="en-US" sz="4000" b="1" dirty="0">
              <a:solidFill>
                <a:srgbClr val="0000CC"/>
              </a:solidFill>
              <a:latin typeface="+mn-lt"/>
              <a:ea typeface="Times New Roman" panose="02020603050405020304" pitchFamily="18" charset="0"/>
            </a:endParaRPr>
          </a:p>
          <a:p>
            <a:pPr algn="just">
              <a:lnSpc>
                <a:spcPct val="120000"/>
              </a:lnSpc>
              <a:spcAft>
                <a:spcPts val="0"/>
              </a:spcAft>
            </a:pPr>
            <a:r>
              <a:rPr lang="nl-NL" sz="4000" b="1" dirty="0">
                <a:solidFill>
                  <a:srgbClr val="0000CC"/>
                </a:solidFill>
                <a:latin typeface="+mn-lt"/>
                <a:ea typeface="Times New Roman" panose="02020603050405020304" pitchFamily="18" charset="0"/>
              </a:rPr>
              <a:t>+ Đèn học: Dùng để thắp sáng.</a:t>
            </a:r>
            <a:endParaRPr lang="en-US" sz="4000" b="1" dirty="0">
              <a:solidFill>
                <a:srgbClr val="0000CC"/>
              </a:solidFill>
              <a:effectLst/>
              <a:latin typeface="+mn-lt"/>
              <a:ea typeface="Times New Roman" panose="02020603050405020304" pitchFamily="18" charset="0"/>
            </a:endParaRPr>
          </a:p>
        </p:txBody>
      </p:sp>
      <p:pic>
        <p:nvPicPr>
          <p:cNvPr id="25" name="Picture 24"/>
          <p:cNvPicPr/>
          <p:nvPr/>
        </p:nvPicPr>
        <p:blipFill rotWithShape="1">
          <a:blip r:embed="rId3"/>
          <a:srcRect l="60698" t="43136" r="28772" b="36456"/>
          <a:stretch/>
        </p:blipFill>
        <p:spPr bwMode="auto">
          <a:xfrm>
            <a:off x="12768521" y="2243918"/>
            <a:ext cx="3007281" cy="3344767"/>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3"/>
          <a:srcRect l="32215" t="64465" r="60967" b="13899"/>
          <a:stretch/>
        </p:blipFill>
        <p:spPr bwMode="auto">
          <a:xfrm>
            <a:off x="9269461" y="2309320"/>
            <a:ext cx="3297292" cy="3279365"/>
          </a:xfrm>
          <a:prstGeom prst="rect">
            <a:avLst/>
          </a:prstGeom>
          <a:ln>
            <a:noFill/>
          </a:ln>
          <a:extLst>
            <a:ext uri="{53640926-AAD7-44D8-BBD7-CCE9431645EC}">
              <a14:shadowObscured xmlns:a14="http://schemas.microsoft.com/office/drawing/2010/main"/>
            </a:ext>
          </a:extLst>
        </p:spPr>
      </p:pic>
      <p:pic>
        <p:nvPicPr>
          <p:cNvPr id="32" name="Picture 31"/>
          <p:cNvPicPr/>
          <p:nvPr/>
        </p:nvPicPr>
        <p:blipFill rotWithShape="1">
          <a:blip r:embed="rId3"/>
          <a:srcRect l="46715" t="64311" r="45603" b="13899"/>
          <a:stretch/>
        </p:blipFill>
        <p:spPr bwMode="auto">
          <a:xfrm>
            <a:off x="10044295" y="5594547"/>
            <a:ext cx="2209800" cy="2982642"/>
          </a:xfrm>
          <a:prstGeom prst="rect">
            <a:avLst/>
          </a:prstGeom>
          <a:ln>
            <a:noFill/>
          </a:ln>
          <a:extLst>
            <a:ext uri="{53640926-AAD7-44D8-BBD7-CCE9431645EC}">
              <a14:shadowObscured xmlns:a14="http://schemas.microsoft.com/office/drawing/2010/main"/>
            </a:ext>
          </a:extLst>
        </p:spPr>
      </p:pic>
      <p:pic>
        <p:nvPicPr>
          <p:cNvPr id="33" name="Picture 32"/>
          <p:cNvPicPr/>
          <p:nvPr/>
        </p:nvPicPr>
        <p:blipFill rotWithShape="1">
          <a:blip r:embed="rId3"/>
          <a:srcRect l="62682" t="64311" r="30758" b="13899"/>
          <a:stretch/>
        </p:blipFill>
        <p:spPr bwMode="auto">
          <a:xfrm>
            <a:off x="13066680" y="5635579"/>
            <a:ext cx="2410964" cy="2717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75465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p:cTn id="4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50" dur="10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p:cTn id="5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5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58"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Thứ</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tháng</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r>
                  <a:rPr kumimoji="0" lang="en-US" sz="30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0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69748" y="1796607"/>
            <a:ext cx="1474595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spcBef>
                <a:spcPts val="0"/>
              </a:spcBef>
              <a:defRPr/>
            </a:pPr>
            <a:r>
              <a:rPr kumimoji="0" lang="nl-NL" sz="3200" b="1" i="0" u="none" strike="noStrike" kern="1200" cap="none" spc="0" normalizeH="0" baseline="0" noProof="0" dirty="0">
                <a:ln>
                  <a:noFill/>
                </a:ln>
                <a:solidFill>
                  <a:srgbClr val="FF0000"/>
                </a:solidFill>
                <a:effectLst/>
                <a:uLnTx/>
                <a:uFillTx/>
                <a:latin typeface="+mn-lt"/>
                <a:ea typeface="Times New Roman" panose="02020603050405020304" pitchFamily="18" charset="0"/>
              </a:rPr>
              <a:t>Hoạt động </a:t>
            </a:r>
            <a:r>
              <a:rPr kumimoji="0" lang="nl-NL" sz="3200" b="1" i="0" u="none" strike="noStrike" kern="1200" cap="none" spc="0" normalizeH="0" baseline="0" noProof="0" dirty="0" smtClean="0">
                <a:ln>
                  <a:noFill/>
                </a:ln>
                <a:solidFill>
                  <a:srgbClr val="FF0000"/>
                </a:solidFill>
                <a:effectLst/>
                <a:uLnTx/>
                <a:uFillTx/>
                <a:latin typeface="+mn-lt"/>
                <a:ea typeface="Times New Roman" panose="02020603050405020304" pitchFamily="18" charset="0"/>
              </a:rPr>
              <a:t>3: </a:t>
            </a:r>
            <a:r>
              <a:rPr lang="nl-NL" sz="3200" b="1" dirty="0">
                <a:solidFill>
                  <a:srgbClr val="FF0000"/>
                </a:solidFill>
                <a:latin typeface="+mn-lt"/>
                <a:ea typeface="Times New Roman" panose="02020603050405020304" pitchFamily="18" charset="0"/>
              </a:rPr>
              <a:t>Tìm hiểu cách giữ gìn sản phẩm công nghệ trong gia đình</a:t>
            </a:r>
            <a:r>
              <a:rPr kumimoji="0" lang="nl-NL" sz="32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a:t>
            </a:r>
            <a:endParaRPr kumimoji="0" 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18" name="Rectangle 17"/>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p:cNvPicPr/>
          <p:nvPr/>
        </p:nvPicPr>
        <p:blipFill rotWithShape="1">
          <a:blip r:embed="rId3">
            <a:extLst>
              <a:ext uri="{BEBA8EAE-BF5A-486C-A8C5-ECC9F3942E4B}">
                <a14:imgProps xmlns:a14="http://schemas.microsoft.com/office/drawing/2010/main">
                  <a14:imgLayer r:embed="rId4">
                    <a14:imgEffect>
                      <a14:backgroundRemoval t="41389" b="83241" l="26771" r="72917">
                        <a14:foregroundMark x1="28490" y1="50185" x2="29948" y2="54537"/>
                        <a14:foregroundMark x1="38958" y1="48241" x2="45365" y2="45556"/>
                        <a14:foregroundMark x1="53385" y1="45556" x2="62813" y2="48333"/>
                        <a14:foregroundMark x1="69740" y1="53889" x2="71094" y2="57222"/>
                        <a14:foregroundMark x1="67240" y1="57870" x2="67240" y2="57870"/>
                        <a14:foregroundMark x1="66719" y1="58704" x2="66719" y2="58704"/>
                        <a14:foregroundMark x1="38385" y1="48056" x2="43698" y2="50648"/>
                        <a14:foregroundMark x1="30938" y1="49074" x2="32552" y2="55278"/>
                        <a14:foregroundMark x1="53542" y1="50278" x2="62813" y2="50000"/>
                        <a14:foregroundMark x1="45260" y1="48056" x2="42813" y2="52963"/>
                        <a14:foregroundMark x1="27604" y1="57407" x2="27604" y2="57407"/>
                        <a14:foregroundMark x1="27135" y1="56111" x2="27135" y2="56111"/>
                        <a14:foregroundMark x1="38854" y1="45000" x2="38854" y2="45000"/>
                        <a14:foregroundMark x1="39844" y1="42778" x2="40208" y2="43426"/>
                        <a14:foregroundMark x1="39479" y1="43426" x2="39948" y2="44074"/>
                        <a14:foregroundMark x1="43698" y1="66111" x2="45677" y2="71389"/>
                        <a14:foregroundMark x1="31927" y1="79444" x2="35156" y2="74074"/>
                        <a14:foregroundMark x1="46875" y1="67222" x2="48229" y2="69444"/>
                        <a14:foregroundMark x1="55000" y1="59630" x2="56354" y2="70370"/>
                        <a14:foregroundMark x1="57344" y1="65926" x2="58698" y2="70370"/>
                        <a14:foregroundMark x1="62813" y1="63148" x2="66510" y2="78056"/>
                        <a14:foregroundMark x1="70573" y1="77130" x2="70781" y2="82963"/>
                        <a14:foregroundMark x1="62396" y1="65278" x2="63281" y2="68241"/>
                      </a14:backgroundRemoval>
                    </a14:imgEffect>
                  </a14:imgLayer>
                </a14:imgProps>
              </a:ext>
            </a:extLst>
          </a:blip>
          <a:srcRect l="26273" t="41246" r="26819" b="15583"/>
          <a:stretch/>
        </p:blipFill>
        <p:spPr bwMode="auto">
          <a:xfrm>
            <a:off x="7300119" y="2434141"/>
            <a:ext cx="8458200" cy="6328859"/>
          </a:xfrm>
          <a:prstGeom prst="rect">
            <a:avLst/>
          </a:prstGeom>
          <a:ln>
            <a:noFill/>
          </a:ln>
          <a:extLst>
            <a:ext uri="{53640926-AAD7-44D8-BBD7-CCE9431645EC}">
              <a14:shadowObscured xmlns:a14="http://schemas.microsoft.com/office/drawing/2010/main"/>
            </a:ext>
          </a:extLst>
        </p:spPr>
      </p:pic>
      <p:sp>
        <p:nvSpPr>
          <p:cNvPr id="16" name="Rectangle 15"/>
          <p:cNvSpPr/>
          <p:nvPr/>
        </p:nvSpPr>
        <p:spPr>
          <a:xfrm>
            <a:off x="402309" y="2573969"/>
            <a:ext cx="7903227" cy="1421928"/>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 </a:t>
            </a:r>
            <a:r>
              <a:rPr lang="nl-NL" sz="3600" b="1" noProof="0" dirty="0" smtClean="0">
                <a:solidFill>
                  <a:srgbClr val="FF0000"/>
                </a:solidFill>
                <a:latin typeface="Arial"/>
                <a:ea typeface="Times New Roman" panose="02020603050405020304" pitchFamily="18" charset="0"/>
              </a:rPr>
              <a:t>Em hãy nêu cách giữ gìn</a:t>
            </a:r>
            <a:r>
              <a:rPr lang="nl-NL" sz="3600" b="1" dirty="0" smtClean="0">
                <a:solidFill>
                  <a:srgbClr val="FF0000"/>
                </a:solidFill>
                <a:latin typeface="Arial"/>
                <a:ea typeface="Times New Roman" panose="02020603050405020304" pitchFamily="18" charset="0"/>
              </a:rPr>
              <a:t> s</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ản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phẩm công nghệ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trong </a:t>
            </a: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gia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đình?</a:t>
            </a:r>
            <a:endParaRPr kumimoji="0" lang="en-US" sz="3600" b="1" i="0" u="none" strike="noStrike" kern="1200" cap="none" spc="0" normalizeH="0" baseline="0" noProof="0" dirty="0">
              <a:ln>
                <a:noFill/>
              </a:ln>
              <a:solidFill>
                <a:srgbClr val="FF0000"/>
              </a:solidFill>
              <a:effectLst/>
              <a:uLnTx/>
              <a:uFillTx/>
              <a:latin typeface="Arial"/>
              <a:ea typeface="+mn-ea"/>
              <a:cs typeface="+mn-cs"/>
            </a:endParaRPr>
          </a:p>
        </p:txBody>
      </p:sp>
      <p:sp>
        <p:nvSpPr>
          <p:cNvPr id="17" name="Rectangle 16"/>
          <p:cNvSpPr/>
          <p:nvPr/>
        </p:nvSpPr>
        <p:spPr>
          <a:xfrm>
            <a:off x="0" y="4413682"/>
            <a:ext cx="7833519" cy="3416320"/>
          </a:xfrm>
          <a:prstGeom prst="rect">
            <a:avLst/>
          </a:prstGeom>
        </p:spPr>
        <p:txBody>
          <a:bodyPr wrap="square">
            <a:spAutoFit/>
          </a:bodyPr>
          <a:lstStyle/>
          <a:p>
            <a:pPr algn="just">
              <a:lnSpc>
                <a:spcPct val="120000"/>
              </a:lnSpc>
              <a:spcAft>
                <a:spcPts val="0"/>
              </a:spcAft>
            </a:pPr>
            <a:r>
              <a:rPr lang="nl-NL" sz="3600" b="1" dirty="0">
                <a:solidFill>
                  <a:srgbClr val="0000CC"/>
                </a:solidFill>
                <a:latin typeface="+mn-lt"/>
                <a:ea typeface="Times New Roman" panose="02020603050405020304" pitchFamily="18" charset="0"/>
              </a:rPr>
              <a:t>+ </a:t>
            </a:r>
            <a:r>
              <a:rPr lang="nl-NL" sz="3600" b="1" dirty="0" smtClean="0">
                <a:solidFill>
                  <a:srgbClr val="0000CC"/>
                </a:solidFill>
                <a:latin typeface="+mn-lt"/>
                <a:ea typeface="Times New Roman" panose="02020603050405020304" pitchFamily="18" charset="0"/>
              </a:rPr>
              <a:t>Sử dụng đúng chức năng.</a:t>
            </a:r>
            <a:endParaRPr lang="en-US" sz="3600" b="1" dirty="0">
              <a:solidFill>
                <a:srgbClr val="0000CC"/>
              </a:solidFill>
              <a:latin typeface="+mn-lt"/>
              <a:ea typeface="Times New Roman" panose="02020603050405020304" pitchFamily="18" charset="0"/>
            </a:endParaRPr>
          </a:p>
          <a:p>
            <a:pPr algn="just">
              <a:lnSpc>
                <a:spcPct val="120000"/>
              </a:lnSpc>
              <a:spcAft>
                <a:spcPts val="0"/>
              </a:spcAft>
            </a:pPr>
            <a:r>
              <a:rPr lang="nl-NL" sz="3600" b="1" dirty="0">
                <a:solidFill>
                  <a:srgbClr val="0000CC"/>
                </a:solidFill>
                <a:latin typeface="+mn-lt"/>
                <a:ea typeface="Times New Roman" panose="02020603050405020304" pitchFamily="18" charset="0"/>
              </a:rPr>
              <a:t>+ </a:t>
            </a:r>
            <a:r>
              <a:rPr lang="en-US" sz="3600" b="1" dirty="0" smtClean="0">
                <a:solidFill>
                  <a:srgbClr val="0000CC"/>
                </a:solidFill>
                <a:latin typeface="+mn-lt"/>
                <a:ea typeface="Times New Roman" panose="02020603050405020304" pitchFamily="18" charset="0"/>
              </a:rPr>
              <a:t>Di </a:t>
            </a:r>
            <a:r>
              <a:rPr lang="en-US" sz="3600" b="1" dirty="0" err="1" smtClean="0">
                <a:solidFill>
                  <a:srgbClr val="0000CC"/>
                </a:solidFill>
                <a:latin typeface="+mn-lt"/>
                <a:ea typeface="Times New Roman" panose="02020603050405020304" pitchFamily="18" charset="0"/>
              </a:rPr>
              <a:t>chuyển</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nhẹ</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nhàng</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và</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vệ</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sinh</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thường</a:t>
            </a:r>
            <a:r>
              <a:rPr lang="en-US" sz="3600" b="1" dirty="0" smtClean="0">
                <a:solidFill>
                  <a:srgbClr val="0000CC"/>
                </a:solidFill>
                <a:latin typeface="+mn-lt"/>
                <a:ea typeface="Times New Roman" panose="02020603050405020304" pitchFamily="18" charset="0"/>
              </a:rPr>
              <a:t> </a:t>
            </a:r>
            <a:r>
              <a:rPr lang="en-US" sz="3600" b="1" dirty="0" err="1" smtClean="0">
                <a:solidFill>
                  <a:srgbClr val="0000CC"/>
                </a:solidFill>
                <a:latin typeface="+mn-lt"/>
                <a:ea typeface="Times New Roman" panose="02020603050405020304" pitchFamily="18" charset="0"/>
              </a:rPr>
              <a:t>xuyên</a:t>
            </a:r>
            <a:r>
              <a:rPr lang="en-US" sz="3600" b="1" dirty="0" smtClean="0">
                <a:solidFill>
                  <a:srgbClr val="0000CC"/>
                </a:solidFill>
                <a:latin typeface="+mn-lt"/>
                <a:ea typeface="Times New Roman" panose="02020603050405020304" pitchFamily="18" charset="0"/>
              </a:rPr>
              <a:t>.</a:t>
            </a:r>
            <a:endParaRPr lang="en-US" sz="3600" b="1" dirty="0">
              <a:solidFill>
                <a:srgbClr val="0000CC"/>
              </a:solidFill>
              <a:latin typeface="+mn-lt"/>
              <a:ea typeface="Times New Roman" panose="02020603050405020304" pitchFamily="18" charset="0"/>
            </a:endParaRPr>
          </a:p>
          <a:p>
            <a:pPr algn="just">
              <a:lnSpc>
                <a:spcPct val="120000"/>
              </a:lnSpc>
              <a:spcAft>
                <a:spcPts val="0"/>
              </a:spcAft>
            </a:pPr>
            <a:r>
              <a:rPr lang="nl-NL" sz="3600" b="1" dirty="0">
                <a:solidFill>
                  <a:srgbClr val="0000CC"/>
                </a:solidFill>
                <a:latin typeface="+mn-lt"/>
                <a:ea typeface="Times New Roman" panose="02020603050405020304" pitchFamily="18" charset="0"/>
              </a:rPr>
              <a:t>+ </a:t>
            </a:r>
            <a:r>
              <a:rPr lang="nl-NL" sz="3600" b="1" dirty="0" smtClean="0">
                <a:solidFill>
                  <a:srgbClr val="0000CC"/>
                </a:solidFill>
                <a:latin typeface="+mn-lt"/>
                <a:ea typeface="Times New Roman" panose="02020603050405020304" pitchFamily="18" charset="0"/>
              </a:rPr>
              <a:t>Chỉ sử dụng khi cần thiết.</a:t>
            </a:r>
            <a:endParaRPr lang="en-US" sz="3600" b="1" dirty="0">
              <a:solidFill>
                <a:srgbClr val="0000CC"/>
              </a:solidFill>
              <a:latin typeface="+mn-lt"/>
              <a:ea typeface="Times New Roman" panose="02020603050405020304" pitchFamily="18" charset="0"/>
            </a:endParaRPr>
          </a:p>
          <a:p>
            <a:pPr algn="just">
              <a:lnSpc>
                <a:spcPct val="120000"/>
              </a:lnSpc>
              <a:spcAft>
                <a:spcPts val="0"/>
              </a:spcAft>
            </a:pPr>
            <a:r>
              <a:rPr lang="nl-NL" sz="3600" b="1" dirty="0">
                <a:solidFill>
                  <a:srgbClr val="0000CC"/>
                </a:solidFill>
                <a:latin typeface="+mn-lt"/>
                <a:ea typeface="Times New Roman" panose="02020603050405020304" pitchFamily="18" charset="0"/>
              </a:rPr>
              <a:t>+ Đèn học: Dùng để thắp sáng.</a:t>
            </a:r>
            <a:endParaRPr lang="en-US" sz="3600" b="1" dirty="0">
              <a:solidFill>
                <a:srgbClr val="0000CC"/>
              </a:solidFill>
              <a:effectLst/>
              <a:latin typeface="+mn-lt"/>
              <a:ea typeface="Times New Roman" panose="02020603050405020304" pitchFamily="18" charset="0"/>
            </a:endParaRPr>
          </a:p>
        </p:txBody>
      </p:sp>
    </p:spTree>
    <p:extLst>
      <p:ext uri="{BB962C8B-B14F-4D97-AF65-F5344CB8AC3E}">
        <p14:creationId xmlns:p14="http://schemas.microsoft.com/office/powerpoint/2010/main" val="425186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 calcmode="lin" valueType="num">
                                      <p:cBhvr>
                                        <p:cTn id="23"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 calcmode="lin" valueType="num">
                                      <p:cBhvr additive="base">
                                        <p:cTn id="3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anim calcmode="lin" valueType="num">
                                      <p:cBhvr>
                                        <p:cTn id="37"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38"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39"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40" dur="1000"/>
                                        <p:tgtEl>
                                          <p:spTgt spid="1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7">
                                            <p:txEl>
                                              <p:pRg st="3" end="3"/>
                                            </p:txEl>
                                          </p:spTgt>
                                        </p:tgtEl>
                                        <p:attrNameLst>
                                          <p:attrName>style.visibility</p:attrName>
                                        </p:attrNameLst>
                                      </p:cBhvr>
                                      <p:to>
                                        <p:strVal val="visible"/>
                                      </p:to>
                                    </p:set>
                                    <p:anim calcmode="lin" valueType="num">
                                      <p:cBhvr>
                                        <p:cTn id="45" dur="10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46" dur="1000" fill="hold"/>
                                        <p:tgtEl>
                                          <p:spTgt spid="17">
                                            <p:txEl>
                                              <p:pRg st="3" end="3"/>
                                            </p:txEl>
                                          </p:spTgt>
                                        </p:tgtEl>
                                        <p:attrNameLst>
                                          <p:attrName>ppt_h</p:attrName>
                                        </p:attrNameLst>
                                      </p:cBhvr>
                                      <p:tavLst>
                                        <p:tav tm="0">
                                          <p:val>
                                            <p:fltVal val="0"/>
                                          </p:val>
                                        </p:tav>
                                        <p:tav tm="100000">
                                          <p:val>
                                            <p:strVal val="#ppt_h"/>
                                          </p:val>
                                        </p:tav>
                                      </p:tavLst>
                                    </p:anim>
                                    <p:anim calcmode="lin" valueType="num">
                                      <p:cBhvr>
                                        <p:cTn id="47" dur="1000" fill="hold"/>
                                        <p:tgtEl>
                                          <p:spTgt spid="17">
                                            <p:txEl>
                                              <p:pRg st="3" end="3"/>
                                            </p:txEl>
                                          </p:spTgt>
                                        </p:tgtEl>
                                        <p:attrNameLst>
                                          <p:attrName>style.rotation</p:attrName>
                                        </p:attrNameLst>
                                      </p:cBhvr>
                                      <p:tavLst>
                                        <p:tav tm="0">
                                          <p:val>
                                            <p:fltVal val="90"/>
                                          </p:val>
                                        </p:tav>
                                        <p:tav tm="100000">
                                          <p:val>
                                            <p:fltVal val="0"/>
                                          </p:val>
                                        </p:tav>
                                      </p:tavLst>
                                    </p:anim>
                                    <p:animEffect transition="in" filter="fade">
                                      <p:cBhvr>
                                        <p:cTn id="48" dur="10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5878532" cy="994830"/>
            <a:chOff x="4270277" y="164812"/>
            <a:chExt cx="5779343" cy="994830"/>
          </a:xfrm>
        </p:grpSpPr>
        <p:grpSp>
          <p:nvGrpSpPr>
            <p:cNvPr id="27" name="Group 26"/>
            <p:cNvGrpSpPr/>
            <p:nvPr/>
          </p:nvGrpSpPr>
          <p:grpSpPr>
            <a:xfrm>
              <a:off x="4270277" y="164812"/>
              <a:ext cx="5779343" cy="994830"/>
              <a:chOff x="4270277" y="164812"/>
              <a:chExt cx="5779343" cy="994830"/>
            </a:xfrm>
          </p:grpSpPr>
          <p:sp>
            <p:nvSpPr>
              <p:cNvPr id="29" name="TextBox 28"/>
              <p:cNvSpPr txBox="1"/>
              <p:nvPr/>
            </p:nvSpPr>
            <p:spPr>
              <a:xfrm>
                <a:off x="4270277"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2" name="Flowchart: Alternate Process 1"/>
          <p:cNvSpPr/>
          <p:nvPr/>
        </p:nvSpPr>
        <p:spPr>
          <a:xfrm>
            <a:off x="2956719" y="2819400"/>
            <a:ext cx="9691318" cy="3581400"/>
          </a:xfrm>
          <a:prstGeom prst="flowChartAlternateProcess">
            <a:avLst/>
          </a:prstGeom>
          <a:solidFill>
            <a:srgbClr val="9999FF"/>
          </a:solidFill>
          <a:ln w="76200">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p:cNvSpPr txBox="1"/>
          <p:nvPr/>
        </p:nvSpPr>
        <p:spPr>
          <a:xfrm>
            <a:off x="2956719" y="3200400"/>
            <a:ext cx="9454366" cy="2862322"/>
          </a:xfrm>
          <a:prstGeom prst="rect">
            <a:avLst/>
          </a:prstGeom>
          <a:noFill/>
        </p:spPr>
        <p:txBody>
          <a:bodyPr wrap="square" rtlCol="0">
            <a:spAutoFit/>
          </a:bodyPr>
          <a:lstStyle/>
          <a:p>
            <a:pPr lvl="0" algn="ctr">
              <a:spcAft>
                <a:spcPts val="0"/>
              </a:spcAft>
            </a:pPr>
            <a:r>
              <a:rPr lang="nl-NL" sz="3600" b="1" i="1" dirty="0">
                <a:solidFill>
                  <a:schemeClr val="bg1"/>
                </a:solidFill>
                <a:latin typeface="HP001 4 hàng" panose="020B0603050302020204" pitchFamily="34" charset="0"/>
                <a:ea typeface="Times New Roman" panose="02020603050405020304" pitchFamily="18" charset="0"/>
              </a:rPr>
              <a:t>Để sử dụng những sản phẩm công nghệ trong gia đình được an </a:t>
            </a:r>
            <a:r>
              <a:rPr lang="nl-NL" sz="3600" b="1" i="1" dirty="0" smtClean="0">
                <a:solidFill>
                  <a:schemeClr val="bg1"/>
                </a:solidFill>
                <a:latin typeface="HP001 4 hàng" panose="020B0603050302020204" pitchFamily="34" charset="0"/>
                <a:ea typeface="Times New Roman" panose="02020603050405020304" pitchFamily="18" charset="0"/>
              </a:rPr>
              <a:t>toàn</a:t>
            </a:r>
            <a:r>
              <a:rPr lang="nl-NL" sz="3600" b="1" i="1" dirty="0">
                <a:solidFill>
                  <a:schemeClr val="bg1"/>
                </a:solidFill>
                <a:latin typeface="HP001 4 hàng" panose="020B0603050302020204" pitchFamily="34" charset="0"/>
                <a:ea typeface="Times New Roman" panose="02020603050405020304" pitchFamily="18" charset="0"/>
              </a:rPr>
              <a:t>, tiết kiệm và bền lâu cần chú ý: chỉ sử dụng khi cần, sử dụng đúng chức năng, di chuyển nhẹ nhàng, vệ sinh thường xuyên</a:t>
            </a:r>
            <a:endParaRPr lang="en-US"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071489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6276077" cy="994830"/>
            <a:chOff x="4270277" y="164812"/>
            <a:chExt cx="6170180" cy="994830"/>
          </a:xfrm>
        </p:grpSpPr>
        <p:grpSp>
          <p:nvGrpSpPr>
            <p:cNvPr id="27" name="Group 26"/>
            <p:cNvGrpSpPr/>
            <p:nvPr/>
          </p:nvGrpSpPr>
          <p:grpSpPr>
            <a:xfrm>
              <a:off x="4270277" y="164812"/>
              <a:ext cx="6170180" cy="994830"/>
              <a:chOff x="4270277" y="164812"/>
              <a:chExt cx="6170180" cy="994830"/>
            </a:xfrm>
          </p:grpSpPr>
          <p:sp>
            <p:nvSpPr>
              <p:cNvPr id="29" name="TextBox 28"/>
              <p:cNvSpPr txBox="1"/>
              <p:nvPr/>
            </p:nvSpPr>
            <p:spPr>
              <a:xfrm>
                <a:off x="4270277" y="164812"/>
                <a:ext cx="6170180" cy="553998"/>
              </a:xfrm>
              <a:prstGeom prst="rect">
                <a:avLst/>
              </a:prstGeom>
              <a:noFill/>
            </p:spPr>
            <p:txBody>
              <a:bodyPr wrap="none" rtlCol="0">
                <a:spAutoFit/>
              </a:bodyPr>
              <a:lstStyle/>
              <a:p>
                <a:r>
                  <a:rPr lang="en-US" sz="3000" smtClean="0">
                    <a:solidFill>
                      <a:srgbClr val="0000CC"/>
                    </a:solidFill>
                    <a:latin typeface="+mn-lt"/>
                    <a:cs typeface="Times New Roman" pitchFamily="18" charset="0"/>
                  </a:rPr>
                  <a:t>Thứ……ngày…..tháng…..năm…….</a:t>
                </a:r>
                <a:endParaRPr lang="en-US" sz="3000">
                  <a:solidFill>
                    <a:srgbClr val="0000CC"/>
                  </a:solidFill>
                  <a:latin typeface="+mn-lt"/>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smtClean="0">
                    <a:solidFill>
                      <a:srgbClr val="FF0066"/>
                    </a:solidFill>
                    <a:latin typeface="+mn-lt"/>
                    <a:cs typeface="Times New Roman" pitchFamily="18" charset="0"/>
                  </a:rPr>
                  <a:t>CÔNG NGHỆ</a:t>
                </a:r>
                <a:endParaRPr lang="en-US" sz="2800" b="1">
                  <a:solidFill>
                    <a:srgbClr val="FF0066"/>
                  </a:solidFill>
                  <a:latin typeface="+mn-lt"/>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94156" y="1979758"/>
            <a:ext cx="12263763" cy="646331"/>
          </a:xfrm>
          <a:prstGeom prst="rect">
            <a:avLst/>
          </a:prstGeom>
        </p:spPr>
        <p:txBody>
          <a:bodyPr wrap="square">
            <a:spAutoFit/>
          </a:bodyPr>
          <a:lstStyle/>
          <a:p>
            <a:pPr algn="just">
              <a:spcAft>
                <a:spcPts val="0"/>
              </a:spcAft>
            </a:pPr>
            <a:r>
              <a:rPr lang="nl-NL" sz="3600" b="1" dirty="0">
                <a:solidFill>
                  <a:srgbClr val="FF0000"/>
                </a:solidFill>
                <a:latin typeface="+mn-lt"/>
                <a:ea typeface="Times New Roman" panose="02020603050405020304" pitchFamily="18" charset="0"/>
              </a:rPr>
              <a:t>Hoạt động </a:t>
            </a:r>
            <a:r>
              <a:rPr lang="nl-NL" sz="3600" b="1" dirty="0" smtClean="0">
                <a:solidFill>
                  <a:srgbClr val="FF0000"/>
                </a:solidFill>
                <a:latin typeface="+mn-lt"/>
                <a:ea typeface="Times New Roman" panose="02020603050405020304" pitchFamily="18" charset="0"/>
              </a:rPr>
              <a:t>4: </a:t>
            </a:r>
            <a:r>
              <a:rPr lang="nl-NL" sz="3600" b="1" dirty="0" smtClean="0">
                <a:solidFill>
                  <a:srgbClr val="FF0000"/>
                </a:solidFill>
                <a:latin typeface="+mn-lt"/>
                <a:ea typeface="Times New Roman" panose="02020603050405020304" pitchFamily="18" charset="0"/>
              </a:rPr>
              <a:t>Trò chơi: </a:t>
            </a:r>
            <a:r>
              <a:rPr lang="nl-NL" sz="3600" b="1" dirty="0" smtClean="0">
                <a:solidFill>
                  <a:srgbClr val="FF0000"/>
                </a:solidFill>
                <a:latin typeface="+mn-lt"/>
                <a:ea typeface="Times New Roman" panose="02020603050405020304" pitchFamily="18" charset="0"/>
              </a:rPr>
              <a:t>Nghe tác dụng, đoán sản phẩm.</a:t>
            </a:r>
            <a:endParaRPr lang="en-US" sz="3600" dirty="0">
              <a:solidFill>
                <a:srgbClr val="FF0000"/>
              </a:solidFill>
              <a:effectLst/>
              <a:latin typeface="+mn-lt"/>
              <a:ea typeface="Times New Roman" panose="02020603050405020304" pitchFamily="18" charset="0"/>
            </a:endParaRPr>
          </a:p>
        </p:txBody>
      </p:sp>
      <p:sp>
        <p:nvSpPr>
          <p:cNvPr id="14" name="Rectangle 13"/>
          <p:cNvSpPr/>
          <p:nvPr/>
        </p:nvSpPr>
        <p:spPr>
          <a:xfrm>
            <a:off x="2423319" y="2896990"/>
            <a:ext cx="11049000" cy="5078313"/>
          </a:xfrm>
          <a:prstGeom prst="rect">
            <a:avLst/>
          </a:prstGeom>
        </p:spPr>
        <p:txBody>
          <a:bodyPr wrap="square">
            <a:spAutoFit/>
          </a:bodyPr>
          <a:lstStyle/>
          <a:p>
            <a:pPr algn="ctr">
              <a:spcAft>
                <a:spcPts val="0"/>
              </a:spcAft>
            </a:pPr>
            <a:r>
              <a:rPr lang="nl-NL" sz="3600" b="1" dirty="0" smtClean="0">
                <a:solidFill>
                  <a:srgbClr val="0000CC"/>
                </a:solidFill>
                <a:latin typeface="+mn-lt"/>
                <a:ea typeface="Times New Roman" panose="02020603050405020304" pitchFamily="18" charset="0"/>
              </a:rPr>
              <a:t>Luật chơi: </a:t>
            </a:r>
            <a:r>
              <a:rPr lang="nl-NL" sz="3600" b="1" dirty="0" smtClean="0">
                <a:solidFill>
                  <a:srgbClr val="0000CC"/>
                </a:solidFill>
                <a:latin typeface="+mn-lt"/>
                <a:ea typeface="Times New Roman" panose="02020603050405020304" pitchFamily="18" charset="0"/>
              </a:rPr>
              <a:t>Lần lượt quản trò nêu tác dụng của 1 sản phẩm, các bạn dưới lớp xung phong trả lời nói tên sản phẩm hoặc số thứ tự của sản phẩm trên hình, ai nhanh sẽ được trả lời, nếu trả lời đúng sẽ được 1 điểm, nếu trả lời sai bạn khác được trả lời. Người trả lời đúng sẽ chỉ định người tiếp theo đặt câu hỏi và người đặt câu hỏi tiếp sẽ chọn nguồi xung phong trả lời. Lần lượt chơi đến hết các sản phẩm có trên bảng.</a:t>
            </a:r>
            <a:endParaRPr lang="en-US" sz="3600" dirty="0">
              <a:solidFill>
                <a:srgbClr val="0000CC"/>
              </a:solidFill>
              <a:effectLst/>
              <a:latin typeface="+mn-lt"/>
              <a:ea typeface="Times New Roman" panose="02020603050405020304" pitchFamily="18" charset="0"/>
            </a:endParaRPr>
          </a:p>
        </p:txBody>
      </p:sp>
      <p:sp>
        <p:nvSpPr>
          <p:cNvPr id="15" name="Rectangle 14"/>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a:t>
            </a:r>
            <a:r>
              <a:rPr lang="nl-NL" sz="2800" b="1" dirty="0" smtClean="0">
                <a:solidFill>
                  <a:srgbClr val="3333FF"/>
                </a:solidFill>
                <a:latin typeface="Times New Roman" panose="02020603050405020304" pitchFamily="18" charset="0"/>
                <a:ea typeface="Times New Roman" panose="02020603050405020304" pitchFamily="18" charset="0"/>
              </a:rPr>
              <a:t>T2)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6276077" cy="994830"/>
            <a:chOff x="4270277" y="164812"/>
            <a:chExt cx="6170180" cy="994830"/>
          </a:xfrm>
        </p:grpSpPr>
        <p:grpSp>
          <p:nvGrpSpPr>
            <p:cNvPr id="27" name="Group 26"/>
            <p:cNvGrpSpPr/>
            <p:nvPr/>
          </p:nvGrpSpPr>
          <p:grpSpPr>
            <a:xfrm>
              <a:off x="4270277" y="164812"/>
              <a:ext cx="6170180" cy="994830"/>
              <a:chOff x="4270277" y="164812"/>
              <a:chExt cx="6170180" cy="994830"/>
            </a:xfrm>
          </p:grpSpPr>
          <p:sp>
            <p:nvSpPr>
              <p:cNvPr id="29" name="TextBox 28"/>
              <p:cNvSpPr txBox="1"/>
              <p:nvPr/>
            </p:nvSpPr>
            <p:spPr>
              <a:xfrm>
                <a:off x="4270277" y="164812"/>
                <a:ext cx="6170180"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Arial"/>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Arial"/>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Arial"/>
                    <a:ea typeface="+mn-ea"/>
                    <a:cs typeface="Times New Roman" pitchFamily="18" charset="0"/>
                  </a:rPr>
                  <a:t>CÔNG NGHỆ</a:t>
                </a:r>
                <a:endParaRPr kumimoji="0" lang="en-US" sz="2800" b="1" i="0" u="none" strike="noStrike" kern="1200" cap="none" spc="0" normalizeH="0" baseline="0" noProof="0">
                  <a:ln>
                    <a:noFill/>
                  </a:ln>
                  <a:solidFill>
                    <a:srgbClr val="FF0066"/>
                  </a:solidFill>
                  <a:effectLst/>
                  <a:uLnTx/>
                  <a:uFillTx/>
                  <a:latin typeface="Arial"/>
                  <a:ea typeface="+mn-ea"/>
                  <a:cs typeface="Times New Roman" pitchFamily="18" charset="0"/>
                </a:endParaRP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89719" y="1504134"/>
            <a:ext cx="12263763" cy="646331"/>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rPr>
              <a:t>Hoạt động </a:t>
            </a:r>
            <a:r>
              <a:rPr kumimoji="0" lang="nl-NL" sz="3600" b="1" i="0" u="none" strike="noStrike" kern="1200" cap="none" spc="0" normalizeH="0" baseline="0" noProof="0" dirty="0" smtClean="0">
                <a:ln>
                  <a:noFill/>
                </a:ln>
                <a:solidFill>
                  <a:srgbClr val="FF0000"/>
                </a:solidFill>
                <a:effectLst/>
                <a:uLnTx/>
                <a:uFillTx/>
                <a:latin typeface="Arial"/>
                <a:ea typeface="Times New Roman" panose="02020603050405020304" pitchFamily="18" charset="0"/>
                <a:cs typeface="+mn-cs"/>
              </a:rPr>
              <a:t>4: Trò chơi: Nghe tác dụng, đoán sản phẩm.</a:t>
            </a:r>
            <a:endParaRPr kumimoji="0" lang="en-US" sz="3600" b="0" i="0" u="none" strike="noStrike" kern="1200" cap="none" spc="0" normalizeH="0" baseline="0" noProof="0" dirty="0">
              <a:ln>
                <a:noFill/>
              </a:ln>
              <a:solidFill>
                <a:srgbClr val="FF0000"/>
              </a:solidFill>
              <a:effectLst/>
              <a:uLnTx/>
              <a:uFillTx/>
              <a:latin typeface="Arial"/>
              <a:ea typeface="Times New Roman" panose="02020603050405020304" pitchFamily="18" charset="0"/>
              <a:cs typeface="+mn-cs"/>
            </a:endParaRPr>
          </a:p>
        </p:txBody>
      </p:sp>
      <p:sp>
        <p:nvSpPr>
          <p:cNvPr id="15" name="Rectangle 14"/>
          <p:cNvSpPr/>
          <p:nvPr/>
        </p:nvSpPr>
        <p:spPr>
          <a:xfrm>
            <a:off x="4678110" y="1099459"/>
            <a:ext cx="6899516" cy="609398"/>
          </a:xfrm>
          <a:prstGeom prst="rect">
            <a:avLst/>
          </a:prstGeom>
        </p:spPr>
        <p:txBody>
          <a:bodyPr wrap="non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 NHIÊN VÀ CÔNG NGHỆ </a:t>
            </a:r>
            <a:r>
              <a:rPr kumimoji="0" lang="nl-NL" sz="2800" b="1" i="0" u="none" strike="noStrike" kern="1200" cap="none" spc="0" normalizeH="0" baseline="0" noProof="0">
                <a:ln>
                  <a:noFill/>
                </a:ln>
                <a:solidFill>
                  <a:srgbClr val="3333FF"/>
                </a:solidFill>
                <a:effectLst/>
                <a:uLnTx/>
                <a:uFillTx/>
                <a:latin typeface="Times New Roman" panose="02020603050405020304" pitchFamily="18" charset="0"/>
                <a:ea typeface="Times New Roman" panose="02020603050405020304" pitchFamily="18" charset="0"/>
                <a:cs typeface="+mn-cs"/>
              </a:rPr>
              <a:t>(</a:t>
            </a:r>
            <a:r>
              <a:rPr kumimoji="0" lang="nl-NL" sz="2800" b="1" i="0" u="none" strike="noStrike" kern="1200" cap="none" spc="0" normalizeH="0" baseline="0" noProof="0" smtClean="0">
                <a:ln>
                  <a:noFill/>
                </a:ln>
                <a:solidFill>
                  <a:srgbClr val="3333FF"/>
                </a:solidFill>
                <a:effectLst/>
                <a:uLnTx/>
                <a:uFillTx/>
                <a:latin typeface="Times New Roman" panose="02020603050405020304" pitchFamily="18" charset="0"/>
                <a:ea typeface="Times New Roman" panose="02020603050405020304" pitchFamily="18" charset="0"/>
                <a:cs typeface="+mn-cs"/>
              </a:rPr>
              <a:t>T2)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p:nvPr/>
        </p:nvPicPr>
        <p:blipFill rotWithShape="1">
          <a:blip r:embed="rId3"/>
          <a:srcRect l="55917" t="36878" r="37457" b="53878"/>
          <a:stretch/>
        </p:blipFill>
        <p:spPr bwMode="auto">
          <a:xfrm>
            <a:off x="823120" y="2743200"/>
            <a:ext cx="2241958" cy="167640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a:extLst>
              <a:ext uri="{BEBA8EAE-BF5A-486C-A8C5-ECC9F3942E4B}">
                <a14:imgProps xmlns:a14="http://schemas.microsoft.com/office/drawing/2010/main">
                  <a14:imgLayer r:embed="rId5">
                    <a14:imgEffect>
                      <a14:backgroundRemoval t="43241" b="58704" l="47656" r="57813">
                        <a14:foregroundMark x1="56875" y1="56944" x2="56875" y2="56944"/>
                        <a14:foregroundMark x1="56875" y1="56944" x2="56979" y2="57500"/>
                        <a14:foregroundMark x1="56771" y1="56944" x2="56875" y2="58056"/>
                      </a14:backgroundRemoval>
                    </a14:imgEffect>
                  </a14:imgLayer>
                </a14:imgProps>
              </a:ext>
            </a:extLst>
          </a:blip>
          <a:srcRect l="47524" t="41515" r="43629" b="42390"/>
          <a:stretch/>
        </p:blipFill>
        <p:spPr bwMode="auto">
          <a:xfrm>
            <a:off x="3411382" y="1946118"/>
            <a:ext cx="2552658" cy="2937612"/>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6">
            <a:extLst>
              <a:ext uri="{BEBA8EAE-BF5A-486C-A8C5-ECC9F3942E4B}">
                <a14:imgProps xmlns:a14="http://schemas.microsoft.com/office/drawing/2010/main">
                  <a14:imgLayer r:embed="rId5">
                    <a14:imgEffect>
                      <a14:backgroundRemoval t="61019" b="68981" l="43750" r="50677"/>
                    </a14:imgEffect>
                  </a14:imgLayer>
                </a14:imgProps>
              </a:ext>
            </a:extLst>
          </a:blip>
          <a:srcRect l="43374" t="61065" r="48883" b="30461"/>
          <a:stretch/>
        </p:blipFill>
        <p:spPr bwMode="auto">
          <a:xfrm>
            <a:off x="6310344" y="2819400"/>
            <a:ext cx="3081871" cy="175260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7">
            <a:extLst>
              <a:ext uri="{BEBA8EAE-BF5A-486C-A8C5-ECC9F3942E4B}">
                <a14:imgProps xmlns:a14="http://schemas.microsoft.com/office/drawing/2010/main">
                  <a14:imgLayer r:embed="rId5">
                    <a14:imgEffect>
                      <a14:backgroundRemoval t="61019" b="80556" l="53073" r="62500"/>
                    </a14:imgEffect>
                  </a14:imgLayer>
                </a14:imgProps>
              </a:ext>
            </a:extLst>
          </a:blip>
          <a:srcRect l="53057" t="60197" r="37824" b="18360"/>
          <a:stretch/>
        </p:blipFill>
        <p:spPr bwMode="auto">
          <a:xfrm>
            <a:off x="9738519" y="2439778"/>
            <a:ext cx="2743200" cy="2132222"/>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8">
            <a:extLst>
              <a:ext uri="{BEBA8EAE-BF5A-486C-A8C5-ECC9F3942E4B}">
                <a14:imgProps xmlns:a14="http://schemas.microsoft.com/office/drawing/2010/main">
                  <a14:imgLayer r:embed="rId5">
                    <a14:imgEffect>
                      <a14:backgroundRemoval t="64259" b="73241" l="36250" r="42500">
                        <a14:foregroundMark x1="38906" y1="65926" x2="40990" y2="67130"/>
                      </a14:backgroundRemoval>
                    </a14:imgEffect>
                  </a14:imgLayer>
                </a14:imgProps>
              </a:ext>
            </a:extLst>
          </a:blip>
          <a:srcRect l="36186" t="64217" r="56626" b="27269"/>
          <a:stretch/>
        </p:blipFill>
        <p:spPr bwMode="auto">
          <a:xfrm>
            <a:off x="13548519" y="2082901"/>
            <a:ext cx="2590800" cy="342762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9">
            <a:extLst>
              <a:ext uri="{BEBA8EAE-BF5A-486C-A8C5-ECC9F3942E4B}">
                <a14:imgProps xmlns:a14="http://schemas.microsoft.com/office/drawing/2010/main">
                  <a14:imgLayer r:embed="rId5">
                    <a14:imgEffect>
                      <a14:backgroundRemoval t="73519" b="82593" l="43021" r="51927"/>
                    </a14:imgEffect>
                  </a14:imgLayer>
                </a14:imgProps>
              </a:ext>
            </a:extLst>
          </a:blip>
          <a:srcRect l="42682" t="72324" r="46943" b="15624"/>
          <a:stretch/>
        </p:blipFill>
        <p:spPr bwMode="auto">
          <a:xfrm>
            <a:off x="813901" y="6142908"/>
            <a:ext cx="3048000" cy="1999766"/>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0"/>
          <a:srcRect l="46715" t="64311" r="45603" b="19422"/>
          <a:stretch/>
        </p:blipFill>
        <p:spPr bwMode="auto">
          <a:xfrm>
            <a:off x="4100544" y="5325714"/>
            <a:ext cx="2209800" cy="283626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610625" y="4237399"/>
            <a:ext cx="415696" cy="646331"/>
          </a:xfrm>
          <a:prstGeom prst="rect">
            <a:avLst/>
          </a:prstGeom>
          <a:noFill/>
        </p:spPr>
        <p:txBody>
          <a:bodyPr wrap="square" rtlCol="0">
            <a:spAutoFit/>
          </a:bodyPr>
          <a:lstStyle/>
          <a:p>
            <a:r>
              <a:rPr lang="en-US" sz="3600" b="1" dirty="0" smtClean="0">
                <a:solidFill>
                  <a:srgbClr val="FF0000"/>
                </a:solidFill>
              </a:rPr>
              <a:t>1</a:t>
            </a:r>
            <a:endParaRPr lang="en-US" sz="3600" b="1" dirty="0">
              <a:solidFill>
                <a:srgbClr val="FF0000"/>
              </a:solidFill>
            </a:endParaRPr>
          </a:p>
        </p:txBody>
      </p:sp>
      <p:sp>
        <p:nvSpPr>
          <p:cNvPr id="19" name="TextBox 18"/>
          <p:cNvSpPr txBox="1"/>
          <p:nvPr/>
        </p:nvSpPr>
        <p:spPr>
          <a:xfrm>
            <a:off x="4613665" y="4805290"/>
            <a:ext cx="415696" cy="646331"/>
          </a:xfrm>
          <a:prstGeom prst="rect">
            <a:avLst/>
          </a:prstGeom>
          <a:noFill/>
        </p:spPr>
        <p:txBody>
          <a:bodyPr wrap="square" rtlCol="0">
            <a:spAutoFit/>
          </a:bodyPr>
          <a:lstStyle/>
          <a:p>
            <a:r>
              <a:rPr lang="en-US" sz="3600" b="1" dirty="0" smtClean="0">
                <a:solidFill>
                  <a:srgbClr val="FF0000"/>
                </a:solidFill>
              </a:rPr>
              <a:t>2</a:t>
            </a:r>
            <a:endParaRPr lang="en-US" sz="3600" b="1" dirty="0">
              <a:solidFill>
                <a:srgbClr val="FF0000"/>
              </a:solidFill>
            </a:endParaRPr>
          </a:p>
        </p:txBody>
      </p:sp>
      <p:sp>
        <p:nvSpPr>
          <p:cNvPr id="20" name="TextBox 19"/>
          <p:cNvSpPr txBox="1"/>
          <p:nvPr/>
        </p:nvSpPr>
        <p:spPr>
          <a:xfrm>
            <a:off x="7920020" y="4560564"/>
            <a:ext cx="415696" cy="646331"/>
          </a:xfrm>
          <a:prstGeom prst="rect">
            <a:avLst/>
          </a:prstGeom>
          <a:noFill/>
        </p:spPr>
        <p:txBody>
          <a:bodyPr wrap="square" rtlCol="0">
            <a:spAutoFit/>
          </a:bodyPr>
          <a:lstStyle/>
          <a:p>
            <a:r>
              <a:rPr lang="en-US" sz="3600" b="1" dirty="0" smtClean="0">
                <a:solidFill>
                  <a:srgbClr val="FF0000"/>
                </a:solidFill>
              </a:rPr>
              <a:t>3</a:t>
            </a:r>
            <a:endParaRPr lang="en-US" sz="3600" b="1" dirty="0">
              <a:solidFill>
                <a:srgbClr val="FF0000"/>
              </a:solidFill>
            </a:endParaRPr>
          </a:p>
        </p:txBody>
      </p:sp>
      <p:sp>
        <p:nvSpPr>
          <p:cNvPr id="21" name="TextBox 20"/>
          <p:cNvSpPr txBox="1"/>
          <p:nvPr/>
        </p:nvSpPr>
        <p:spPr>
          <a:xfrm>
            <a:off x="10736930" y="4595733"/>
            <a:ext cx="415696" cy="646331"/>
          </a:xfrm>
          <a:prstGeom prst="rect">
            <a:avLst/>
          </a:prstGeom>
          <a:noFill/>
        </p:spPr>
        <p:txBody>
          <a:bodyPr wrap="square" rtlCol="0">
            <a:spAutoFit/>
          </a:bodyPr>
          <a:lstStyle/>
          <a:p>
            <a:r>
              <a:rPr lang="en-US" sz="3600" b="1" dirty="0" smtClean="0">
                <a:solidFill>
                  <a:srgbClr val="FF0000"/>
                </a:solidFill>
              </a:rPr>
              <a:t>4</a:t>
            </a:r>
            <a:endParaRPr lang="en-US" sz="3600" b="1" dirty="0">
              <a:solidFill>
                <a:srgbClr val="FF0000"/>
              </a:solidFill>
            </a:endParaRPr>
          </a:p>
        </p:txBody>
      </p:sp>
      <p:sp>
        <p:nvSpPr>
          <p:cNvPr id="22" name="TextBox 21"/>
          <p:cNvSpPr txBox="1"/>
          <p:nvPr/>
        </p:nvSpPr>
        <p:spPr>
          <a:xfrm>
            <a:off x="14428223" y="5510523"/>
            <a:ext cx="415696" cy="646331"/>
          </a:xfrm>
          <a:prstGeom prst="rect">
            <a:avLst/>
          </a:prstGeom>
          <a:noFill/>
        </p:spPr>
        <p:txBody>
          <a:bodyPr wrap="square" rtlCol="0">
            <a:spAutoFit/>
          </a:bodyPr>
          <a:lstStyle/>
          <a:p>
            <a:r>
              <a:rPr lang="en-US" sz="3600" b="1" dirty="0" smtClean="0">
                <a:solidFill>
                  <a:srgbClr val="FF0000"/>
                </a:solidFill>
              </a:rPr>
              <a:t>5</a:t>
            </a:r>
            <a:endParaRPr lang="en-US" sz="3600" b="1" dirty="0">
              <a:solidFill>
                <a:srgbClr val="FF0000"/>
              </a:solidFill>
            </a:endParaRPr>
          </a:p>
        </p:txBody>
      </p:sp>
      <p:sp>
        <p:nvSpPr>
          <p:cNvPr id="23" name="TextBox 22"/>
          <p:cNvSpPr txBox="1"/>
          <p:nvPr/>
        </p:nvSpPr>
        <p:spPr>
          <a:xfrm>
            <a:off x="1818473" y="7838813"/>
            <a:ext cx="415696" cy="646331"/>
          </a:xfrm>
          <a:prstGeom prst="rect">
            <a:avLst/>
          </a:prstGeom>
          <a:noFill/>
        </p:spPr>
        <p:txBody>
          <a:bodyPr wrap="square" rtlCol="0">
            <a:spAutoFit/>
          </a:bodyPr>
          <a:lstStyle/>
          <a:p>
            <a:r>
              <a:rPr lang="en-US" sz="3600" b="1" dirty="0" smtClean="0">
                <a:solidFill>
                  <a:srgbClr val="FF0000"/>
                </a:solidFill>
              </a:rPr>
              <a:t>6</a:t>
            </a:r>
            <a:endParaRPr lang="en-US" sz="3600" b="1" dirty="0">
              <a:solidFill>
                <a:srgbClr val="FF0000"/>
              </a:solidFill>
            </a:endParaRPr>
          </a:p>
        </p:txBody>
      </p:sp>
      <p:sp>
        <p:nvSpPr>
          <p:cNvPr id="24" name="TextBox 23"/>
          <p:cNvSpPr txBox="1"/>
          <p:nvPr/>
        </p:nvSpPr>
        <p:spPr>
          <a:xfrm>
            <a:off x="5032022" y="8161978"/>
            <a:ext cx="415696" cy="646331"/>
          </a:xfrm>
          <a:prstGeom prst="rect">
            <a:avLst/>
          </a:prstGeom>
          <a:noFill/>
        </p:spPr>
        <p:txBody>
          <a:bodyPr wrap="square" rtlCol="0">
            <a:spAutoFit/>
          </a:bodyPr>
          <a:lstStyle/>
          <a:p>
            <a:r>
              <a:rPr lang="en-US" sz="3600" b="1" dirty="0" smtClean="0">
                <a:solidFill>
                  <a:srgbClr val="FF0000"/>
                </a:solidFill>
              </a:rPr>
              <a:t>7</a:t>
            </a:r>
            <a:endParaRPr lang="en-US" sz="3600" b="1" dirty="0">
              <a:solidFill>
                <a:srgbClr val="FF0000"/>
              </a:solidFill>
            </a:endParaRPr>
          </a:p>
        </p:txBody>
      </p:sp>
      <p:pic>
        <p:nvPicPr>
          <p:cNvPr id="1026" name="Picture 2" descr="Điều hòa Samsung 12.000 1 chiều inverter AR12TYHQASINSV"/>
          <p:cNvPicPr>
            <a:picLocks noChangeAspect="1" noChangeArrowheads="1"/>
          </p:cNvPicPr>
          <p:nvPr/>
        </p:nvPicPr>
        <p:blipFill rotWithShape="1">
          <a:blip r:embed="rId11">
            <a:extLst>
              <a:ext uri="{28A0092B-C50C-407E-A947-70E740481C1C}">
                <a14:useLocalDpi xmlns:a14="http://schemas.microsoft.com/office/drawing/2010/main" val="0"/>
              </a:ext>
            </a:extLst>
          </a:blip>
          <a:srcRect l="24760" r="4240" b="34223"/>
          <a:stretch/>
        </p:blipFill>
        <p:spPr bwMode="auto">
          <a:xfrm>
            <a:off x="7210136" y="5781850"/>
            <a:ext cx="3691985" cy="19239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640432" y="7957631"/>
            <a:ext cx="415696" cy="646331"/>
          </a:xfrm>
          <a:prstGeom prst="rect">
            <a:avLst/>
          </a:prstGeom>
          <a:noFill/>
        </p:spPr>
        <p:txBody>
          <a:bodyPr wrap="square" rtlCol="0">
            <a:spAutoFit/>
          </a:bodyPr>
          <a:lstStyle/>
          <a:p>
            <a:r>
              <a:rPr lang="en-US" sz="3600" b="1" dirty="0" smtClean="0">
                <a:solidFill>
                  <a:srgbClr val="FF0000"/>
                </a:solidFill>
              </a:rPr>
              <a:t>8</a:t>
            </a:r>
            <a:endParaRPr lang="en-US" sz="3600" b="1" dirty="0">
              <a:solidFill>
                <a:srgbClr val="FF0000"/>
              </a:solidFill>
            </a:endParaRPr>
          </a:p>
        </p:txBody>
      </p:sp>
      <p:sp>
        <p:nvSpPr>
          <p:cNvPr id="4" name="AutoShape 4" descr="Top 10 Sản Phẩm Gia Dụng Tiki Bán Chạy Nhất 20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12"/>
          <a:stretch>
            <a:fillRect/>
          </a:stretch>
        </p:blipFill>
        <p:spPr>
          <a:xfrm>
            <a:off x="11845246" y="5833688"/>
            <a:ext cx="2143125" cy="2143125"/>
          </a:xfrm>
          <a:prstGeom prst="rect">
            <a:avLst/>
          </a:prstGeom>
        </p:spPr>
      </p:pic>
      <p:sp>
        <p:nvSpPr>
          <p:cNvPr id="31" name="TextBox 30"/>
          <p:cNvSpPr txBox="1"/>
          <p:nvPr/>
        </p:nvSpPr>
        <p:spPr>
          <a:xfrm>
            <a:off x="12845836" y="8141116"/>
            <a:ext cx="415696" cy="646331"/>
          </a:xfrm>
          <a:prstGeom prst="rect">
            <a:avLst/>
          </a:prstGeom>
          <a:noFill/>
        </p:spPr>
        <p:txBody>
          <a:bodyPr wrap="square" rtlCol="0">
            <a:spAutoFit/>
          </a:bodyPr>
          <a:lstStyle/>
          <a:p>
            <a:r>
              <a:rPr lang="en-US" sz="3600" b="1" dirty="0" smtClean="0">
                <a:solidFill>
                  <a:srgbClr val="FF0000"/>
                </a:solidFill>
              </a:rPr>
              <a:t>9</a:t>
            </a:r>
            <a:endParaRPr lang="en-US" sz="3600" b="1" dirty="0">
              <a:solidFill>
                <a:srgbClr val="FF0000"/>
              </a:solidFill>
            </a:endParaRPr>
          </a:p>
        </p:txBody>
      </p:sp>
    </p:spTree>
    <p:extLst>
      <p:ext uri="{BB962C8B-B14F-4D97-AF65-F5344CB8AC3E}">
        <p14:creationId xmlns:p14="http://schemas.microsoft.com/office/powerpoint/2010/main" val="25914763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10437</TotalTime>
  <Words>690</Words>
  <PresentationFormat>Custom</PresentationFormat>
  <Paragraphs>72</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2008-09-09T22:52:10Z</dcterms:created>
  <dcterms:modified xsi:type="dcterms:W3CDTF">2022-08-13T10:08:55Z</dcterms:modified>
</cp:coreProperties>
</file>