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hwD4+DGZrDwWFCZm8oa4uGrvvV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69883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1724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1880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8372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264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5191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5575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3519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614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0495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017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693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9431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0145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0253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843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9569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5456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0098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0249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126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0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WHILE-LISTENING</a:t>
            </a:r>
            <a:endParaRPr/>
          </a:p>
        </p:txBody>
      </p:sp>
      <p:sp>
        <p:nvSpPr>
          <p:cNvPr id="213" name="Google Shape;213;p10"/>
          <p:cNvSpPr txBox="1"/>
          <p:nvPr/>
        </p:nvSpPr>
        <p:spPr>
          <a:xfrm>
            <a:off x="991658" y="1304440"/>
            <a:ext cx="1066186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to an interview between a reporter and two students. Circle the appropriate option (A, B, or C) to complete each sentence.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16" name="Google Shape;216;p10"/>
          <p:cNvSpPr txBox="1"/>
          <p:nvPr/>
        </p:nvSpPr>
        <p:spPr>
          <a:xfrm>
            <a:off x="710006" y="2307403"/>
            <a:ext cx="11338560" cy="360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Trang and Phong are talking about _____. 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school subjects 	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school timetables	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outdoor activities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They are members of _____ club(s).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one			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two			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three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400" b="0" i="1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Go Green Club </a:t>
            </a:r>
            <a:r>
              <a:rPr lang="en-US" sz="2400" b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cleans streets on _____.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Saturday afternoons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Saturday mornings	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Sunday afternoons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They grow _____ in the school garden.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vegetables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flowers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trees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7061193" y="2761689"/>
            <a:ext cx="379200" cy="394800"/>
          </a:xfrm>
          <a:prstGeom prst="ellipse">
            <a:avLst/>
          </a:prstGeom>
          <a:noFill/>
          <a:ln w="28575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3464613" y="3675778"/>
            <a:ext cx="379200" cy="394800"/>
          </a:xfrm>
          <a:prstGeom prst="ellipse">
            <a:avLst/>
          </a:prstGeom>
          <a:noFill/>
          <a:ln w="28575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1175231" y="4554187"/>
            <a:ext cx="379200" cy="394800"/>
          </a:xfrm>
          <a:prstGeom prst="ellipse">
            <a:avLst/>
          </a:prstGeom>
          <a:noFill/>
          <a:ln w="28575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/>
          <p:nvPr/>
        </p:nvSpPr>
        <p:spPr>
          <a:xfrm>
            <a:off x="1175194" y="5413919"/>
            <a:ext cx="379200" cy="394800"/>
          </a:xfrm>
          <a:prstGeom prst="ellipse">
            <a:avLst/>
          </a:prstGeom>
          <a:noFill/>
          <a:ln w="28575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1200" y="1658033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1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WHILE-LISTENING</a:t>
            </a:r>
            <a:endParaRPr/>
          </a:p>
        </p:txBody>
      </p:sp>
      <p:sp>
        <p:nvSpPr>
          <p:cNvPr id="229" name="Google Shape;229;p11"/>
          <p:cNvSpPr txBox="1"/>
          <p:nvPr/>
        </p:nvSpPr>
        <p:spPr>
          <a:xfrm>
            <a:off x="989673" y="1367750"/>
            <a:ext cx="996477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 to the interview again and answer the questions.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1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32" name="Google Shape;232;p11"/>
          <p:cNvSpPr txBox="1"/>
          <p:nvPr/>
        </p:nvSpPr>
        <p:spPr>
          <a:xfrm>
            <a:off x="756756" y="2189229"/>
            <a:ext cx="10678487" cy="2643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What do Trang’s club members encourage their classmates to do?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What does the reporter think about their activities?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When and where do Nam’s club members grow vegetables?</a:t>
            </a:r>
            <a:endParaRPr/>
          </a:p>
        </p:txBody>
      </p:sp>
      <p:sp>
        <p:nvSpPr>
          <p:cNvPr id="233" name="Google Shape;233;p11"/>
          <p:cNvSpPr/>
          <p:nvPr/>
        </p:nvSpPr>
        <p:spPr>
          <a:xfrm>
            <a:off x="1143013" y="2630798"/>
            <a:ext cx="9658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They encourage their classmates to recycle glass, cans and paper.</a:t>
            </a:r>
            <a:endParaRPr sz="2800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1143013" y="3724014"/>
            <a:ext cx="878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 reporter thinks their activities protect the environment.</a:t>
            </a:r>
            <a:endParaRPr sz="2800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1"/>
          <p:cNvSpPr/>
          <p:nvPr/>
        </p:nvSpPr>
        <p:spPr>
          <a:xfrm>
            <a:off x="1143013" y="4746997"/>
            <a:ext cx="825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They grow vegetables in the school garden after school.</a:t>
            </a:r>
            <a:endParaRPr sz="2800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5850" y="1353233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2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2"/>
          <p:cNvSpPr/>
          <p:nvPr/>
        </p:nvSpPr>
        <p:spPr>
          <a:xfrm>
            <a:off x="3216202" y="257077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2"/>
          <p:cNvSpPr/>
          <p:nvPr/>
        </p:nvSpPr>
        <p:spPr>
          <a:xfrm>
            <a:off x="905024" y="433541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2"/>
          <p:cNvSpPr/>
          <p:nvPr/>
        </p:nvSpPr>
        <p:spPr>
          <a:xfrm>
            <a:off x="5588839" y="1202756"/>
            <a:ext cx="5893690" cy="59789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The hidden word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2"/>
          <p:cNvSpPr/>
          <p:nvPr/>
        </p:nvSpPr>
        <p:spPr>
          <a:xfrm>
            <a:off x="5588839" y="1913573"/>
            <a:ext cx="5893690" cy="193593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pairs. Look at the pictures and discuss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Listen to an interview between a reporter and two students. Circle the appropriate option (A, B, or C) to complete each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again and answer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2"/>
          <p:cNvSpPr/>
          <p:nvPr/>
        </p:nvSpPr>
        <p:spPr>
          <a:xfrm>
            <a:off x="5608436" y="3951116"/>
            <a:ext cx="5893690" cy="135627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pairs. Ask and answer questions about your school’s outdoor activities.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Write a paragraph of about 70 words about an outdoor activity at your school. </a:t>
            </a:r>
            <a:endParaRPr/>
          </a:p>
        </p:txBody>
      </p:sp>
      <p:cxnSp>
        <p:nvCxnSpPr>
          <p:cNvPr id="249" name="Google Shape;249;p12"/>
          <p:cNvCxnSpPr>
            <a:stCxn id="243" idx="3"/>
            <a:endCxn id="244" idx="0"/>
          </p:cNvCxnSpPr>
          <p:nvPr/>
        </p:nvCxnSpPr>
        <p:spPr>
          <a:xfrm>
            <a:off x="2855757" y="1557058"/>
            <a:ext cx="1335900" cy="1013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0" name="Google Shape;250;p12"/>
          <p:cNvCxnSpPr>
            <a:stCxn id="244" idx="1"/>
            <a:endCxn id="245" idx="0"/>
          </p:cNvCxnSpPr>
          <p:nvPr/>
        </p:nvCxnSpPr>
        <p:spPr>
          <a:xfrm flipH="1">
            <a:off x="1880302" y="2898477"/>
            <a:ext cx="1335900" cy="1437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1" name="Google Shape;251;p12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2"/>
          <p:cNvSpPr txBox="1"/>
          <p:nvPr/>
        </p:nvSpPr>
        <p:spPr>
          <a:xfrm>
            <a:off x="4787235" y="518493"/>
            <a:ext cx="25731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6: SKILLS 2</a:t>
            </a:r>
            <a:endParaRPr/>
          </a:p>
        </p:txBody>
      </p:sp>
      <p:sp>
        <p:nvSpPr>
          <p:cNvPr id="254" name="Google Shape;254;p12"/>
          <p:cNvSpPr/>
          <p:nvPr/>
        </p:nvSpPr>
        <p:spPr>
          <a:xfrm>
            <a:off x="5580310" y="5307402"/>
            <a:ext cx="5827800" cy="14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teach students how to write school’s outdoor activities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12" descr="Quill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7070" y="5240222"/>
            <a:ext cx="1458898" cy="145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3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PRE-WRITING</a:t>
            </a:r>
            <a:endParaRPr/>
          </a:p>
        </p:txBody>
      </p:sp>
      <p:sp>
        <p:nvSpPr>
          <p:cNvPr id="263" name="Google Shape;263;p13"/>
          <p:cNvSpPr txBox="1"/>
          <p:nvPr/>
        </p:nvSpPr>
        <p:spPr>
          <a:xfrm>
            <a:off x="1000387" y="1373128"/>
            <a:ext cx="108447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questions about your school’s outdoor activities.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3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3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66" name="Google Shape;266;p13"/>
          <p:cNvSpPr txBox="1"/>
          <p:nvPr/>
        </p:nvSpPr>
        <p:spPr>
          <a:xfrm>
            <a:off x="1083513" y="2435580"/>
            <a:ext cx="10678487" cy="2643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What outdoor activities do you take part in at school?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Which outdoor activity do you like the best?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Why do you like doing it?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WHILE-WRITING</a:t>
            </a:r>
            <a:endParaRPr/>
          </a:p>
        </p:txBody>
      </p:sp>
      <p:sp>
        <p:nvSpPr>
          <p:cNvPr id="274" name="Google Shape;274;p14"/>
          <p:cNvSpPr txBox="1"/>
          <p:nvPr/>
        </p:nvSpPr>
        <p:spPr>
          <a:xfrm>
            <a:off x="989673" y="1313480"/>
            <a:ext cx="102371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paragraph of about 70 words about an outdoor activity at your school. You can use the information in Task 4. 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4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4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277" name="Google Shape;27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4878" y="2254686"/>
            <a:ext cx="5297722" cy="403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3216202" y="257077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905024" y="433541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3333112" y="5350473"/>
            <a:ext cx="1950732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POST-LISTENING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5588839" y="1202756"/>
            <a:ext cx="5893690" cy="59789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The hidden word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5588839" y="1913573"/>
            <a:ext cx="5893690" cy="193593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pairs. Look at the pictures and discuss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Listen to an interview between a reporter and two students. Circle the appropriate option (A, B, or C) to complete each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again and answer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5608436" y="3951116"/>
            <a:ext cx="5893690" cy="135627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pairs. Ask and answer questions about your school’s outdoor activities.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Write a paragraph of about 70 words about an outdoor activity at your school. </a:t>
            </a:r>
            <a:endParaRPr/>
          </a:p>
        </p:txBody>
      </p:sp>
      <p:cxnSp>
        <p:nvCxnSpPr>
          <p:cNvPr id="291" name="Google Shape;291;p15"/>
          <p:cNvCxnSpPr>
            <a:stCxn id="284" idx="3"/>
            <a:endCxn id="285" idx="0"/>
          </p:cNvCxnSpPr>
          <p:nvPr/>
        </p:nvCxnSpPr>
        <p:spPr>
          <a:xfrm>
            <a:off x="2855757" y="1557058"/>
            <a:ext cx="1335900" cy="1013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2" name="Google Shape;292;p15"/>
          <p:cNvCxnSpPr>
            <a:stCxn id="285" idx="1"/>
            <a:endCxn id="286" idx="0"/>
          </p:cNvCxnSpPr>
          <p:nvPr/>
        </p:nvCxnSpPr>
        <p:spPr>
          <a:xfrm flipH="1">
            <a:off x="1880302" y="2898477"/>
            <a:ext cx="1335900" cy="1437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3" name="Google Shape;293;p15"/>
          <p:cNvCxnSpPr>
            <a:stCxn id="286" idx="3"/>
            <a:endCxn id="287" idx="0"/>
          </p:cNvCxnSpPr>
          <p:nvPr/>
        </p:nvCxnSpPr>
        <p:spPr>
          <a:xfrm>
            <a:off x="2855757" y="4663121"/>
            <a:ext cx="1452600" cy="687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4" name="Google Shape;294;p1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5"/>
          <p:cNvSpPr txBox="1"/>
          <p:nvPr/>
        </p:nvSpPr>
        <p:spPr>
          <a:xfrm>
            <a:off x="4787235" y="518493"/>
            <a:ext cx="25731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6: SKILLS 2</a:t>
            </a:r>
            <a:endParaRPr/>
          </a:p>
        </p:txBody>
      </p:sp>
      <p:sp>
        <p:nvSpPr>
          <p:cNvPr id="297" name="Google Shape;297;p15"/>
          <p:cNvSpPr/>
          <p:nvPr/>
        </p:nvSpPr>
        <p:spPr>
          <a:xfrm>
            <a:off x="5614177" y="5399478"/>
            <a:ext cx="5902219" cy="50289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6: Class gallery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16" descr="Carousel Brainstorm - YouTube"/>
          <p:cNvPicPr preferRelativeResize="0"/>
          <p:nvPr/>
        </p:nvPicPr>
        <p:blipFill rotWithShape="1">
          <a:blip r:embed="rId3">
            <a:alphaModFix/>
          </a:blip>
          <a:srcRect r="49629"/>
          <a:stretch/>
        </p:blipFill>
        <p:spPr>
          <a:xfrm>
            <a:off x="758633" y="1758182"/>
            <a:ext cx="4101235" cy="457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6" descr="Carousel Brainstorm - YouTube"/>
          <p:cNvPicPr preferRelativeResize="0"/>
          <p:nvPr/>
        </p:nvPicPr>
        <p:blipFill rotWithShape="1">
          <a:blip r:embed="rId3">
            <a:alphaModFix/>
          </a:blip>
          <a:srcRect l="53506"/>
          <a:stretch/>
        </p:blipFill>
        <p:spPr>
          <a:xfrm>
            <a:off x="7693457" y="1758182"/>
            <a:ext cx="3955558" cy="4785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6"/>
          <p:cNvSpPr txBox="1"/>
          <p:nvPr/>
        </p:nvSpPr>
        <p:spPr>
          <a:xfrm>
            <a:off x="4540447" y="1441928"/>
            <a:ext cx="34724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CLASS GALLERY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6"/>
          <p:cNvSpPr txBox="1"/>
          <p:nvPr/>
        </p:nvSpPr>
        <p:spPr>
          <a:xfrm>
            <a:off x="3426737" y="2753889"/>
            <a:ext cx="533852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can:</a:t>
            </a:r>
            <a:endParaRPr/>
          </a:p>
          <a:p>
            <a:pPr marL="457200" marR="0" lvl="0" indent="-457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and see others’ work</a:t>
            </a:r>
            <a:endParaRPr/>
          </a:p>
          <a:p>
            <a:pPr marL="457200" marR="0" lvl="0" indent="-457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comments to one another</a:t>
            </a:r>
            <a:endParaRPr/>
          </a:p>
        </p:txBody>
      </p:sp>
      <p:sp>
        <p:nvSpPr>
          <p:cNvPr id="308" name="Google Shape;308;p1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POST-LISTENING &amp; WRITING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7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7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7"/>
          <p:cNvSpPr/>
          <p:nvPr/>
        </p:nvSpPr>
        <p:spPr>
          <a:xfrm>
            <a:off x="3216202" y="257077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7"/>
          <p:cNvSpPr/>
          <p:nvPr/>
        </p:nvSpPr>
        <p:spPr>
          <a:xfrm>
            <a:off x="905024" y="433541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7"/>
          <p:cNvSpPr/>
          <p:nvPr/>
        </p:nvSpPr>
        <p:spPr>
          <a:xfrm>
            <a:off x="3333112" y="5350473"/>
            <a:ext cx="1950732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POST-LISTENING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7"/>
          <p:cNvSpPr/>
          <p:nvPr/>
        </p:nvSpPr>
        <p:spPr>
          <a:xfrm>
            <a:off x="5588839" y="1202756"/>
            <a:ext cx="5893690" cy="59789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The hidden word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7"/>
          <p:cNvSpPr/>
          <p:nvPr/>
        </p:nvSpPr>
        <p:spPr>
          <a:xfrm>
            <a:off x="5588839" y="1913573"/>
            <a:ext cx="5893690" cy="193593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pairs. Look at the pictures and discuss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Listen to an interview between a reporter and two students. Circle the appropriate option (A, B, or C) to complete each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again and answer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7"/>
          <p:cNvSpPr/>
          <p:nvPr/>
        </p:nvSpPr>
        <p:spPr>
          <a:xfrm>
            <a:off x="5608436" y="3951116"/>
            <a:ext cx="5893690" cy="135627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pairs. Ask and answer questions about your school’s outdoor activities.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Write a paragraph of about 70 words about an outdoor activity at your school. </a:t>
            </a:r>
            <a:endParaRPr/>
          </a:p>
        </p:txBody>
      </p:sp>
      <p:cxnSp>
        <p:nvCxnSpPr>
          <p:cNvPr id="322" name="Google Shape;322;p17"/>
          <p:cNvCxnSpPr>
            <a:stCxn id="315" idx="3"/>
            <a:endCxn id="316" idx="0"/>
          </p:cNvCxnSpPr>
          <p:nvPr/>
        </p:nvCxnSpPr>
        <p:spPr>
          <a:xfrm>
            <a:off x="2855757" y="1557058"/>
            <a:ext cx="1335900" cy="1013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3" name="Google Shape;323;p17"/>
          <p:cNvCxnSpPr>
            <a:stCxn id="316" idx="1"/>
            <a:endCxn id="317" idx="0"/>
          </p:cNvCxnSpPr>
          <p:nvPr/>
        </p:nvCxnSpPr>
        <p:spPr>
          <a:xfrm flipH="1">
            <a:off x="1880302" y="2898477"/>
            <a:ext cx="1335900" cy="1437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4" name="Google Shape;324;p17"/>
          <p:cNvCxnSpPr>
            <a:stCxn id="317" idx="3"/>
            <a:endCxn id="318" idx="0"/>
          </p:cNvCxnSpPr>
          <p:nvPr/>
        </p:nvCxnSpPr>
        <p:spPr>
          <a:xfrm>
            <a:off x="2855757" y="4663121"/>
            <a:ext cx="1452600" cy="687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5" name="Google Shape;325;p17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7"/>
          <p:cNvSpPr txBox="1"/>
          <p:nvPr/>
        </p:nvSpPr>
        <p:spPr>
          <a:xfrm>
            <a:off x="4787235" y="518493"/>
            <a:ext cx="25731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6: SKILLS 2</a:t>
            </a:r>
            <a:endParaRPr/>
          </a:p>
        </p:txBody>
      </p:sp>
      <p:sp>
        <p:nvSpPr>
          <p:cNvPr id="328" name="Google Shape;328;p17"/>
          <p:cNvSpPr/>
          <p:nvPr/>
        </p:nvSpPr>
        <p:spPr>
          <a:xfrm>
            <a:off x="938506" y="6032532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9" name="Google Shape;329;p17"/>
          <p:cNvCxnSpPr>
            <a:stCxn id="318" idx="1"/>
            <a:endCxn id="328" idx="0"/>
          </p:cNvCxnSpPr>
          <p:nvPr/>
        </p:nvCxnSpPr>
        <p:spPr>
          <a:xfrm flipH="1">
            <a:off x="1913812" y="5662215"/>
            <a:ext cx="1419300" cy="370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0" name="Google Shape;330;p17"/>
          <p:cNvSpPr/>
          <p:nvPr/>
        </p:nvSpPr>
        <p:spPr>
          <a:xfrm>
            <a:off x="5616923" y="5991684"/>
            <a:ext cx="5899473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7"/>
          <p:cNvSpPr/>
          <p:nvPr/>
        </p:nvSpPr>
        <p:spPr>
          <a:xfrm>
            <a:off x="5614177" y="5399478"/>
            <a:ext cx="5902219" cy="50289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6: Class gallery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8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38" name="Google Shape;338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40" name="Google Shape;34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8"/>
          <p:cNvSpPr txBox="1"/>
          <p:nvPr/>
        </p:nvSpPr>
        <p:spPr>
          <a:xfrm>
            <a:off x="4369829" y="2356057"/>
            <a:ext cx="759543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lesson, we have learnt to: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for general and special information about school activities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short paragraph about outdoor activities at one’s school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p18" descr="Presentation with checklist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983" y="2365879"/>
            <a:ext cx="3315990" cy="3315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350" name="Google Shape;350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52" name="Google Shape;35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9"/>
          <p:cNvSpPr txBox="1"/>
          <p:nvPr/>
        </p:nvSpPr>
        <p:spPr>
          <a:xfrm>
            <a:off x="1451955" y="2272146"/>
            <a:ext cx="8872451" cy="67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</a:t>
            </a: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Looking back &amp; Project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6: SKILLS 2</a:t>
            </a:r>
            <a:endParaRPr/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3327149" y="229764"/>
            <a:ext cx="730698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VISIT TO A SCHOOL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58619" y="2947958"/>
            <a:ext cx="6096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0"/>
          <p:cNvSpPr/>
          <p:nvPr/>
        </p:nvSpPr>
        <p:spPr>
          <a:xfrm>
            <a:off x="2951748" y="5993141"/>
            <a:ext cx="6096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err="1">
                <a:latin typeface="Calibri" panose="020F0502020204030204" pitchFamily="34" charset="0"/>
              </a:rPr>
              <a:t>Website</a:t>
            </a:r>
            <a:r>
              <a:rPr lang="en-GB" sz="1800" b="1" smtClean="0">
                <a:latin typeface="Calibri" panose="020F0502020204030204" pitchFamily="34" charset="0"/>
              </a:rPr>
              <a:t>: </a:t>
            </a:r>
            <a:r>
              <a:rPr lang="en-GB" sz="1800" b="1" i="1" smtClean="0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>
                <a:latin typeface="Calibri" panose="020F0502020204030204" pitchFamily="34" charset="0"/>
              </a:rPr>
              <a:t>/</a:t>
            </a:r>
            <a:endParaRPr lang="en-GB" sz="1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1075765" y="2264607"/>
            <a:ext cx="10517719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for general and special information about school activities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short paragraph about outdoor activities at one’s school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3216202" y="257077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905024" y="433541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3333112" y="5350473"/>
            <a:ext cx="1950732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POST-LISTENING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5588839" y="1202756"/>
            <a:ext cx="5893690" cy="59789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The hidden word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5588839" y="1913573"/>
            <a:ext cx="5893690" cy="193593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pairs. Look at the pictures and discuss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Listen to an interview between a reporter and two students. Circle the appropriate option (A, B, or C) to complete each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again and answer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5608436" y="3951116"/>
            <a:ext cx="5893690" cy="135627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pairs. Ask and answer questions about your school’s outdoor activities.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Write a paragraph of about 70 words about an outdoor activity at your school. </a:t>
            </a:r>
            <a:endParaRPr/>
          </a:p>
        </p:txBody>
      </p:sp>
      <p:cxnSp>
        <p:nvCxnSpPr>
          <p:cNvPr id="123" name="Google Shape;123;p4"/>
          <p:cNvCxnSpPr>
            <a:stCxn id="116" idx="3"/>
            <a:endCxn id="117" idx="0"/>
          </p:cNvCxnSpPr>
          <p:nvPr/>
        </p:nvCxnSpPr>
        <p:spPr>
          <a:xfrm>
            <a:off x="2855757" y="1557058"/>
            <a:ext cx="1335900" cy="1013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4" name="Google Shape;124;p4"/>
          <p:cNvCxnSpPr>
            <a:stCxn id="117" idx="1"/>
            <a:endCxn id="118" idx="0"/>
          </p:cNvCxnSpPr>
          <p:nvPr/>
        </p:nvCxnSpPr>
        <p:spPr>
          <a:xfrm flipH="1">
            <a:off x="1880302" y="2898477"/>
            <a:ext cx="1335900" cy="1437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5" name="Google Shape;125;p4"/>
          <p:cNvCxnSpPr>
            <a:stCxn id="118" idx="3"/>
            <a:endCxn id="119" idx="0"/>
          </p:cNvCxnSpPr>
          <p:nvPr/>
        </p:nvCxnSpPr>
        <p:spPr>
          <a:xfrm>
            <a:off x="2855757" y="4663121"/>
            <a:ext cx="1452600" cy="687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6" name="Google Shape;126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4787235" y="518493"/>
            <a:ext cx="25731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6: SKILLS 2</a:t>
            </a:r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938506" y="6032532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19" idx="1"/>
            <a:endCxn id="129" idx="0"/>
          </p:cNvCxnSpPr>
          <p:nvPr/>
        </p:nvCxnSpPr>
        <p:spPr>
          <a:xfrm flipH="1">
            <a:off x="1913812" y="5662215"/>
            <a:ext cx="1419300" cy="370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1" name="Google Shape;131;p4"/>
          <p:cNvSpPr/>
          <p:nvPr/>
        </p:nvSpPr>
        <p:spPr>
          <a:xfrm>
            <a:off x="5616923" y="5991684"/>
            <a:ext cx="5899473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5614177" y="5399478"/>
            <a:ext cx="5902219" cy="50289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6: Class gallery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5588839" y="1202756"/>
            <a:ext cx="5893690" cy="59789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The hidden word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4787235" y="518493"/>
            <a:ext cx="25731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6: SKILLS 2</a:t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5654689" y="2601400"/>
            <a:ext cx="582784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waken up students’ interest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873" y="2541420"/>
            <a:ext cx="3619696" cy="2407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339481" y="5525100"/>
            <a:ext cx="90443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The school year usually begins  _ _  September 5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every year.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339481" y="4692532"/>
            <a:ext cx="65774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Quoc Hoc – Hue was  _ _ _ _ _ _ _  in 1986.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339481" y="3945464"/>
            <a:ext cx="76754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My and Phong are members of “Go Green  _ _ _ _ .”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339481" y="1264577"/>
            <a:ext cx="22878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What is this?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336339" y="1954386"/>
            <a:ext cx="288405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PLAYG</a:t>
            </a:r>
            <a:r>
              <a:rPr lang="en-US"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RO</a:t>
            </a: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</a:t>
            </a:r>
            <a:endParaRPr sz="3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3442446" y="1285544"/>
            <a:ext cx="23491865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6" descr="School Zone - Commercial Playground Bundle - All People Can Pl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6051" y="1237584"/>
            <a:ext cx="4535010" cy="254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/>
          <p:nvPr/>
        </p:nvSpPr>
        <p:spPr>
          <a:xfrm>
            <a:off x="310939" y="2027564"/>
            <a:ext cx="288091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_ _ _</a:t>
            </a:r>
            <a:endParaRPr sz="2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2374313" y="3087041"/>
            <a:ext cx="197842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SUBJEC</a:t>
            </a:r>
            <a:r>
              <a:rPr lang="en-US"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3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339481" y="3163241"/>
            <a:ext cx="53142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My favourite _ _ _ _ _ _ _ is Maths.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6471051" y="3873897"/>
            <a:ext cx="12522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</a:t>
            </a:r>
            <a:r>
              <a:rPr lang="en-US"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3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3654854" y="4606431"/>
            <a:ext cx="208582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en-US"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</a:t>
            </a:r>
            <a:endParaRPr sz="3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4930109" y="5453533"/>
            <a:ext cx="76174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3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6"/>
          <p:cNvCxnSpPr>
            <a:stCxn id="155" idx="3"/>
          </p:cNvCxnSpPr>
          <p:nvPr/>
        </p:nvCxnSpPr>
        <p:spPr>
          <a:xfrm>
            <a:off x="2627287" y="1495410"/>
            <a:ext cx="3113400" cy="638100"/>
          </a:xfrm>
          <a:prstGeom prst="straightConnector1">
            <a:avLst/>
          </a:prstGeom>
          <a:noFill/>
          <a:ln w="5715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663572" y="1627699"/>
            <a:ext cx="35974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hidden word:</a:t>
            </a:r>
            <a:endParaRPr sz="3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4344388" y="3918608"/>
            <a:ext cx="30380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</a:t>
            </a:r>
            <a:endParaRPr sz="4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4302710" y="1634977"/>
            <a:ext cx="254428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ROTUODO</a:t>
            </a:r>
            <a:endParaRPr sz="36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4302710" y="3857052"/>
            <a:ext cx="306846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B2A5"/>
                </a:solidFill>
                <a:latin typeface="Arial"/>
                <a:ea typeface="Arial"/>
                <a:cs typeface="Arial"/>
                <a:sym typeface="Arial"/>
              </a:rPr>
              <a:t>OUTDOOR</a:t>
            </a:r>
            <a:endParaRPr sz="4400" b="1">
              <a:solidFill>
                <a:srgbClr val="00B2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p7"/>
          <p:cNvCxnSpPr/>
          <p:nvPr/>
        </p:nvCxnSpPr>
        <p:spPr>
          <a:xfrm>
            <a:off x="5574853" y="2494862"/>
            <a:ext cx="0" cy="1173092"/>
          </a:xfrm>
          <a:prstGeom prst="straightConnector1">
            <a:avLst/>
          </a:prstGeom>
          <a:noFill/>
          <a:ln w="7620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3216202" y="257077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5588839" y="1202756"/>
            <a:ext cx="5893690" cy="59789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The hidden word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5588839" y="1913573"/>
            <a:ext cx="5893690" cy="193593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pairs. Look at the pictures and discuss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Listen to an interview between a reporter and two students. Circle the appropriate option (A, B, or C) to complete each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again and answer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7" name="Google Shape;187;p8"/>
          <p:cNvCxnSpPr>
            <a:stCxn id="183" idx="3"/>
            <a:endCxn id="184" idx="0"/>
          </p:cNvCxnSpPr>
          <p:nvPr/>
        </p:nvCxnSpPr>
        <p:spPr>
          <a:xfrm>
            <a:off x="2855757" y="1557058"/>
            <a:ext cx="1335900" cy="1013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8" name="Google Shape;188;p8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8"/>
          <p:cNvSpPr txBox="1"/>
          <p:nvPr/>
        </p:nvSpPr>
        <p:spPr>
          <a:xfrm>
            <a:off x="4787235" y="518493"/>
            <a:ext cx="25731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6: SKILLS 2</a:t>
            </a: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5470113" y="4442811"/>
            <a:ext cx="582784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help students develop listening skills for general and specific information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8" descr="Headphones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3497" y="4148489"/>
            <a:ext cx="1771650" cy="17716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PRE-LISTENING</a:t>
            </a:r>
            <a:endParaRPr/>
          </a:p>
        </p:txBody>
      </p:sp>
      <p:sp>
        <p:nvSpPr>
          <p:cNvPr id="200" name="Google Shape;200;p9"/>
          <p:cNvSpPr txBox="1"/>
          <p:nvPr/>
        </p:nvSpPr>
        <p:spPr>
          <a:xfrm>
            <a:off x="1042458" y="1398528"/>
            <a:ext cx="99647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in pairs. Look at the pictures and discuss the questions.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203" name="Google Shape;203;p9"/>
          <p:cNvSpPr/>
          <p:nvPr/>
        </p:nvSpPr>
        <p:spPr>
          <a:xfrm>
            <a:off x="403750" y="2178800"/>
            <a:ext cx="7089300" cy="1250100"/>
          </a:xfrm>
          <a:prstGeom prst="wedgeRoundRectCallout">
            <a:avLst>
              <a:gd name="adj1" fmla="val -45155"/>
              <a:gd name="adj2" fmla="val 70346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What outdoor activities do they take part in?</a:t>
            </a:r>
            <a:endParaRPr/>
          </a:p>
          <a:p>
            <a:pPr marL="514350" marR="0" lvl="0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>
              <a:solidFill>
                <a:srgbClr val="2420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Why do they do these activities?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9" descr="Conversation - Free people ic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1585" y="1962833"/>
            <a:ext cx="2210027" cy="2210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150" y="3608700"/>
            <a:ext cx="6972676" cy="318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974</Words>
  <PresentationFormat>Widescreen</PresentationFormat>
  <Paragraphs>149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Noto Sans Symbols</vt:lpstr>
      <vt:lpstr>Arial</vt:lpstr>
      <vt:lpstr>Courier New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2023-04-19T04:00:58Z</dcterms:modified>
</cp:coreProperties>
</file>