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1092" r:id="rId2"/>
    <p:sldId id="1065" r:id="rId3"/>
    <p:sldId id="1099" r:id="rId4"/>
    <p:sldId id="1104" r:id="rId5"/>
    <p:sldId id="1105" r:id="rId6"/>
    <p:sldId id="1107" r:id="rId7"/>
    <p:sldId id="1108" r:id="rId8"/>
    <p:sldId id="1111" r:id="rId9"/>
    <p:sldId id="1113" r:id="rId10"/>
    <p:sldId id="1114" r:id="rId11"/>
    <p:sldId id="1116" r:id="rId12"/>
    <p:sldId id="1270" r:id="rId13"/>
    <p:sldId id="1117" r:id="rId14"/>
    <p:sldId id="1119" r:id="rId15"/>
    <p:sldId id="1120" r:id="rId16"/>
    <p:sldId id="1121" r:id="rId17"/>
    <p:sldId id="1122" r:id="rId18"/>
    <p:sldId id="1269" r:id="rId19"/>
    <p:sldId id="1268" r:id="rId20"/>
    <p:sldId id="1097" r:id="rId21"/>
    <p:sldId id="11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049" autoAdjust="0"/>
  </p:normalViewPr>
  <p:slideViewPr>
    <p:cSldViewPr>
      <p:cViewPr varScale="1">
        <p:scale>
          <a:sx n="65" d="100"/>
          <a:sy n="65" d="100"/>
        </p:scale>
        <p:origin x="652"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9.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98E9-C7A9-4BD9-93AF-BB99AA7272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2A2AE9-419A-4E8C-98DB-01DD432F4CCA}"/>
              </a:ext>
            </a:extLst>
          </p:cNvPr>
          <p:cNvSpPr>
            <a:spLocks noGrp="1"/>
          </p:cNvSpPr>
          <p:nvPr>
            <p:ph idx="1"/>
          </p:nvPr>
        </p:nvSpPr>
        <p:spPr/>
        <p:txBody>
          <a:bodyPr/>
          <a:lstStyle/>
          <a:p>
            <a:endParaRPr lang="en-US"/>
          </a:p>
        </p:txBody>
      </p:sp>
      <p:pic>
        <p:nvPicPr>
          <p:cNvPr id="10" name="Picture 9" descr="Map&#10;&#10;Description automatically generated">
            <a:extLst>
              <a:ext uri="{FF2B5EF4-FFF2-40B4-BE49-F238E27FC236}">
                <a16:creationId xmlns:a16="http://schemas.microsoft.com/office/drawing/2014/main" id="{A53E4FBE-B0C9-4F5B-A47B-4A407DC54080}"/>
              </a:ext>
            </a:extLst>
          </p:cNvPr>
          <p:cNvPicPr>
            <a:picLocks noChangeAspect="1"/>
          </p:cNvPicPr>
          <p:nvPr/>
        </p:nvPicPr>
        <p:blipFill rotWithShape="1">
          <a:blip r:embed="rId4">
            <a:extLst>
              <a:ext uri="{28A0092B-C50C-407E-A947-70E740481C1C}">
                <a14:useLocalDpi xmlns:a14="http://schemas.microsoft.com/office/drawing/2010/main" val="0"/>
              </a:ext>
            </a:extLst>
          </a:blip>
          <a:srcRect l="655" t="7170" r="1534" b="25635"/>
          <a:stretch/>
        </p:blipFill>
        <p:spPr>
          <a:xfrm>
            <a:off x="-38100" y="-12700"/>
            <a:ext cx="12230100" cy="6870700"/>
          </a:xfrm>
          <a:prstGeom prst="rect">
            <a:avLst/>
          </a:prstGeom>
          <a:ln>
            <a:noFill/>
          </a:ln>
          <a:effectLst>
            <a:softEdge rad="112500"/>
          </a:effectLst>
        </p:spPr>
      </p:pic>
      <p:sp>
        <p:nvSpPr>
          <p:cNvPr id="12" name="Rectangle 8">
            <a:extLst>
              <a:ext uri="{FF2B5EF4-FFF2-40B4-BE49-F238E27FC236}">
                <a16:creationId xmlns:a16="http://schemas.microsoft.com/office/drawing/2014/main" id="{658AAFFC-92A6-4847-BE3D-03472F37F295}"/>
              </a:ext>
            </a:extLst>
          </p:cNvPr>
          <p:cNvSpPr>
            <a:spLocks noChangeArrowheads="1"/>
          </p:cNvSpPr>
          <p:nvPr/>
        </p:nvSpPr>
        <p:spPr bwMode="auto">
          <a:xfrm>
            <a:off x="-47282" y="2804952"/>
            <a:ext cx="12239281" cy="1325563"/>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 name="TextBox 10">
            <a:extLst>
              <a:ext uri="{FF2B5EF4-FFF2-40B4-BE49-F238E27FC236}">
                <a16:creationId xmlns:a16="http://schemas.microsoft.com/office/drawing/2014/main" id="{044D5B1B-859F-4D1D-AA93-695B38D27948}"/>
              </a:ext>
            </a:extLst>
          </p:cNvPr>
          <p:cNvSpPr>
            <a:spLocks noChangeArrowheads="1"/>
          </p:cNvSpPr>
          <p:nvPr>
            <p:custDataLst>
              <p:tags r:id="rId1"/>
            </p:custDataLst>
          </p:nvPr>
        </p:nvSpPr>
        <p:spPr bwMode="auto">
          <a:xfrm>
            <a:off x="275121" y="2804952"/>
            <a:ext cx="11811001" cy="129397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2. Đồ thị dịch chuyển – thời gian</a:t>
            </a:r>
          </a:p>
          <a:p>
            <a:pPr algn="ctr"/>
            <a:r>
              <a:rPr lang="en-US" altLang="en-US" sz="3500" b="1">
                <a:solidFill>
                  <a:srgbClr val="C00000"/>
                </a:solidFill>
                <a:ea typeface="ＭＳ Ｐゴシック" panose="020B0600070205080204" pitchFamily="50" charset="-128"/>
              </a:rPr>
              <a:t>Đồ thị dịch chuyển tổng hợp và vận tốc tổng hợp</a:t>
            </a:r>
            <a:endParaRPr lang="en-US" altLang="en-US" sz="3500" b="1">
              <a:solidFill>
                <a:srgbClr val="C00000"/>
              </a:solidFill>
            </a:endParaRPr>
          </a:p>
        </p:txBody>
      </p:sp>
      <p:sp>
        <p:nvSpPr>
          <p:cNvPr id="17" name="TextBox 11">
            <a:extLst>
              <a:ext uri="{FF2B5EF4-FFF2-40B4-BE49-F238E27FC236}">
                <a16:creationId xmlns:a16="http://schemas.microsoft.com/office/drawing/2014/main" id="{D1C9D4AE-63BB-4306-B44F-E7E74E481D3C}"/>
              </a:ext>
            </a:extLst>
          </p:cNvPr>
          <p:cNvSpPr>
            <a:spLocks noChangeArrowheads="1"/>
          </p:cNvSpPr>
          <p:nvPr>
            <p:custDataLst>
              <p:tags r:id="rId2"/>
            </p:custDataLst>
          </p:nvPr>
        </p:nvSpPr>
        <p:spPr bwMode="auto">
          <a:xfrm>
            <a:off x="0" y="2782014"/>
            <a:ext cx="181406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Chủ đề 1</a:t>
            </a:r>
          </a:p>
        </p:txBody>
      </p:sp>
    </p:spTree>
    <p:extLst>
      <p:ext uri="{BB962C8B-B14F-4D97-AF65-F5344CB8AC3E}">
        <p14:creationId xmlns:p14="http://schemas.microsoft.com/office/powerpoint/2010/main" val="405304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691782" y="740195"/>
            <a:ext cx="10995239" cy="260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xe đua chuyển động thẳng trong quá trình thử tốc độ. Độ dịch chuyển của nó tại các thời điểm khác nhau được cho trong bảng 2.3.  </a:t>
            </a:r>
          </a:p>
          <a:p>
            <a:pPr marL="0" marR="0" algn="ctr">
              <a:lnSpc>
                <a:spcPct val="107000"/>
              </a:lnSpc>
              <a:spcBef>
                <a:spcPts val="0"/>
              </a:spcBef>
              <a:spcAft>
                <a:spcPts val="500"/>
              </a:spcAft>
            </a:pPr>
            <a:endParaRPr lang="en-US" sz="23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500"/>
              </a:spcAft>
            </a:pPr>
            <a:endPar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500"/>
              </a:spcAft>
            </a:pPr>
            <a:endPar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 đồ thị độ dịch chuyển-thời gian và sử dụng đồ thị này để </a:t>
            </a:r>
            <a:r>
              <a:rPr lang="en-US" sz="2300">
                <a:solidFill>
                  <a:srgbClr val="000000"/>
                </a:solidFill>
                <a:effectLst/>
                <a:latin typeface="Arial" panose="020B0604020202020204" pitchFamily="34" charset="0"/>
                <a:ea typeface="Times New Roman" panose="02020603050405020304" pitchFamily="18" charset="0"/>
              </a:rPr>
              <a:t>tìm tốc độ của xe. </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510962" y="753465"/>
            <a:ext cx="11308861" cy="2675535"/>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pic>
        <p:nvPicPr>
          <p:cNvPr id="27" name="Picture 26" descr="A race car on a track&#10;&#10;Description automatically generated with medium confidence">
            <a:extLst>
              <a:ext uri="{FF2B5EF4-FFF2-40B4-BE49-F238E27FC236}">
                <a16:creationId xmlns:a16="http://schemas.microsoft.com/office/drawing/2014/main" id="{8258DBF3-509A-4015-84DA-C77ACCAD3A46}"/>
              </a:ext>
            </a:extLst>
          </p:cNvPr>
          <p:cNvPicPr>
            <a:picLocks noChangeAspect="1"/>
          </p:cNvPicPr>
          <p:nvPr/>
        </p:nvPicPr>
        <p:blipFill rotWithShape="1">
          <a:blip r:embed="rId4">
            <a:extLst>
              <a:ext uri="{28A0092B-C50C-407E-A947-70E740481C1C}">
                <a14:useLocalDpi xmlns:a14="http://schemas.microsoft.com/office/drawing/2010/main" val="0"/>
              </a:ext>
            </a:extLst>
          </a:blip>
          <a:srcRect l="-283" t="25532" r="-116" b="24598"/>
          <a:stretch/>
        </p:blipFill>
        <p:spPr>
          <a:xfrm>
            <a:off x="952500" y="3592475"/>
            <a:ext cx="10287000" cy="3107273"/>
          </a:xfrm>
          <a:prstGeom prst="rect">
            <a:avLst/>
          </a:prstGeom>
          <a:ln>
            <a:noFill/>
          </a:ln>
          <a:effectLst>
            <a:softEdge rad="112500"/>
          </a:effectLst>
        </p:spPr>
      </p:pic>
      <p:graphicFrame>
        <p:nvGraphicFramePr>
          <p:cNvPr id="30" name="Table 17">
            <a:extLst>
              <a:ext uri="{FF2B5EF4-FFF2-40B4-BE49-F238E27FC236}">
                <a16:creationId xmlns:a16="http://schemas.microsoft.com/office/drawing/2014/main" id="{E4B54D13-5A87-81FA-4286-2B2BFDF20751}"/>
              </a:ext>
            </a:extLst>
          </p:cNvPr>
          <p:cNvGraphicFramePr>
            <a:graphicFrameLocks noGrp="1"/>
          </p:cNvGraphicFramePr>
          <p:nvPr>
            <p:extLst>
              <p:ext uri="{D42A27DB-BD31-4B8C-83A1-F6EECF244321}">
                <p14:modId xmlns:p14="http://schemas.microsoft.com/office/powerpoint/2010/main" val="760953933"/>
              </p:ext>
            </p:extLst>
          </p:nvPr>
        </p:nvGraphicFramePr>
        <p:xfrm>
          <a:off x="1422400" y="1752600"/>
          <a:ext cx="9347200" cy="853440"/>
        </p:xfrm>
        <a:graphic>
          <a:graphicData uri="http://schemas.openxmlformats.org/drawingml/2006/table">
            <a:tbl>
              <a:tblPr firstRow="1" bandRow="1">
                <a:tableStyleId>{68D230F3-CF80-4859-8CE7-A43EE81993B5}</a:tableStyleId>
              </a:tblPr>
              <a:tblGrid>
                <a:gridCol w="2609434">
                  <a:extLst>
                    <a:ext uri="{9D8B030D-6E8A-4147-A177-3AD203B41FA5}">
                      <a16:colId xmlns:a16="http://schemas.microsoft.com/office/drawing/2014/main" val="2207175985"/>
                    </a:ext>
                  </a:extLst>
                </a:gridCol>
                <a:gridCol w="1435023">
                  <a:extLst>
                    <a:ext uri="{9D8B030D-6E8A-4147-A177-3AD203B41FA5}">
                      <a16:colId xmlns:a16="http://schemas.microsoft.com/office/drawing/2014/main" val="3764745696"/>
                    </a:ext>
                  </a:extLst>
                </a:gridCol>
                <a:gridCol w="1168401">
                  <a:extLst>
                    <a:ext uri="{9D8B030D-6E8A-4147-A177-3AD203B41FA5}">
                      <a16:colId xmlns:a16="http://schemas.microsoft.com/office/drawing/2014/main" val="4226705480"/>
                    </a:ext>
                  </a:extLst>
                </a:gridCol>
                <a:gridCol w="1314717">
                  <a:extLst>
                    <a:ext uri="{9D8B030D-6E8A-4147-A177-3AD203B41FA5}">
                      <a16:colId xmlns:a16="http://schemas.microsoft.com/office/drawing/2014/main" val="3779379094"/>
                    </a:ext>
                  </a:extLst>
                </a:gridCol>
                <a:gridCol w="1201838">
                  <a:extLst>
                    <a:ext uri="{9D8B030D-6E8A-4147-A177-3AD203B41FA5}">
                      <a16:colId xmlns:a16="http://schemas.microsoft.com/office/drawing/2014/main" val="2765526130"/>
                    </a:ext>
                  </a:extLst>
                </a:gridCol>
                <a:gridCol w="1617787">
                  <a:extLst>
                    <a:ext uri="{9D8B030D-6E8A-4147-A177-3AD203B41FA5}">
                      <a16:colId xmlns:a16="http://schemas.microsoft.com/office/drawing/2014/main" val="1015239111"/>
                    </a:ext>
                  </a:extLst>
                </a:gridCol>
              </a:tblGrid>
              <a:tr h="386372">
                <a:tc>
                  <a:txBody>
                    <a:bodyPr/>
                    <a:lstStyle/>
                    <a:p>
                      <a:pPr algn="ctr"/>
                      <a:r>
                        <a:rPr lang="en-US" sz="22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362939">
                <a:tc>
                  <a:txBody>
                    <a:bodyPr/>
                    <a:lstStyle/>
                    <a:p>
                      <a:pPr algn="ctr"/>
                      <a:r>
                        <a:rPr lang="en-US" sz="22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Tree>
    <p:extLst>
      <p:ext uri="{BB962C8B-B14F-4D97-AF65-F5344CB8AC3E}">
        <p14:creationId xmlns:p14="http://schemas.microsoft.com/office/powerpoint/2010/main" val="17376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C90B3-99E0-E3C9-FC4A-239DBEA49E12}"/>
              </a:ext>
            </a:extLst>
          </p:cNvPr>
          <p:cNvGrpSpPr/>
          <p:nvPr/>
        </p:nvGrpSpPr>
        <p:grpSpPr>
          <a:xfrm>
            <a:off x="-31530" y="685800"/>
            <a:ext cx="12223530" cy="1952686"/>
            <a:chOff x="304800" y="5269584"/>
            <a:chExt cx="5638801" cy="5266968"/>
          </a:xfrm>
        </p:grpSpPr>
        <p:pic>
          <p:nvPicPr>
            <p:cNvPr id="13" name="Picture 5" descr="empty-blue-rectangle">
              <a:extLst>
                <a:ext uri="{FF2B5EF4-FFF2-40B4-BE49-F238E27FC236}">
                  <a16:creationId xmlns:a16="http://schemas.microsoft.com/office/drawing/2014/main" id="{C5F8CEC8-BA2B-53E5-4586-9C95EC51A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69584"/>
              <a:ext cx="5638801" cy="45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9C5428A-91E1-5987-B946-244F0004AE1A}"/>
                </a:ext>
              </a:extLst>
            </p:cNvPr>
            <p:cNvSpPr txBox="1"/>
            <p:nvPr/>
          </p:nvSpPr>
          <p:spPr>
            <a:xfrm>
              <a:off x="554051" y="5404357"/>
              <a:ext cx="5218352" cy="513219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vật di chuyển theo một số đoạn dịch chuyển khác nhau thì độ dịch chuyển cuối cùng của vật là tổng các độ dịch chuyển đó.</a:t>
              </a:r>
            </a:p>
            <a:p>
              <a:pPr marL="342900" indent="-342900">
                <a:buFont typeface="Arial" panose="020B0604020202020204" pitchFamily="34" charset="0"/>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 dịch chuyển là đại lượng vectơ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ể tìm độ dịch chuyển tổng hợp ta phải dùng cách cộng vectơ.</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a:p>
              <a:pPr marL="0" marR="0">
                <a:spcBef>
                  <a:spcPts val="0"/>
                </a:spcBef>
              </a:pP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5" name="TextBox 14">
            <a:extLst>
              <a:ext uri="{FF2B5EF4-FFF2-40B4-BE49-F238E27FC236}">
                <a16:creationId xmlns:a16="http://schemas.microsoft.com/office/drawing/2014/main" id="{7CA77CBF-4C64-8681-9C2B-AA0E48784F24}"/>
              </a:ext>
            </a:extLst>
          </p:cNvPr>
          <p:cNvSpPr txBox="1"/>
          <p:nvPr/>
        </p:nvSpPr>
        <p:spPr>
          <a:xfrm>
            <a:off x="767626" y="3288491"/>
            <a:ext cx="4109174" cy="2215991"/>
          </a:xfrm>
          <a:prstGeom prst="rect">
            <a:avLst/>
          </a:prstGeom>
          <a:noFill/>
        </p:spPr>
        <p:txBody>
          <a:bodyPr wrap="square">
            <a:spAutoFit/>
          </a:bodyPr>
          <a:lstStyle/>
          <a:p>
            <a:pPr marL="0" marR="0" algn="just">
              <a:spcBef>
                <a:spcPts val="0"/>
              </a:spcBef>
            </a:pPr>
            <a:r>
              <a:rPr lang="en-US" sz="23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chiếc xe đã đi từ địa điểm A, qua các địa điểm B, C, D rồi đến E. Có thể xác định được quãng đường và độ dịch chuyển của xe này</a:t>
            </a:r>
            <a:r>
              <a:rPr lang="en-US" sz="23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3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 một sợi chỉ và tỉ lệ trên bản đồ.</a:t>
            </a:r>
            <a:endParaRPr lang="en-US" sz="23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6" name="Group 15">
            <a:extLst>
              <a:ext uri="{FF2B5EF4-FFF2-40B4-BE49-F238E27FC236}">
                <a16:creationId xmlns:a16="http://schemas.microsoft.com/office/drawing/2014/main" id="{A1894C3A-BA29-0732-1753-6D444CBCE832}"/>
              </a:ext>
            </a:extLst>
          </p:cNvPr>
          <p:cNvGrpSpPr/>
          <p:nvPr/>
        </p:nvGrpSpPr>
        <p:grpSpPr>
          <a:xfrm>
            <a:off x="-228600" y="44527"/>
            <a:ext cx="6324599" cy="541687"/>
            <a:chOff x="74035" y="2231322"/>
            <a:chExt cx="6285412" cy="756154"/>
          </a:xfrm>
        </p:grpSpPr>
        <p:grpSp>
          <p:nvGrpSpPr>
            <p:cNvPr id="18" name="Group 70">
              <a:extLst>
                <a:ext uri="{FF2B5EF4-FFF2-40B4-BE49-F238E27FC236}">
                  <a16:creationId xmlns:a16="http://schemas.microsoft.com/office/drawing/2014/main" id="{DCC18C09-82D8-5506-8176-C7FF1E14FE8D}"/>
                </a:ext>
              </a:extLst>
            </p:cNvPr>
            <p:cNvGrpSpPr>
              <a:grpSpLocks/>
            </p:cNvGrpSpPr>
            <p:nvPr/>
          </p:nvGrpSpPr>
          <p:grpSpPr bwMode="auto">
            <a:xfrm>
              <a:off x="330533" y="2267004"/>
              <a:ext cx="6028914" cy="708275"/>
              <a:chOff x="587624" y="3377549"/>
              <a:chExt cx="3104609" cy="1364238"/>
            </a:xfrm>
          </p:grpSpPr>
          <p:pic>
            <p:nvPicPr>
              <p:cNvPr id="21" name="Picture 8" descr="empty-green-rectangle">
                <a:extLst>
                  <a:ext uri="{FF2B5EF4-FFF2-40B4-BE49-F238E27FC236}">
                    <a16:creationId xmlns:a16="http://schemas.microsoft.com/office/drawing/2014/main" id="{F91663E6-0F6F-1399-686D-EA30DDCB2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green-top-faded">
                <a:extLst>
                  <a:ext uri="{FF2B5EF4-FFF2-40B4-BE49-F238E27FC236}">
                    <a16:creationId xmlns:a16="http://schemas.microsoft.com/office/drawing/2014/main" id="{FE74B687-035B-15BD-806B-2B8403EEA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44DC0A82-BA50-EA2E-8667-1E9C6B31645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DA8CD9C5-C4C1-4728-25B0-7B1F5F29CA6E}"/>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pic>
        <p:nvPicPr>
          <p:cNvPr id="3" name="Picture 2" descr="Diagram&#10;&#10;Description automatically generated">
            <a:extLst>
              <a:ext uri="{FF2B5EF4-FFF2-40B4-BE49-F238E27FC236}">
                <a16:creationId xmlns:a16="http://schemas.microsoft.com/office/drawing/2014/main" id="{98517328-93AA-5506-F1A5-D13B39E2CDD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5236" t="18889" r="7778" b="14444"/>
          <a:stretch/>
        </p:blipFill>
        <p:spPr>
          <a:xfrm>
            <a:off x="5029199" y="2432538"/>
            <a:ext cx="6462037" cy="4196862"/>
          </a:xfrm>
          <a:prstGeom prst="rect">
            <a:avLst/>
          </a:prstGeom>
          <a:ln>
            <a:noFill/>
          </a:ln>
          <a:effectLst>
            <a:softEdge rad="112500"/>
          </a:effectLst>
        </p:spPr>
      </p:pic>
    </p:spTree>
    <p:extLst>
      <p:ext uri="{BB962C8B-B14F-4D97-AF65-F5344CB8AC3E}">
        <p14:creationId xmlns:p14="http://schemas.microsoft.com/office/powerpoint/2010/main" val="98777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894C3A-BA29-0732-1753-6D444CBCE832}"/>
              </a:ext>
            </a:extLst>
          </p:cNvPr>
          <p:cNvGrpSpPr/>
          <p:nvPr/>
        </p:nvGrpSpPr>
        <p:grpSpPr>
          <a:xfrm>
            <a:off x="-228600" y="44527"/>
            <a:ext cx="6324599" cy="541687"/>
            <a:chOff x="74035" y="2231322"/>
            <a:chExt cx="6285412" cy="756154"/>
          </a:xfrm>
        </p:grpSpPr>
        <p:grpSp>
          <p:nvGrpSpPr>
            <p:cNvPr id="18" name="Group 70">
              <a:extLst>
                <a:ext uri="{FF2B5EF4-FFF2-40B4-BE49-F238E27FC236}">
                  <a16:creationId xmlns:a16="http://schemas.microsoft.com/office/drawing/2014/main" id="{DCC18C09-82D8-5506-8176-C7FF1E14FE8D}"/>
                </a:ext>
              </a:extLst>
            </p:cNvPr>
            <p:cNvGrpSpPr>
              <a:grpSpLocks/>
            </p:cNvGrpSpPr>
            <p:nvPr/>
          </p:nvGrpSpPr>
          <p:grpSpPr bwMode="auto">
            <a:xfrm>
              <a:off x="330533" y="2267004"/>
              <a:ext cx="6028914" cy="708275"/>
              <a:chOff x="587624" y="3377549"/>
              <a:chExt cx="3104609" cy="1364238"/>
            </a:xfrm>
          </p:grpSpPr>
          <p:pic>
            <p:nvPicPr>
              <p:cNvPr id="21" name="Picture 8" descr="empty-green-rectangle">
                <a:extLst>
                  <a:ext uri="{FF2B5EF4-FFF2-40B4-BE49-F238E27FC236}">
                    <a16:creationId xmlns:a16="http://schemas.microsoft.com/office/drawing/2014/main" id="{F91663E6-0F6F-1399-686D-EA30DDCB2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green-top-faded">
                <a:extLst>
                  <a:ext uri="{FF2B5EF4-FFF2-40B4-BE49-F238E27FC236}">
                    <a16:creationId xmlns:a16="http://schemas.microsoft.com/office/drawing/2014/main" id="{FE74B687-035B-15BD-806B-2B8403EEA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44DC0A82-BA50-EA2E-8667-1E9C6B31645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DA8CD9C5-C4C1-4728-25B0-7B1F5F29CA6E}"/>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pic>
        <p:nvPicPr>
          <p:cNvPr id="10" name="Picture 9" descr="Diagram&#10;&#10;Description automatically generated">
            <a:extLst>
              <a:ext uri="{FF2B5EF4-FFF2-40B4-BE49-F238E27FC236}">
                <a16:creationId xmlns:a16="http://schemas.microsoft.com/office/drawing/2014/main" id="{0DDFE434-0112-108F-2D20-997DE762A11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5236" t="18889" r="7778" b="14444"/>
          <a:stretch/>
        </p:blipFill>
        <p:spPr>
          <a:xfrm>
            <a:off x="5638800" y="1330569"/>
            <a:ext cx="6462037" cy="4196862"/>
          </a:xfrm>
          <a:prstGeom prst="rect">
            <a:avLst/>
          </a:prstGeom>
          <a:ln>
            <a:noFill/>
          </a:ln>
          <a:effectLst>
            <a:softEdge rad="112500"/>
          </a:effectLst>
        </p:spPr>
      </p:pic>
      <p:pic>
        <p:nvPicPr>
          <p:cNvPr id="12" name="Picture 5" descr="empty-blue-rectangle">
            <a:extLst>
              <a:ext uri="{FF2B5EF4-FFF2-40B4-BE49-F238E27FC236}">
                <a16:creationId xmlns:a16="http://schemas.microsoft.com/office/drawing/2014/main" id="{CF568304-9FCC-AF6B-A275-64998CAD5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914400"/>
            <a:ext cx="5715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22197E6-0851-DA77-BCFF-C34578C4F206}"/>
              </a:ext>
            </a:extLst>
          </p:cNvPr>
          <p:cNvSpPr txBox="1"/>
          <p:nvPr/>
        </p:nvSpPr>
        <p:spPr>
          <a:xfrm>
            <a:off x="265468" y="1034549"/>
            <a:ext cx="5107865" cy="2400657"/>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 độ dịch chuyển từ A đến E của ô tô bằng cách kéo thẳng sợi chỉ từ điểm bắt đầu A đến điểm kết thúc E; sau đó, đo chiều dài đoạn chỉ rồi so với tỉ lệ của bản đồ. </a:t>
            </a:r>
          </a:p>
        </p:txBody>
      </p:sp>
      <p:sp>
        <p:nvSpPr>
          <p:cNvPr id="15" name="TextBox 14">
            <a:extLst>
              <a:ext uri="{FF2B5EF4-FFF2-40B4-BE49-F238E27FC236}">
                <a16:creationId xmlns:a16="http://schemas.microsoft.com/office/drawing/2014/main" id="{9C0E0026-0293-3ECB-4C2A-B6444246B712}"/>
              </a:ext>
            </a:extLst>
          </p:cNvPr>
          <p:cNvSpPr txBox="1"/>
          <p:nvPr/>
        </p:nvSpPr>
        <p:spPr>
          <a:xfrm>
            <a:off x="303568" y="3276600"/>
            <a:ext cx="5107865"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 xác định quãng đường của xe đi từ A đến E, đặt sợi dây chỉ dọc theo đường đi, đo chiều dài các đoạn AB, BC, CD và DE. </a:t>
            </a:r>
          </a:p>
        </p:txBody>
      </p:sp>
      <p:sp>
        <p:nvSpPr>
          <p:cNvPr id="23" name="TextBox 22">
            <a:extLst>
              <a:ext uri="{FF2B5EF4-FFF2-40B4-BE49-F238E27FC236}">
                <a16:creationId xmlns:a16="http://schemas.microsoft.com/office/drawing/2014/main" id="{6DCA5E6E-8DDF-49F1-31A0-1E48E33CCDD5}"/>
              </a:ext>
            </a:extLst>
          </p:cNvPr>
          <p:cNvSpPr txBox="1"/>
          <p:nvPr/>
        </p:nvSpPr>
        <p:spPr>
          <a:xfrm>
            <a:off x="319610" y="4904183"/>
            <a:ext cx="5107865" cy="1246495"/>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tỉ lệ của bản đồ tính được chiều dài quãng đường xe đi từ A đến E. </a:t>
            </a:r>
          </a:p>
        </p:txBody>
      </p:sp>
    </p:spTree>
    <p:extLst>
      <p:ext uri="{BB962C8B-B14F-4D97-AF65-F5344CB8AC3E}">
        <p14:creationId xmlns:p14="http://schemas.microsoft.com/office/powerpoint/2010/main" val="24427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A5C22F-0167-1EA0-1C69-6C3E039630D2}"/>
              </a:ext>
            </a:extLst>
          </p:cNvPr>
          <p:cNvGrpSpPr/>
          <p:nvPr/>
        </p:nvGrpSpPr>
        <p:grpSpPr>
          <a:xfrm>
            <a:off x="-15765" y="792797"/>
            <a:ext cx="12223530" cy="1307288"/>
            <a:chOff x="304800" y="5269584"/>
            <a:chExt cx="5638801" cy="6076219"/>
          </a:xfrm>
        </p:grpSpPr>
        <p:pic>
          <p:nvPicPr>
            <p:cNvPr id="11" name="Picture 5" descr="empty-blue-rectangle">
              <a:extLst>
                <a:ext uri="{FF2B5EF4-FFF2-40B4-BE49-F238E27FC236}">
                  <a16:creationId xmlns:a16="http://schemas.microsoft.com/office/drawing/2014/main" id="{F72CE424-6A78-4B5A-2A7C-759D7AD6D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69584"/>
              <a:ext cx="5638801" cy="60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52F7EC7-1EA6-B924-74CE-AF2699C5F029}"/>
                </a:ext>
              </a:extLst>
            </p:cNvPr>
            <p:cNvSpPr txBox="1"/>
            <p:nvPr/>
          </p:nvSpPr>
          <p:spPr>
            <a:xfrm>
              <a:off x="590740" y="6277312"/>
              <a:ext cx="5218352" cy="4005489"/>
            </a:xfrm>
            <a:prstGeom prst="rect">
              <a:avLst/>
            </a:prstGeom>
            <a:noFill/>
          </p:spPr>
          <p:txBody>
            <a:bodyPr wrap="square">
              <a:spAutoFit/>
            </a:bodyPr>
            <a:lstStyle/>
            <a:p>
              <a:pPr marL="0" marR="0">
                <a:spcBef>
                  <a:spcPts val="0"/>
                </a:spcBef>
              </a:pPr>
              <a:r>
                <a:rPr lang="en-US" sz="25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Ví</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 km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 km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27 km.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Tìm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tổng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5" name="TextBox 24">
            <a:extLst>
              <a:ext uri="{FF2B5EF4-FFF2-40B4-BE49-F238E27FC236}">
                <a16:creationId xmlns:a16="http://schemas.microsoft.com/office/drawing/2014/main" id="{37A7F3C9-65EE-F9F2-F81B-654EB14A7D44}"/>
              </a:ext>
            </a:extLst>
          </p:cNvPr>
          <p:cNvSpPr txBox="1"/>
          <p:nvPr/>
        </p:nvSpPr>
        <p:spPr>
          <a:xfrm>
            <a:off x="4559053" y="2356960"/>
            <a:ext cx="6886497" cy="1631216"/>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 tìm độ dịch chuyển tổng hợp của ô tô, vẽ một tam giác vectơ độ dịch chuyển như sau: </a:t>
            </a:r>
          </a:p>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Vẽ vectơ thứ nhất theo hướng chuyển động của ô tô. </a:t>
            </a:r>
          </a:p>
        </p:txBody>
      </p:sp>
      <p:grpSp>
        <p:nvGrpSpPr>
          <p:cNvPr id="26" name="Group 25">
            <a:extLst>
              <a:ext uri="{FF2B5EF4-FFF2-40B4-BE49-F238E27FC236}">
                <a16:creationId xmlns:a16="http://schemas.microsoft.com/office/drawing/2014/main" id="{565EF0D8-CFBD-0620-BB53-1FECDFBFCD1A}"/>
              </a:ext>
            </a:extLst>
          </p:cNvPr>
          <p:cNvGrpSpPr/>
          <p:nvPr/>
        </p:nvGrpSpPr>
        <p:grpSpPr>
          <a:xfrm>
            <a:off x="746450" y="2494370"/>
            <a:ext cx="1199278" cy="1205585"/>
            <a:chOff x="3860800" y="2775927"/>
            <a:chExt cx="3270114" cy="4002485"/>
          </a:xfrm>
        </p:grpSpPr>
        <p:pic>
          <p:nvPicPr>
            <p:cNvPr id="27" name="Graphic 26">
              <a:extLst>
                <a:ext uri="{FF2B5EF4-FFF2-40B4-BE49-F238E27FC236}">
                  <a16:creationId xmlns:a16="http://schemas.microsoft.com/office/drawing/2014/main" id="{D1B738EE-F3B7-848D-847A-3F4E6333657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020" t="16055" r="11467" b="17432"/>
            <a:stretch/>
          </p:blipFill>
          <p:spPr>
            <a:xfrm>
              <a:off x="4495800" y="3505200"/>
              <a:ext cx="2209800" cy="2209800"/>
            </a:xfrm>
            <a:prstGeom prst="rect">
              <a:avLst/>
            </a:prstGeom>
          </p:spPr>
        </p:pic>
        <p:sp>
          <p:nvSpPr>
            <p:cNvPr id="28" name="TextBox 27">
              <a:extLst>
                <a:ext uri="{FF2B5EF4-FFF2-40B4-BE49-F238E27FC236}">
                  <a16:creationId xmlns:a16="http://schemas.microsoft.com/office/drawing/2014/main" id="{9619D411-D0B3-9C35-FDF2-8481D01E0DAB}"/>
                </a:ext>
              </a:extLst>
            </p:cNvPr>
            <p:cNvSpPr txBox="1"/>
            <p:nvPr/>
          </p:nvSpPr>
          <p:spPr>
            <a:xfrm>
              <a:off x="5168810" y="2775927"/>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97DC13CD-253E-38EB-98DD-C89927E7618C}"/>
                </a:ext>
              </a:extLst>
            </p:cNvPr>
            <p:cNvSpPr txBox="1"/>
            <p:nvPr/>
          </p:nvSpPr>
          <p:spPr>
            <a:xfrm>
              <a:off x="5226695" y="565442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N</a:t>
              </a:r>
            </a:p>
          </p:txBody>
        </p:sp>
        <p:sp>
          <p:nvSpPr>
            <p:cNvPr id="30" name="TextBox 29">
              <a:extLst>
                <a:ext uri="{FF2B5EF4-FFF2-40B4-BE49-F238E27FC236}">
                  <a16:creationId xmlns:a16="http://schemas.microsoft.com/office/drawing/2014/main" id="{C1597332-3A4A-844B-E878-3CDEB9D0B280}"/>
                </a:ext>
              </a:extLst>
            </p:cNvPr>
            <p:cNvSpPr txBox="1"/>
            <p:nvPr/>
          </p:nvSpPr>
          <p:spPr>
            <a:xfrm>
              <a:off x="6445115" y="4112995"/>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Đ</a:t>
              </a:r>
            </a:p>
          </p:txBody>
        </p:sp>
        <p:sp>
          <p:nvSpPr>
            <p:cNvPr id="31" name="TextBox 30">
              <a:extLst>
                <a:ext uri="{FF2B5EF4-FFF2-40B4-BE49-F238E27FC236}">
                  <a16:creationId xmlns:a16="http://schemas.microsoft.com/office/drawing/2014/main" id="{A0C677DF-6CB8-61E8-8B33-6C204B299BA7}"/>
                </a:ext>
              </a:extLst>
            </p:cNvPr>
            <p:cNvSpPr txBox="1"/>
            <p:nvPr/>
          </p:nvSpPr>
          <p:spPr>
            <a:xfrm>
              <a:off x="3860800" y="424345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T</a:t>
              </a:r>
            </a:p>
          </p:txBody>
        </p:sp>
      </p:grpSp>
      <p:grpSp>
        <p:nvGrpSpPr>
          <p:cNvPr id="32" name="Group 31">
            <a:extLst>
              <a:ext uri="{FF2B5EF4-FFF2-40B4-BE49-F238E27FC236}">
                <a16:creationId xmlns:a16="http://schemas.microsoft.com/office/drawing/2014/main" id="{480A9C31-B76A-5477-33C1-8683FE1E8298}"/>
              </a:ext>
            </a:extLst>
          </p:cNvPr>
          <p:cNvGrpSpPr/>
          <p:nvPr/>
        </p:nvGrpSpPr>
        <p:grpSpPr>
          <a:xfrm>
            <a:off x="394876" y="2620109"/>
            <a:ext cx="3486900" cy="2647235"/>
            <a:chOff x="269122" y="3988031"/>
            <a:chExt cx="3486900" cy="2647235"/>
          </a:xfrm>
        </p:grpSpPr>
        <p:sp>
          <p:nvSpPr>
            <p:cNvPr id="33" name="TextBox 32">
              <a:extLst>
                <a:ext uri="{FF2B5EF4-FFF2-40B4-BE49-F238E27FC236}">
                  <a16:creationId xmlns:a16="http://schemas.microsoft.com/office/drawing/2014/main" id="{D8117628-06C6-263E-0BC0-FB32DF5B2DA8}"/>
                </a:ext>
              </a:extLst>
            </p:cNvPr>
            <p:cNvSpPr txBox="1"/>
            <p:nvPr/>
          </p:nvSpPr>
          <p:spPr>
            <a:xfrm>
              <a:off x="3106738" y="3988031"/>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p>
          </p:txBody>
        </p:sp>
        <p:sp>
          <p:nvSpPr>
            <p:cNvPr id="34" name="TextBox 33">
              <a:extLst>
                <a:ext uri="{FF2B5EF4-FFF2-40B4-BE49-F238E27FC236}">
                  <a16:creationId xmlns:a16="http://schemas.microsoft.com/office/drawing/2014/main" id="{953D35D6-CFD2-3BD5-C855-5B3F03284AB9}"/>
                </a:ext>
              </a:extLst>
            </p:cNvPr>
            <p:cNvSpPr txBox="1"/>
            <p:nvPr/>
          </p:nvSpPr>
          <p:spPr>
            <a:xfrm>
              <a:off x="3111499" y="6158212"/>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sp>
          <p:nvSpPr>
            <p:cNvPr id="35" name="TextBox 34">
              <a:extLst>
                <a:ext uri="{FF2B5EF4-FFF2-40B4-BE49-F238E27FC236}">
                  <a16:creationId xmlns:a16="http://schemas.microsoft.com/office/drawing/2014/main" id="{4CE6301B-8BC3-2116-87F6-9707884EEB78}"/>
                </a:ext>
              </a:extLst>
            </p:cNvPr>
            <p:cNvSpPr txBox="1"/>
            <p:nvPr/>
          </p:nvSpPr>
          <p:spPr>
            <a:xfrm>
              <a:off x="269122" y="6034876"/>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cxnSp>
          <p:nvCxnSpPr>
            <p:cNvPr id="36" name="Straight Arrow Connector 35">
              <a:extLst>
                <a:ext uri="{FF2B5EF4-FFF2-40B4-BE49-F238E27FC236}">
                  <a16:creationId xmlns:a16="http://schemas.microsoft.com/office/drawing/2014/main" id="{2101B6A3-19A1-B1F9-F139-E9056433C4EE}"/>
                </a:ext>
              </a:extLst>
            </p:cNvPr>
            <p:cNvCxnSpPr>
              <a:cxnSpLocks/>
              <a:endCxn id="34" idx="0"/>
            </p:cNvCxnSpPr>
            <p:nvPr/>
          </p:nvCxnSpPr>
          <p:spPr>
            <a:xfrm>
              <a:off x="965180" y="6154780"/>
              <a:ext cx="2468581" cy="3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279B08C-C0D0-1485-078B-07F55334CC81}"/>
                </a:ext>
              </a:extLst>
            </p:cNvPr>
            <p:cNvCxnSpPr>
              <a:cxnSpLocks/>
              <a:endCxn id="33" idx="2"/>
            </p:cNvCxnSpPr>
            <p:nvPr/>
          </p:nvCxnSpPr>
          <p:spPr>
            <a:xfrm flipV="1">
              <a:off x="3428999" y="4465085"/>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6649E03-7247-44B7-FDD5-8E496D84D358}"/>
                </a:ext>
              </a:extLst>
            </p:cNvPr>
            <p:cNvCxnSpPr/>
            <p:nvPr/>
          </p:nvCxnSpPr>
          <p:spPr>
            <a:xfrm flipV="1">
              <a:off x="965180" y="4514361"/>
              <a:ext cx="2463819" cy="16404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C387D51-AD25-2116-9952-E68BA5EB3995}"/>
              </a:ext>
            </a:extLst>
          </p:cNvPr>
          <p:cNvGrpSpPr/>
          <p:nvPr/>
        </p:nvGrpSpPr>
        <p:grpSpPr>
          <a:xfrm>
            <a:off x="-228600" y="44527"/>
            <a:ext cx="6324599" cy="541687"/>
            <a:chOff x="74035" y="2231322"/>
            <a:chExt cx="6285412" cy="756154"/>
          </a:xfrm>
        </p:grpSpPr>
        <p:grpSp>
          <p:nvGrpSpPr>
            <p:cNvPr id="40" name="Group 70">
              <a:extLst>
                <a:ext uri="{FF2B5EF4-FFF2-40B4-BE49-F238E27FC236}">
                  <a16:creationId xmlns:a16="http://schemas.microsoft.com/office/drawing/2014/main" id="{9C4CB0D5-F4D6-98D5-CCA1-E89A4E82B30F}"/>
                </a:ext>
              </a:extLst>
            </p:cNvPr>
            <p:cNvGrpSpPr>
              <a:grpSpLocks/>
            </p:cNvGrpSpPr>
            <p:nvPr/>
          </p:nvGrpSpPr>
          <p:grpSpPr bwMode="auto">
            <a:xfrm>
              <a:off x="330533" y="2267004"/>
              <a:ext cx="6028914" cy="708275"/>
              <a:chOff x="587624" y="3377549"/>
              <a:chExt cx="3104609" cy="1364238"/>
            </a:xfrm>
          </p:grpSpPr>
          <p:pic>
            <p:nvPicPr>
              <p:cNvPr id="43" name="Picture 8" descr="empty-green-rectangle">
                <a:extLst>
                  <a:ext uri="{FF2B5EF4-FFF2-40B4-BE49-F238E27FC236}">
                    <a16:creationId xmlns:a16="http://schemas.microsoft.com/office/drawing/2014/main" id="{72D70211-31E9-B8D3-EE95-6D5A83C33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green-top-faded">
                <a:extLst>
                  <a:ext uri="{FF2B5EF4-FFF2-40B4-BE49-F238E27FC236}">
                    <a16:creationId xmlns:a16="http://schemas.microsoft.com/office/drawing/2014/main" id="{C6832C5A-7B1D-8F79-F210-014004498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D612ECF9-8ED7-0959-A918-718BAC3925DD}"/>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DAFF2270-7385-4E54-5A25-10558093FDA0}"/>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D3BCD479-852C-A8D4-144A-8259BF4AA9C0}"/>
              </a:ext>
            </a:extLst>
          </p:cNvPr>
          <p:cNvSpPr txBox="1"/>
          <p:nvPr/>
        </p:nvSpPr>
        <p:spPr>
          <a:xfrm>
            <a:off x="4582243" y="3942308"/>
            <a:ext cx="6886497" cy="1631216"/>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Vẽ vecto thứ hai với điểm bắt đầu chính là điểm kết thúc của vectơ thứ nhất.</a:t>
            </a:r>
          </a:p>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rPr>
              <a:t>+ Nối điểm bắt đầu của vecto thứ nhất với điểm kết thúc của vectơ thứ hai. </a:t>
            </a:r>
          </a:p>
        </p:txBody>
      </p:sp>
    </p:spTree>
    <p:extLst>
      <p:ext uri="{BB962C8B-B14F-4D97-AF65-F5344CB8AC3E}">
        <p14:creationId xmlns:p14="http://schemas.microsoft.com/office/powerpoint/2010/main" val="84330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grpSp>
        <p:nvGrpSpPr>
          <p:cNvPr id="10" name="Group 9">
            <a:extLst>
              <a:ext uri="{FF2B5EF4-FFF2-40B4-BE49-F238E27FC236}">
                <a16:creationId xmlns:a16="http://schemas.microsoft.com/office/drawing/2014/main" id="{16A5C22F-0167-1EA0-1C69-6C3E039630D2}"/>
              </a:ext>
            </a:extLst>
          </p:cNvPr>
          <p:cNvGrpSpPr/>
          <p:nvPr/>
        </p:nvGrpSpPr>
        <p:grpSpPr>
          <a:xfrm>
            <a:off x="25400" y="885755"/>
            <a:ext cx="12223530" cy="1091419"/>
            <a:chOff x="304800" y="5269584"/>
            <a:chExt cx="5638801" cy="6076219"/>
          </a:xfrm>
        </p:grpSpPr>
        <p:pic>
          <p:nvPicPr>
            <p:cNvPr id="11" name="Picture 5" descr="empty-blue-rectangle">
              <a:extLst>
                <a:ext uri="{FF2B5EF4-FFF2-40B4-BE49-F238E27FC236}">
                  <a16:creationId xmlns:a16="http://schemas.microsoft.com/office/drawing/2014/main" id="{F72CE424-6A78-4B5A-2A7C-759D7AD6D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269584"/>
              <a:ext cx="5638801" cy="60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52F7EC7-1EA6-B924-74CE-AF2699C5F029}"/>
                </a:ext>
              </a:extLst>
            </p:cNvPr>
            <p:cNvSpPr txBox="1"/>
            <p:nvPr/>
          </p:nvSpPr>
          <p:spPr>
            <a:xfrm>
              <a:off x="590740" y="6277311"/>
              <a:ext cx="5218352" cy="4946048"/>
            </a:xfrm>
            <a:prstGeom prst="rect">
              <a:avLst/>
            </a:prstGeom>
            <a:noFill/>
          </p:spPr>
          <p:txBody>
            <a:bodyPr wrap="square">
              <a:spAutoFit/>
            </a:bodyPr>
            <a:lstStyle/>
            <a:p>
              <a:pPr marL="0" marR="0">
                <a:spcBef>
                  <a:spcPts val="0"/>
                </a:spcBef>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Ví dụ:</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Một ô tô đi 17 km theo hướng đông và sau đó đi 10 km về hướng bắc. Quãng đường ô tô đi được là 27 km. Tìm độ dịch chuyên tổng hợp của ô tô.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A7F3C9-65EE-F9F2-F81B-654EB14A7D44}"/>
                  </a:ext>
                </a:extLst>
              </p:cNvPr>
              <p:cNvSpPr txBox="1"/>
              <p:nvPr/>
            </p:nvSpPr>
            <p:spPr>
              <a:xfrm>
                <a:off x="4455249" y="2084917"/>
                <a:ext cx="6306895" cy="1930208"/>
              </a:xfrm>
              <a:prstGeom prst="rect">
                <a:avLst/>
              </a:prstGeom>
              <a:noFill/>
            </p:spPr>
            <p:txBody>
              <a:bodyPr wrap="square">
                <a:spAutoFit/>
              </a:bodyPr>
              <a:lstStyle/>
              <a:p>
                <a:pPr marL="0" marR="0">
                  <a:lnSpc>
                    <a:spcPct val="107000"/>
                  </a:lnSpc>
                  <a:spcBef>
                    <a:spcPts val="0"/>
                  </a:spcBef>
                  <a:spcAft>
                    <a:spcPts val="500"/>
                  </a:spcAft>
                </a:pPr>
                <a:r>
                  <a:rPr lang="en-US" sz="2500" b="1" u="sng">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 lớn</a:t>
                </a:r>
              </a:p>
              <a:p>
                <a:pPr marL="0" marR="0">
                  <a:lnSpc>
                    <a:spcPct val="107000"/>
                  </a:lnSpc>
                  <a:spcBef>
                    <a:spcPts val="0"/>
                  </a:spcBef>
                  <a:spcAft>
                    <a:spcPts val="500"/>
                  </a:spcAft>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 lớn của độ dịch chuyển tổng hợp:</a:t>
                </a: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=OA</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AB</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17</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+ 10</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389 </a:t>
                </a: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 = </a:t>
                </a:r>
                <a14:m>
                  <m:oMath xmlns:m="http://schemas.openxmlformats.org/officeDocument/2006/math">
                    <m:rad>
                      <m:radPr>
                        <m:degHide m:val="on"/>
                        <m:ctrlPr>
                          <a:rPr lang="en-US" sz="2500" i="1" smtClean="0">
                            <a:solidFill>
                              <a:srgbClr val="000000"/>
                            </a:solidFill>
                            <a:effectLst/>
                            <a:latin typeface="Cambria Math" panose="02040503050406030204" pitchFamily="18" charset="0"/>
                            <a:cs typeface="Times New Roman" panose="02020603050405020304" pitchFamily="18" charset="0"/>
                          </a:rPr>
                        </m:ctrlPr>
                      </m:radPr>
                      <m:deg/>
                      <m:e>
                        <m:r>
                          <a:rPr lang="en-US" sz="2500" b="0" i="1" smtClean="0">
                            <a:solidFill>
                              <a:srgbClr val="000000"/>
                            </a:solidFill>
                            <a:effectLst/>
                            <a:latin typeface="Cambria Math" panose="02040503050406030204" pitchFamily="18" charset="0"/>
                            <a:cs typeface="Times New Roman" panose="02020603050405020304" pitchFamily="18" charset="0"/>
                          </a:rPr>
                          <m:t>389</m:t>
                        </m:r>
                      </m:e>
                    </m:rad>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19,</a:t>
                </a:r>
                <a:r>
                  <a:rPr lang="en-US" sz="2500">
                    <a:solidFill>
                      <a:srgbClr val="000000"/>
                    </a:solidFill>
                    <a:effectLst/>
                    <a:latin typeface="Arial" panose="020B0604020202020204" pitchFamily="34" charset="0"/>
                    <a:ea typeface="Times New Roman" panose="02020603050405020304" pitchFamily="18" charset="0"/>
                  </a:rPr>
                  <a:t>7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 20 km </a:t>
                </a:r>
              </a:p>
            </p:txBody>
          </p:sp>
        </mc:Choice>
        <mc:Fallback xmlns="">
          <p:sp>
            <p:nvSpPr>
              <p:cNvPr id="25" name="TextBox 24">
                <a:extLst>
                  <a:ext uri="{FF2B5EF4-FFF2-40B4-BE49-F238E27FC236}">
                    <a16:creationId xmlns:a16="http://schemas.microsoft.com/office/drawing/2014/main" id="{37A7F3C9-65EE-F9F2-F81B-654EB14A7D44}"/>
                  </a:ext>
                </a:extLst>
              </p:cNvPr>
              <p:cNvSpPr txBox="1">
                <a:spLocks noRot="1" noChangeAspect="1" noMove="1" noResize="1" noEditPoints="1" noAdjustHandles="1" noChangeArrowheads="1" noChangeShapeType="1" noTextEdit="1"/>
              </p:cNvSpPr>
              <p:nvPr/>
            </p:nvSpPr>
            <p:spPr>
              <a:xfrm>
                <a:off x="4455249" y="2084917"/>
                <a:ext cx="6306895" cy="1930208"/>
              </a:xfrm>
              <a:prstGeom prst="rect">
                <a:avLst/>
              </a:prstGeom>
              <a:blipFill>
                <a:blip r:embed="rId5"/>
                <a:stretch>
                  <a:fillRect l="-1644" t="-2524" b="-6625"/>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565EF0D8-CFBD-0620-BB53-1FECDFBFCD1A}"/>
              </a:ext>
            </a:extLst>
          </p:cNvPr>
          <p:cNvGrpSpPr/>
          <p:nvPr/>
        </p:nvGrpSpPr>
        <p:grpSpPr>
          <a:xfrm>
            <a:off x="802091" y="2164745"/>
            <a:ext cx="1199278" cy="1205585"/>
            <a:chOff x="3860800" y="2775927"/>
            <a:chExt cx="3270114" cy="4002485"/>
          </a:xfrm>
        </p:grpSpPr>
        <p:pic>
          <p:nvPicPr>
            <p:cNvPr id="27" name="Graphic 26">
              <a:extLst>
                <a:ext uri="{FF2B5EF4-FFF2-40B4-BE49-F238E27FC236}">
                  <a16:creationId xmlns:a16="http://schemas.microsoft.com/office/drawing/2014/main" id="{D1B738EE-F3B7-848D-847A-3F4E6333657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020" t="16055" r="11467" b="17432"/>
            <a:stretch/>
          </p:blipFill>
          <p:spPr>
            <a:xfrm>
              <a:off x="4495800" y="3505200"/>
              <a:ext cx="2209800" cy="2209800"/>
            </a:xfrm>
            <a:prstGeom prst="rect">
              <a:avLst/>
            </a:prstGeom>
          </p:spPr>
        </p:pic>
        <p:sp>
          <p:nvSpPr>
            <p:cNvPr id="28" name="TextBox 27">
              <a:extLst>
                <a:ext uri="{FF2B5EF4-FFF2-40B4-BE49-F238E27FC236}">
                  <a16:creationId xmlns:a16="http://schemas.microsoft.com/office/drawing/2014/main" id="{9619D411-D0B3-9C35-FDF2-8481D01E0DAB}"/>
                </a:ext>
              </a:extLst>
            </p:cNvPr>
            <p:cNvSpPr txBox="1"/>
            <p:nvPr/>
          </p:nvSpPr>
          <p:spPr>
            <a:xfrm>
              <a:off x="5168810" y="2775927"/>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97DC13CD-253E-38EB-98DD-C89927E7618C}"/>
                </a:ext>
              </a:extLst>
            </p:cNvPr>
            <p:cNvSpPr txBox="1"/>
            <p:nvPr/>
          </p:nvSpPr>
          <p:spPr>
            <a:xfrm>
              <a:off x="5226695" y="565442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N</a:t>
              </a:r>
            </a:p>
          </p:txBody>
        </p:sp>
        <p:sp>
          <p:nvSpPr>
            <p:cNvPr id="30" name="TextBox 29">
              <a:extLst>
                <a:ext uri="{FF2B5EF4-FFF2-40B4-BE49-F238E27FC236}">
                  <a16:creationId xmlns:a16="http://schemas.microsoft.com/office/drawing/2014/main" id="{C1597332-3A4A-844B-E878-3CDEB9D0B280}"/>
                </a:ext>
              </a:extLst>
            </p:cNvPr>
            <p:cNvSpPr txBox="1"/>
            <p:nvPr/>
          </p:nvSpPr>
          <p:spPr>
            <a:xfrm>
              <a:off x="6445115" y="4112995"/>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Đ</a:t>
              </a:r>
            </a:p>
          </p:txBody>
        </p:sp>
        <p:sp>
          <p:nvSpPr>
            <p:cNvPr id="31" name="TextBox 30">
              <a:extLst>
                <a:ext uri="{FF2B5EF4-FFF2-40B4-BE49-F238E27FC236}">
                  <a16:creationId xmlns:a16="http://schemas.microsoft.com/office/drawing/2014/main" id="{A0C677DF-6CB8-61E8-8B33-6C204B299BA7}"/>
                </a:ext>
              </a:extLst>
            </p:cNvPr>
            <p:cNvSpPr txBox="1"/>
            <p:nvPr/>
          </p:nvSpPr>
          <p:spPr>
            <a:xfrm>
              <a:off x="3860800" y="424345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T</a:t>
              </a:r>
            </a:p>
          </p:txBody>
        </p:sp>
      </p:grpSp>
      <p:grpSp>
        <p:nvGrpSpPr>
          <p:cNvPr id="20" name="Group 19">
            <a:extLst>
              <a:ext uri="{FF2B5EF4-FFF2-40B4-BE49-F238E27FC236}">
                <a16:creationId xmlns:a16="http://schemas.microsoft.com/office/drawing/2014/main" id="{5736565E-056F-E32B-64ED-C2739C161144}"/>
              </a:ext>
            </a:extLst>
          </p:cNvPr>
          <p:cNvGrpSpPr/>
          <p:nvPr/>
        </p:nvGrpSpPr>
        <p:grpSpPr>
          <a:xfrm>
            <a:off x="492530" y="2249726"/>
            <a:ext cx="3486900" cy="2647235"/>
            <a:chOff x="269122" y="3988031"/>
            <a:chExt cx="3486900" cy="2647235"/>
          </a:xfrm>
        </p:grpSpPr>
        <p:sp>
          <p:nvSpPr>
            <p:cNvPr id="21" name="TextBox 20">
              <a:extLst>
                <a:ext uri="{FF2B5EF4-FFF2-40B4-BE49-F238E27FC236}">
                  <a16:creationId xmlns:a16="http://schemas.microsoft.com/office/drawing/2014/main" id="{B720551E-1820-AA80-5B19-4D4091444F33}"/>
                </a:ext>
              </a:extLst>
            </p:cNvPr>
            <p:cNvSpPr txBox="1"/>
            <p:nvPr/>
          </p:nvSpPr>
          <p:spPr>
            <a:xfrm>
              <a:off x="3106738" y="3988031"/>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p>
          </p:txBody>
        </p:sp>
        <p:sp>
          <p:nvSpPr>
            <p:cNvPr id="22" name="TextBox 21">
              <a:extLst>
                <a:ext uri="{FF2B5EF4-FFF2-40B4-BE49-F238E27FC236}">
                  <a16:creationId xmlns:a16="http://schemas.microsoft.com/office/drawing/2014/main" id="{A26A70AC-06B6-0662-F6BD-CDF2B57BE345}"/>
                </a:ext>
              </a:extLst>
            </p:cNvPr>
            <p:cNvSpPr txBox="1"/>
            <p:nvPr/>
          </p:nvSpPr>
          <p:spPr>
            <a:xfrm>
              <a:off x="3111499" y="6158212"/>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sp>
          <p:nvSpPr>
            <p:cNvPr id="23" name="TextBox 22">
              <a:extLst>
                <a:ext uri="{FF2B5EF4-FFF2-40B4-BE49-F238E27FC236}">
                  <a16:creationId xmlns:a16="http://schemas.microsoft.com/office/drawing/2014/main" id="{93ED833F-BC68-4D99-F2B6-0E750674CCB1}"/>
                </a:ext>
              </a:extLst>
            </p:cNvPr>
            <p:cNvSpPr txBox="1"/>
            <p:nvPr/>
          </p:nvSpPr>
          <p:spPr>
            <a:xfrm>
              <a:off x="269122" y="6034876"/>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cxnSp>
          <p:nvCxnSpPr>
            <p:cNvPr id="3" name="Straight Arrow Connector 2">
              <a:extLst>
                <a:ext uri="{FF2B5EF4-FFF2-40B4-BE49-F238E27FC236}">
                  <a16:creationId xmlns:a16="http://schemas.microsoft.com/office/drawing/2014/main" id="{73F52CE0-159E-E4AB-2CAE-CA7BF7EA1739}"/>
                </a:ext>
              </a:extLst>
            </p:cNvPr>
            <p:cNvCxnSpPr>
              <a:cxnSpLocks/>
              <a:endCxn id="22" idx="0"/>
            </p:cNvCxnSpPr>
            <p:nvPr/>
          </p:nvCxnSpPr>
          <p:spPr>
            <a:xfrm>
              <a:off x="965180" y="6154780"/>
              <a:ext cx="2468581" cy="3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EE79699-F3CD-FD13-C399-26FE895DF257}"/>
                </a:ext>
              </a:extLst>
            </p:cNvPr>
            <p:cNvCxnSpPr>
              <a:cxnSpLocks/>
              <a:endCxn id="21" idx="2"/>
            </p:cNvCxnSpPr>
            <p:nvPr/>
          </p:nvCxnSpPr>
          <p:spPr>
            <a:xfrm flipV="1">
              <a:off x="3428999" y="4465085"/>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868C74-8093-6427-00D3-9CDC73ABCBE5}"/>
                </a:ext>
              </a:extLst>
            </p:cNvPr>
            <p:cNvCxnSpPr/>
            <p:nvPr/>
          </p:nvCxnSpPr>
          <p:spPr>
            <a:xfrm flipV="1">
              <a:off x="965180" y="4514361"/>
              <a:ext cx="2463819" cy="16404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7E6E8032-D477-0C31-C059-E7394C1CF0B2}"/>
              </a:ext>
            </a:extLst>
          </p:cNvPr>
          <p:cNvSpPr txBox="1"/>
          <p:nvPr/>
        </p:nvSpPr>
        <p:spPr>
          <a:xfrm>
            <a:off x="4517029" y="4065219"/>
            <a:ext cx="7182441" cy="1631216"/>
          </a:xfrm>
          <a:prstGeom prst="rect">
            <a:avLst/>
          </a:prstGeom>
          <a:noFill/>
        </p:spPr>
        <p:txBody>
          <a:bodyPr wrap="square">
            <a:spAutoFit/>
          </a:bodyPr>
          <a:lstStyle/>
          <a:p>
            <a:r>
              <a:rPr lang="en-US" sz="2500" b="1" u="sng">
                <a:solidFill>
                  <a:srgbClr val="000000"/>
                </a:solidFill>
                <a:effectLst/>
                <a:latin typeface="Arial" panose="020B0604020202020204" pitchFamily="34" charset="0"/>
                <a:ea typeface="Times New Roman" panose="02020603050405020304" pitchFamily="18" charset="0"/>
              </a:rPr>
              <a:t>Hướng </a:t>
            </a:r>
          </a:p>
          <a:p>
            <a:r>
              <a:rPr lang="en-US" sz="2500">
                <a:solidFill>
                  <a:srgbClr val="000000"/>
                </a:solidFill>
                <a:effectLst/>
                <a:latin typeface="Arial" panose="020B0604020202020204" pitchFamily="34" charset="0"/>
                <a:ea typeface="Times New Roman" panose="02020603050405020304" pitchFamily="18" charset="0"/>
              </a:rPr>
              <a:t>Vì cạnh huyền của tam giác vuông có chiều dài gấp đôi cạnh góc vuông nên góc giữa vecto OB và vecto AB là 60°. </a:t>
            </a:r>
          </a:p>
        </p:txBody>
      </p:sp>
      <p:sp>
        <p:nvSpPr>
          <p:cNvPr id="34" name="TextBox 33">
            <a:extLst>
              <a:ext uri="{FF2B5EF4-FFF2-40B4-BE49-F238E27FC236}">
                <a16:creationId xmlns:a16="http://schemas.microsoft.com/office/drawing/2014/main" id="{FDC128D1-98E2-A831-8DB2-000AAEF9DAEB}"/>
              </a:ext>
            </a:extLst>
          </p:cNvPr>
          <p:cNvSpPr txBox="1"/>
          <p:nvPr/>
        </p:nvSpPr>
        <p:spPr>
          <a:xfrm>
            <a:off x="746286" y="5861264"/>
            <a:ext cx="10140950" cy="861774"/>
          </a:xfrm>
          <a:prstGeom prst="rect">
            <a:avLst/>
          </a:prstGeom>
          <a:noFill/>
        </p:spPr>
        <p:txBody>
          <a:bodyPr wrap="square">
            <a:spAutoFit/>
          </a:bodyPr>
          <a:lstStyle/>
          <a:p>
            <a:pPr algn="ctr"/>
            <a:r>
              <a:rPr lang="en-US" sz="2500">
                <a:solidFill>
                  <a:srgbClr val="C00000"/>
                </a:solidFill>
                <a:effectLst/>
                <a:latin typeface="Arial" panose="020B0604020202020204" pitchFamily="34" charset="0"/>
                <a:ea typeface="Times New Roman" panose="02020603050405020304" pitchFamily="18" charset="0"/>
              </a:rPr>
              <a:t>Vậy, độ dịch chuyển cuối cùng của ô tô là 20 km lệch so với hướng bắc góc 60° về phía đông</a:t>
            </a:r>
            <a:endParaRPr lang="en-US" sz="25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2700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sp>
        <p:nvSpPr>
          <p:cNvPr id="12" name="TextBox 11">
            <a:extLst>
              <a:ext uri="{FF2B5EF4-FFF2-40B4-BE49-F238E27FC236}">
                <a16:creationId xmlns:a16="http://schemas.microsoft.com/office/drawing/2014/main" id="{852F7EC7-1EA6-B924-74CE-AF2699C5F029}"/>
              </a:ext>
            </a:extLst>
          </p:cNvPr>
          <p:cNvSpPr txBox="1"/>
          <p:nvPr/>
        </p:nvSpPr>
        <p:spPr>
          <a:xfrm>
            <a:off x="361053" y="1127879"/>
            <a:ext cx="5056214" cy="313932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VD: Một chiếc thuyền máy qua sông với vận tốc có độ lớn v</a:t>
            </a:r>
            <a:r>
              <a:rPr lang="en-US" sz="2200" baseline="-25000">
                <a:solidFill>
                  <a:srgbClr val="000000"/>
                </a:solidFill>
                <a:effectLst/>
                <a:latin typeface="Arial" panose="020B0604020202020204" pitchFamily="34" charset="0"/>
                <a:ea typeface="Times New Roman" panose="02020603050405020304" pitchFamily="18" charset="0"/>
              </a:rPr>
              <a:t>1</a:t>
            </a:r>
            <a:r>
              <a:rPr lang="en-US" sz="2200">
                <a:solidFill>
                  <a:srgbClr val="000000"/>
                </a:solidFill>
                <a:effectLst/>
                <a:latin typeface="Arial" panose="020B0604020202020204" pitchFamily="34" charset="0"/>
                <a:ea typeface="Times New Roman" panose="02020603050405020304" pitchFamily="18" charset="0"/>
              </a:rPr>
              <a:t> và hướng vuông góc với dòng sông</a:t>
            </a:r>
          </a:p>
          <a:p>
            <a:pPr marL="0" marR="0">
              <a:spcBef>
                <a:spcPts val="0"/>
              </a:spcBef>
            </a:pPr>
            <a:r>
              <a:rPr lang="en-US" sz="2200">
                <a:solidFill>
                  <a:srgbClr val="000000"/>
                </a:solidFill>
                <a:latin typeface="Arial" panose="020B0604020202020204" pitchFamily="34" charset="0"/>
                <a:ea typeface="Times New Roman" panose="02020603050405020304" pitchFamily="18" charset="0"/>
              </a:rPr>
              <a:t>+ K</a:t>
            </a:r>
            <a:r>
              <a:rPr lang="en-US" sz="2200">
                <a:solidFill>
                  <a:srgbClr val="000000"/>
                </a:solidFill>
                <a:effectLst/>
                <a:latin typeface="Arial" panose="020B0604020202020204" pitchFamily="34" charset="0"/>
                <a:ea typeface="Times New Roman" panose="02020603050405020304" pitchFamily="18" charset="0"/>
              </a:rPr>
              <a:t>hi nước không chảy. Thuyền sẽ đến bờ đối diện ở vị trí A. </a:t>
            </a:r>
          </a:p>
          <a:p>
            <a:pPr marL="0" marR="0">
              <a:spcBef>
                <a:spcPts val="0"/>
              </a:spcBef>
            </a:pPr>
            <a:r>
              <a:rPr lang="en-US" sz="2200">
                <a:solidFill>
                  <a:srgbClr val="000000"/>
                </a:solidFill>
                <a:latin typeface="Arial" panose="020B0604020202020204" pitchFamily="34" charset="0"/>
                <a:ea typeface="Times New Roman" panose="02020603050405020304" pitchFamily="18" charset="0"/>
              </a:rPr>
              <a:t>+ Khi </a:t>
            </a:r>
            <a:r>
              <a:rPr lang="en-US" sz="2200">
                <a:solidFill>
                  <a:srgbClr val="000000"/>
                </a:solidFill>
                <a:effectLst/>
                <a:latin typeface="Arial" panose="020B0604020202020204" pitchFamily="34" charset="0"/>
                <a:ea typeface="Times New Roman" panose="02020603050405020304" pitchFamily="18" charset="0"/>
              </a:rPr>
              <a:t>nước sông chảy với vận tốc có độ lớn v</a:t>
            </a:r>
            <a:r>
              <a:rPr lang="en-US" sz="2200" baseline="-25000">
                <a:solidFill>
                  <a:srgbClr val="000000"/>
                </a:solidFill>
                <a:effectLst/>
                <a:latin typeface="Arial" panose="020B0604020202020204" pitchFamily="34" charset="0"/>
                <a:ea typeface="Times New Roman" panose="02020603050405020304" pitchFamily="18" charset="0"/>
              </a:rPr>
              <a:t>2</a:t>
            </a:r>
            <a:r>
              <a:rPr lang="en-US" sz="2200">
                <a:solidFill>
                  <a:srgbClr val="000000"/>
                </a:solidFill>
                <a:effectLst/>
                <a:latin typeface="Arial" panose="020B0604020202020204" pitchFamily="34" charset="0"/>
                <a:ea typeface="Times New Roman" panose="02020603050405020304" pitchFamily="18" charset="0"/>
              </a:rPr>
              <a:t>, và hướng vuông góc với vận tốc của thuyền. Thuyền sẽ đến bờ đối diện ở vị trí B, không trùng với vị trí A.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6" name="Picture 5" descr="empty-blue-rectangle">
            <a:extLst>
              <a:ext uri="{FF2B5EF4-FFF2-40B4-BE49-F238E27FC236}">
                <a16:creationId xmlns:a16="http://schemas.microsoft.com/office/drawing/2014/main" id="{64532160-460A-EC08-86C3-90328D1EA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53" y="5026375"/>
            <a:ext cx="11449947" cy="158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C485E300-DB7F-3ADC-F119-A87740162548}"/>
              </a:ext>
            </a:extLst>
          </p:cNvPr>
          <p:cNvSpPr txBox="1"/>
          <p:nvPr/>
        </p:nvSpPr>
        <p:spPr>
          <a:xfrm>
            <a:off x="930212" y="5109033"/>
            <a:ext cx="9849746" cy="1292662"/>
          </a:xfrm>
          <a:prstGeom prst="rect">
            <a:avLst/>
          </a:prstGeom>
          <a:noFill/>
        </p:spPr>
        <p:txBody>
          <a:bodyPr wrap="square">
            <a:spAutoFit/>
          </a:bodyPr>
          <a:lstStyle/>
          <a:p>
            <a:pPr algn="ctr"/>
            <a:r>
              <a:rPr lang="en-US" sz="26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K</a:t>
            </a:r>
            <a:r>
              <a:rPr lang="en-US" sz="2600">
                <a:solidFill>
                  <a:srgbClr val="000000"/>
                </a:solidFill>
                <a:effectLst/>
                <a:latin typeface="Arial" panose="020B0604020202020204" pitchFamily="34" charset="0"/>
                <a:ea typeface="Times New Roman" panose="02020603050405020304" pitchFamily="18" charset="0"/>
              </a:rPr>
              <a:t>hi thuyền đi trong nước sông đang chảy, vận tốc do động cơ của thuyền và vận tốc do nước sông chảy kết hợp với nhau để tạo ra một vận tốc tổng hợp cho thuyền,</a:t>
            </a:r>
            <a:endParaRPr lang="en-US" sz="26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45" name="Group 44">
            <a:extLst>
              <a:ext uri="{FF2B5EF4-FFF2-40B4-BE49-F238E27FC236}">
                <a16:creationId xmlns:a16="http://schemas.microsoft.com/office/drawing/2014/main" id="{84D61732-7B69-8DBF-AB50-B47861AA948F}"/>
              </a:ext>
            </a:extLst>
          </p:cNvPr>
          <p:cNvGrpSpPr/>
          <p:nvPr/>
        </p:nvGrpSpPr>
        <p:grpSpPr>
          <a:xfrm>
            <a:off x="5368261" y="1043719"/>
            <a:ext cx="6671339" cy="3562630"/>
            <a:chOff x="6629400" y="1578858"/>
            <a:chExt cx="4751784" cy="2383542"/>
          </a:xfrm>
        </p:grpSpPr>
        <p:pic>
          <p:nvPicPr>
            <p:cNvPr id="15" name="Picture 14" descr="Background pattern&#10;&#10;Description automatically generated">
              <a:extLst>
                <a:ext uri="{FF2B5EF4-FFF2-40B4-BE49-F238E27FC236}">
                  <a16:creationId xmlns:a16="http://schemas.microsoft.com/office/drawing/2014/main" id="{DCC8FAE0-E1FA-4025-E3B9-E0C4E2C671F5}"/>
                </a:ext>
              </a:extLst>
            </p:cNvPr>
            <p:cNvPicPr>
              <a:picLocks noChangeAspect="1"/>
            </p:cNvPicPr>
            <p:nvPr/>
          </p:nvPicPr>
          <p:blipFill rotWithShape="1">
            <a:blip r:embed="rId5">
              <a:extLst>
                <a:ext uri="{28A0092B-C50C-407E-A947-70E740481C1C}">
                  <a14:useLocalDpi xmlns:a14="http://schemas.microsoft.com/office/drawing/2010/main" val="0"/>
                </a:ext>
              </a:extLst>
            </a:blip>
            <a:srcRect l="21323" t="8982" r="20028" b="15236"/>
            <a:stretch/>
          </p:blipFill>
          <p:spPr>
            <a:xfrm rot="16200000">
              <a:off x="7813521" y="394737"/>
              <a:ext cx="2383542" cy="4751784"/>
            </a:xfrm>
            <a:prstGeom prst="rect">
              <a:avLst/>
            </a:prstGeom>
            <a:ln>
              <a:noFill/>
            </a:ln>
            <a:effectLst>
              <a:softEdge rad="112500"/>
            </a:effectLst>
          </p:spPr>
        </p:pic>
        <p:sp>
          <p:nvSpPr>
            <p:cNvPr id="40" name="TextBox 39">
              <a:extLst>
                <a:ext uri="{FF2B5EF4-FFF2-40B4-BE49-F238E27FC236}">
                  <a16:creationId xmlns:a16="http://schemas.microsoft.com/office/drawing/2014/main" id="{269C94CF-F44C-2ABB-2C0C-C36EBB3450E3}"/>
                </a:ext>
              </a:extLst>
            </p:cNvPr>
            <p:cNvSpPr txBox="1"/>
            <p:nvPr/>
          </p:nvSpPr>
          <p:spPr>
            <a:xfrm>
              <a:off x="8684799" y="1700368"/>
              <a:ext cx="457198" cy="422125"/>
            </a:xfrm>
            <a:prstGeom prst="rect">
              <a:avLst/>
            </a:prstGeom>
            <a:noFill/>
          </p:spPr>
          <p:txBody>
            <a:bodyPr wrap="square" rtlCol="0">
              <a:spAutoFit/>
            </a:bodyPr>
            <a:lstStyle/>
            <a:p>
              <a:r>
                <a:rPr lang="en-US" sz="3500"/>
                <a:t>A</a:t>
              </a:r>
            </a:p>
          </p:txBody>
        </p:sp>
        <p:sp>
          <p:nvSpPr>
            <p:cNvPr id="41" name="TextBox 40">
              <a:extLst>
                <a:ext uri="{FF2B5EF4-FFF2-40B4-BE49-F238E27FC236}">
                  <a16:creationId xmlns:a16="http://schemas.microsoft.com/office/drawing/2014/main" id="{E43DD234-05C0-114F-1E5A-2AED4C65E789}"/>
                </a:ext>
              </a:extLst>
            </p:cNvPr>
            <p:cNvSpPr txBox="1"/>
            <p:nvPr/>
          </p:nvSpPr>
          <p:spPr>
            <a:xfrm>
              <a:off x="9459125" y="1700368"/>
              <a:ext cx="457199" cy="630942"/>
            </a:xfrm>
            <a:prstGeom prst="rect">
              <a:avLst/>
            </a:prstGeom>
            <a:noFill/>
          </p:spPr>
          <p:txBody>
            <a:bodyPr wrap="square" rtlCol="0">
              <a:spAutoFit/>
            </a:bodyPr>
            <a:lstStyle/>
            <a:p>
              <a:r>
                <a:rPr lang="en-US" sz="3500"/>
                <a:t>B</a:t>
              </a:r>
            </a:p>
          </p:txBody>
        </p:sp>
        <p:pic>
          <p:nvPicPr>
            <p:cNvPr id="44" name="Picture 43" descr="Logo&#10;&#10;Description automatically generated">
              <a:extLst>
                <a:ext uri="{FF2B5EF4-FFF2-40B4-BE49-F238E27FC236}">
                  <a16:creationId xmlns:a16="http://schemas.microsoft.com/office/drawing/2014/main" id="{7287400A-980C-D29E-463B-E68E7714FE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rot="16033253">
              <a:off x="8581518" y="3339667"/>
              <a:ext cx="537907" cy="137518"/>
            </a:xfrm>
            <a:prstGeom prst="rect">
              <a:avLst/>
            </a:prstGeom>
          </p:spPr>
        </p:pic>
      </p:grpSp>
      <p:sp>
        <p:nvSpPr>
          <p:cNvPr id="49" name="Oval 48">
            <a:extLst>
              <a:ext uri="{FF2B5EF4-FFF2-40B4-BE49-F238E27FC236}">
                <a16:creationId xmlns:a16="http://schemas.microsoft.com/office/drawing/2014/main" id="{697D0CA1-3358-D5E3-970E-5A0DD66213D1}"/>
              </a:ext>
            </a:extLst>
          </p:cNvPr>
          <p:cNvSpPr/>
          <p:nvPr/>
        </p:nvSpPr>
        <p:spPr>
          <a:xfrm>
            <a:off x="8369883" y="175509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3ACEA29-BE8F-08F5-05D0-EC7ED3DD78AC}"/>
              </a:ext>
            </a:extLst>
          </p:cNvPr>
          <p:cNvSpPr/>
          <p:nvPr/>
        </p:nvSpPr>
        <p:spPr>
          <a:xfrm>
            <a:off x="9455758" y="181796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1CAB8AB4-9F48-5F5B-9FD7-9349FFCC4F00}"/>
              </a:ext>
            </a:extLst>
          </p:cNvPr>
          <p:cNvCxnSpPr>
            <a:cxnSpLocks/>
          </p:cNvCxnSpPr>
          <p:nvPr/>
        </p:nvCxnSpPr>
        <p:spPr>
          <a:xfrm flipH="1" flipV="1">
            <a:off x="8427451" y="1916617"/>
            <a:ext cx="41256" cy="19695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2ADA797-4912-8435-C29C-A51A8DE8E872}"/>
              </a:ext>
            </a:extLst>
          </p:cNvPr>
          <p:cNvCxnSpPr>
            <a:cxnSpLocks/>
            <a:endCxn id="50" idx="3"/>
          </p:cNvCxnSpPr>
          <p:nvPr/>
        </p:nvCxnSpPr>
        <p:spPr>
          <a:xfrm flipV="1">
            <a:off x="8485795" y="1925288"/>
            <a:ext cx="987051" cy="194181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sp>
        <p:nvSpPr>
          <p:cNvPr id="61" name="TextBox 60">
            <a:extLst>
              <a:ext uri="{FF2B5EF4-FFF2-40B4-BE49-F238E27FC236}">
                <a16:creationId xmlns:a16="http://schemas.microsoft.com/office/drawing/2014/main" id="{3FCAF341-5903-45C6-C111-18F5D00F95FF}"/>
              </a:ext>
            </a:extLst>
          </p:cNvPr>
          <p:cNvSpPr txBox="1"/>
          <p:nvPr/>
        </p:nvSpPr>
        <p:spPr>
          <a:xfrm>
            <a:off x="7808734" y="1696865"/>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1</a:t>
            </a:r>
            <a:endParaRPr lang="en-US" sz="4000">
              <a:solidFill>
                <a:schemeClr val="bg1"/>
              </a:solidFill>
            </a:endParaRPr>
          </a:p>
        </p:txBody>
      </p:sp>
    </p:spTree>
    <p:extLst>
      <p:ext uri="{BB962C8B-B14F-4D97-AF65-F5344CB8AC3E}">
        <p14:creationId xmlns:p14="http://schemas.microsoft.com/office/powerpoint/2010/main" val="4630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pic>
        <p:nvPicPr>
          <p:cNvPr id="36" name="Picture 5" descr="empty-blue-rectangle">
            <a:extLst>
              <a:ext uri="{FF2B5EF4-FFF2-40B4-BE49-F238E27FC236}">
                <a16:creationId xmlns:a16="http://schemas.microsoft.com/office/drawing/2014/main" id="{64532160-460A-EC08-86C3-90328D1EA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90" y="993092"/>
            <a:ext cx="4875457" cy="373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C485E300-DB7F-3ADC-F119-A87740162548}"/>
              </a:ext>
            </a:extLst>
          </p:cNvPr>
          <p:cNvSpPr txBox="1"/>
          <p:nvPr/>
        </p:nvSpPr>
        <p:spPr>
          <a:xfrm>
            <a:off x="501277" y="1503504"/>
            <a:ext cx="4236559" cy="278537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Vận tốc là một đại lượng vectơ và do đó hai vận tốc có thể được kết hợp bằng phép cộng vectơ theo cùng một cách mà chúng ta đã thấy đối với hai hoặc nhiều độ dịch chuyển.</a:t>
            </a:r>
            <a:endParaRPr lang="en-US" sz="25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45" name="Group 44">
            <a:extLst>
              <a:ext uri="{FF2B5EF4-FFF2-40B4-BE49-F238E27FC236}">
                <a16:creationId xmlns:a16="http://schemas.microsoft.com/office/drawing/2014/main" id="{84D61732-7B69-8DBF-AB50-B47861AA948F}"/>
              </a:ext>
            </a:extLst>
          </p:cNvPr>
          <p:cNvGrpSpPr/>
          <p:nvPr/>
        </p:nvGrpSpPr>
        <p:grpSpPr>
          <a:xfrm>
            <a:off x="5368261" y="1043719"/>
            <a:ext cx="6671339" cy="3562630"/>
            <a:chOff x="6629400" y="1578858"/>
            <a:chExt cx="4751784" cy="2383542"/>
          </a:xfrm>
        </p:grpSpPr>
        <p:pic>
          <p:nvPicPr>
            <p:cNvPr id="15" name="Picture 14" descr="Background pattern&#10;&#10;Description automatically generated">
              <a:extLst>
                <a:ext uri="{FF2B5EF4-FFF2-40B4-BE49-F238E27FC236}">
                  <a16:creationId xmlns:a16="http://schemas.microsoft.com/office/drawing/2014/main" id="{DCC8FAE0-E1FA-4025-E3B9-E0C4E2C671F5}"/>
                </a:ext>
              </a:extLst>
            </p:cNvPr>
            <p:cNvPicPr>
              <a:picLocks noChangeAspect="1"/>
            </p:cNvPicPr>
            <p:nvPr/>
          </p:nvPicPr>
          <p:blipFill rotWithShape="1">
            <a:blip r:embed="rId5">
              <a:extLst>
                <a:ext uri="{28A0092B-C50C-407E-A947-70E740481C1C}">
                  <a14:useLocalDpi xmlns:a14="http://schemas.microsoft.com/office/drawing/2010/main" val="0"/>
                </a:ext>
              </a:extLst>
            </a:blip>
            <a:srcRect l="21323" t="8982" r="20028" b="15236"/>
            <a:stretch/>
          </p:blipFill>
          <p:spPr>
            <a:xfrm rot="16200000">
              <a:off x="7813521" y="394737"/>
              <a:ext cx="2383542" cy="4751784"/>
            </a:xfrm>
            <a:prstGeom prst="rect">
              <a:avLst/>
            </a:prstGeom>
            <a:ln>
              <a:noFill/>
            </a:ln>
            <a:effectLst>
              <a:softEdge rad="112500"/>
            </a:effectLst>
          </p:spPr>
        </p:pic>
        <p:sp>
          <p:nvSpPr>
            <p:cNvPr id="40" name="TextBox 39">
              <a:extLst>
                <a:ext uri="{FF2B5EF4-FFF2-40B4-BE49-F238E27FC236}">
                  <a16:creationId xmlns:a16="http://schemas.microsoft.com/office/drawing/2014/main" id="{269C94CF-F44C-2ABB-2C0C-C36EBB3450E3}"/>
                </a:ext>
              </a:extLst>
            </p:cNvPr>
            <p:cNvSpPr txBox="1"/>
            <p:nvPr/>
          </p:nvSpPr>
          <p:spPr>
            <a:xfrm>
              <a:off x="8684799" y="1700368"/>
              <a:ext cx="457198" cy="422125"/>
            </a:xfrm>
            <a:prstGeom prst="rect">
              <a:avLst/>
            </a:prstGeom>
            <a:noFill/>
          </p:spPr>
          <p:txBody>
            <a:bodyPr wrap="square" rtlCol="0">
              <a:spAutoFit/>
            </a:bodyPr>
            <a:lstStyle/>
            <a:p>
              <a:r>
                <a:rPr lang="en-US" sz="3500"/>
                <a:t>A</a:t>
              </a:r>
            </a:p>
          </p:txBody>
        </p:sp>
        <p:sp>
          <p:nvSpPr>
            <p:cNvPr id="41" name="TextBox 40">
              <a:extLst>
                <a:ext uri="{FF2B5EF4-FFF2-40B4-BE49-F238E27FC236}">
                  <a16:creationId xmlns:a16="http://schemas.microsoft.com/office/drawing/2014/main" id="{E43DD234-05C0-114F-1E5A-2AED4C65E789}"/>
                </a:ext>
              </a:extLst>
            </p:cNvPr>
            <p:cNvSpPr txBox="1"/>
            <p:nvPr/>
          </p:nvSpPr>
          <p:spPr>
            <a:xfrm>
              <a:off x="9459125" y="1700368"/>
              <a:ext cx="457199" cy="630942"/>
            </a:xfrm>
            <a:prstGeom prst="rect">
              <a:avLst/>
            </a:prstGeom>
            <a:noFill/>
          </p:spPr>
          <p:txBody>
            <a:bodyPr wrap="square" rtlCol="0">
              <a:spAutoFit/>
            </a:bodyPr>
            <a:lstStyle/>
            <a:p>
              <a:r>
                <a:rPr lang="en-US" sz="3500"/>
                <a:t>B</a:t>
              </a:r>
            </a:p>
          </p:txBody>
        </p:sp>
        <p:pic>
          <p:nvPicPr>
            <p:cNvPr id="44" name="Picture 43" descr="Logo&#10;&#10;Description automatically generated">
              <a:extLst>
                <a:ext uri="{FF2B5EF4-FFF2-40B4-BE49-F238E27FC236}">
                  <a16:creationId xmlns:a16="http://schemas.microsoft.com/office/drawing/2014/main" id="{7287400A-980C-D29E-463B-E68E7714FE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rot="16033253">
              <a:off x="8581518" y="3339667"/>
              <a:ext cx="537907" cy="137518"/>
            </a:xfrm>
            <a:prstGeom prst="rect">
              <a:avLst/>
            </a:prstGeom>
          </p:spPr>
        </p:pic>
      </p:grpSp>
      <p:sp>
        <p:nvSpPr>
          <p:cNvPr id="49" name="Oval 48">
            <a:extLst>
              <a:ext uri="{FF2B5EF4-FFF2-40B4-BE49-F238E27FC236}">
                <a16:creationId xmlns:a16="http://schemas.microsoft.com/office/drawing/2014/main" id="{697D0CA1-3358-D5E3-970E-5A0DD66213D1}"/>
              </a:ext>
            </a:extLst>
          </p:cNvPr>
          <p:cNvSpPr/>
          <p:nvPr/>
        </p:nvSpPr>
        <p:spPr>
          <a:xfrm>
            <a:off x="8369883" y="175509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3ACEA29-BE8F-08F5-05D0-EC7ED3DD78AC}"/>
              </a:ext>
            </a:extLst>
          </p:cNvPr>
          <p:cNvSpPr/>
          <p:nvPr/>
        </p:nvSpPr>
        <p:spPr>
          <a:xfrm>
            <a:off x="9455758" y="181796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1CAB8AB4-9F48-5F5B-9FD7-9349FFCC4F00}"/>
              </a:ext>
            </a:extLst>
          </p:cNvPr>
          <p:cNvCxnSpPr>
            <a:cxnSpLocks/>
          </p:cNvCxnSpPr>
          <p:nvPr/>
        </p:nvCxnSpPr>
        <p:spPr>
          <a:xfrm flipH="1" flipV="1">
            <a:off x="8427451" y="1916617"/>
            <a:ext cx="41256" cy="19695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2ADA797-4912-8435-C29C-A51A8DE8E872}"/>
              </a:ext>
            </a:extLst>
          </p:cNvPr>
          <p:cNvCxnSpPr>
            <a:cxnSpLocks/>
            <a:endCxn id="50" idx="3"/>
          </p:cNvCxnSpPr>
          <p:nvPr/>
        </p:nvCxnSpPr>
        <p:spPr>
          <a:xfrm flipV="1">
            <a:off x="8485795" y="1925288"/>
            <a:ext cx="987051" cy="194181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sp>
        <p:nvSpPr>
          <p:cNvPr id="61" name="TextBox 60">
            <a:extLst>
              <a:ext uri="{FF2B5EF4-FFF2-40B4-BE49-F238E27FC236}">
                <a16:creationId xmlns:a16="http://schemas.microsoft.com/office/drawing/2014/main" id="{3FCAF341-5903-45C6-C111-18F5D00F95FF}"/>
              </a:ext>
            </a:extLst>
          </p:cNvPr>
          <p:cNvSpPr txBox="1"/>
          <p:nvPr/>
        </p:nvSpPr>
        <p:spPr>
          <a:xfrm>
            <a:off x="7808734" y="1696865"/>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1</a:t>
            </a:r>
            <a:endParaRPr lang="en-US" sz="4000">
              <a:solidFill>
                <a:schemeClr val="bg1"/>
              </a:solidFill>
            </a:endParaRPr>
          </a:p>
        </p:txBody>
      </p:sp>
    </p:spTree>
    <p:extLst>
      <p:ext uri="{BB962C8B-B14F-4D97-AF65-F5344CB8AC3E}">
        <p14:creationId xmlns:p14="http://schemas.microsoft.com/office/powerpoint/2010/main" val="3453228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pic>
        <p:nvPicPr>
          <p:cNvPr id="36" name="Picture 5" descr="empty-blue-rectangle">
            <a:extLst>
              <a:ext uri="{FF2B5EF4-FFF2-40B4-BE49-F238E27FC236}">
                <a16:creationId xmlns:a16="http://schemas.microsoft.com/office/drawing/2014/main" id="{64532160-460A-EC08-86C3-90328D1EA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6" y="754501"/>
            <a:ext cx="12066901" cy="14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C485E300-DB7F-3ADC-F119-A87740162548}"/>
              </a:ext>
            </a:extLst>
          </p:cNvPr>
          <p:cNvSpPr txBox="1"/>
          <p:nvPr/>
        </p:nvSpPr>
        <p:spPr>
          <a:xfrm>
            <a:off x="506718" y="806534"/>
            <a:ext cx="10903257" cy="1246495"/>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Một vận động viên bơi về phía bắc với vận tốc 1,7 m/s, nước sông chảy với vận tốc 1,0 m/s về phía đông. Tìm độ lớn và hướng vận tốc tổng hợp của vận động viên tương tự như với cách tìm độ dịch chuyển tổng hợp. </a:t>
            </a:r>
          </a:p>
        </p:txBody>
      </p: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pic>
        <p:nvPicPr>
          <p:cNvPr id="17" name="Picture 16" descr="A person swimming in water&#10;&#10;Description automatically generated with low confidence">
            <a:extLst>
              <a:ext uri="{FF2B5EF4-FFF2-40B4-BE49-F238E27FC236}">
                <a16:creationId xmlns:a16="http://schemas.microsoft.com/office/drawing/2014/main" id="{1AC388BC-4ACB-8D7D-E1DD-59B9C4263C5E}"/>
              </a:ext>
            </a:extLst>
          </p:cNvPr>
          <p:cNvPicPr>
            <a:picLocks noChangeAspect="1"/>
          </p:cNvPicPr>
          <p:nvPr/>
        </p:nvPicPr>
        <p:blipFill rotWithShape="1">
          <a:blip r:embed="rId5">
            <a:extLst>
              <a:ext uri="{28A0092B-C50C-407E-A947-70E740481C1C}">
                <a14:useLocalDpi xmlns:a14="http://schemas.microsoft.com/office/drawing/2010/main" val="0"/>
              </a:ext>
            </a:extLst>
          </a:blip>
          <a:srcRect r="-253" b="18136"/>
          <a:stretch/>
        </p:blipFill>
        <p:spPr>
          <a:xfrm>
            <a:off x="2095499" y="2246093"/>
            <a:ext cx="8001000" cy="4354565"/>
          </a:xfrm>
          <a:prstGeom prst="rect">
            <a:avLst/>
          </a:prstGeom>
          <a:ln>
            <a:noFill/>
          </a:ln>
          <a:effectLst>
            <a:softEdge rad="112500"/>
          </a:effectLst>
        </p:spPr>
      </p:pic>
    </p:spTree>
    <p:extLst>
      <p:ext uri="{BB962C8B-B14F-4D97-AF65-F5344CB8AC3E}">
        <p14:creationId xmlns:p14="http://schemas.microsoft.com/office/powerpoint/2010/main" val="3189314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grpSp>
        <p:nvGrpSpPr>
          <p:cNvPr id="22" name="Group 21">
            <a:extLst>
              <a:ext uri="{FF2B5EF4-FFF2-40B4-BE49-F238E27FC236}">
                <a16:creationId xmlns:a16="http://schemas.microsoft.com/office/drawing/2014/main" id="{288E4E43-CA88-A80E-6D51-D6182F24E784}"/>
              </a:ext>
            </a:extLst>
          </p:cNvPr>
          <p:cNvGrpSpPr/>
          <p:nvPr/>
        </p:nvGrpSpPr>
        <p:grpSpPr>
          <a:xfrm>
            <a:off x="381000" y="3048000"/>
            <a:ext cx="2761202" cy="3055331"/>
            <a:chOff x="-331139" y="2864739"/>
            <a:chExt cx="2761202" cy="3055331"/>
          </a:xfrm>
        </p:grpSpPr>
        <p:grpSp>
          <p:nvGrpSpPr>
            <p:cNvPr id="34" name="Group 33">
              <a:extLst>
                <a:ext uri="{FF2B5EF4-FFF2-40B4-BE49-F238E27FC236}">
                  <a16:creationId xmlns:a16="http://schemas.microsoft.com/office/drawing/2014/main" id="{86FA96EE-5D9F-DD09-2E22-E8B195DC7871}"/>
                </a:ext>
              </a:extLst>
            </p:cNvPr>
            <p:cNvGrpSpPr/>
            <p:nvPr/>
          </p:nvGrpSpPr>
          <p:grpSpPr>
            <a:xfrm>
              <a:off x="-331139" y="3405802"/>
              <a:ext cx="2761202" cy="2514268"/>
              <a:chOff x="-296567" y="4440447"/>
              <a:chExt cx="2761202" cy="1714333"/>
            </a:xfrm>
          </p:grpSpPr>
          <p:sp>
            <p:nvSpPr>
              <p:cNvPr id="35" name="TextBox 34">
                <a:extLst>
                  <a:ext uri="{FF2B5EF4-FFF2-40B4-BE49-F238E27FC236}">
                    <a16:creationId xmlns:a16="http://schemas.microsoft.com/office/drawing/2014/main" id="{3ACB3579-AF0E-B467-E902-A4F4239295AD}"/>
                  </a:ext>
                </a:extLst>
              </p:cNvPr>
              <p:cNvSpPr txBox="1"/>
              <p:nvPr/>
            </p:nvSpPr>
            <p:spPr>
              <a:xfrm>
                <a:off x="909181" y="5326362"/>
                <a:ext cx="644523" cy="356753"/>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endParaRPr lang="en-US" sz="2500"/>
              </a:p>
            </p:txBody>
          </p:sp>
          <p:sp>
            <p:nvSpPr>
              <p:cNvPr id="38" name="TextBox 37">
                <a:extLst>
                  <a:ext uri="{FF2B5EF4-FFF2-40B4-BE49-F238E27FC236}">
                    <a16:creationId xmlns:a16="http://schemas.microsoft.com/office/drawing/2014/main" id="{24B873AC-A84E-7708-1B8E-BB4F90CEAC09}"/>
                  </a:ext>
                </a:extLst>
              </p:cNvPr>
              <p:cNvSpPr txBox="1"/>
              <p:nvPr/>
            </p:nvSpPr>
            <p:spPr>
              <a:xfrm>
                <a:off x="-296567" y="4891468"/>
                <a:ext cx="1402235" cy="32527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1,7m/s</a:t>
                </a:r>
                <a:endParaRPr lang="en-US" sz="2500"/>
              </a:p>
            </p:txBody>
          </p:sp>
          <p:cxnSp>
            <p:nvCxnSpPr>
              <p:cNvPr id="42" name="Straight Arrow Connector 41">
                <a:extLst>
                  <a:ext uri="{FF2B5EF4-FFF2-40B4-BE49-F238E27FC236}">
                    <a16:creationId xmlns:a16="http://schemas.microsoft.com/office/drawing/2014/main" id="{61DA4FAA-B25E-76EF-02E3-FC44ED008F06}"/>
                  </a:ext>
                </a:extLst>
              </p:cNvPr>
              <p:cNvCxnSpPr>
                <a:cxnSpLocks/>
              </p:cNvCxnSpPr>
              <p:nvPr/>
            </p:nvCxnSpPr>
            <p:spPr>
              <a:xfrm>
                <a:off x="955605" y="4450065"/>
                <a:ext cx="15090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A48D63E-8B7E-5D24-A164-CF8BBDB59DF3}"/>
                  </a:ext>
                </a:extLst>
              </p:cNvPr>
              <p:cNvCxnSpPr>
                <a:cxnSpLocks/>
              </p:cNvCxnSpPr>
              <p:nvPr/>
            </p:nvCxnSpPr>
            <p:spPr>
              <a:xfrm flipV="1">
                <a:off x="969706" y="4440447"/>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6646D56-3A3F-9282-9901-D1F91BE68F74}"/>
                  </a:ext>
                </a:extLst>
              </p:cNvPr>
              <p:cNvCxnSpPr>
                <a:cxnSpLocks/>
              </p:cNvCxnSpPr>
              <p:nvPr/>
            </p:nvCxnSpPr>
            <p:spPr>
              <a:xfrm flipV="1">
                <a:off x="965180" y="4459684"/>
                <a:ext cx="1499455" cy="1695096"/>
              </a:xfrm>
              <a:prstGeom prst="straightConnector1">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8CDA7561-FB15-76D1-D1ED-736787C51BD9}"/>
                </a:ext>
              </a:extLst>
            </p:cNvPr>
            <p:cNvSpPr txBox="1"/>
            <p:nvPr/>
          </p:nvSpPr>
          <p:spPr>
            <a:xfrm>
              <a:off x="1300094" y="2864739"/>
              <a:ext cx="108428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m/s</a:t>
              </a:r>
              <a:endParaRPr lang="en-US" sz="2500"/>
            </a:p>
          </p:txBody>
        </p:sp>
        <p:sp>
          <p:nvSpPr>
            <p:cNvPr id="48" name="TextBox 47">
              <a:extLst>
                <a:ext uri="{FF2B5EF4-FFF2-40B4-BE49-F238E27FC236}">
                  <a16:creationId xmlns:a16="http://schemas.microsoft.com/office/drawing/2014/main" id="{A2313C6E-FD04-8B6E-0808-2B5F9D73271E}"/>
                </a:ext>
              </a:extLst>
            </p:cNvPr>
            <p:cNvSpPr txBox="1"/>
            <p:nvPr/>
          </p:nvSpPr>
          <p:spPr>
            <a:xfrm>
              <a:off x="1693540" y="4662070"/>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t>
              </a:r>
              <a:endParaRPr lang="en-US" sz="2500"/>
            </a:p>
          </p:txBody>
        </p:sp>
        <p:sp>
          <p:nvSpPr>
            <p:cNvPr id="21" name="Arc 20">
              <a:extLst>
                <a:ext uri="{FF2B5EF4-FFF2-40B4-BE49-F238E27FC236}">
                  <a16:creationId xmlns:a16="http://schemas.microsoft.com/office/drawing/2014/main" id="{2C1FF372-5FF6-CE3A-CDC7-35750E218D62}"/>
                </a:ext>
              </a:extLst>
            </p:cNvPr>
            <p:cNvSpPr/>
            <p:nvPr/>
          </p:nvSpPr>
          <p:spPr>
            <a:xfrm>
              <a:off x="685800" y="5291526"/>
              <a:ext cx="533398" cy="193115"/>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5BBE691A-F59C-B27C-40F7-4A7ED044D8A2}"/>
              </a:ext>
            </a:extLst>
          </p:cNvPr>
          <p:cNvGrpSpPr/>
          <p:nvPr/>
        </p:nvGrpSpPr>
        <p:grpSpPr>
          <a:xfrm>
            <a:off x="1528662" y="1246575"/>
            <a:ext cx="1199278" cy="1369398"/>
            <a:chOff x="3860800" y="2711197"/>
            <a:chExt cx="3270114" cy="4067215"/>
          </a:xfrm>
        </p:grpSpPr>
        <p:pic>
          <p:nvPicPr>
            <p:cNvPr id="52" name="Graphic 51">
              <a:extLst>
                <a:ext uri="{FF2B5EF4-FFF2-40B4-BE49-F238E27FC236}">
                  <a16:creationId xmlns:a16="http://schemas.microsoft.com/office/drawing/2014/main" id="{936509F7-951D-2283-9ACF-E7FE8DB9E8D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020" t="16055" r="11467" b="17432"/>
            <a:stretch/>
          </p:blipFill>
          <p:spPr>
            <a:xfrm>
              <a:off x="4495800" y="3505200"/>
              <a:ext cx="2209800" cy="2209800"/>
            </a:xfrm>
            <a:prstGeom prst="rect">
              <a:avLst/>
            </a:prstGeom>
          </p:spPr>
        </p:pic>
        <p:sp>
          <p:nvSpPr>
            <p:cNvPr id="55" name="TextBox 54">
              <a:extLst>
                <a:ext uri="{FF2B5EF4-FFF2-40B4-BE49-F238E27FC236}">
                  <a16:creationId xmlns:a16="http://schemas.microsoft.com/office/drawing/2014/main" id="{C4187217-A1EF-A2CD-527C-8E785B87B605}"/>
                </a:ext>
              </a:extLst>
            </p:cNvPr>
            <p:cNvSpPr txBox="1"/>
            <p:nvPr/>
          </p:nvSpPr>
          <p:spPr>
            <a:xfrm>
              <a:off x="5094435" y="2711197"/>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B</a:t>
              </a:r>
            </a:p>
          </p:txBody>
        </p:sp>
        <p:sp>
          <p:nvSpPr>
            <p:cNvPr id="57" name="TextBox 56">
              <a:extLst>
                <a:ext uri="{FF2B5EF4-FFF2-40B4-BE49-F238E27FC236}">
                  <a16:creationId xmlns:a16="http://schemas.microsoft.com/office/drawing/2014/main" id="{8CE00B14-B7BC-D32F-F2FF-879A16878138}"/>
                </a:ext>
              </a:extLst>
            </p:cNvPr>
            <p:cNvSpPr txBox="1"/>
            <p:nvPr/>
          </p:nvSpPr>
          <p:spPr>
            <a:xfrm>
              <a:off x="5226695" y="565442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N</a:t>
              </a:r>
            </a:p>
          </p:txBody>
        </p:sp>
        <p:sp>
          <p:nvSpPr>
            <p:cNvPr id="58" name="TextBox 57">
              <a:extLst>
                <a:ext uri="{FF2B5EF4-FFF2-40B4-BE49-F238E27FC236}">
                  <a16:creationId xmlns:a16="http://schemas.microsoft.com/office/drawing/2014/main" id="{212B70E4-71F7-B8D1-EBD7-D0D87B5B957D}"/>
                </a:ext>
              </a:extLst>
            </p:cNvPr>
            <p:cNvSpPr txBox="1"/>
            <p:nvPr/>
          </p:nvSpPr>
          <p:spPr>
            <a:xfrm>
              <a:off x="6445115" y="4112995"/>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Đ</a:t>
              </a:r>
            </a:p>
          </p:txBody>
        </p:sp>
        <p:sp>
          <p:nvSpPr>
            <p:cNvPr id="59" name="TextBox 58">
              <a:extLst>
                <a:ext uri="{FF2B5EF4-FFF2-40B4-BE49-F238E27FC236}">
                  <a16:creationId xmlns:a16="http://schemas.microsoft.com/office/drawing/2014/main" id="{50D42BB2-755A-58C0-58D8-0B40FA2D205E}"/>
                </a:ext>
              </a:extLst>
            </p:cNvPr>
            <p:cNvSpPr txBox="1"/>
            <p:nvPr/>
          </p:nvSpPr>
          <p:spPr>
            <a:xfrm>
              <a:off x="3860800" y="424345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T</a:t>
              </a:r>
            </a:p>
          </p:txBody>
        </p:sp>
      </p:grpSp>
      <p:pic>
        <p:nvPicPr>
          <p:cNvPr id="31" name="Picture 5" descr="empty-blue-rectangle">
            <a:extLst>
              <a:ext uri="{FF2B5EF4-FFF2-40B4-BE49-F238E27FC236}">
                <a16:creationId xmlns:a16="http://schemas.microsoft.com/office/drawing/2014/main" id="{768F18D1-C967-5B28-4065-8904BE026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8606" y="790015"/>
            <a:ext cx="8154793" cy="561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C3F2AAE-AB0A-8E6F-09FC-0E067E47FA38}"/>
                  </a:ext>
                </a:extLst>
              </p:cNvPr>
              <p:cNvSpPr txBox="1"/>
              <p:nvPr/>
            </p:nvSpPr>
            <p:spPr>
              <a:xfrm>
                <a:off x="4606660" y="2985786"/>
                <a:ext cx="6618318" cy="2016899"/>
              </a:xfrm>
              <a:prstGeom prst="rect">
                <a:avLst/>
              </a:prstGeom>
              <a:noFill/>
            </p:spPr>
            <p:txBody>
              <a:bodyPr wrap="square">
                <a:spAutoFit/>
              </a:bodyPr>
              <a:lstStyle/>
              <a:p>
                <a:pPr marL="342900" marR="0" indent="-342900">
                  <a:buFontTx/>
                  <a:buChar char="-"/>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 độ lớn của vectơ tổng hợp: </a:t>
                </a:r>
              </a:p>
              <a:p>
                <a:pPr marL="0" marR="0"/>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 = </a:t>
                </a:r>
                <a14:m>
                  <m:oMath xmlns:m="http://schemas.openxmlformats.org/officeDocument/2006/math">
                    <m:rad>
                      <m:radPr>
                        <m:degHide m:val="on"/>
                        <m:ctrlPr>
                          <a:rPr lang="en-US" sz="2400" i="1" smtClean="0">
                            <a:solidFill>
                              <a:srgbClr val="000000"/>
                            </a:solidFill>
                            <a:effectLst/>
                            <a:latin typeface="Cambria Math" panose="02040503050406030204" pitchFamily="18" charset="0"/>
                            <a:cs typeface="Arial" panose="020B0604020202020204" pitchFamily="34" charset="0"/>
                          </a:rPr>
                        </m:ctrlPr>
                      </m:radPr>
                      <m:deg/>
                      <m:e>
                        <m:sSup>
                          <m:sSupPr>
                            <m:ctrlPr>
                              <a:rPr lang="en-US" sz="2400" i="1" smtClean="0">
                                <a:solidFill>
                                  <a:srgbClr val="000000"/>
                                </a:solidFill>
                                <a:effectLst/>
                                <a:latin typeface="Cambria Math" panose="02040503050406030204" pitchFamily="18" charset="0"/>
                                <a:cs typeface="Arial" panose="020B0604020202020204" pitchFamily="34" charset="0"/>
                              </a:rPr>
                            </m:ctrlPr>
                          </m:sSupPr>
                          <m:e>
                            <m:r>
                              <a:rPr lang="en-US" sz="2400" b="0" i="1" smtClean="0">
                                <a:solidFill>
                                  <a:srgbClr val="000000"/>
                                </a:solidFill>
                                <a:effectLst/>
                                <a:latin typeface="Cambria Math" panose="02040503050406030204" pitchFamily="18" charset="0"/>
                                <a:cs typeface="Arial" panose="020B0604020202020204" pitchFamily="34" charset="0"/>
                              </a:rPr>
                              <m:t>1,7</m:t>
                            </m:r>
                          </m:e>
                          <m:sup>
                            <m:r>
                              <a:rPr lang="en-US" sz="2400" b="0" i="1" smtClean="0">
                                <a:solidFill>
                                  <a:srgbClr val="000000"/>
                                </a:solidFill>
                                <a:effectLst/>
                                <a:latin typeface="Cambria Math" panose="02040503050406030204" pitchFamily="18" charset="0"/>
                                <a:cs typeface="Arial" panose="020B0604020202020204" pitchFamily="34" charset="0"/>
                              </a:rPr>
                              <m:t>2</m:t>
                            </m:r>
                          </m:sup>
                        </m:sSup>
                        <m:r>
                          <a:rPr lang="en-US" sz="2400" b="0" i="1" smtClean="0">
                            <a:solidFill>
                              <a:srgbClr val="000000"/>
                            </a:solidFill>
                            <a:effectLst/>
                            <a:latin typeface="Cambria Math" panose="02040503050406030204" pitchFamily="18" charset="0"/>
                            <a:cs typeface="Arial" panose="020B0604020202020204" pitchFamily="34" charset="0"/>
                          </a:rPr>
                          <m:t>+</m:t>
                        </m:r>
                        <m:sSup>
                          <m:sSupPr>
                            <m:ctrlPr>
                              <a:rPr lang="en-US" sz="2400" i="1">
                                <a:solidFill>
                                  <a:srgbClr val="000000"/>
                                </a:solidFill>
                                <a:latin typeface="Cambria Math" panose="02040503050406030204" pitchFamily="18" charset="0"/>
                                <a:cs typeface="Arial" panose="020B0604020202020204" pitchFamily="34" charset="0"/>
                              </a:rPr>
                            </m:ctrlPr>
                          </m:sSupPr>
                          <m:e>
                            <m:r>
                              <a:rPr lang="en-US" sz="2400" i="1">
                                <a:solidFill>
                                  <a:srgbClr val="000000"/>
                                </a:solidFill>
                                <a:latin typeface="Cambria Math" panose="02040503050406030204" pitchFamily="18" charset="0"/>
                                <a:cs typeface="Arial" panose="020B0604020202020204" pitchFamily="34" charset="0"/>
                              </a:rPr>
                              <m:t>1</m:t>
                            </m:r>
                          </m:e>
                          <m:sup>
                            <m:r>
                              <a:rPr lang="en-US" sz="2400" i="1">
                                <a:solidFill>
                                  <a:srgbClr val="000000"/>
                                </a:solidFill>
                                <a:latin typeface="Cambria Math" panose="02040503050406030204" pitchFamily="18" charset="0"/>
                                <a:cs typeface="Arial" panose="020B0604020202020204" pitchFamily="34" charset="0"/>
                              </a:rPr>
                              <m:t>2</m:t>
                            </m:r>
                          </m:sup>
                        </m:sSup>
                      </m:e>
                    </m:rad>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1,97 = 2 m/s </a:t>
                </a:r>
              </a:p>
              <a:p>
                <a:pPr marL="342900" marR="0" indent="-342900">
                  <a:buFontTx/>
                  <a:buChar char="-"/>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 góc </a:t>
                </a: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p>
              <a:p>
                <a:pPr marR="0"/>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cạnh huyền gấp đôi cạnh góc vuông nên góc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30° </a:t>
                </a:r>
              </a:p>
            </p:txBody>
          </p:sp>
        </mc:Choice>
        <mc:Fallback xmlns="">
          <p:sp>
            <p:nvSpPr>
              <p:cNvPr id="39" name="TextBox 38">
                <a:extLst>
                  <a:ext uri="{FF2B5EF4-FFF2-40B4-BE49-F238E27FC236}">
                    <a16:creationId xmlns:a16="http://schemas.microsoft.com/office/drawing/2014/main" id="{CC3F2AAE-AB0A-8E6F-09FC-0E067E47FA38}"/>
                  </a:ext>
                </a:extLst>
              </p:cNvPr>
              <p:cNvSpPr txBox="1">
                <a:spLocks noRot="1" noChangeAspect="1" noMove="1" noResize="1" noEditPoints="1" noAdjustHandles="1" noChangeArrowheads="1" noChangeShapeType="1" noTextEdit="1"/>
              </p:cNvSpPr>
              <p:nvPr/>
            </p:nvSpPr>
            <p:spPr>
              <a:xfrm>
                <a:off x="4606660" y="2985786"/>
                <a:ext cx="6618318" cy="2016899"/>
              </a:xfrm>
              <a:prstGeom prst="rect">
                <a:avLst/>
              </a:prstGeom>
              <a:blipFill>
                <a:blip r:embed="rId7"/>
                <a:stretch>
                  <a:fillRect l="-1475" t="-2115" b="-6042"/>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B9D4AC92-69E3-86B6-0830-445032BD1784}"/>
              </a:ext>
            </a:extLst>
          </p:cNvPr>
          <p:cNvSpPr txBox="1"/>
          <p:nvPr/>
        </p:nvSpPr>
        <p:spPr>
          <a:xfrm>
            <a:off x="4362926" y="5112603"/>
            <a:ext cx="7207606" cy="830997"/>
          </a:xfrm>
          <a:prstGeom prst="rect">
            <a:avLst/>
          </a:prstGeom>
          <a:noFill/>
        </p:spPr>
        <p:txBody>
          <a:bodyPr wrap="square">
            <a:spAutoFit/>
          </a:bodyPr>
          <a:lstStyle/>
          <a:p>
            <a:pPr marR="0"/>
            <a:r>
              <a:rPr lang="en-US" sz="240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V</a:t>
            </a:r>
            <a:r>
              <a:rPr lang="en-US" sz="2400">
                <a:solidFill>
                  <a:srgbClr val="C00000"/>
                </a:solidFill>
                <a:effectLst/>
                <a:latin typeface="Arial" panose="020B0604020202020204" pitchFamily="34" charset="0"/>
                <a:ea typeface="Times New Roman" panose="02020603050405020304" pitchFamily="18" charset="0"/>
                <a:cs typeface="Arial" panose="020B0604020202020204" pitchFamily="34" charset="0"/>
              </a:rPr>
              <a:t>ận tốc tổng hợp của vận động viên là 2 m/s và có hướng lệch so với hướng bắc 30° về phía đông.</a:t>
            </a:r>
            <a:endParaRPr lang="en-US" sz="24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29" name="TextBox 28">
            <a:extLst>
              <a:ext uri="{FF2B5EF4-FFF2-40B4-BE49-F238E27FC236}">
                <a16:creationId xmlns:a16="http://schemas.microsoft.com/office/drawing/2014/main" id="{EF9896B7-FE9B-DDA7-8FA6-4E8F3D1A0AA1}"/>
              </a:ext>
            </a:extLst>
          </p:cNvPr>
          <p:cNvSpPr txBox="1"/>
          <p:nvPr/>
        </p:nvSpPr>
        <p:spPr>
          <a:xfrm>
            <a:off x="4621927" y="1087294"/>
            <a:ext cx="6618318" cy="1938992"/>
          </a:xfrm>
          <a:prstGeom prst="rect">
            <a:avLst/>
          </a:prstGeom>
          <a:noFill/>
        </p:spPr>
        <p:txBody>
          <a:bodyPr wrap="square">
            <a:spAutoFit/>
          </a:bodyPr>
          <a:lstStyle/>
          <a:p>
            <a:pPr marL="342900" marR="0" indent="-342900">
              <a:buFontTx/>
              <a:buChar char="-"/>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tam giác vectơ </a:t>
            </a:r>
          </a:p>
          <a:p>
            <a:pPr marR="0"/>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Đặt điểm bắt đầu của vectơ thứ hai ở điểm kết thúc của vectơ đầu tiên</a:t>
            </a:r>
          </a:p>
          <a:p>
            <a:pPr marL="0" marR="0"/>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Nối điểm đầu và điểm cuối để thành tam giác vectơ.</a:t>
            </a:r>
          </a:p>
        </p:txBody>
      </p:sp>
    </p:spTree>
    <p:extLst>
      <p:ext uri="{BB962C8B-B14F-4D97-AF65-F5344CB8AC3E}">
        <p14:creationId xmlns:p14="http://schemas.microsoft.com/office/powerpoint/2010/main" val="98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6">
            <a:extLst>
              <a:ext uri="{FF2B5EF4-FFF2-40B4-BE49-F238E27FC236}">
                <a16:creationId xmlns:a16="http://schemas.microsoft.com/office/drawing/2014/main" id="{4C5C0CED-3EE3-42AC-86D5-E73B980B5EB6}"/>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25AB490D-6995-4741-BC87-24BBBA14984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42EF7128-32D8-4009-80AF-FB484A13C75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12" name="Rectangle: Rounded Corners 11">
            <a:extLst>
              <a:ext uri="{FF2B5EF4-FFF2-40B4-BE49-F238E27FC236}">
                <a16:creationId xmlns:a16="http://schemas.microsoft.com/office/drawing/2014/main" id="{A74AC7BA-482B-42C2-96E3-E915C5B2504F}"/>
              </a:ext>
            </a:extLst>
          </p:cNvPr>
          <p:cNvSpPr/>
          <p:nvPr/>
        </p:nvSpPr>
        <p:spPr>
          <a:xfrm>
            <a:off x="457200" y="762000"/>
            <a:ext cx="11540829" cy="2438401"/>
          </a:xfrm>
          <a:prstGeom prst="roundRect">
            <a:avLst>
              <a:gd name="adj" fmla="val 8564"/>
            </a:avLst>
          </a:prstGeom>
          <a:solidFill>
            <a:schemeClr val="accent5">
              <a:lumMod val="20000"/>
              <a:lumOff val="80000"/>
            </a:schemeClr>
          </a:solidFill>
          <a:ln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0" name="Oval 19">
            <a:extLst>
              <a:ext uri="{FF2B5EF4-FFF2-40B4-BE49-F238E27FC236}">
                <a16:creationId xmlns:a16="http://schemas.microsoft.com/office/drawing/2014/main" id="{AC1FF2A9-F176-46DB-8767-3194060D033D}"/>
              </a:ext>
            </a:extLst>
          </p:cNvPr>
          <p:cNvSpPr/>
          <p:nvPr/>
        </p:nvSpPr>
        <p:spPr>
          <a:xfrm>
            <a:off x="188779" y="320506"/>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con&#10;&#10;Description automatically generated">
            <a:extLst>
              <a:ext uri="{FF2B5EF4-FFF2-40B4-BE49-F238E27FC236}">
                <a16:creationId xmlns:a16="http://schemas.microsoft.com/office/drawing/2014/main" id="{2B0703B7-611E-4DC9-A483-B8F8992ED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79" y="297875"/>
            <a:ext cx="685800" cy="685800"/>
          </a:xfrm>
          <a:prstGeom prst="rect">
            <a:avLst/>
          </a:prstGeom>
          <a:ln>
            <a:noFill/>
          </a:ln>
        </p:spPr>
      </p:pic>
      <p:sp>
        <p:nvSpPr>
          <p:cNvPr id="29" name="TextBox 28">
            <a:extLst>
              <a:ext uri="{FF2B5EF4-FFF2-40B4-BE49-F238E27FC236}">
                <a16:creationId xmlns:a16="http://schemas.microsoft.com/office/drawing/2014/main" id="{A2AB9CFB-2E6D-4547-9E2B-C8AA0D39AAD2}"/>
              </a:ext>
            </a:extLst>
          </p:cNvPr>
          <p:cNvSpPr txBox="1"/>
          <p:nvPr/>
        </p:nvSpPr>
        <p:spPr>
          <a:xfrm>
            <a:off x="531679" y="980137"/>
            <a:ext cx="11658600" cy="2123658"/>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người điều khiển thiết bị bay cá nhân bay theo hướng từ A đến B. Gió thổi với vận tốc không đổi 27 km/h theo hướng bắc. Hướng AB lệch với hướng bắc 60° về phía đông.</a:t>
            </a:r>
            <a:endParaRPr lang="en-US" sz="2200">
              <a:effectLst/>
              <a:latin typeface="Arial" panose="020B0604020202020204" pitchFamily="34" charset="0"/>
              <a:ea typeface="游明朝" panose="02020400000000000000" pitchFamily="18" charset="-128"/>
              <a:cs typeface="Arial" panose="020B0604020202020204" pitchFamily="34" charset="0"/>
            </a:endParaRP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bay theo đúng hướng từ A đến B, với vận tốc tổng hợp là 54 km/h, người lái phải hướng thiết bị theo hướng nào.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Bay được 6 km, thiết bị quay đầu bay về A với vận tốc tổng hợp có độ lớn là 45 km/h đúng hướng B đến A. Tìm tốc độ trung bình của thiết bị trên cả quãng đường bay.</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1" name="Group 10">
            <a:extLst>
              <a:ext uri="{FF2B5EF4-FFF2-40B4-BE49-F238E27FC236}">
                <a16:creationId xmlns:a16="http://schemas.microsoft.com/office/drawing/2014/main" id="{4427CAD3-57B6-E601-F248-CB028A2BCA11}"/>
              </a:ext>
            </a:extLst>
          </p:cNvPr>
          <p:cNvGrpSpPr/>
          <p:nvPr/>
        </p:nvGrpSpPr>
        <p:grpSpPr>
          <a:xfrm>
            <a:off x="708417" y="3553666"/>
            <a:ext cx="2351987" cy="2967857"/>
            <a:chOff x="-38350" y="3172672"/>
            <a:chExt cx="2351987" cy="2967857"/>
          </a:xfrm>
        </p:grpSpPr>
        <p:grpSp>
          <p:nvGrpSpPr>
            <p:cNvPr id="13" name="Group 12">
              <a:extLst>
                <a:ext uri="{FF2B5EF4-FFF2-40B4-BE49-F238E27FC236}">
                  <a16:creationId xmlns:a16="http://schemas.microsoft.com/office/drawing/2014/main" id="{F83920EC-C078-57F5-E0A4-104DD14A3060}"/>
                </a:ext>
              </a:extLst>
            </p:cNvPr>
            <p:cNvGrpSpPr/>
            <p:nvPr/>
          </p:nvGrpSpPr>
          <p:grpSpPr>
            <a:xfrm>
              <a:off x="-38350" y="3405801"/>
              <a:ext cx="2351987" cy="2734728"/>
              <a:chOff x="-3778" y="4440447"/>
              <a:chExt cx="2351987" cy="1864652"/>
            </a:xfrm>
          </p:grpSpPr>
          <p:sp>
            <p:nvSpPr>
              <p:cNvPr id="18" name="TextBox 17">
                <a:extLst>
                  <a:ext uri="{FF2B5EF4-FFF2-40B4-BE49-F238E27FC236}">
                    <a16:creationId xmlns:a16="http://schemas.microsoft.com/office/drawing/2014/main" id="{E35A081B-2B01-A928-FD9B-A92D3961F771}"/>
                  </a:ext>
                </a:extLst>
              </p:cNvPr>
              <p:cNvSpPr txBox="1"/>
              <p:nvPr/>
            </p:nvSpPr>
            <p:spPr>
              <a:xfrm>
                <a:off x="937914" y="5428513"/>
                <a:ext cx="848151" cy="356753"/>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60</a:t>
                </a:r>
                <a:r>
                  <a:rPr lang="en-US" sz="28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0</a:t>
                </a:r>
                <a:endParaRPr lang="en-US" sz="2500" baseline="30000"/>
              </a:p>
            </p:txBody>
          </p:sp>
          <p:sp>
            <p:nvSpPr>
              <p:cNvPr id="19" name="TextBox 18">
                <a:extLst>
                  <a:ext uri="{FF2B5EF4-FFF2-40B4-BE49-F238E27FC236}">
                    <a16:creationId xmlns:a16="http://schemas.microsoft.com/office/drawing/2014/main" id="{AD6DD903-70D5-451D-3D7D-2050953F8058}"/>
                  </a:ext>
                </a:extLst>
              </p:cNvPr>
              <p:cNvSpPr txBox="1"/>
              <p:nvPr/>
            </p:nvSpPr>
            <p:spPr>
              <a:xfrm>
                <a:off x="-3778" y="5979824"/>
                <a:ext cx="1402235" cy="32527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cxnSp>
            <p:nvCxnSpPr>
              <p:cNvPr id="22" name="Straight Arrow Connector 21">
                <a:extLst>
                  <a:ext uri="{FF2B5EF4-FFF2-40B4-BE49-F238E27FC236}">
                    <a16:creationId xmlns:a16="http://schemas.microsoft.com/office/drawing/2014/main" id="{1383B103-4788-6446-8D37-5167F1E5668A}"/>
                  </a:ext>
                </a:extLst>
              </p:cNvPr>
              <p:cNvCxnSpPr>
                <a:cxnSpLocks/>
              </p:cNvCxnSpPr>
              <p:nvPr/>
            </p:nvCxnSpPr>
            <p:spPr>
              <a:xfrm flipV="1">
                <a:off x="969706" y="4440447"/>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8FD982-06F6-9E7B-4010-3AEF26639613}"/>
                  </a:ext>
                </a:extLst>
              </p:cNvPr>
              <p:cNvCxnSpPr>
                <a:cxnSpLocks/>
              </p:cNvCxnSpPr>
              <p:nvPr/>
            </p:nvCxnSpPr>
            <p:spPr>
              <a:xfrm flipV="1">
                <a:off x="965180" y="5344432"/>
                <a:ext cx="1383029" cy="810348"/>
              </a:xfrm>
              <a:prstGeom prst="straightConnector1">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13C17D2-F2EC-A664-4E56-38007B6D8B77}"/>
                </a:ext>
              </a:extLst>
            </p:cNvPr>
            <p:cNvSpPr txBox="1"/>
            <p:nvPr/>
          </p:nvSpPr>
          <p:spPr>
            <a:xfrm>
              <a:off x="82457" y="3172672"/>
              <a:ext cx="84815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Bắc</a:t>
              </a:r>
              <a:endParaRPr lang="en-US" sz="2500"/>
            </a:p>
          </p:txBody>
        </p:sp>
        <p:sp>
          <p:nvSpPr>
            <p:cNvPr id="17" name="Arc 16">
              <a:extLst>
                <a:ext uri="{FF2B5EF4-FFF2-40B4-BE49-F238E27FC236}">
                  <a16:creationId xmlns:a16="http://schemas.microsoft.com/office/drawing/2014/main" id="{D55E55ED-7C33-99AF-5F99-AD0330190BB3}"/>
                </a:ext>
              </a:extLst>
            </p:cNvPr>
            <p:cNvSpPr/>
            <p:nvPr/>
          </p:nvSpPr>
          <p:spPr>
            <a:xfrm>
              <a:off x="627445" y="5348530"/>
              <a:ext cx="699973" cy="47677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a:extLst>
              <a:ext uri="{FF2B5EF4-FFF2-40B4-BE49-F238E27FC236}">
                <a16:creationId xmlns:a16="http://schemas.microsoft.com/office/drawing/2014/main" id="{B133915B-7714-BD0F-91F9-E4C8C739FCDD}"/>
              </a:ext>
            </a:extLst>
          </p:cNvPr>
          <p:cNvSpPr txBox="1"/>
          <p:nvPr/>
        </p:nvSpPr>
        <p:spPr>
          <a:xfrm>
            <a:off x="489718" y="4676690"/>
            <a:ext cx="1234480" cy="430887"/>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27km/h </a:t>
            </a:r>
            <a:endParaRPr lang="en-US" sz="2200"/>
          </a:p>
        </p:txBody>
      </p:sp>
      <p:sp>
        <p:nvSpPr>
          <p:cNvPr id="34" name="TextBox 33">
            <a:extLst>
              <a:ext uri="{FF2B5EF4-FFF2-40B4-BE49-F238E27FC236}">
                <a16:creationId xmlns:a16="http://schemas.microsoft.com/office/drawing/2014/main" id="{4541CB67-DECB-DAE0-3618-32AD39EF25C4}"/>
              </a:ext>
            </a:extLst>
          </p:cNvPr>
          <p:cNvSpPr txBox="1"/>
          <p:nvPr/>
        </p:nvSpPr>
        <p:spPr>
          <a:xfrm>
            <a:off x="2791688" y="4667140"/>
            <a:ext cx="84815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p>
        </p:txBody>
      </p:sp>
      <p:pic>
        <p:nvPicPr>
          <p:cNvPr id="35" name="Picture 34" descr="A picture containing outdoor&#10;&#10;Description automatically generated">
            <a:extLst>
              <a:ext uri="{FF2B5EF4-FFF2-40B4-BE49-F238E27FC236}">
                <a16:creationId xmlns:a16="http://schemas.microsoft.com/office/drawing/2014/main" id="{37BE6F32-A748-A19B-D420-950F7BC34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876" y="3474024"/>
            <a:ext cx="5570320" cy="3001482"/>
          </a:xfrm>
          <a:prstGeom prst="rect">
            <a:avLst/>
          </a:prstGeom>
        </p:spPr>
      </p:pic>
    </p:spTree>
    <p:extLst>
      <p:ext uri="{BB962C8B-B14F-4D97-AF65-F5344CB8AC3E}">
        <p14:creationId xmlns:p14="http://schemas.microsoft.com/office/powerpoint/2010/main" val="319534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33F671-EE6F-4B86-803D-25AAAD7B34C0}"/>
              </a:ext>
            </a:extLst>
          </p:cNvPr>
          <p:cNvSpPr/>
          <p:nvPr/>
        </p:nvSpPr>
        <p:spPr>
          <a:xfrm>
            <a:off x="721182" y="718933"/>
            <a:ext cx="11073384" cy="1454355"/>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8" name="Group 56">
            <a:extLst>
              <a:ext uri="{FF2B5EF4-FFF2-40B4-BE49-F238E27FC236}">
                <a16:creationId xmlns:a16="http://schemas.microsoft.com/office/drawing/2014/main" id="{711FC771-894C-4847-ACC1-06DE7C0098A4}"/>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471FDB34-2A15-4139-B94F-6E6D419299E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46984CC-D66C-4275-B680-B413D0649C7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grpSp>
        <p:nvGrpSpPr>
          <p:cNvPr id="5" name="Group 4">
            <a:extLst>
              <a:ext uri="{FF2B5EF4-FFF2-40B4-BE49-F238E27FC236}">
                <a16:creationId xmlns:a16="http://schemas.microsoft.com/office/drawing/2014/main" id="{968A1FB4-69A4-ACE8-196E-07291BC6A854}"/>
              </a:ext>
            </a:extLst>
          </p:cNvPr>
          <p:cNvGrpSpPr/>
          <p:nvPr/>
        </p:nvGrpSpPr>
        <p:grpSpPr>
          <a:xfrm>
            <a:off x="6405602" y="2487050"/>
            <a:ext cx="5418697" cy="3971705"/>
            <a:chOff x="6194213" y="2352895"/>
            <a:chExt cx="4862623" cy="3685513"/>
          </a:xfrm>
        </p:grpSpPr>
        <p:pic>
          <p:nvPicPr>
            <p:cNvPr id="13" name="Picture 12" descr="Map&#10;&#10;Description automatically generated">
              <a:extLst>
                <a:ext uri="{FF2B5EF4-FFF2-40B4-BE49-F238E27FC236}">
                  <a16:creationId xmlns:a16="http://schemas.microsoft.com/office/drawing/2014/main" id="{5FFC35BC-D9CC-4359-B299-3678A6CBB192}"/>
                </a:ext>
              </a:extLst>
            </p:cNvPr>
            <p:cNvPicPr>
              <a:picLocks noChangeAspect="1"/>
            </p:cNvPicPr>
            <p:nvPr/>
          </p:nvPicPr>
          <p:blipFill rotWithShape="1">
            <a:blip r:embed="rId2">
              <a:extLst>
                <a:ext uri="{28A0092B-C50C-407E-A947-70E740481C1C}">
                  <a14:useLocalDpi xmlns:a14="http://schemas.microsoft.com/office/drawing/2010/main" val="0"/>
                </a:ext>
              </a:extLst>
            </a:blip>
            <a:srcRect l="-638" t="5681" r="-2" b="1043"/>
            <a:stretch/>
          </p:blipFill>
          <p:spPr>
            <a:xfrm>
              <a:off x="6194213" y="2352895"/>
              <a:ext cx="4862623" cy="3685513"/>
            </a:xfrm>
            <a:prstGeom prst="rect">
              <a:avLst/>
            </a:prstGeom>
            <a:ln>
              <a:noFill/>
            </a:ln>
            <a:effectLst>
              <a:softEdge rad="112500"/>
            </a:effectLst>
          </p:spPr>
        </p:pic>
        <p:sp>
          <p:nvSpPr>
            <p:cNvPr id="19" name="TextBox 18">
              <a:extLst>
                <a:ext uri="{FF2B5EF4-FFF2-40B4-BE49-F238E27FC236}">
                  <a16:creationId xmlns:a16="http://schemas.microsoft.com/office/drawing/2014/main" id="{E6B02B96-7249-4367-9F02-E235155DFC7C}"/>
                </a:ext>
              </a:extLst>
            </p:cNvPr>
            <p:cNvSpPr txBox="1"/>
            <p:nvPr/>
          </p:nvSpPr>
          <p:spPr>
            <a:xfrm>
              <a:off x="6225627" y="2429433"/>
              <a:ext cx="1230845" cy="621833"/>
            </a:xfrm>
            <a:prstGeom prst="rect">
              <a:avLst/>
            </a:prstGeom>
            <a:noFill/>
          </p:spPr>
          <p:txBody>
            <a:bodyPr wrap="square">
              <a:spAutoFit/>
            </a:bodyPr>
            <a:lstStyle/>
            <a:p>
              <a:pPr marL="0" marR="0" algn="ctr">
                <a:lnSpc>
                  <a:spcPct val="107000"/>
                </a:lnSpc>
                <a:spcBef>
                  <a:spcPts val="0"/>
                </a:spcBef>
                <a:spcAft>
                  <a:spcPts val="500"/>
                </a:spcAft>
              </a:pPr>
              <a:r>
                <a:rPr lang="en-US" sz="18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 đi của tàu</a:t>
              </a:r>
              <a:endParaRPr lang="en-US" sz="18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grpSp>
        <p:nvGrpSpPr>
          <p:cNvPr id="2" name="Group 1">
            <a:extLst>
              <a:ext uri="{FF2B5EF4-FFF2-40B4-BE49-F238E27FC236}">
                <a16:creationId xmlns:a16="http://schemas.microsoft.com/office/drawing/2014/main" id="{50A71570-980C-341F-A9C7-7161EEE83A69}"/>
              </a:ext>
            </a:extLst>
          </p:cNvPr>
          <p:cNvGrpSpPr/>
          <p:nvPr/>
        </p:nvGrpSpPr>
        <p:grpSpPr>
          <a:xfrm>
            <a:off x="406655" y="376641"/>
            <a:ext cx="11417644" cy="1765365"/>
            <a:chOff x="406655" y="376641"/>
            <a:chExt cx="11417644" cy="1765365"/>
          </a:xfrm>
        </p:grpSpPr>
        <p:grpSp>
          <p:nvGrpSpPr>
            <p:cNvPr id="21" name="Group 20">
              <a:extLst>
                <a:ext uri="{FF2B5EF4-FFF2-40B4-BE49-F238E27FC236}">
                  <a16:creationId xmlns:a16="http://schemas.microsoft.com/office/drawing/2014/main" id="{731CB9B2-E5CB-4569-90C0-4076F3D20D02}"/>
                </a:ext>
              </a:extLst>
            </p:cNvPr>
            <p:cNvGrpSpPr/>
            <p:nvPr/>
          </p:nvGrpSpPr>
          <p:grpSpPr>
            <a:xfrm>
              <a:off x="406655" y="376641"/>
              <a:ext cx="629053" cy="615878"/>
              <a:chOff x="1971697" y="5029561"/>
              <a:chExt cx="685800" cy="691672"/>
            </a:xfrm>
          </p:grpSpPr>
          <p:sp>
            <p:nvSpPr>
              <p:cNvPr id="18" name="Oval 17">
                <a:extLst>
                  <a:ext uri="{FF2B5EF4-FFF2-40B4-BE49-F238E27FC236}">
                    <a16:creationId xmlns:a16="http://schemas.microsoft.com/office/drawing/2014/main" id="{AD930F08-B6EC-4B30-A5CA-BB0E65C07D3A}"/>
                  </a:ext>
                </a:extLst>
              </p:cNvPr>
              <p:cNvSpPr/>
              <p:nvPr/>
            </p:nvSpPr>
            <p:spPr>
              <a:xfrm>
                <a:off x="1971697" y="5061602"/>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air of light bulbs&#10;&#10;Description automatically generated with medium confidence">
                <a:extLst>
                  <a:ext uri="{FF2B5EF4-FFF2-40B4-BE49-F238E27FC236}">
                    <a16:creationId xmlns:a16="http://schemas.microsoft.com/office/drawing/2014/main" id="{36F63716-23A9-4144-8A85-6C5A4C0117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595" b="80665" l="56705" r="89080">
                            <a14:foregroundMark x1="75096" y1="80665" x2="75096" y2="80665"/>
                            <a14:foregroundMark x1="65709" y1="53172" x2="65709" y2="53172"/>
                          </a14:backgroundRemoval>
                        </a14:imgEffect>
                      </a14:imgLayer>
                    </a14:imgProps>
                  </a:ext>
                  <a:ext uri="{28A0092B-C50C-407E-A947-70E740481C1C}">
                    <a14:useLocalDpi xmlns:a14="http://schemas.microsoft.com/office/drawing/2010/main" val="0"/>
                  </a:ext>
                </a:extLst>
              </a:blip>
              <a:srcRect l="52713" t="5967" r="6684" b="17370"/>
              <a:stretch/>
            </p:blipFill>
            <p:spPr>
              <a:xfrm>
                <a:off x="2046964" y="5029561"/>
                <a:ext cx="600097" cy="659631"/>
              </a:xfrm>
              <a:prstGeom prst="rect">
                <a:avLst/>
              </a:prstGeom>
              <a:noFill/>
            </p:spPr>
          </p:pic>
        </p:grpSp>
        <p:sp>
          <p:nvSpPr>
            <p:cNvPr id="15" name="Text Box 29">
              <a:extLst>
                <a:ext uri="{FF2B5EF4-FFF2-40B4-BE49-F238E27FC236}">
                  <a16:creationId xmlns:a16="http://schemas.microsoft.com/office/drawing/2014/main" id="{A0CE2FAB-B96A-EF21-7936-43D209AE9916}"/>
                </a:ext>
              </a:extLst>
            </p:cNvPr>
            <p:cNvSpPr txBox="1">
              <a:spLocks noChangeArrowheads="1"/>
            </p:cNvSpPr>
            <p:nvPr/>
          </p:nvSpPr>
          <p:spPr bwMode="auto">
            <a:xfrm>
              <a:off x="750915" y="844600"/>
              <a:ext cx="11073384"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 địa điểm xuất phát, tàu thám hiểm di chuyển qua một loạt các địa điểm trung gian để đến địa điểm cuối cùng. Làm thế nào để xác định được quãng đường, độ dịch chuyển hay vận tốc của vật?</a:t>
              </a:r>
            </a:p>
          </p:txBody>
        </p:sp>
      </p:grpSp>
      <p:grpSp>
        <p:nvGrpSpPr>
          <p:cNvPr id="4" name="Group 3">
            <a:extLst>
              <a:ext uri="{FF2B5EF4-FFF2-40B4-BE49-F238E27FC236}">
                <a16:creationId xmlns:a16="http://schemas.microsoft.com/office/drawing/2014/main" id="{CCD3915E-4BB4-E9AB-6398-0FA3BA409C23}"/>
              </a:ext>
            </a:extLst>
          </p:cNvPr>
          <p:cNvGrpSpPr/>
          <p:nvPr/>
        </p:nvGrpSpPr>
        <p:grpSpPr>
          <a:xfrm>
            <a:off x="609600" y="2438400"/>
            <a:ext cx="6516808" cy="3971704"/>
            <a:chOff x="569792" y="2336400"/>
            <a:chExt cx="6298696" cy="3685514"/>
          </a:xfrm>
        </p:grpSpPr>
        <p:sp>
          <p:nvSpPr>
            <p:cNvPr id="3" name="Callout: Line 2">
              <a:extLst>
                <a:ext uri="{FF2B5EF4-FFF2-40B4-BE49-F238E27FC236}">
                  <a16:creationId xmlns:a16="http://schemas.microsoft.com/office/drawing/2014/main" id="{7D4CEE8D-4692-002D-883F-5B84FEFA9487}"/>
                </a:ext>
              </a:extLst>
            </p:cNvPr>
            <p:cNvSpPr/>
            <p:nvPr/>
          </p:nvSpPr>
          <p:spPr>
            <a:xfrm>
              <a:off x="617856" y="2477434"/>
              <a:ext cx="5331749" cy="3535965"/>
            </a:xfrm>
            <a:prstGeom prst="borderCallout1">
              <a:avLst>
                <a:gd name="adj1" fmla="val 98546"/>
                <a:gd name="adj2" fmla="val 100164"/>
                <a:gd name="adj3" fmla="val 36095"/>
                <a:gd name="adj4" fmla="val 110061"/>
              </a:avLst>
            </a:prstGeom>
            <a:solidFill>
              <a:schemeClr val="accent3">
                <a:lumMod val="20000"/>
                <a:lumOff val="80000"/>
              </a:schemeClr>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appliance&#10;&#10;Description automatically generated">
              <a:extLst>
                <a:ext uri="{FF2B5EF4-FFF2-40B4-BE49-F238E27FC236}">
                  <a16:creationId xmlns:a16="http://schemas.microsoft.com/office/drawing/2014/main" id="{8955A8C2-0BD0-1B19-2845-90934191C1E1}"/>
                </a:ext>
              </a:extLst>
            </p:cNvPr>
            <p:cNvPicPr>
              <a:picLocks noChangeAspect="1"/>
            </p:cNvPicPr>
            <p:nvPr/>
          </p:nvPicPr>
          <p:blipFill rotWithShape="1">
            <a:blip r:embed="rId5">
              <a:extLst>
                <a:ext uri="{28A0092B-C50C-407E-A947-70E740481C1C}">
                  <a14:useLocalDpi xmlns:a14="http://schemas.microsoft.com/office/drawing/2010/main" val="0"/>
                </a:ext>
              </a:extLst>
            </a:blip>
            <a:srcRect t="-3116" r="-748"/>
            <a:stretch/>
          </p:blipFill>
          <p:spPr>
            <a:xfrm>
              <a:off x="569792" y="2336400"/>
              <a:ext cx="5379813" cy="3685514"/>
            </a:xfrm>
            <a:prstGeom prst="rect">
              <a:avLst/>
            </a:prstGeom>
            <a:ln>
              <a:noFill/>
            </a:ln>
            <a:effectLst>
              <a:softEdge rad="112500"/>
            </a:effectLst>
          </p:spPr>
        </p:pic>
        <p:sp>
          <p:nvSpPr>
            <p:cNvPr id="17" name="TextBox 16">
              <a:extLst>
                <a:ext uri="{FF2B5EF4-FFF2-40B4-BE49-F238E27FC236}">
                  <a16:creationId xmlns:a16="http://schemas.microsoft.com/office/drawing/2014/main" id="{2FE0EC3E-BC06-07C4-8713-2DF367781E15}"/>
                </a:ext>
              </a:extLst>
            </p:cNvPr>
            <p:cNvSpPr txBox="1"/>
            <p:nvPr/>
          </p:nvSpPr>
          <p:spPr>
            <a:xfrm>
              <a:off x="2906088" y="2523947"/>
              <a:ext cx="3962400" cy="373757"/>
            </a:xfrm>
            <a:prstGeom prst="rect">
              <a:avLst/>
            </a:prstGeom>
            <a:noFill/>
          </p:spPr>
          <p:txBody>
            <a:bodyPr wrap="square">
              <a:spAutoFit/>
            </a:bodyPr>
            <a:lstStyle/>
            <a:p>
              <a:pPr marL="0" marR="0" algn="ctr">
                <a:lnSpc>
                  <a:spcPct val="107000"/>
                </a:lnSpc>
                <a:spcBef>
                  <a:spcPts val="0"/>
                </a:spcBef>
                <a:spcAft>
                  <a:spcPts val="500"/>
                </a:spcAft>
              </a:pPr>
              <a:r>
                <a:rPr lang="en-US" sz="18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Tàu thám hiểm</a:t>
              </a:r>
              <a:endParaRPr lang="en-US" sz="18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8875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597753" y="747110"/>
            <a:ext cx="11242659" cy="116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rPr>
              <a:t>Trái Đất quay xung quanh trục từ phía tây sang phía đông, một vòng mỗi ngày. Tại đường xích đạo, bề mặt Trái Đất đang quay với tốc độ 1675km/h. Từ một vị trí trên đường xích đạo của Trái Đất, phóng tên lửa về phía đông hay về phía tây sẽ có lợi hơn?</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10962" y="753466"/>
            <a:ext cx="11308861" cy="1361935"/>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117879"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31" name="Picture 30" descr="A picture containing diagram&#10;&#10;Description automatically generated">
            <a:extLst>
              <a:ext uri="{FF2B5EF4-FFF2-40B4-BE49-F238E27FC236}">
                <a16:creationId xmlns:a16="http://schemas.microsoft.com/office/drawing/2014/main" id="{62AF75EA-024B-BD04-36EF-D1A809EE1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67" y="2399999"/>
            <a:ext cx="6833325" cy="3606478"/>
          </a:xfrm>
          <a:prstGeom prst="rect">
            <a:avLst/>
          </a:prstGeom>
        </p:spPr>
      </p:pic>
      <p:sp>
        <p:nvSpPr>
          <p:cNvPr id="33" name="TextBox 32">
            <a:extLst>
              <a:ext uri="{FF2B5EF4-FFF2-40B4-BE49-F238E27FC236}">
                <a16:creationId xmlns:a16="http://schemas.microsoft.com/office/drawing/2014/main" id="{8CDD3B37-65C1-2D9C-4EF2-9EC9BAF936F0}"/>
              </a:ext>
            </a:extLst>
          </p:cNvPr>
          <p:cNvSpPr txBox="1"/>
          <p:nvPr/>
        </p:nvSpPr>
        <p:spPr>
          <a:xfrm>
            <a:off x="548602" y="6135469"/>
            <a:ext cx="10957598" cy="646331"/>
          </a:xfrm>
          <a:prstGeom prst="rect">
            <a:avLst/>
          </a:prstGeom>
          <a:noFill/>
        </p:spPr>
        <p:txBody>
          <a:bodyPr wrap="square">
            <a:spAutoFit/>
          </a:bodyPr>
          <a:lstStyle/>
          <a:p>
            <a:pPr algn="ctr"/>
            <a:r>
              <a:rPr lang="en-US" sz="1800" dirty="0" err="1">
                <a:solidFill>
                  <a:srgbClr val="000000"/>
                </a:solidFill>
                <a:effectLst/>
                <a:latin typeface="Arial" panose="020B0604020202020204" pitchFamily="34" charset="0"/>
                <a:ea typeface="Times New Roman" panose="02020603050405020304" pitchFamily="18" charset="0"/>
              </a:rPr>
              <a:t>Các</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vệ</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tinh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thường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được</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phóng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về</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phía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đông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Trên</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hình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là</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quỹ</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đạo</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của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tên</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lửa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phóng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từ</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trung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tâm</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không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gian</a:t>
            </a:r>
            <a:r>
              <a:rPr lang="en-US" sz="1800" dirty="0">
                <a:solidFill>
                  <a:srgbClr val="000000"/>
                </a:solidFill>
                <a:effectLst/>
                <a:latin typeface="Arial" panose="020B0604020202020204" pitchFamily="34" charset="0"/>
                <a:ea typeface="Times New Roman" panose="02020603050405020304" pitchFamily="18" charset="0"/>
              </a:rPr>
              <a:t> Kennedy </a:t>
            </a:r>
            <a:r>
              <a:rPr lang="en-US" sz="1800" dirty="0" err="1">
                <a:solidFill>
                  <a:srgbClr val="000000"/>
                </a:solidFill>
                <a:effectLst/>
                <a:latin typeface="Arial" panose="020B0604020202020204" pitchFamily="34" charset="0"/>
                <a:ea typeface="Times New Roman" panose="02020603050405020304" pitchFamily="18" charset="0"/>
              </a:rPr>
              <a:t>của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Mỹ</a:t>
            </a:r>
            <a:endParaRPr lang="en-US" dirty="0"/>
          </a:p>
        </p:txBody>
      </p:sp>
      <p:pic>
        <p:nvPicPr>
          <p:cNvPr id="35" name="Picture 34" descr="A picture containing outdoor, rocket&#10;&#10;Description automatically generated">
            <a:extLst>
              <a:ext uri="{FF2B5EF4-FFF2-40B4-BE49-F238E27FC236}">
                <a16:creationId xmlns:a16="http://schemas.microsoft.com/office/drawing/2014/main" id="{D2BA4DA7-EF34-D7D3-567B-942745DCF4C4}"/>
              </a:ext>
            </a:extLst>
          </p:cNvPr>
          <p:cNvPicPr>
            <a:picLocks noChangeAspect="1"/>
          </p:cNvPicPr>
          <p:nvPr/>
        </p:nvPicPr>
        <p:blipFill rotWithShape="1">
          <a:blip r:embed="rId5">
            <a:extLst>
              <a:ext uri="{28A0092B-C50C-407E-A947-70E740481C1C}">
                <a14:useLocalDpi xmlns:a14="http://schemas.microsoft.com/office/drawing/2010/main" val="0"/>
              </a:ext>
            </a:extLst>
          </a:blip>
          <a:srcRect l="11854" t="563" r="10524"/>
          <a:stretch/>
        </p:blipFill>
        <p:spPr>
          <a:xfrm>
            <a:off x="7162800" y="2412628"/>
            <a:ext cx="4343400" cy="3709340"/>
          </a:xfrm>
          <a:prstGeom prst="rect">
            <a:avLst/>
          </a:prstGeom>
          <a:ln>
            <a:noFill/>
          </a:ln>
          <a:effectLst>
            <a:softEdge rad="112500"/>
          </a:effectLst>
        </p:spPr>
      </p:pic>
      <p:grpSp>
        <p:nvGrpSpPr>
          <p:cNvPr id="36" name="Group 35">
            <a:extLst>
              <a:ext uri="{FF2B5EF4-FFF2-40B4-BE49-F238E27FC236}">
                <a16:creationId xmlns:a16="http://schemas.microsoft.com/office/drawing/2014/main" id="{8EE08EAA-FD22-227E-D3C3-3AB84A524995}"/>
              </a:ext>
            </a:extLst>
          </p:cNvPr>
          <p:cNvGrpSpPr/>
          <p:nvPr/>
        </p:nvGrpSpPr>
        <p:grpSpPr>
          <a:xfrm>
            <a:off x="4495800" y="2163857"/>
            <a:ext cx="1053473" cy="1258920"/>
            <a:chOff x="3860800" y="2775927"/>
            <a:chExt cx="3270114" cy="3690527"/>
          </a:xfrm>
        </p:grpSpPr>
        <p:pic>
          <p:nvPicPr>
            <p:cNvPr id="37" name="Graphic 36">
              <a:extLst>
                <a:ext uri="{FF2B5EF4-FFF2-40B4-BE49-F238E27FC236}">
                  <a16:creationId xmlns:a16="http://schemas.microsoft.com/office/drawing/2014/main" id="{A01C2249-4D9D-4870-A0E7-067C6DE46FF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020" t="16055" r="11467" b="17432"/>
            <a:stretch/>
          </p:blipFill>
          <p:spPr>
            <a:xfrm>
              <a:off x="4495800" y="3505200"/>
              <a:ext cx="2209800" cy="2209800"/>
            </a:xfrm>
            <a:prstGeom prst="rect">
              <a:avLst/>
            </a:prstGeom>
          </p:spPr>
        </p:pic>
        <p:sp>
          <p:nvSpPr>
            <p:cNvPr id="38" name="TextBox 37">
              <a:extLst>
                <a:ext uri="{FF2B5EF4-FFF2-40B4-BE49-F238E27FC236}">
                  <a16:creationId xmlns:a16="http://schemas.microsoft.com/office/drawing/2014/main" id="{2FF8B93F-63F4-CDB4-0F9E-1246D502DFB7}"/>
                </a:ext>
              </a:extLst>
            </p:cNvPr>
            <p:cNvSpPr txBox="1"/>
            <p:nvPr/>
          </p:nvSpPr>
          <p:spPr>
            <a:xfrm>
              <a:off x="5168811" y="2775927"/>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B</a:t>
              </a:r>
            </a:p>
          </p:txBody>
        </p:sp>
        <p:sp>
          <p:nvSpPr>
            <p:cNvPr id="39" name="TextBox 38">
              <a:extLst>
                <a:ext uri="{FF2B5EF4-FFF2-40B4-BE49-F238E27FC236}">
                  <a16:creationId xmlns:a16="http://schemas.microsoft.com/office/drawing/2014/main" id="{84FC3041-D8EC-4C37-7B45-8032D6E54FF2}"/>
                </a:ext>
              </a:extLst>
            </p:cNvPr>
            <p:cNvSpPr txBox="1"/>
            <p:nvPr/>
          </p:nvSpPr>
          <p:spPr>
            <a:xfrm>
              <a:off x="5226693" y="5654431"/>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N</a:t>
              </a:r>
            </a:p>
          </p:txBody>
        </p:sp>
        <p:sp>
          <p:nvSpPr>
            <p:cNvPr id="40" name="TextBox 39">
              <a:extLst>
                <a:ext uri="{FF2B5EF4-FFF2-40B4-BE49-F238E27FC236}">
                  <a16:creationId xmlns:a16="http://schemas.microsoft.com/office/drawing/2014/main" id="{A62C9B70-FD8F-A649-E469-8DC638678043}"/>
                </a:ext>
              </a:extLst>
            </p:cNvPr>
            <p:cNvSpPr txBox="1"/>
            <p:nvPr/>
          </p:nvSpPr>
          <p:spPr>
            <a:xfrm>
              <a:off x="6445116" y="4112994"/>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Đ</a:t>
              </a:r>
            </a:p>
          </p:txBody>
        </p:sp>
        <p:sp>
          <p:nvSpPr>
            <p:cNvPr id="41" name="TextBox 40">
              <a:extLst>
                <a:ext uri="{FF2B5EF4-FFF2-40B4-BE49-F238E27FC236}">
                  <a16:creationId xmlns:a16="http://schemas.microsoft.com/office/drawing/2014/main" id="{2D9A786C-BFDF-9334-94B5-F25B42ED7F94}"/>
                </a:ext>
              </a:extLst>
            </p:cNvPr>
            <p:cNvSpPr txBox="1"/>
            <p:nvPr/>
          </p:nvSpPr>
          <p:spPr>
            <a:xfrm>
              <a:off x="3860800" y="4243458"/>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a:t>
              </a:r>
            </a:p>
          </p:txBody>
        </p:sp>
      </p:grpSp>
    </p:spTree>
    <p:extLst>
      <p:ext uri="{BB962C8B-B14F-4D97-AF65-F5344CB8AC3E}">
        <p14:creationId xmlns:p14="http://schemas.microsoft.com/office/powerpoint/2010/main" val="19719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F16A578F-F983-4D39-91D8-71D769D4E311}"/>
              </a:ext>
            </a:extLst>
          </p:cNvPr>
          <p:cNvGrpSpPr/>
          <p:nvPr/>
        </p:nvGrpSpPr>
        <p:grpSpPr>
          <a:xfrm>
            <a:off x="3804615" y="253531"/>
            <a:ext cx="4721554"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23B88B46-93E1-4864-9F6A-CA797DA500A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134AFC57-E2AB-465C-A0C2-C9F99C3BD52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Kiến thức, kĩ năng cốt lõi</a:t>
              </a:r>
            </a:p>
          </p:txBody>
        </p:sp>
      </p:grpSp>
      <p:sp>
        <p:nvSpPr>
          <p:cNvPr id="7" name="Rectangle: Rounded Corners 6">
            <a:extLst>
              <a:ext uri="{FF2B5EF4-FFF2-40B4-BE49-F238E27FC236}">
                <a16:creationId xmlns:a16="http://schemas.microsoft.com/office/drawing/2014/main" id="{08679E84-2231-4160-B8B2-AD6690AD6E77}"/>
              </a:ext>
            </a:extLst>
          </p:cNvPr>
          <p:cNvSpPr/>
          <p:nvPr/>
        </p:nvSpPr>
        <p:spPr>
          <a:xfrm>
            <a:off x="506149" y="993108"/>
            <a:ext cx="11308861" cy="3754343"/>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8" name="Group 17">
            <a:extLst>
              <a:ext uri="{FF2B5EF4-FFF2-40B4-BE49-F238E27FC236}">
                <a16:creationId xmlns:a16="http://schemas.microsoft.com/office/drawing/2014/main" id="{E57D36A0-63DE-44AE-8926-AB266F373420}"/>
              </a:ext>
            </a:extLst>
          </p:cNvPr>
          <p:cNvGrpSpPr/>
          <p:nvPr/>
        </p:nvGrpSpPr>
        <p:grpSpPr>
          <a:xfrm>
            <a:off x="212647" y="663290"/>
            <a:ext cx="685800" cy="659631"/>
            <a:chOff x="863600" y="861263"/>
            <a:chExt cx="685800" cy="659631"/>
          </a:xfrm>
        </p:grpSpPr>
        <p:sp>
          <p:nvSpPr>
            <p:cNvPr id="15" name="Oval 14">
              <a:extLst>
                <a:ext uri="{FF2B5EF4-FFF2-40B4-BE49-F238E27FC236}">
                  <a16:creationId xmlns:a16="http://schemas.microsoft.com/office/drawing/2014/main" id="{22437C0D-AF0B-459A-9FC8-0416743DA0CD}"/>
                </a:ext>
              </a:extLst>
            </p:cNvPr>
            <p:cNvSpPr/>
            <p:nvPr/>
          </p:nvSpPr>
          <p:spPr>
            <a:xfrm>
              <a:off x="863600" y="861263"/>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key, mirror&#10;&#10;Description automatically generated">
              <a:extLst>
                <a:ext uri="{FF2B5EF4-FFF2-40B4-BE49-F238E27FC236}">
                  <a16:creationId xmlns:a16="http://schemas.microsoft.com/office/drawing/2014/main" id="{2952558D-F431-4EFF-B628-C3108DE850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333" b="83667" l="22500" r="78375">
                          <a14:foregroundMark x1="78375" y1="74167" x2="78375" y2="74167"/>
                          <a14:foregroundMark x1="40625" y1="20500" x2="40625" y2="20500"/>
                        </a14:backgroundRemoval>
                      </a14:imgEffect>
                    </a14:imgLayer>
                  </a14:imgProps>
                </a:ext>
                <a:ext uri="{28A0092B-C50C-407E-A947-70E740481C1C}">
                  <a14:useLocalDpi xmlns:a14="http://schemas.microsoft.com/office/drawing/2010/main" val="0"/>
                </a:ext>
              </a:extLst>
            </a:blip>
            <a:srcRect l="15625" t="12500" r="15625" b="8333"/>
            <a:stretch/>
          </p:blipFill>
          <p:spPr>
            <a:xfrm>
              <a:off x="903372" y="912111"/>
              <a:ext cx="646028" cy="557933"/>
            </a:xfrm>
            <a:prstGeom prst="rect">
              <a:avLst/>
            </a:prstGeom>
          </p:spPr>
        </p:pic>
      </p:grpSp>
      <p:sp>
        <p:nvSpPr>
          <p:cNvPr id="25" name="TextBox 24">
            <a:extLst>
              <a:ext uri="{FF2B5EF4-FFF2-40B4-BE49-F238E27FC236}">
                <a16:creationId xmlns:a16="http://schemas.microsoft.com/office/drawing/2014/main" id="{671B89F9-7415-46C4-8971-00919F6DDB1B}"/>
              </a:ext>
            </a:extLst>
          </p:cNvPr>
          <p:cNvSpPr txBox="1"/>
          <p:nvPr/>
        </p:nvSpPr>
        <p:spPr>
          <a:xfrm>
            <a:off x="898447" y="1158015"/>
            <a:ext cx="10787404" cy="980910"/>
          </a:xfrm>
          <a:prstGeom prst="rect">
            <a:avLst/>
          </a:prstGeom>
          <a:noFill/>
        </p:spPr>
        <p:txBody>
          <a:bodyPr wrap="square">
            <a:spAutoFit/>
          </a:bodyPr>
          <a:lstStyle/>
          <a:p>
            <a:pPr marL="285750" marR="0" indent="-285750">
              <a:lnSpc>
                <a:spcPct val="107000"/>
              </a:lnSpc>
              <a:spcBef>
                <a:spcPts val="0"/>
              </a:spcBef>
              <a:spcAft>
                <a:spcPts val="500"/>
              </a:spcAft>
              <a:buFont typeface="Wingdings" panose="05000000000000000000" pitchFamily="2" charset="2"/>
              <a:buChar char="Ø"/>
            </a:pPr>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tính được tốc độ bằng độ dốc của đường biểu diễn độ dịch chuyển-thời gian trong chuyển động thẳng. </a:t>
            </a:r>
          </a:p>
        </p:txBody>
      </p:sp>
      <p:sp>
        <p:nvSpPr>
          <p:cNvPr id="10" name="TextBox 9">
            <a:extLst>
              <a:ext uri="{FF2B5EF4-FFF2-40B4-BE49-F238E27FC236}">
                <a16:creationId xmlns:a16="http://schemas.microsoft.com/office/drawing/2014/main" id="{1B5A1194-916F-C6B5-9B13-74C436E449E2}"/>
              </a:ext>
            </a:extLst>
          </p:cNvPr>
          <p:cNvSpPr txBox="1"/>
          <p:nvPr/>
        </p:nvSpPr>
        <p:spPr>
          <a:xfrm>
            <a:off x="911147" y="2209820"/>
            <a:ext cx="10787404" cy="980910"/>
          </a:xfrm>
          <a:prstGeom prst="rect">
            <a:avLst/>
          </a:prstGeom>
          <a:noFill/>
        </p:spPr>
        <p:txBody>
          <a:bodyPr wrap="square">
            <a:spAutoFit/>
          </a:bodyPr>
          <a:lstStyle/>
          <a:p>
            <a:pPr marL="285750" marR="0" indent="-285750">
              <a:lnSpc>
                <a:spcPct val="107000"/>
              </a:lnSpc>
              <a:spcBef>
                <a:spcPts val="0"/>
              </a:spcBef>
              <a:spcAft>
                <a:spcPts val="500"/>
              </a:spcAft>
              <a:buFont typeface="Wingdings" panose="05000000000000000000" pitchFamily="2" charset="2"/>
              <a:buChar char="Ø"/>
            </a:pPr>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dịch chuyển tổng hợp bằng tổng các độ dịch chuyển mà vật trải qua trong cả hành trình.</a:t>
            </a:r>
          </a:p>
        </p:txBody>
      </p:sp>
      <p:sp>
        <p:nvSpPr>
          <p:cNvPr id="11" name="TextBox 10">
            <a:extLst>
              <a:ext uri="{FF2B5EF4-FFF2-40B4-BE49-F238E27FC236}">
                <a16:creationId xmlns:a16="http://schemas.microsoft.com/office/drawing/2014/main" id="{5EBE7101-7C7E-622B-E1C9-BB14BBE00A11}"/>
              </a:ext>
            </a:extLst>
          </p:cNvPr>
          <p:cNvSpPr txBox="1"/>
          <p:nvPr/>
        </p:nvSpPr>
        <p:spPr>
          <a:xfrm>
            <a:off x="885747" y="3262167"/>
            <a:ext cx="10787404" cy="1452192"/>
          </a:xfrm>
          <a:prstGeom prst="rect">
            <a:avLst/>
          </a:prstGeom>
          <a:noFill/>
        </p:spPr>
        <p:txBody>
          <a:bodyPr wrap="square">
            <a:spAutoFit/>
          </a:bodyPr>
          <a:lstStyle/>
          <a:p>
            <a:pPr marL="285750" marR="0" indent="-285750">
              <a:lnSpc>
                <a:spcPct val="107000"/>
              </a:lnSpc>
              <a:spcBef>
                <a:spcPts val="0"/>
              </a:spcBef>
              <a:spcAft>
                <a:spcPts val="500"/>
              </a:spcAft>
              <a:buFont typeface="Wingdings" panose="05000000000000000000" pitchFamily="2" charset="2"/>
              <a:buChar char="Ø"/>
            </a:pPr>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một vật tham gia đồng thời hai chuyển động theo hai phương và mỗi phương có một vận tốc thì vận tốc tổng hợp bằng tổng các vận tốc này.</a:t>
            </a:r>
            <a:endParaRPr lang="en-US" sz="28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249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9EDC7C-4EAF-1618-BBB6-1C9A0E6C36A1}"/>
              </a:ext>
            </a:extLst>
          </p:cNvPr>
          <p:cNvGrpSpPr/>
          <p:nvPr/>
        </p:nvGrpSpPr>
        <p:grpSpPr>
          <a:xfrm>
            <a:off x="-29497" y="65599"/>
            <a:ext cx="11230898" cy="541687"/>
            <a:chOff x="74035" y="2231322"/>
            <a:chExt cx="11161311" cy="756154"/>
          </a:xfrm>
        </p:grpSpPr>
        <p:grpSp>
          <p:nvGrpSpPr>
            <p:cNvPr id="5" name="Group 70">
              <a:extLst>
                <a:ext uri="{FF2B5EF4-FFF2-40B4-BE49-F238E27FC236}">
                  <a16:creationId xmlns:a16="http://schemas.microsoft.com/office/drawing/2014/main" id="{C7D15E73-ADB4-CE06-7674-A6C8A56ABF78}"/>
                </a:ext>
              </a:extLst>
            </p:cNvPr>
            <p:cNvGrpSpPr>
              <a:grpSpLocks/>
            </p:cNvGrpSpPr>
            <p:nvPr/>
          </p:nvGrpSpPr>
          <p:grpSpPr bwMode="auto">
            <a:xfrm>
              <a:off x="330533" y="2267004"/>
              <a:ext cx="10904813" cy="708275"/>
              <a:chOff x="587624" y="3377549"/>
              <a:chExt cx="5615469" cy="1364238"/>
            </a:xfrm>
          </p:grpSpPr>
          <p:pic>
            <p:nvPicPr>
              <p:cNvPr id="8" name="Picture 8" descr="empty-green-rectangle">
                <a:extLst>
                  <a:ext uri="{FF2B5EF4-FFF2-40B4-BE49-F238E27FC236}">
                    <a16:creationId xmlns:a16="http://schemas.microsoft.com/office/drawing/2014/main" id="{4C5678AB-A51E-EEB4-3DF1-5912E8A45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A986FA6-FFE4-43CE-9B51-E4C6DBAE0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9AA5656-9880-2AD6-DFC5-C5ED6724B30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F8B276E7-D84E-543C-4520-40D12683ACB1}"/>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pic>
        <p:nvPicPr>
          <p:cNvPr id="12" name="Picture 5" descr="empty-blue-rectangle">
            <a:extLst>
              <a:ext uri="{FF2B5EF4-FFF2-40B4-BE49-F238E27FC236}">
                <a16:creationId xmlns:a16="http://schemas.microsoft.com/office/drawing/2014/main" id="{1DEE04B6-2170-7F63-0404-B15A2F765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24" y="748981"/>
            <a:ext cx="11811000" cy="21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7512DF9-A106-D16E-B589-51F754A1F699}"/>
              </a:ext>
            </a:extLst>
          </p:cNvPr>
          <p:cNvSpPr txBox="1"/>
          <p:nvPr/>
        </p:nvSpPr>
        <p:spPr>
          <a:xfrm>
            <a:off x="647700" y="809050"/>
            <a:ext cx="10782300" cy="861774"/>
          </a:xfrm>
          <a:prstGeom prst="rect">
            <a:avLst/>
          </a:prstGeom>
          <a:noFill/>
        </p:spPr>
        <p:txBody>
          <a:bodyPr wrap="square">
            <a:spAutoFit/>
          </a:bodyPr>
          <a:lstStyle/>
          <a:p>
            <a:pPr marL="457200" indent="-457200">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Chúng ta có thể biểu diễn sự thay đổi vị trí của một vật chuyển động trên đường thẳng bằng cách vẽ đồ thị độ dịch chuyển-thời gian. </a:t>
            </a:r>
          </a:p>
        </p:txBody>
      </p:sp>
      <p:grpSp>
        <p:nvGrpSpPr>
          <p:cNvPr id="14" name="Group 13">
            <a:extLst>
              <a:ext uri="{FF2B5EF4-FFF2-40B4-BE49-F238E27FC236}">
                <a16:creationId xmlns:a16="http://schemas.microsoft.com/office/drawing/2014/main" id="{223D8E03-2A2D-AB3B-3754-327C5DADF4A8}"/>
              </a:ext>
            </a:extLst>
          </p:cNvPr>
          <p:cNvGrpSpPr/>
          <p:nvPr/>
        </p:nvGrpSpPr>
        <p:grpSpPr>
          <a:xfrm>
            <a:off x="762000" y="3276600"/>
            <a:ext cx="4426950" cy="2305156"/>
            <a:chOff x="8496300" y="3958245"/>
            <a:chExt cx="4426950" cy="2305156"/>
          </a:xfrm>
        </p:grpSpPr>
        <p:cxnSp>
          <p:nvCxnSpPr>
            <p:cNvPr id="15" name="Straight Arrow Connector 14">
              <a:extLst>
                <a:ext uri="{FF2B5EF4-FFF2-40B4-BE49-F238E27FC236}">
                  <a16:creationId xmlns:a16="http://schemas.microsoft.com/office/drawing/2014/main" id="{A0CE73C8-AF0A-576E-AD4B-9829651B8F6A}"/>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360B6D4-9706-8ABB-51E1-732091E3D3D6}"/>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0ECE8C-6233-0064-657F-1C985A3103B0}"/>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004F99F-76F7-95EB-EE32-D8DC185C49CC}"/>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19" name="TextBox 18">
              <a:extLst>
                <a:ext uri="{FF2B5EF4-FFF2-40B4-BE49-F238E27FC236}">
                  <a16:creationId xmlns:a16="http://schemas.microsoft.com/office/drawing/2014/main" id="{027795F7-24A7-D3EA-19DE-F316F2512A1B}"/>
                </a:ext>
              </a:extLst>
            </p:cNvPr>
            <p:cNvSpPr txBox="1"/>
            <p:nvPr/>
          </p:nvSpPr>
          <p:spPr>
            <a:xfrm>
              <a:off x="12092258" y="57863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sp>
        <p:nvSpPr>
          <p:cNvPr id="27" name="TextBox 26">
            <a:extLst>
              <a:ext uri="{FF2B5EF4-FFF2-40B4-BE49-F238E27FC236}">
                <a16:creationId xmlns:a16="http://schemas.microsoft.com/office/drawing/2014/main" id="{5395D03B-2249-5D56-291B-436B70A855C8}"/>
              </a:ext>
            </a:extLst>
          </p:cNvPr>
          <p:cNvSpPr txBox="1"/>
          <p:nvPr/>
        </p:nvSpPr>
        <p:spPr>
          <a:xfrm>
            <a:off x="3143251" y="5994890"/>
            <a:ext cx="5791198"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Ví dụ đồ thị độ dịch chuyển - thời gian. </a:t>
            </a:r>
            <a:endParaRPr lang="en-US" sz="2500"/>
          </a:p>
        </p:txBody>
      </p:sp>
      <p:grpSp>
        <p:nvGrpSpPr>
          <p:cNvPr id="34" name="Group 33">
            <a:extLst>
              <a:ext uri="{FF2B5EF4-FFF2-40B4-BE49-F238E27FC236}">
                <a16:creationId xmlns:a16="http://schemas.microsoft.com/office/drawing/2014/main" id="{8460BFA5-F715-4699-6B36-AB86B41A6EF9}"/>
              </a:ext>
            </a:extLst>
          </p:cNvPr>
          <p:cNvGrpSpPr/>
          <p:nvPr/>
        </p:nvGrpSpPr>
        <p:grpSpPr>
          <a:xfrm>
            <a:off x="5516791" y="1508200"/>
            <a:ext cx="5178892" cy="4086761"/>
            <a:chOff x="519012" y="2396415"/>
            <a:chExt cx="5178892" cy="4086761"/>
          </a:xfrm>
        </p:grpSpPr>
        <p:cxnSp>
          <p:nvCxnSpPr>
            <p:cNvPr id="35" name="Straight Arrow Connector 34">
              <a:extLst>
                <a:ext uri="{FF2B5EF4-FFF2-40B4-BE49-F238E27FC236}">
                  <a16:creationId xmlns:a16="http://schemas.microsoft.com/office/drawing/2014/main" id="{24D477D5-EA81-785E-22F8-C22306923B6C}"/>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9D322A3-D35C-A456-6E95-A52046B51A5F}"/>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675FB6C-30A2-7ABF-11EB-6F0ED3F21B26}"/>
                </a:ext>
              </a:extLst>
            </p:cNvPr>
            <p:cNvSpPr txBox="1"/>
            <p:nvPr/>
          </p:nvSpPr>
          <p:spPr>
            <a:xfrm>
              <a:off x="1185602" y="4176708"/>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8" name="TextBox 37">
              <a:extLst>
                <a:ext uri="{FF2B5EF4-FFF2-40B4-BE49-F238E27FC236}">
                  <a16:creationId xmlns:a16="http://schemas.microsoft.com/office/drawing/2014/main" id="{6B15BE94-2CA7-75BC-2A9B-1C71CF8115A4}"/>
                </a:ext>
              </a:extLst>
            </p:cNvPr>
            <p:cNvSpPr txBox="1"/>
            <p:nvPr/>
          </p:nvSpPr>
          <p:spPr>
            <a:xfrm>
              <a:off x="4866912" y="600612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39" name="Arc 38">
              <a:extLst>
                <a:ext uri="{FF2B5EF4-FFF2-40B4-BE49-F238E27FC236}">
                  <a16:creationId xmlns:a16="http://schemas.microsoft.com/office/drawing/2014/main" id="{3FB970E5-0623-16CF-6061-86C4055BFEB7}"/>
                </a:ext>
              </a:extLst>
            </p:cNvPr>
            <p:cNvSpPr/>
            <p:nvPr/>
          </p:nvSpPr>
          <p:spPr>
            <a:xfrm flipV="1">
              <a:off x="519012" y="2396415"/>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5DB778BC-0B52-C1C1-AEF6-C850EEEBC900}"/>
              </a:ext>
            </a:extLst>
          </p:cNvPr>
          <p:cNvSpPr txBox="1"/>
          <p:nvPr/>
        </p:nvSpPr>
        <p:spPr>
          <a:xfrm>
            <a:off x="702584" y="1593149"/>
            <a:ext cx="10498817" cy="1246495"/>
          </a:xfrm>
          <a:prstGeom prst="rect">
            <a:avLst/>
          </a:prstGeom>
          <a:noFill/>
        </p:spPr>
        <p:txBody>
          <a:bodyPr wrap="square">
            <a:spAutoFit/>
          </a:bodyPr>
          <a:lstStyle/>
          <a:p>
            <a:pPr marL="457200" indent="-457200">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Dựa vào đồ thị này, có thể tính được tốc độ của vật. Nếu vật chuyển động trên đường thẳng theo một chiều xác định thì độ lớn của vận tốc trung bình bằng tốc độ</a:t>
            </a:r>
            <a:endParaRPr lang="en-US" sz="2500"/>
          </a:p>
        </p:txBody>
      </p:sp>
    </p:spTree>
    <p:extLst>
      <p:ext uri="{BB962C8B-B14F-4D97-AF65-F5344CB8AC3E}">
        <p14:creationId xmlns:p14="http://schemas.microsoft.com/office/powerpoint/2010/main" val="30458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C242572-C07C-B20B-E1A5-B357C48C425A}"/>
              </a:ext>
            </a:extLst>
          </p:cNvPr>
          <p:cNvGrpSpPr/>
          <p:nvPr/>
        </p:nvGrpSpPr>
        <p:grpSpPr>
          <a:xfrm>
            <a:off x="-29497" y="65599"/>
            <a:ext cx="11230898" cy="541687"/>
            <a:chOff x="74035" y="2231322"/>
            <a:chExt cx="11161311" cy="756154"/>
          </a:xfrm>
        </p:grpSpPr>
        <p:grpSp>
          <p:nvGrpSpPr>
            <p:cNvPr id="63" name="Group 70">
              <a:extLst>
                <a:ext uri="{FF2B5EF4-FFF2-40B4-BE49-F238E27FC236}">
                  <a16:creationId xmlns:a16="http://schemas.microsoft.com/office/drawing/2014/main" id="{7534A671-E252-A83C-D31C-78093EBC00BD}"/>
                </a:ext>
              </a:extLst>
            </p:cNvPr>
            <p:cNvGrpSpPr>
              <a:grpSpLocks/>
            </p:cNvGrpSpPr>
            <p:nvPr/>
          </p:nvGrpSpPr>
          <p:grpSpPr bwMode="auto">
            <a:xfrm>
              <a:off x="330533" y="2267004"/>
              <a:ext cx="10904813" cy="708275"/>
              <a:chOff x="587624" y="3377549"/>
              <a:chExt cx="5615469" cy="1364238"/>
            </a:xfrm>
          </p:grpSpPr>
          <p:pic>
            <p:nvPicPr>
              <p:cNvPr id="71" name="Picture 8" descr="empty-green-rectangle">
                <a:extLst>
                  <a:ext uri="{FF2B5EF4-FFF2-40B4-BE49-F238E27FC236}">
                    <a16:creationId xmlns:a16="http://schemas.microsoft.com/office/drawing/2014/main" id="{C78FAFF3-9C1D-0CD5-1D82-DC1D875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green-top-faded">
                <a:extLst>
                  <a:ext uri="{FF2B5EF4-FFF2-40B4-BE49-F238E27FC236}">
                    <a16:creationId xmlns:a16="http://schemas.microsoft.com/office/drawing/2014/main" id="{0FD84683-64C7-CAF4-D34C-3A33B771A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a16="http://schemas.microsoft.com/office/drawing/2014/main" id="{6780C27B-6477-5172-25B8-EA24BE7653B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0" name="Rectangle 1026060">
              <a:extLst>
                <a:ext uri="{FF2B5EF4-FFF2-40B4-BE49-F238E27FC236}">
                  <a16:creationId xmlns:a16="http://schemas.microsoft.com/office/drawing/2014/main" id="{70E46F68-D81B-9F98-4FAE-7AD6EBB9842B}"/>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grpSp>
        <p:nvGrpSpPr>
          <p:cNvPr id="17" name="Group 16">
            <a:extLst>
              <a:ext uri="{FF2B5EF4-FFF2-40B4-BE49-F238E27FC236}">
                <a16:creationId xmlns:a16="http://schemas.microsoft.com/office/drawing/2014/main" id="{3A181E3A-2CDB-14EF-745D-71AB545170AB}"/>
              </a:ext>
            </a:extLst>
          </p:cNvPr>
          <p:cNvGrpSpPr/>
          <p:nvPr/>
        </p:nvGrpSpPr>
        <p:grpSpPr>
          <a:xfrm>
            <a:off x="1112749" y="2667000"/>
            <a:ext cx="8988345" cy="2199766"/>
            <a:chOff x="148471" y="3728640"/>
            <a:chExt cx="8988345" cy="2199766"/>
          </a:xfrm>
        </p:grpSpPr>
        <p:grpSp>
          <p:nvGrpSpPr>
            <p:cNvPr id="18" name="Group 17">
              <a:extLst>
                <a:ext uri="{FF2B5EF4-FFF2-40B4-BE49-F238E27FC236}">
                  <a16:creationId xmlns:a16="http://schemas.microsoft.com/office/drawing/2014/main" id="{96423945-B5F6-4D6A-977C-68F7F708896F}"/>
                </a:ext>
              </a:extLst>
            </p:cNvPr>
            <p:cNvGrpSpPr/>
            <p:nvPr/>
          </p:nvGrpSpPr>
          <p:grpSpPr>
            <a:xfrm>
              <a:off x="1423528" y="4710353"/>
              <a:ext cx="7033063" cy="370982"/>
              <a:chOff x="1112624" y="5692212"/>
              <a:chExt cx="7033063" cy="370982"/>
            </a:xfrm>
          </p:grpSpPr>
          <p:cxnSp>
            <p:nvCxnSpPr>
              <p:cNvPr id="11" name="Straight Connector 10">
                <a:extLst>
                  <a:ext uri="{FF2B5EF4-FFF2-40B4-BE49-F238E27FC236}">
                    <a16:creationId xmlns:a16="http://schemas.microsoft.com/office/drawing/2014/main" id="{D3DADD0A-73B6-4337-B0B0-A2C5C8632B2A}"/>
                  </a:ext>
                </a:extLst>
              </p:cNvPr>
              <p:cNvCxnSpPr>
                <a:cxnSpLocks/>
              </p:cNvCxnSpPr>
              <p:nvPr/>
            </p:nvCxnSpPr>
            <p:spPr>
              <a:xfrm>
                <a:off x="1112749" y="5889335"/>
                <a:ext cx="699314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B87592-356A-44CB-9BFD-14476358AA01}"/>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D73B5B-4680-4016-8222-9AF47B1B546E}"/>
                  </a:ext>
                </a:extLst>
              </p:cNvPr>
              <p:cNvCxnSpPr>
                <a:cxnSpLocks/>
              </p:cNvCxnSpPr>
              <p:nvPr/>
            </p:nvCxnSpPr>
            <p:spPr>
              <a:xfrm>
                <a:off x="23560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E17702-AF10-4A88-991D-32B486D64C06}"/>
                  </a:ext>
                </a:extLst>
              </p:cNvPr>
              <p:cNvCxnSpPr>
                <a:cxnSpLocks/>
              </p:cNvCxnSpPr>
              <p:nvPr/>
            </p:nvCxnSpPr>
            <p:spPr>
              <a:xfrm>
                <a:off x="3727696" y="569221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82B041-027E-4F08-B81F-A3E32E64CBDD}"/>
                  </a:ext>
                </a:extLst>
              </p:cNvPr>
              <p:cNvCxnSpPr>
                <a:cxnSpLocks/>
              </p:cNvCxnSpPr>
              <p:nvPr/>
            </p:nvCxnSpPr>
            <p:spPr>
              <a:xfrm>
                <a:off x="51754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E59E9E-8332-4613-A95A-B71275C0F1BA}"/>
                  </a:ext>
                </a:extLst>
              </p:cNvPr>
              <p:cNvCxnSpPr>
                <a:cxnSpLocks/>
              </p:cNvCxnSpPr>
              <p:nvPr/>
            </p:nvCxnSpPr>
            <p:spPr>
              <a:xfrm>
                <a:off x="8145687" y="5702814"/>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2F759409-F4B8-4B66-A7AC-902340D25DF5}"/>
                </a:ext>
              </a:extLst>
            </p:cNvPr>
            <p:cNvGrpSpPr/>
            <p:nvPr/>
          </p:nvGrpSpPr>
          <p:grpSpPr>
            <a:xfrm>
              <a:off x="148471" y="5101635"/>
              <a:ext cx="8988345" cy="826771"/>
              <a:chOff x="200958" y="6068422"/>
              <a:chExt cx="8988345" cy="826771"/>
            </a:xfrm>
          </p:grpSpPr>
          <p:sp>
            <p:nvSpPr>
              <p:cNvPr id="32" name="TextBox 31">
                <a:extLst>
                  <a:ext uri="{FF2B5EF4-FFF2-40B4-BE49-F238E27FC236}">
                    <a16:creationId xmlns:a16="http://schemas.microsoft.com/office/drawing/2014/main" id="{7B1AAB5D-E006-4249-B7AD-B84E11F4087E}"/>
                  </a:ext>
                </a:extLst>
              </p:cNvPr>
              <p:cNvSpPr txBox="1"/>
              <p:nvPr/>
            </p:nvSpPr>
            <p:spPr>
              <a:xfrm>
                <a:off x="2382585" y="607895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 m</a:t>
                </a:r>
                <a:endParaRPr lang="en-US" sz="20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200958" y="607396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49" name="TextBox 48">
                <a:extLst>
                  <a:ext uri="{FF2B5EF4-FFF2-40B4-BE49-F238E27FC236}">
                    <a16:creationId xmlns:a16="http://schemas.microsoft.com/office/drawing/2014/main" id="{6EAB09BC-EDE2-4729-9600-870766E5C3FB}"/>
                  </a:ext>
                </a:extLst>
              </p:cNvPr>
              <p:cNvSpPr txBox="1"/>
              <p:nvPr/>
            </p:nvSpPr>
            <p:spPr>
              <a:xfrm>
                <a:off x="3759910" y="606842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 m</a:t>
                </a:r>
                <a:endParaRPr lang="en-US" sz="2000" baseline="-25000"/>
              </a:p>
            </p:txBody>
          </p:sp>
          <p:sp>
            <p:nvSpPr>
              <p:cNvPr id="50" name="TextBox 49">
                <a:extLst>
                  <a:ext uri="{FF2B5EF4-FFF2-40B4-BE49-F238E27FC236}">
                    <a16:creationId xmlns:a16="http://schemas.microsoft.com/office/drawing/2014/main" id="{B74C32A1-AC65-4338-B873-FB5A7506FB1E}"/>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 m</a:t>
                </a:r>
                <a:endParaRPr lang="en-US" sz="2000" baseline="-25000"/>
              </a:p>
            </p:txBody>
          </p:sp>
          <p:sp>
            <p:nvSpPr>
              <p:cNvPr id="51" name="TextBox 50">
                <a:extLst>
                  <a:ext uri="{FF2B5EF4-FFF2-40B4-BE49-F238E27FC236}">
                    <a16:creationId xmlns:a16="http://schemas.microsoft.com/office/drawing/2014/main" id="{A3E8C532-C8BC-4F4A-8D16-5D0EF4F9E30E}"/>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50 m</a:t>
                </a:r>
                <a:endParaRPr lang="en-US" sz="2000" baseline="-25000"/>
              </a:p>
            </p:txBody>
          </p:sp>
          <p:sp>
            <p:nvSpPr>
              <p:cNvPr id="52" name="TextBox 51">
                <a:extLst>
                  <a:ext uri="{FF2B5EF4-FFF2-40B4-BE49-F238E27FC236}">
                    <a16:creationId xmlns:a16="http://schemas.microsoft.com/office/drawing/2014/main" id="{DD1FDFDE-ED1F-4915-B162-423297673944}"/>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53" name="TextBox 52">
                <a:extLst>
                  <a:ext uri="{FF2B5EF4-FFF2-40B4-BE49-F238E27FC236}">
                    <a16:creationId xmlns:a16="http://schemas.microsoft.com/office/drawing/2014/main" id="{8B4B8B80-D399-41FD-A579-9143550E556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54" name="TextBox 53">
                <a:extLst>
                  <a:ext uri="{FF2B5EF4-FFF2-40B4-BE49-F238E27FC236}">
                    <a16:creationId xmlns:a16="http://schemas.microsoft.com/office/drawing/2014/main" id="{86EB055B-939F-4950-BEDC-6D6AEF452C6A}"/>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55" name="TextBox 54">
                <a:extLst>
                  <a:ext uri="{FF2B5EF4-FFF2-40B4-BE49-F238E27FC236}">
                    <a16:creationId xmlns:a16="http://schemas.microsoft.com/office/drawing/2014/main" id="{B324E014-FB36-4F3A-BBBC-BD353483D4FD}"/>
                  </a:ext>
                </a:extLst>
              </p:cNvPr>
              <p:cNvSpPr txBox="1"/>
              <p:nvPr/>
            </p:nvSpPr>
            <p:spPr>
              <a:xfrm>
                <a:off x="2364163" y="641239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 s</a:t>
                </a:r>
                <a:endParaRPr lang="en-US" sz="2000" baseline="-25000"/>
              </a:p>
            </p:txBody>
          </p:sp>
          <p:sp>
            <p:nvSpPr>
              <p:cNvPr id="56" name="TextBox 55">
                <a:extLst>
                  <a:ext uri="{FF2B5EF4-FFF2-40B4-BE49-F238E27FC236}">
                    <a16:creationId xmlns:a16="http://schemas.microsoft.com/office/drawing/2014/main" id="{AAF65BC3-6539-4A4A-B37F-D919AF3B3930}"/>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57" name="TextBox 56">
                <a:extLst>
                  <a:ext uri="{FF2B5EF4-FFF2-40B4-BE49-F238E27FC236}">
                    <a16:creationId xmlns:a16="http://schemas.microsoft.com/office/drawing/2014/main" id="{46E95B4A-2C1B-4C45-B617-ACED8FC2D706}"/>
                  </a:ext>
                </a:extLst>
              </p:cNvPr>
              <p:cNvSpPr txBox="1"/>
              <p:nvPr/>
            </p:nvSpPr>
            <p:spPr>
              <a:xfrm>
                <a:off x="3732685" y="644038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58" name="TextBox 57">
                <a:extLst>
                  <a:ext uri="{FF2B5EF4-FFF2-40B4-BE49-F238E27FC236}">
                    <a16:creationId xmlns:a16="http://schemas.microsoft.com/office/drawing/2014/main" id="{D295F1D8-BFC7-4641-822F-937A180FB5AC}"/>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 s</a:t>
                </a:r>
                <a:endParaRPr lang="en-US" sz="2000" baseline="-25000"/>
              </a:p>
            </p:txBody>
          </p:sp>
        </p:grpSp>
        <p:pic>
          <p:nvPicPr>
            <p:cNvPr id="73" name="Picture 72" descr="A picture containing horse, mammal, standing&#10;&#10;Description automatically generated">
              <a:extLst>
                <a:ext uri="{FF2B5EF4-FFF2-40B4-BE49-F238E27FC236}">
                  <a16:creationId xmlns:a16="http://schemas.microsoft.com/office/drawing/2014/main" id="{2B70CF7D-22CA-F240-6FE2-DA527D44DB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7566482" y="3773641"/>
              <a:ext cx="1256007" cy="1050377"/>
            </a:xfrm>
            <a:prstGeom prst="rect">
              <a:avLst/>
            </a:prstGeom>
          </p:spPr>
        </p:pic>
        <p:pic>
          <p:nvPicPr>
            <p:cNvPr id="74" name="Picture 73" descr="A picture containing horse, mammal, standing&#10;&#10;Description automatically generated">
              <a:extLst>
                <a:ext uri="{FF2B5EF4-FFF2-40B4-BE49-F238E27FC236}">
                  <a16:creationId xmlns:a16="http://schemas.microsoft.com/office/drawing/2014/main" id="{709E44D1-4678-75A8-4C03-1C9C7C9BA37F}"/>
                </a:ext>
              </a:extLst>
            </p:cNvPr>
            <p:cNvPicPr>
              <a:picLocks noChangeAspect="1"/>
            </p:cNvPicPr>
            <p:nvPr/>
          </p:nvPicPr>
          <p:blipFill>
            <a:blip r:embed="rId4">
              <a:alphaModFix amt="9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6000935" y="3762599"/>
              <a:ext cx="1256007" cy="1050377"/>
            </a:xfrm>
            <a:prstGeom prst="rect">
              <a:avLst/>
            </a:prstGeom>
          </p:spPr>
        </p:pic>
        <p:pic>
          <p:nvPicPr>
            <p:cNvPr id="75" name="Picture 74" descr="A picture containing horse, mammal, standing&#10;&#10;Description automatically generated">
              <a:extLst>
                <a:ext uri="{FF2B5EF4-FFF2-40B4-BE49-F238E27FC236}">
                  <a16:creationId xmlns:a16="http://schemas.microsoft.com/office/drawing/2014/main" id="{FA62A5C7-198B-FFBE-5959-4CB5F803A157}"/>
                </a:ext>
              </a:extLst>
            </p:cNvPr>
            <p:cNvPicPr>
              <a:picLocks noChangeAspect="1"/>
            </p:cNvPicPr>
            <p:nvPr/>
          </p:nvPicPr>
          <p:blipFill>
            <a:blip r:embed="rId4">
              <a:alphaModFix amt="8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4572001" y="3763839"/>
              <a:ext cx="1256007" cy="1050377"/>
            </a:xfrm>
            <a:prstGeom prst="rect">
              <a:avLst/>
            </a:prstGeom>
          </p:spPr>
        </p:pic>
        <p:pic>
          <p:nvPicPr>
            <p:cNvPr id="76" name="Picture 75" descr="A picture containing horse, mammal, standing&#10;&#10;Description automatically generated">
              <a:extLst>
                <a:ext uri="{FF2B5EF4-FFF2-40B4-BE49-F238E27FC236}">
                  <a16:creationId xmlns:a16="http://schemas.microsoft.com/office/drawing/2014/main" id="{F282CB8C-1E0A-98E1-06E4-A829F7AF57BF}"/>
                </a:ext>
              </a:extLst>
            </p:cNvPr>
            <p:cNvPicPr>
              <a:picLocks noChangeAspect="1"/>
            </p:cNvPicPr>
            <p:nvPr/>
          </p:nvPicPr>
          <p:blipFill>
            <a:blip r:embed="rId4">
              <a:alphaModFix amt="6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1762195" y="3728640"/>
              <a:ext cx="1256007" cy="1050377"/>
            </a:xfrm>
            <a:prstGeom prst="rect">
              <a:avLst/>
            </a:prstGeom>
          </p:spPr>
        </p:pic>
        <p:pic>
          <p:nvPicPr>
            <p:cNvPr id="77" name="Picture 76" descr="A picture containing horse, mammal, standing&#10;&#10;Description automatically generated">
              <a:extLst>
                <a:ext uri="{FF2B5EF4-FFF2-40B4-BE49-F238E27FC236}">
                  <a16:creationId xmlns:a16="http://schemas.microsoft.com/office/drawing/2014/main" id="{9C322721-CA4B-3B8D-4F96-48645EA39F5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493088" y="3767867"/>
              <a:ext cx="1256007" cy="1050377"/>
            </a:xfrm>
            <a:prstGeom prst="rect">
              <a:avLst/>
            </a:prstGeom>
          </p:spPr>
        </p:pic>
        <p:cxnSp>
          <p:nvCxnSpPr>
            <p:cNvPr id="78" name="Straight Connector 77">
              <a:extLst>
                <a:ext uri="{FF2B5EF4-FFF2-40B4-BE49-F238E27FC236}">
                  <a16:creationId xmlns:a16="http://schemas.microsoft.com/office/drawing/2014/main" id="{C212BDF4-3B3C-A2A3-77E0-FA5D35E93C9F}"/>
                </a:ext>
              </a:extLst>
            </p:cNvPr>
            <p:cNvCxnSpPr>
              <a:cxnSpLocks/>
            </p:cNvCxnSpPr>
            <p:nvPr/>
          </p:nvCxnSpPr>
          <p:spPr>
            <a:xfrm>
              <a:off x="6922362" y="4720956"/>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79" name="Picture 78" descr="A picture containing horse, mammal, standing&#10;&#10;Description automatically generated">
              <a:extLst>
                <a:ext uri="{FF2B5EF4-FFF2-40B4-BE49-F238E27FC236}">
                  <a16:creationId xmlns:a16="http://schemas.microsoft.com/office/drawing/2014/main" id="{AE8B5D01-6C82-7AE0-5FB3-D87A3EDF132C}"/>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3138569" y="3733802"/>
              <a:ext cx="1256007" cy="1050377"/>
            </a:xfrm>
            <a:prstGeom prst="rect">
              <a:avLst/>
            </a:prstGeom>
          </p:spPr>
        </p:pic>
        <p:sp>
          <p:nvSpPr>
            <p:cNvPr id="80" name="TextBox 79">
              <a:extLst>
                <a:ext uri="{FF2B5EF4-FFF2-40B4-BE49-F238E27FC236}">
                  <a16:creationId xmlns:a16="http://schemas.microsoft.com/office/drawing/2014/main" id="{E7CFDD4F-840A-CFD0-2666-C5C2A0660979}"/>
                </a:ext>
              </a:extLst>
            </p:cNvPr>
            <p:cNvSpPr txBox="1"/>
            <p:nvPr/>
          </p:nvSpPr>
          <p:spPr>
            <a:xfrm>
              <a:off x="5141771" y="50986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 m</a:t>
              </a:r>
              <a:endParaRPr lang="en-US" sz="2000" baseline="-25000"/>
            </a:p>
          </p:txBody>
        </p:sp>
        <p:sp>
          <p:nvSpPr>
            <p:cNvPr id="81" name="TextBox 80">
              <a:extLst>
                <a:ext uri="{FF2B5EF4-FFF2-40B4-BE49-F238E27FC236}">
                  <a16:creationId xmlns:a16="http://schemas.microsoft.com/office/drawing/2014/main" id="{1A3CE444-7952-523F-903B-C8D38FF6E222}"/>
                </a:ext>
              </a:extLst>
            </p:cNvPr>
            <p:cNvSpPr txBox="1"/>
            <p:nvPr/>
          </p:nvSpPr>
          <p:spPr>
            <a:xfrm>
              <a:off x="5122198" y="550397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 s</a:t>
              </a:r>
              <a:endParaRPr lang="en-US" sz="2000" baseline="-25000"/>
            </a:p>
          </p:txBody>
        </p:sp>
      </p:grpSp>
      <p:graphicFrame>
        <p:nvGraphicFramePr>
          <p:cNvPr id="84" name="Table 17">
            <a:extLst>
              <a:ext uri="{FF2B5EF4-FFF2-40B4-BE49-F238E27FC236}">
                <a16:creationId xmlns:a16="http://schemas.microsoft.com/office/drawing/2014/main" id="{2EA0607F-6EDE-7C3F-8A49-17055A8A5DE4}"/>
              </a:ext>
            </a:extLst>
          </p:cNvPr>
          <p:cNvGraphicFramePr>
            <a:graphicFrameLocks noGrp="1"/>
          </p:cNvGraphicFramePr>
          <p:nvPr>
            <p:extLst>
              <p:ext uri="{D42A27DB-BD31-4B8C-83A1-F6EECF244321}">
                <p14:modId xmlns:p14="http://schemas.microsoft.com/office/powerpoint/2010/main" val="3612437171"/>
              </p:ext>
            </p:extLst>
          </p:nvPr>
        </p:nvGraphicFramePr>
        <p:xfrm>
          <a:off x="1112749" y="5258887"/>
          <a:ext cx="9192121" cy="944880"/>
        </p:xfrm>
        <a:graphic>
          <a:graphicData uri="http://schemas.openxmlformats.org/drawingml/2006/table">
            <a:tbl>
              <a:tblPr firstRow="1" bandRow="1">
                <a:tableStyleId>{68D230F3-CF80-4859-8CE7-A43EE81993B5}</a:tableStyleId>
              </a:tblPr>
              <a:tblGrid>
                <a:gridCol w="2551052">
                  <a:extLst>
                    <a:ext uri="{9D8B030D-6E8A-4147-A177-3AD203B41FA5}">
                      <a16:colId xmlns:a16="http://schemas.microsoft.com/office/drawing/2014/main" val="2207175985"/>
                    </a:ext>
                  </a:extLst>
                </a:gridCol>
                <a:gridCol w="867503">
                  <a:extLst>
                    <a:ext uri="{9D8B030D-6E8A-4147-A177-3AD203B41FA5}">
                      <a16:colId xmlns:a16="http://schemas.microsoft.com/office/drawing/2014/main" val="3764745696"/>
                    </a:ext>
                  </a:extLst>
                </a:gridCol>
                <a:gridCol w="987583">
                  <a:extLst>
                    <a:ext uri="{9D8B030D-6E8A-4147-A177-3AD203B41FA5}">
                      <a16:colId xmlns:a16="http://schemas.microsoft.com/office/drawing/2014/main" val="4226705480"/>
                    </a:ext>
                  </a:extLst>
                </a:gridCol>
                <a:gridCol w="1111257">
                  <a:extLst>
                    <a:ext uri="{9D8B030D-6E8A-4147-A177-3AD203B41FA5}">
                      <a16:colId xmlns:a16="http://schemas.microsoft.com/office/drawing/2014/main" val="3779379094"/>
                    </a:ext>
                  </a:extLst>
                </a:gridCol>
                <a:gridCol w="1015846">
                  <a:extLst>
                    <a:ext uri="{9D8B030D-6E8A-4147-A177-3AD203B41FA5}">
                      <a16:colId xmlns:a16="http://schemas.microsoft.com/office/drawing/2014/main" val="2765526130"/>
                    </a:ext>
                  </a:extLst>
                </a:gridCol>
                <a:gridCol w="1367424">
                  <a:extLst>
                    <a:ext uri="{9D8B030D-6E8A-4147-A177-3AD203B41FA5}">
                      <a16:colId xmlns:a16="http://schemas.microsoft.com/office/drawing/2014/main" val="1015239111"/>
                    </a:ext>
                  </a:extLst>
                </a:gridCol>
                <a:gridCol w="1291456">
                  <a:extLst>
                    <a:ext uri="{9D8B030D-6E8A-4147-A177-3AD203B41FA5}">
                      <a16:colId xmlns:a16="http://schemas.microsoft.com/office/drawing/2014/main" val="3632407223"/>
                    </a:ext>
                  </a:extLst>
                </a:gridCol>
              </a:tblGrid>
              <a:tr h="425468">
                <a:tc>
                  <a:txBody>
                    <a:bodyPr/>
                    <a:lstStyle/>
                    <a:p>
                      <a:pPr algn="ctr"/>
                      <a:r>
                        <a:rPr lang="en-US" sz="25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425468">
                <a:tc>
                  <a:txBody>
                    <a:bodyPr/>
                    <a:lstStyle/>
                    <a:p>
                      <a:pPr algn="ctr"/>
                      <a:r>
                        <a:rPr lang="en-US" sz="25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pic>
        <p:nvPicPr>
          <p:cNvPr id="104" name="Picture 5" descr="empty-blue-rectangle">
            <a:extLst>
              <a:ext uri="{FF2B5EF4-FFF2-40B4-BE49-F238E27FC236}">
                <a16:creationId xmlns:a16="http://schemas.microsoft.com/office/drawing/2014/main" id="{3A3AFE91-7F59-8595-7BE5-43E7C3878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37" y="1290783"/>
            <a:ext cx="10862456"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D6226ED3-D1FF-EA97-C1D0-C1D160CD5612}"/>
              </a:ext>
            </a:extLst>
          </p:cNvPr>
          <p:cNvSpPr txBox="1"/>
          <p:nvPr/>
        </p:nvSpPr>
        <p:spPr>
          <a:xfrm>
            <a:off x="542455" y="1283575"/>
            <a:ext cx="10336139"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Ví dụ: Một con ngựa chuyển động dọc theo đường thẳng. Độ dịch chuyển của nó tại các thời điểm khác nhau như hình và bảng</a:t>
            </a:r>
            <a:endParaRPr lang="en-US" sz="2500"/>
          </a:p>
        </p:txBody>
      </p:sp>
      <p:sp>
        <p:nvSpPr>
          <p:cNvPr id="106" name="Text Box 13">
            <a:extLst>
              <a:ext uri="{FF2B5EF4-FFF2-40B4-BE49-F238E27FC236}">
                <a16:creationId xmlns:a16="http://schemas.microsoft.com/office/drawing/2014/main" id="{A2C4661D-5E4E-F3D5-C268-74BB5D224EBC}"/>
              </a:ext>
            </a:extLst>
          </p:cNvPr>
          <p:cNvSpPr txBox="1">
            <a:spLocks noChangeArrowheads="1"/>
          </p:cNvSpPr>
          <p:nvPr/>
        </p:nvSpPr>
        <p:spPr bwMode="auto">
          <a:xfrm>
            <a:off x="232529" y="646165"/>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22939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C242572-C07C-B20B-E1A5-B357C48C425A}"/>
              </a:ext>
            </a:extLst>
          </p:cNvPr>
          <p:cNvGrpSpPr/>
          <p:nvPr/>
        </p:nvGrpSpPr>
        <p:grpSpPr>
          <a:xfrm>
            <a:off x="-29497" y="65599"/>
            <a:ext cx="11230898" cy="541687"/>
            <a:chOff x="74035" y="2231322"/>
            <a:chExt cx="11161311" cy="756154"/>
          </a:xfrm>
        </p:grpSpPr>
        <p:grpSp>
          <p:nvGrpSpPr>
            <p:cNvPr id="63" name="Group 70">
              <a:extLst>
                <a:ext uri="{FF2B5EF4-FFF2-40B4-BE49-F238E27FC236}">
                  <a16:creationId xmlns:a16="http://schemas.microsoft.com/office/drawing/2014/main" id="{7534A671-E252-A83C-D31C-78093EBC00BD}"/>
                </a:ext>
              </a:extLst>
            </p:cNvPr>
            <p:cNvGrpSpPr>
              <a:grpSpLocks/>
            </p:cNvGrpSpPr>
            <p:nvPr/>
          </p:nvGrpSpPr>
          <p:grpSpPr bwMode="auto">
            <a:xfrm>
              <a:off x="330533" y="2267004"/>
              <a:ext cx="10904813" cy="708275"/>
              <a:chOff x="587624" y="3377549"/>
              <a:chExt cx="5615469" cy="1364238"/>
            </a:xfrm>
          </p:grpSpPr>
          <p:pic>
            <p:nvPicPr>
              <p:cNvPr id="71" name="Picture 8" descr="empty-green-rectangle">
                <a:extLst>
                  <a:ext uri="{FF2B5EF4-FFF2-40B4-BE49-F238E27FC236}">
                    <a16:creationId xmlns:a16="http://schemas.microsoft.com/office/drawing/2014/main" id="{C78FAFF3-9C1D-0CD5-1D82-DC1D875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green-top-faded">
                <a:extLst>
                  <a:ext uri="{FF2B5EF4-FFF2-40B4-BE49-F238E27FC236}">
                    <a16:creationId xmlns:a16="http://schemas.microsoft.com/office/drawing/2014/main" id="{0FD84683-64C7-CAF4-D34C-3A33B771A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a16="http://schemas.microsoft.com/office/drawing/2014/main" id="{6780C27B-6477-5172-25B8-EA24BE7653B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0" name="Rectangle 1026060">
              <a:extLst>
                <a:ext uri="{FF2B5EF4-FFF2-40B4-BE49-F238E27FC236}">
                  <a16:creationId xmlns:a16="http://schemas.microsoft.com/office/drawing/2014/main" id="{70E46F68-D81B-9F98-4FAE-7AD6EBB9842B}"/>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graphicFrame>
        <p:nvGraphicFramePr>
          <p:cNvPr id="84" name="Table 17">
            <a:extLst>
              <a:ext uri="{FF2B5EF4-FFF2-40B4-BE49-F238E27FC236}">
                <a16:creationId xmlns:a16="http://schemas.microsoft.com/office/drawing/2014/main" id="{2EA0607F-6EDE-7C3F-8A49-17055A8A5DE4}"/>
              </a:ext>
            </a:extLst>
          </p:cNvPr>
          <p:cNvGraphicFramePr>
            <a:graphicFrameLocks noGrp="1"/>
          </p:cNvGraphicFramePr>
          <p:nvPr>
            <p:extLst>
              <p:ext uri="{D42A27DB-BD31-4B8C-83A1-F6EECF244321}">
                <p14:modId xmlns:p14="http://schemas.microsoft.com/office/powerpoint/2010/main" val="438564929"/>
              </p:ext>
            </p:extLst>
          </p:nvPr>
        </p:nvGraphicFramePr>
        <p:xfrm>
          <a:off x="939709" y="1363301"/>
          <a:ext cx="9825130" cy="944880"/>
        </p:xfrm>
        <a:graphic>
          <a:graphicData uri="http://schemas.openxmlformats.org/drawingml/2006/table">
            <a:tbl>
              <a:tblPr firstRow="1" bandRow="1">
                <a:tableStyleId>{68D230F3-CF80-4859-8CE7-A43EE81993B5}</a:tableStyleId>
              </a:tblPr>
              <a:tblGrid>
                <a:gridCol w="2726728">
                  <a:extLst>
                    <a:ext uri="{9D8B030D-6E8A-4147-A177-3AD203B41FA5}">
                      <a16:colId xmlns:a16="http://schemas.microsoft.com/office/drawing/2014/main" val="2207175985"/>
                    </a:ext>
                  </a:extLst>
                </a:gridCol>
                <a:gridCol w="927244">
                  <a:extLst>
                    <a:ext uri="{9D8B030D-6E8A-4147-A177-3AD203B41FA5}">
                      <a16:colId xmlns:a16="http://schemas.microsoft.com/office/drawing/2014/main" val="3764745696"/>
                    </a:ext>
                  </a:extLst>
                </a:gridCol>
                <a:gridCol w="1055592">
                  <a:extLst>
                    <a:ext uri="{9D8B030D-6E8A-4147-A177-3AD203B41FA5}">
                      <a16:colId xmlns:a16="http://schemas.microsoft.com/office/drawing/2014/main" val="4226705480"/>
                    </a:ext>
                  </a:extLst>
                </a:gridCol>
                <a:gridCol w="1187784">
                  <a:extLst>
                    <a:ext uri="{9D8B030D-6E8A-4147-A177-3AD203B41FA5}">
                      <a16:colId xmlns:a16="http://schemas.microsoft.com/office/drawing/2014/main" val="3779379094"/>
                    </a:ext>
                  </a:extLst>
                </a:gridCol>
                <a:gridCol w="1085801">
                  <a:extLst>
                    <a:ext uri="{9D8B030D-6E8A-4147-A177-3AD203B41FA5}">
                      <a16:colId xmlns:a16="http://schemas.microsoft.com/office/drawing/2014/main" val="2765526130"/>
                    </a:ext>
                  </a:extLst>
                </a:gridCol>
                <a:gridCol w="1461591">
                  <a:extLst>
                    <a:ext uri="{9D8B030D-6E8A-4147-A177-3AD203B41FA5}">
                      <a16:colId xmlns:a16="http://schemas.microsoft.com/office/drawing/2014/main" val="1015239111"/>
                    </a:ext>
                  </a:extLst>
                </a:gridCol>
                <a:gridCol w="1380390">
                  <a:extLst>
                    <a:ext uri="{9D8B030D-6E8A-4147-A177-3AD203B41FA5}">
                      <a16:colId xmlns:a16="http://schemas.microsoft.com/office/drawing/2014/main" val="3632407223"/>
                    </a:ext>
                  </a:extLst>
                </a:gridCol>
              </a:tblGrid>
              <a:tr h="425468">
                <a:tc>
                  <a:txBody>
                    <a:bodyPr/>
                    <a:lstStyle/>
                    <a:p>
                      <a:pPr algn="ctr"/>
                      <a:r>
                        <a:rPr lang="en-US" sz="25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425468">
                <a:tc>
                  <a:txBody>
                    <a:bodyPr/>
                    <a:lstStyle/>
                    <a:p>
                      <a:pPr algn="ctr"/>
                      <a:r>
                        <a:rPr lang="en-US" sz="25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grpSp>
        <p:nvGrpSpPr>
          <p:cNvPr id="42" name="Group 41">
            <a:extLst>
              <a:ext uri="{FF2B5EF4-FFF2-40B4-BE49-F238E27FC236}">
                <a16:creationId xmlns:a16="http://schemas.microsoft.com/office/drawing/2014/main" id="{B33F94F2-EE29-B928-02F7-254F6AB0E562}"/>
              </a:ext>
            </a:extLst>
          </p:cNvPr>
          <p:cNvGrpSpPr/>
          <p:nvPr/>
        </p:nvGrpSpPr>
        <p:grpSpPr>
          <a:xfrm>
            <a:off x="7764323" y="2590800"/>
            <a:ext cx="3591843" cy="2878393"/>
            <a:chOff x="9013155" y="3648104"/>
            <a:chExt cx="3591843" cy="2878393"/>
          </a:xfrm>
        </p:grpSpPr>
        <p:cxnSp>
          <p:nvCxnSpPr>
            <p:cNvPr id="43" name="Straight Arrow Connector 42">
              <a:extLst>
                <a:ext uri="{FF2B5EF4-FFF2-40B4-BE49-F238E27FC236}">
                  <a16:creationId xmlns:a16="http://schemas.microsoft.com/office/drawing/2014/main" id="{07443769-20AB-24E0-CC63-FB1A18512C36}"/>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98FB8F5-CCA5-F70D-DE13-3A658B3A74F6}"/>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C3F831-20F4-B4C2-4D71-FE1E7A77B1F8}"/>
                </a:ext>
              </a:extLst>
            </p:cNvPr>
            <p:cNvCxnSpPr>
              <a:cxnSpLocks/>
            </p:cNvCxnSpPr>
            <p:nvPr/>
          </p:nvCxnSpPr>
          <p:spPr>
            <a:xfrm flipV="1">
              <a:off x="9601200" y="4274191"/>
              <a:ext cx="1918172" cy="17144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E34232E-3C37-C144-A947-ABB742DD0867}"/>
                </a:ext>
              </a:extLst>
            </p:cNvPr>
            <p:cNvSpPr txBox="1"/>
            <p:nvPr/>
          </p:nvSpPr>
          <p:spPr>
            <a:xfrm>
              <a:off x="9013155" y="3648104"/>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47" name="TextBox 46">
              <a:extLst>
                <a:ext uri="{FF2B5EF4-FFF2-40B4-BE49-F238E27FC236}">
                  <a16:creationId xmlns:a16="http://schemas.microsoft.com/office/drawing/2014/main" id="{0C33FE47-6A9E-F6E4-4795-9FE630B47F7F}"/>
                </a:ext>
              </a:extLst>
            </p:cNvPr>
            <p:cNvSpPr txBox="1"/>
            <p:nvPr/>
          </p:nvSpPr>
          <p:spPr>
            <a:xfrm>
              <a:off x="11774006" y="6049443"/>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grpSp>
        <p:nvGrpSpPr>
          <p:cNvPr id="60" name="Group 59">
            <a:extLst>
              <a:ext uri="{FF2B5EF4-FFF2-40B4-BE49-F238E27FC236}">
                <a16:creationId xmlns:a16="http://schemas.microsoft.com/office/drawing/2014/main" id="{CBF8C56E-43A4-CBB0-83D3-D237AAF0E07E}"/>
              </a:ext>
            </a:extLst>
          </p:cNvPr>
          <p:cNvGrpSpPr/>
          <p:nvPr/>
        </p:nvGrpSpPr>
        <p:grpSpPr>
          <a:xfrm>
            <a:off x="8352367" y="3420380"/>
            <a:ext cx="1694787" cy="1470302"/>
            <a:chOff x="9188202" y="5715000"/>
            <a:chExt cx="489198" cy="419100"/>
          </a:xfrm>
        </p:grpSpPr>
        <p:cxnSp>
          <p:nvCxnSpPr>
            <p:cNvPr id="61" name="Straight Connector 60">
              <a:extLst>
                <a:ext uri="{FF2B5EF4-FFF2-40B4-BE49-F238E27FC236}">
                  <a16:creationId xmlns:a16="http://schemas.microsoft.com/office/drawing/2014/main" id="{3EBAA8F9-E540-8C4F-7124-D43B1556ACE3}"/>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E89223C-6122-47C3-714D-CA14DECCA32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7B87DDC7-8443-3A42-C49D-83342747372C}"/>
              </a:ext>
            </a:extLst>
          </p:cNvPr>
          <p:cNvGrpSpPr/>
          <p:nvPr/>
        </p:nvGrpSpPr>
        <p:grpSpPr>
          <a:xfrm>
            <a:off x="8309004" y="3776977"/>
            <a:ext cx="1319308" cy="1113706"/>
            <a:chOff x="9188202" y="5715000"/>
            <a:chExt cx="489198" cy="419100"/>
          </a:xfrm>
        </p:grpSpPr>
        <p:cxnSp>
          <p:nvCxnSpPr>
            <p:cNvPr id="66" name="Straight Connector 65">
              <a:extLst>
                <a:ext uri="{FF2B5EF4-FFF2-40B4-BE49-F238E27FC236}">
                  <a16:creationId xmlns:a16="http://schemas.microsoft.com/office/drawing/2014/main" id="{FEEA988D-0ABA-3935-5DCB-847300E5B005}"/>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2B152BA-19DB-C9F1-7830-B5021735AFE9}"/>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BED7FC27-414A-E5B9-87F1-214832698A27}"/>
              </a:ext>
            </a:extLst>
          </p:cNvPr>
          <p:cNvGrpSpPr/>
          <p:nvPr/>
        </p:nvGrpSpPr>
        <p:grpSpPr>
          <a:xfrm>
            <a:off x="8327625" y="4156301"/>
            <a:ext cx="901753" cy="710291"/>
            <a:chOff x="9188202" y="5715000"/>
            <a:chExt cx="489198" cy="419100"/>
          </a:xfrm>
        </p:grpSpPr>
        <p:cxnSp>
          <p:nvCxnSpPr>
            <p:cNvPr id="86" name="Straight Connector 85">
              <a:extLst>
                <a:ext uri="{FF2B5EF4-FFF2-40B4-BE49-F238E27FC236}">
                  <a16:creationId xmlns:a16="http://schemas.microsoft.com/office/drawing/2014/main" id="{589BDD24-205F-A969-7E31-3B5CA7E73616}"/>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9D1DA8-9387-F89B-238B-F86C7E0AC74D}"/>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97FB00A-0811-DC47-40AB-1A7C26680BFC}"/>
              </a:ext>
            </a:extLst>
          </p:cNvPr>
          <p:cNvGrpSpPr/>
          <p:nvPr/>
        </p:nvGrpSpPr>
        <p:grpSpPr>
          <a:xfrm>
            <a:off x="8327625" y="4494581"/>
            <a:ext cx="500311" cy="396103"/>
            <a:chOff x="9188202" y="5715000"/>
            <a:chExt cx="489198" cy="419100"/>
          </a:xfrm>
        </p:grpSpPr>
        <p:cxnSp>
          <p:nvCxnSpPr>
            <p:cNvPr id="89" name="Straight Connector 88">
              <a:extLst>
                <a:ext uri="{FF2B5EF4-FFF2-40B4-BE49-F238E27FC236}">
                  <a16:creationId xmlns:a16="http://schemas.microsoft.com/office/drawing/2014/main" id="{50CEC707-8C2A-D451-CA6D-FDAD87251AF4}"/>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79498D3-5F98-BDAB-2B53-C11B77A80A6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37B1C90D-E477-A89D-8AF5-40D5116B1267}"/>
              </a:ext>
            </a:extLst>
          </p:cNvPr>
          <p:cNvSpPr txBox="1"/>
          <p:nvPr/>
        </p:nvSpPr>
        <p:spPr>
          <a:xfrm>
            <a:off x="8526808" y="494973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92" name="TextBox 91">
            <a:extLst>
              <a:ext uri="{FF2B5EF4-FFF2-40B4-BE49-F238E27FC236}">
                <a16:creationId xmlns:a16="http://schemas.microsoft.com/office/drawing/2014/main" id="{05009967-C844-3548-632A-17E42D86498C}"/>
              </a:ext>
            </a:extLst>
          </p:cNvPr>
          <p:cNvSpPr txBox="1"/>
          <p:nvPr/>
        </p:nvSpPr>
        <p:spPr>
          <a:xfrm>
            <a:off x="8927052" y="4950376"/>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93" name="TextBox 92">
            <a:extLst>
              <a:ext uri="{FF2B5EF4-FFF2-40B4-BE49-F238E27FC236}">
                <a16:creationId xmlns:a16="http://schemas.microsoft.com/office/drawing/2014/main" id="{D4685249-23A4-E109-21BA-3108BF5E000D}"/>
              </a:ext>
            </a:extLst>
          </p:cNvPr>
          <p:cNvSpPr txBox="1"/>
          <p:nvPr/>
        </p:nvSpPr>
        <p:spPr>
          <a:xfrm>
            <a:off x="9370000" y="4954259"/>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94" name="TextBox 93">
            <a:extLst>
              <a:ext uri="{FF2B5EF4-FFF2-40B4-BE49-F238E27FC236}">
                <a16:creationId xmlns:a16="http://schemas.microsoft.com/office/drawing/2014/main" id="{7EF754F7-7075-5FF9-81C8-8B370D3B7418}"/>
              </a:ext>
            </a:extLst>
          </p:cNvPr>
          <p:cNvSpPr txBox="1"/>
          <p:nvPr/>
        </p:nvSpPr>
        <p:spPr>
          <a:xfrm>
            <a:off x="9774446" y="4950376"/>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95" name="TextBox 94">
            <a:extLst>
              <a:ext uri="{FF2B5EF4-FFF2-40B4-BE49-F238E27FC236}">
                <a16:creationId xmlns:a16="http://schemas.microsoft.com/office/drawing/2014/main" id="{CB7A1E27-1616-A9ED-ECFD-17559FAA146D}"/>
              </a:ext>
            </a:extLst>
          </p:cNvPr>
          <p:cNvSpPr txBox="1"/>
          <p:nvPr/>
        </p:nvSpPr>
        <p:spPr>
          <a:xfrm>
            <a:off x="7816683" y="4286932"/>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96" name="TextBox 95">
            <a:extLst>
              <a:ext uri="{FF2B5EF4-FFF2-40B4-BE49-F238E27FC236}">
                <a16:creationId xmlns:a16="http://schemas.microsoft.com/office/drawing/2014/main" id="{FD26463A-C2D2-DAE8-E50B-5D845100CCF7}"/>
              </a:ext>
            </a:extLst>
          </p:cNvPr>
          <p:cNvSpPr txBox="1"/>
          <p:nvPr/>
        </p:nvSpPr>
        <p:spPr>
          <a:xfrm>
            <a:off x="7816683" y="3932147"/>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a:t>
            </a:r>
            <a:endParaRPr lang="en-US" sz="2000" baseline="-25000"/>
          </a:p>
        </p:txBody>
      </p:sp>
      <p:sp>
        <p:nvSpPr>
          <p:cNvPr id="97" name="TextBox 96">
            <a:extLst>
              <a:ext uri="{FF2B5EF4-FFF2-40B4-BE49-F238E27FC236}">
                <a16:creationId xmlns:a16="http://schemas.microsoft.com/office/drawing/2014/main" id="{304193C8-4D9E-F3A7-687B-FF2B9D1F47B7}"/>
              </a:ext>
            </a:extLst>
          </p:cNvPr>
          <p:cNvSpPr txBox="1"/>
          <p:nvPr/>
        </p:nvSpPr>
        <p:spPr>
          <a:xfrm>
            <a:off x="7799791" y="3576922"/>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a:t>
            </a:r>
            <a:endParaRPr lang="en-US" sz="2000" baseline="-25000"/>
          </a:p>
        </p:txBody>
      </p:sp>
      <p:sp>
        <p:nvSpPr>
          <p:cNvPr id="98" name="TextBox 97">
            <a:extLst>
              <a:ext uri="{FF2B5EF4-FFF2-40B4-BE49-F238E27FC236}">
                <a16:creationId xmlns:a16="http://schemas.microsoft.com/office/drawing/2014/main" id="{835E1656-8280-5553-8652-776F30A7A29D}"/>
              </a:ext>
            </a:extLst>
          </p:cNvPr>
          <p:cNvSpPr txBox="1"/>
          <p:nvPr/>
        </p:nvSpPr>
        <p:spPr>
          <a:xfrm>
            <a:off x="7808818" y="321288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a:t>
            </a:r>
            <a:endParaRPr lang="en-US" sz="2000" baseline="-25000"/>
          </a:p>
        </p:txBody>
      </p:sp>
      <p:sp>
        <p:nvSpPr>
          <p:cNvPr id="99" name="TextBox 98">
            <a:extLst>
              <a:ext uri="{FF2B5EF4-FFF2-40B4-BE49-F238E27FC236}">
                <a16:creationId xmlns:a16="http://schemas.microsoft.com/office/drawing/2014/main" id="{09B1D3DB-E04C-B395-D862-4CCE48A1CA5E}"/>
              </a:ext>
            </a:extLst>
          </p:cNvPr>
          <p:cNvSpPr txBox="1"/>
          <p:nvPr/>
        </p:nvSpPr>
        <p:spPr>
          <a:xfrm rot="16200000">
            <a:off x="6638871" y="3777010"/>
            <a:ext cx="2059927" cy="348813"/>
          </a:xfrm>
          <a:prstGeom prst="rect">
            <a:avLst/>
          </a:prstGeom>
          <a:noFill/>
        </p:spPr>
        <p:txBody>
          <a:bodyPr wrap="square">
            <a:spAutoFit/>
          </a:bodyPr>
          <a:lstStyle/>
          <a:p>
            <a:pPr algn="ctr"/>
            <a:r>
              <a:rPr lang="en-US" sz="2500" baseline="-25000">
                <a:latin typeface="Arial" panose="020B0604020202020204" pitchFamily="34" charset="0"/>
                <a:cs typeface="Times New Roman" panose="02020603050405020304" pitchFamily="18" charset="0"/>
              </a:rPr>
              <a:t>Độ dịch chuyển</a:t>
            </a:r>
            <a:endParaRPr lang="en-US" sz="2500" baseline="-25000"/>
          </a:p>
        </p:txBody>
      </p:sp>
      <p:sp>
        <p:nvSpPr>
          <p:cNvPr id="100" name="TextBox 99">
            <a:extLst>
              <a:ext uri="{FF2B5EF4-FFF2-40B4-BE49-F238E27FC236}">
                <a16:creationId xmlns:a16="http://schemas.microsoft.com/office/drawing/2014/main" id="{B172D2D8-D79D-9D60-2484-AAA0385CC3BD}"/>
              </a:ext>
            </a:extLst>
          </p:cNvPr>
          <p:cNvSpPr txBox="1"/>
          <p:nvPr/>
        </p:nvSpPr>
        <p:spPr>
          <a:xfrm>
            <a:off x="9940068" y="331680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L</a:t>
            </a:r>
            <a:endParaRPr lang="en-US" sz="2000" baseline="-25000"/>
          </a:p>
        </p:txBody>
      </p:sp>
      <p:sp>
        <p:nvSpPr>
          <p:cNvPr id="101" name="TextBox 100">
            <a:extLst>
              <a:ext uri="{FF2B5EF4-FFF2-40B4-BE49-F238E27FC236}">
                <a16:creationId xmlns:a16="http://schemas.microsoft.com/office/drawing/2014/main" id="{C5D990AF-852A-3AA9-D2CE-B611B6F03E05}"/>
              </a:ext>
            </a:extLst>
          </p:cNvPr>
          <p:cNvSpPr txBox="1"/>
          <p:nvPr/>
        </p:nvSpPr>
        <p:spPr>
          <a:xfrm>
            <a:off x="10005883" y="452739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M</a:t>
            </a:r>
            <a:endParaRPr lang="en-US" sz="2000" baseline="-25000"/>
          </a:p>
        </p:txBody>
      </p:sp>
      <p:pic>
        <p:nvPicPr>
          <p:cNvPr id="102" name="Picture 5" descr="empty-blue-rectangle">
            <a:extLst>
              <a:ext uri="{FF2B5EF4-FFF2-40B4-BE49-F238E27FC236}">
                <a16:creationId xmlns:a16="http://schemas.microsoft.com/office/drawing/2014/main" id="{60287A14-1822-F6F0-7126-7527E2034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320" y="5763821"/>
            <a:ext cx="8898940" cy="66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a16="http://schemas.microsoft.com/office/drawing/2014/main" id="{6F303897-AD7C-DBC2-FA5E-C7223FEFDC61}"/>
              </a:ext>
            </a:extLst>
          </p:cNvPr>
          <p:cNvSpPr txBox="1"/>
          <p:nvPr/>
        </p:nvSpPr>
        <p:spPr>
          <a:xfrm>
            <a:off x="876417" y="2967879"/>
            <a:ext cx="5685612" cy="1718163"/>
          </a:xfrm>
          <a:prstGeom prst="rect">
            <a:avLst/>
          </a:prstGeom>
          <a:noFill/>
        </p:spPr>
        <p:txBody>
          <a:bodyPr wrap="square">
            <a:spAutoFit/>
          </a:bodyPr>
          <a:lstStyle/>
          <a:p>
            <a:pPr marL="0" marR="0">
              <a:lnSpc>
                <a:spcPct val="107000"/>
              </a:lnSpc>
              <a:spcBef>
                <a:spcPts val="0"/>
              </a:spcBef>
              <a:spcAft>
                <a:spcPts val="500"/>
              </a:spcAft>
            </a:pPr>
            <a:r>
              <a:rPr lang="en-US" sz="2500" i="1" u="sng">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 xét: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đang chuyển động với độ dịch chuyển tăng đều sau mỗi giây. Tức là vật đang chuyển động với tốc độ không đổi, có giá trị là 10 m/s.</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82" name="TextBox 81">
            <a:extLst>
              <a:ext uri="{FF2B5EF4-FFF2-40B4-BE49-F238E27FC236}">
                <a16:creationId xmlns:a16="http://schemas.microsoft.com/office/drawing/2014/main" id="{DD04F151-F0D3-F149-4E58-3CD655CF6506}"/>
              </a:ext>
            </a:extLst>
          </p:cNvPr>
          <p:cNvSpPr txBox="1"/>
          <p:nvPr/>
        </p:nvSpPr>
        <p:spPr>
          <a:xfrm>
            <a:off x="2590916" y="5830786"/>
            <a:ext cx="7183530" cy="474104"/>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Đồ thị này là đường thẳng qua gốc toạ độ. </a:t>
            </a:r>
          </a:p>
        </p:txBody>
      </p:sp>
      <p:sp>
        <p:nvSpPr>
          <p:cNvPr id="104" name="Text Box 13">
            <a:extLst>
              <a:ext uri="{FF2B5EF4-FFF2-40B4-BE49-F238E27FC236}">
                <a16:creationId xmlns:a16="http://schemas.microsoft.com/office/drawing/2014/main" id="{43F03D6D-6B85-1DA6-3AFA-F23E9A15E7A9}"/>
              </a:ext>
            </a:extLst>
          </p:cNvPr>
          <p:cNvSpPr txBox="1">
            <a:spLocks noChangeArrowheads="1"/>
          </p:cNvSpPr>
          <p:nvPr/>
        </p:nvSpPr>
        <p:spPr bwMode="auto">
          <a:xfrm>
            <a:off x="232529" y="646165"/>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100493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C242572-C07C-B20B-E1A5-B357C48C425A}"/>
              </a:ext>
            </a:extLst>
          </p:cNvPr>
          <p:cNvGrpSpPr/>
          <p:nvPr/>
        </p:nvGrpSpPr>
        <p:grpSpPr>
          <a:xfrm>
            <a:off x="-29497" y="65599"/>
            <a:ext cx="11230898" cy="541687"/>
            <a:chOff x="74035" y="2231322"/>
            <a:chExt cx="11161311" cy="756154"/>
          </a:xfrm>
        </p:grpSpPr>
        <p:grpSp>
          <p:nvGrpSpPr>
            <p:cNvPr id="63" name="Group 70">
              <a:extLst>
                <a:ext uri="{FF2B5EF4-FFF2-40B4-BE49-F238E27FC236}">
                  <a16:creationId xmlns:a16="http://schemas.microsoft.com/office/drawing/2014/main" id="{7534A671-E252-A83C-D31C-78093EBC00BD}"/>
                </a:ext>
              </a:extLst>
            </p:cNvPr>
            <p:cNvGrpSpPr>
              <a:grpSpLocks/>
            </p:cNvGrpSpPr>
            <p:nvPr/>
          </p:nvGrpSpPr>
          <p:grpSpPr bwMode="auto">
            <a:xfrm>
              <a:off x="330533" y="2267004"/>
              <a:ext cx="10904813" cy="708275"/>
              <a:chOff x="587624" y="3377549"/>
              <a:chExt cx="5615469" cy="1364238"/>
            </a:xfrm>
          </p:grpSpPr>
          <p:pic>
            <p:nvPicPr>
              <p:cNvPr id="71" name="Picture 8" descr="empty-green-rectangle">
                <a:extLst>
                  <a:ext uri="{FF2B5EF4-FFF2-40B4-BE49-F238E27FC236}">
                    <a16:creationId xmlns:a16="http://schemas.microsoft.com/office/drawing/2014/main" id="{C78FAFF3-9C1D-0CD5-1D82-DC1D875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green-top-faded">
                <a:extLst>
                  <a:ext uri="{FF2B5EF4-FFF2-40B4-BE49-F238E27FC236}">
                    <a16:creationId xmlns:a16="http://schemas.microsoft.com/office/drawing/2014/main" id="{0FD84683-64C7-CAF4-D34C-3A33B771A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a16="http://schemas.microsoft.com/office/drawing/2014/main" id="{6780C27B-6477-5172-25B8-EA24BE7653B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0" name="Rectangle 1026060">
              <a:extLst>
                <a:ext uri="{FF2B5EF4-FFF2-40B4-BE49-F238E27FC236}">
                  <a16:creationId xmlns:a16="http://schemas.microsoft.com/office/drawing/2014/main" id="{70E46F68-D81B-9F98-4FAE-7AD6EBB9842B}"/>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grpSp>
        <p:nvGrpSpPr>
          <p:cNvPr id="42" name="Group 41">
            <a:extLst>
              <a:ext uri="{FF2B5EF4-FFF2-40B4-BE49-F238E27FC236}">
                <a16:creationId xmlns:a16="http://schemas.microsoft.com/office/drawing/2014/main" id="{B33F94F2-EE29-B928-02F7-254F6AB0E562}"/>
              </a:ext>
            </a:extLst>
          </p:cNvPr>
          <p:cNvGrpSpPr/>
          <p:nvPr/>
        </p:nvGrpSpPr>
        <p:grpSpPr>
          <a:xfrm>
            <a:off x="7594832" y="1540382"/>
            <a:ext cx="3591843" cy="2878393"/>
            <a:chOff x="9013155" y="3648104"/>
            <a:chExt cx="3591843" cy="2878393"/>
          </a:xfrm>
        </p:grpSpPr>
        <p:cxnSp>
          <p:nvCxnSpPr>
            <p:cNvPr id="43" name="Straight Arrow Connector 42">
              <a:extLst>
                <a:ext uri="{FF2B5EF4-FFF2-40B4-BE49-F238E27FC236}">
                  <a16:creationId xmlns:a16="http://schemas.microsoft.com/office/drawing/2014/main" id="{07443769-20AB-24E0-CC63-FB1A18512C36}"/>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98FB8F5-CCA5-F70D-DE13-3A658B3A74F6}"/>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C3F831-20F4-B4C2-4D71-FE1E7A77B1F8}"/>
                </a:ext>
              </a:extLst>
            </p:cNvPr>
            <p:cNvCxnSpPr>
              <a:cxnSpLocks/>
            </p:cNvCxnSpPr>
            <p:nvPr/>
          </p:nvCxnSpPr>
          <p:spPr>
            <a:xfrm flipV="1">
              <a:off x="9601200" y="4274191"/>
              <a:ext cx="1918172" cy="17144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E34232E-3C37-C144-A947-ABB742DD0867}"/>
                </a:ext>
              </a:extLst>
            </p:cNvPr>
            <p:cNvSpPr txBox="1"/>
            <p:nvPr/>
          </p:nvSpPr>
          <p:spPr>
            <a:xfrm>
              <a:off x="9013155" y="3648104"/>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47" name="TextBox 46">
              <a:extLst>
                <a:ext uri="{FF2B5EF4-FFF2-40B4-BE49-F238E27FC236}">
                  <a16:creationId xmlns:a16="http://schemas.microsoft.com/office/drawing/2014/main" id="{0C33FE47-6A9E-F6E4-4795-9FE630B47F7F}"/>
                </a:ext>
              </a:extLst>
            </p:cNvPr>
            <p:cNvSpPr txBox="1"/>
            <p:nvPr/>
          </p:nvSpPr>
          <p:spPr>
            <a:xfrm>
              <a:off x="11774006" y="6049443"/>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grpSp>
        <p:nvGrpSpPr>
          <p:cNvPr id="60" name="Group 59">
            <a:extLst>
              <a:ext uri="{FF2B5EF4-FFF2-40B4-BE49-F238E27FC236}">
                <a16:creationId xmlns:a16="http://schemas.microsoft.com/office/drawing/2014/main" id="{CBF8C56E-43A4-CBB0-83D3-D237AAF0E07E}"/>
              </a:ext>
            </a:extLst>
          </p:cNvPr>
          <p:cNvGrpSpPr/>
          <p:nvPr/>
        </p:nvGrpSpPr>
        <p:grpSpPr>
          <a:xfrm>
            <a:off x="8182876" y="2369962"/>
            <a:ext cx="1694787" cy="1470302"/>
            <a:chOff x="9188202" y="5715000"/>
            <a:chExt cx="489198" cy="419100"/>
          </a:xfrm>
        </p:grpSpPr>
        <p:cxnSp>
          <p:nvCxnSpPr>
            <p:cNvPr id="61" name="Straight Connector 60">
              <a:extLst>
                <a:ext uri="{FF2B5EF4-FFF2-40B4-BE49-F238E27FC236}">
                  <a16:creationId xmlns:a16="http://schemas.microsoft.com/office/drawing/2014/main" id="{3EBAA8F9-E540-8C4F-7124-D43B1556ACE3}"/>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E89223C-6122-47C3-714D-CA14DECCA32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7B87DDC7-8443-3A42-C49D-83342747372C}"/>
              </a:ext>
            </a:extLst>
          </p:cNvPr>
          <p:cNvGrpSpPr/>
          <p:nvPr/>
        </p:nvGrpSpPr>
        <p:grpSpPr>
          <a:xfrm>
            <a:off x="8139513" y="2726559"/>
            <a:ext cx="1319308" cy="1113706"/>
            <a:chOff x="9188202" y="5715000"/>
            <a:chExt cx="489198" cy="419100"/>
          </a:xfrm>
        </p:grpSpPr>
        <p:cxnSp>
          <p:nvCxnSpPr>
            <p:cNvPr id="66" name="Straight Connector 65">
              <a:extLst>
                <a:ext uri="{FF2B5EF4-FFF2-40B4-BE49-F238E27FC236}">
                  <a16:creationId xmlns:a16="http://schemas.microsoft.com/office/drawing/2014/main" id="{FEEA988D-0ABA-3935-5DCB-847300E5B005}"/>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2B152BA-19DB-C9F1-7830-B5021735AFE9}"/>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BED7FC27-414A-E5B9-87F1-214832698A27}"/>
              </a:ext>
            </a:extLst>
          </p:cNvPr>
          <p:cNvGrpSpPr/>
          <p:nvPr/>
        </p:nvGrpSpPr>
        <p:grpSpPr>
          <a:xfrm>
            <a:off x="8158134" y="3105883"/>
            <a:ext cx="901753" cy="710291"/>
            <a:chOff x="9188202" y="5715000"/>
            <a:chExt cx="489198" cy="419100"/>
          </a:xfrm>
        </p:grpSpPr>
        <p:cxnSp>
          <p:nvCxnSpPr>
            <p:cNvPr id="86" name="Straight Connector 85">
              <a:extLst>
                <a:ext uri="{FF2B5EF4-FFF2-40B4-BE49-F238E27FC236}">
                  <a16:creationId xmlns:a16="http://schemas.microsoft.com/office/drawing/2014/main" id="{589BDD24-205F-A969-7E31-3B5CA7E73616}"/>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9D1DA8-9387-F89B-238B-F86C7E0AC74D}"/>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97FB00A-0811-DC47-40AB-1A7C26680BFC}"/>
              </a:ext>
            </a:extLst>
          </p:cNvPr>
          <p:cNvGrpSpPr/>
          <p:nvPr/>
        </p:nvGrpSpPr>
        <p:grpSpPr>
          <a:xfrm>
            <a:off x="8158134" y="3444163"/>
            <a:ext cx="500311" cy="396103"/>
            <a:chOff x="9188202" y="5715000"/>
            <a:chExt cx="489198" cy="419100"/>
          </a:xfrm>
        </p:grpSpPr>
        <p:cxnSp>
          <p:nvCxnSpPr>
            <p:cNvPr id="89" name="Straight Connector 88">
              <a:extLst>
                <a:ext uri="{FF2B5EF4-FFF2-40B4-BE49-F238E27FC236}">
                  <a16:creationId xmlns:a16="http://schemas.microsoft.com/office/drawing/2014/main" id="{50CEC707-8C2A-D451-CA6D-FDAD87251AF4}"/>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79498D3-5F98-BDAB-2B53-C11B77A80A6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37B1C90D-E477-A89D-8AF5-40D5116B1267}"/>
              </a:ext>
            </a:extLst>
          </p:cNvPr>
          <p:cNvSpPr txBox="1"/>
          <p:nvPr/>
        </p:nvSpPr>
        <p:spPr>
          <a:xfrm>
            <a:off x="8357317" y="389931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92" name="TextBox 91">
            <a:extLst>
              <a:ext uri="{FF2B5EF4-FFF2-40B4-BE49-F238E27FC236}">
                <a16:creationId xmlns:a16="http://schemas.microsoft.com/office/drawing/2014/main" id="{05009967-C844-3548-632A-17E42D86498C}"/>
              </a:ext>
            </a:extLst>
          </p:cNvPr>
          <p:cNvSpPr txBox="1"/>
          <p:nvPr/>
        </p:nvSpPr>
        <p:spPr>
          <a:xfrm>
            <a:off x="8757561"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93" name="TextBox 92">
            <a:extLst>
              <a:ext uri="{FF2B5EF4-FFF2-40B4-BE49-F238E27FC236}">
                <a16:creationId xmlns:a16="http://schemas.microsoft.com/office/drawing/2014/main" id="{D4685249-23A4-E109-21BA-3108BF5E000D}"/>
              </a:ext>
            </a:extLst>
          </p:cNvPr>
          <p:cNvSpPr txBox="1"/>
          <p:nvPr/>
        </p:nvSpPr>
        <p:spPr>
          <a:xfrm>
            <a:off x="9200509" y="390384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94" name="TextBox 93">
            <a:extLst>
              <a:ext uri="{FF2B5EF4-FFF2-40B4-BE49-F238E27FC236}">
                <a16:creationId xmlns:a16="http://schemas.microsoft.com/office/drawing/2014/main" id="{7EF754F7-7075-5FF9-81C8-8B370D3B7418}"/>
              </a:ext>
            </a:extLst>
          </p:cNvPr>
          <p:cNvSpPr txBox="1"/>
          <p:nvPr/>
        </p:nvSpPr>
        <p:spPr>
          <a:xfrm>
            <a:off x="9604955"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95" name="TextBox 94">
            <a:extLst>
              <a:ext uri="{FF2B5EF4-FFF2-40B4-BE49-F238E27FC236}">
                <a16:creationId xmlns:a16="http://schemas.microsoft.com/office/drawing/2014/main" id="{CB7A1E27-1616-A9ED-ECFD-17559FAA146D}"/>
              </a:ext>
            </a:extLst>
          </p:cNvPr>
          <p:cNvSpPr txBox="1"/>
          <p:nvPr/>
        </p:nvSpPr>
        <p:spPr>
          <a:xfrm>
            <a:off x="7647192" y="3236514"/>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96" name="TextBox 95">
            <a:extLst>
              <a:ext uri="{FF2B5EF4-FFF2-40B4-BE49-F238E27FC236}">
                <a16:creationId xmlns:a16="http://schemas.microsoft.com/office/drawing/2014/main" id="{FD26463A-C2D2-DAE8-E50B-5D845100CCF7}"/>
              </a:ext>
            </a:extLst>
          </p:cNvPr>
          <p:cNvSpPr txBox="1"/>
          <p:nvPr/>
        </p:nvSpPr>
        <p:spPr>
          <a:xfrm>
            <a:off x="7647192" y="2881729"/>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a:t>
            </a:r>
            <a:endParaRPr lang="en-US" sz="2000" baseline="-25000"/>
          </a:p>
        </p:txBody>
      </p:sp>
      <p:sp>
        <p:nvSpPr>
          <p:cNvPr id="97" name="TextBox 96">
            <a:extLst>
              <a:ext uri="{FF2B5EF4-FFF2-40B4-BE49-F238E27FC236}">
                <a16:creationId xmlns:a16="http://schemas.microsoft.com/office/drawing/2014/main" id="{304193C8-4D9E-F3A7-687B-FF2B9D1F47B7}"/>
              </a:ext>
            </a:extLst>
          </p:cNvPr>
          <p:cNvSpPr txBox="1"/>
          <p:nvPr/>
        </p:nvSpPr>
        <p:spPr>
          <a:xfrm>
            <a:off x="7630300" y="2526504"/>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a:t>
            </a:r>
            <a:endParaRPr lang="en-US" sz="2000" baseline="-25000"/>
          </a:p>
        </p:txBody>
      </p:sp>
      <p:sp>
        <p:nvSpPr>
          <p:cNvPr id="98" name="TextBox 97">
            <a:extLst>
              <a:ext uri="{FF2B5EF4-FFF2-40B4-BE49-F238E27FC236}">
                <a16:creationId xmlns:a16="http://schemas.microsoft.com/office/drawing/2014/main" id="{835E1656-8280-5553-8652-776F30A7A29D}"/>
              </a:ext>
            </a:extLst>
          </p:cNvPr>
          <p:cNvSpPr txBox="1"/>
          <p:nvPr/>
        </p:nvSpPr>
        <p:spPr>
          <a:xfrm>
            <a:off x="7639327" y="2162470"/>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a:t>
            </a:r>
            <a:endParaRPr lang="en-US" sz="2000" baseline="-25000"/>
          </a:p>
        </p:txBody>
      </p:sp>
      <p:sp>
        <p:nvSpPr>
          <p:cNvPr id="99" name="TextBox 98">
            <a:extLst>
              <a:ext uri="{FF2B5EF4-FFF2-40B4-BE49-F238E27FC236}">
                <a16:creationId xmlns:a16="http://schemas.microsoft.com/office/drawing/2014/main" id="{09B1D3DB-E04C-B395-D862-4CCE48A1CA5E}"/>
              </a:ext>
            </a:extLst>
          </p:cNvPr>
          <p:cNvSpPr txBox="1"/>
          <p:nvPr/>
        </p:nvSpPr>
        <p:spPr>
          <a:xfrm rot="16200000">
            <a:off x="6469380" y="2726592"/>
            <a:ext cx="2059927" cy="348813"/>
          </a:xfrm>
          <a:prstGeom prst="rect">
            <a:avLst/>
          </a:prstGeom>
          <a:noFill/>
        </p:spPr>
        <p:txBody>
          <a:bodyPr wrap="square">
            <a:spAutoFit/>
          </a:bodyPr>
          <a:lstStyle/>
          <a:p>
            <a:pPr algn="ctr"/>
            <a:r>
              <a:rPr lang="en-US" sz="2500" baseline="-25000">
                <a:latin typeface="Arial" panose="020B0604020202020204" pitchFamily="34" charset="0"/>
                <a:cs typeface="Times New Roman" panose="02020603050405020304" pitchFamily="18" charset="0"/>
              </a:rPr>
              <a:t>Độ dịch chuyển</a:t>
            </a:r>
            <a:endParaRPr lang="en-US" sz="2500" baseline="-25000"/>
          </a:p>
        </p:txBody>
      </p:sp>
      <p:sp>
        <p:nvSpPr>
          <p:cNvPr id="100" name="TextBox 99">
            <a:extLst>
              <a:ext uri="{FF2B5EF4-FFF2-40B4-BE49-F238E27FC236}">
                <a16:creationId xmlns:a16="http://schemas.microsoft.com/office/drawing/2014/main" id="{B172D2D8-D79D-9D60-2484-AAA0385CC3BD}"/>
              </a:ext>
            </a:extLst>
          </p:cNvPr>
          <p:cNvSpPr txBox="1"/>
          <p:nvPr/>
        </p:nvSpPr>
        <p:spPr>
          <a:xfrm>
            <a:off x="9770577" y="2266387"/>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L</a:t>
            </a:r>
            <a:endParaRPr lang="en-US" sz="2000" baseline="-25000"/>
          </a:p>
        </p:txBody>
      </p:sp>
      <p:sp>
        <p:nvSpPr>
          <p:cNvPr id="101" name="TextBox 100">
            <a:extLst>
              <a:ext uri="{FF2B5EF4-FFF2-40B4-BE49-F238E27FC236}">
                <a16:creationId xmlns:a16="http://schemas.microsoft.com/office/drawing/2014/main" id="{C5D990AF-852A-3AA9-D2CE-B611B6F03E05}"/>
              </a:ext>
            </a:extLst>
          </p:cNvPr>
          <p:cNvSpPr txBox="1"/>
          <p:nvPr/>
        </p:nvSpPr>
        <p:spPr>
          <a:xfrm>
            <a:off x="9836392" y="347697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M</a:t>
            </a:r>
            <a:endParaRPr lang="en-US" sz="2000" baseline="-25000"/>
          </a:p>
        </p:txBody>
      </p:sp>
      <p:sp>
        <p:nvSpPr>
          <p:cNvPr id="103" name="TextBox 102">
            <a:extLst>
              <a:ext uri="{FF2B5EF4-FFF2-40B4-BE49-F238E27FC236}">
                <a16:creationId xmlns:a16="http://schemas.microsoft.com/office/drawing/2014/main" id="{6F303897-AD7C-DBC2-FA5E-C7223FEFDC61}"/>
              </a:ext>
            </a:extLst>
          </p:cNvPr>
          <p:cNvSpPr txBox="1"/>
          <p:nvPr/>
        </p:nvSpPr>
        <p:spPr>
          <a:xfrm>
            <a:off x="480174" y="1150839"/>
            <a:ext cx="10744200"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dốc của đường thẳng này (cách gọi khác của hệ số góc) là</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48" name="Group 47">
            <a:extLst>
              <a:ext uri="{FF2B5EF4-FFF2-40B4-BE49-F238E27FC236}">
                <a16:creationId xmlns:a16="http://schemas.microsoft.com/office/drawing/2014/main" id="{E3CE757F-4EB1-CD2D-0195-51A085A8B932}"/>
              </a:ext>
            </a:extLst>
          </p:cNvPr>
          <p:cNvGrpSpPr/>
          <p:nvPr/>
        </p:nvGrpSpPr>
        <p:grpSpPr>
          <a:xfrm>
            <a:off x="796841" y="1958197"/>
            <a:ext cx="4703515" cy="951065"/>
            <a:chOff x="7597543" y="3819864"/>
            <a:chExt cx="2008523" cy="1259896"/>
          </a:xfrm>
        </p:grpSpPr>
        <p:pic>
          <p:nvPicPr>
            <p:cNvPr id="49" name="Picture 48" descr="empty-red-rectangle">
              <a:extLst>
                <a:ext uri="{FF2B5EF4-FFF2-40B4-BE49-F238E27FC236}">
                  <a16:creationId xmlns:a16="http://schemas.microsoft.com/office/drawing/2014/main" id="{4BC8148B-0C9B-78C1-8764-668B52B5F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7543" y="3819864"/>
              <a:ext cx="2008523"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0" name="Object 18">
                  <a:extLst>
                    <a:ext uri="{FF2B5EF4-FFF2-40B4-BE49-F238E27FC236}">
                      <a16:creationId xmlns:a16="http://schemas.microsoft.com/office/drawing/2014/main" id="{3D01E187-296C-5DBB-3C74-37062A73C93D}"/>
                    </a:ext>
                  </a:extLst>
                </p:cNvPr>
                <p:cNvSpPr txBox="1"/>
                <p:nvPr/>
              </p:nvSpPr>
              <p:spPr bwMode="auto">
                <a:xfrm>
                  <a:off x="7727701" y="3919297"/>
                  <a:ext cx="1729381" cy="1160463"/>
                </a:xfrm>
                <a:prstGeom prst="rect">
                  <a:avLst/>
                </a:prstGeom>
                <a:noFill/>
                <a:ln w="9525">
                  <a:noFill/>
                  <a:miter lim="800000"/>
                  <a:headEnd/>
                  <a:tailEnd/>
                </a:ln>
                <a:effectLst/>
              </p:spPr>
              <p:txBody>
                <a:bodyPr>
                  <a:normAutofit/>
                </a:bodyPr>
                <a:lstStyle/>
                <a:p>
                  <a:r>
                    <a:rPr lang="en-US" sz="3000">
                      <a:solidFill>
                        <a:srgbClr val="000000"/>
                      </a:solidFill>
                    </a:rPr>
                    <a:t>Độ dốc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𝐿𝑀</m:t>
                          </m:r>
                        </m:num>
                        <m:den>
                          <m:r>
                            <a:rPr lang="en-US" sz="3000" b="0" i="1" smtClean="0">
                              <a:solidFill>
                                <a:srgbClr val="000000"/>
                              </a:solidFill>
                              <a:latin typeface="Cambria Math" panose="02040503050406030204" pitchFamily="18" charset="0"/>
                            </a:rPr>
                            <m:t>𝑂𝑀</m:t>
                          </m:r>
                        </m:den>
                      </m:f>
                    </m:oMath>
                  </a14:m>
                  <a:r>
                    <a:rPr lang="en-US" sz="3000">
                      <a:solidFill>
                        <a:srgbClr val="000000"/>
                      </a:solidFill>
                    </a:rPr>
                    <a:t>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40</m:t>
                          </m:r>
                        </m:num>
                        <m:den>
                          <m:r>
                            <a:rPr lang="en-US" sz="3000" b="0" i="1" smtClean="0">
                              <a:solidFill>
                                <a:srgbClr val="000000"/>
                              </a:solidFill>
                              <a:latin typeface="Cambria Math" panose="02040503050406030204" pitchFamily="18" charset="0"/>
                            </a:rPr>
                            <m:t>4</m:t>
                          </m:r>
                        </m:den>
                      </m:f>
                      <m:r>
                        <a:rPr lang="en-US" sz="3000" b="0" i="1" smtClean="0">
                          <a:solidFill>
                            <a:srgbClr val="000000"/>
                          </a:solidFill>
                          <a:latin typeface="Cambria Math" panose="02040503050406030204" pitchFamily="18" charset="0"/>
                        </a:rPr>
                        <m:t>=10</m:t>
                      </m:r>
                    </m:oMath>
                  </a14:m>
                  <a:endParaRPr lang="en-US" sz="3000"/>
                </a:p>
              </p:txBody>
            </p:sp>
          </mc:Choice>
          <mc:Fallback xmlns="">
            <p:sp>
              <p:nvSpPr>
                <p:cNvPr id="50" name="Object 18">
                  <a:extLst>
                    <a:ext uri="{FF2B5EF4-FFF2-40B4-BE49-F238E27FC236}">
                      <a16:creationId xmlns:a16="http://schemas.microsoft.com/office/drawing/2014/main" id="{3D01E187-296C-5DBB-3C74-37062A73C93D}"/>
                    </a:ext>
                  </a:extLst>
                </p:cNvPr>
                <p:cNvSpPr txBox="1">
                  <a:spLocks noRot="1" noChangeAspect="1" noMove="1" noResize="1" noEditPoints="1" noAdjustHandles="1" noChangeArrowheads="1" noChangeShapeType="1" noTextEdit="1"/>
                </p:cNvSpPr>
                <p:nvPr/>
              </p:nvSpPr>
              <p:spPr bwMode="auto">
                <a:xfrm>
                  <a:off x="7727701" y="3919297"/>
                  <a:ext cx="1729381" cy="1160463"/>
                </a:xfrm>
                <a:prstGeom prst="rect">
                  <a:avLst/>
                </a:prstGeom>
                <a:blipFill>
                  <a:blip r:embed="rId5"/>
                  <a:stretch>
                    <a:fillRect l="-3614"/>
                  </a:stretch>
                </a:blipFill>
                <a:ln w="9525">
                  <a:noFill/>
                  <a:miter lim="800000"/>
                  <a:headEnd/>
                  <a:tailEnd/>
                </a:ln>
                <a:effectLst/>
              </p:spPr>
              <p:txBody>
                <a:bodyPr/>
                <a:lstStyle/>
                <a:p>
                  <a:r>
                    <a:rPr lang="en-US">
                      <a:noFill/>
                    </a:rPr>
                    <a:t> </a:t>
                  </a:r>
                </a:p>
              </p:txBody>
            </p:sp>
          </mc:Fallback>
        </mc:AlternateContent>
      </p:grpSp>
      <p:pic>
        <p:nvPicPr>
          <p:cNvPr id="53" name="Picture 5" descr="empty-blue-rectangle">
            <a:extLst>
              <a:ext uri="{FF2B5EF4-FFF2-40B4-BE49-F238E27FC236}">
                <a16:creationId xmlns:a16="http://schemas.microsoft.com/office/drawing/2014/main" id="{B89385EF-93D3-ADBC-39FC-BE9C35136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282" y="5153159"/>
            <a:ext cx="10849673" cy="68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a:extLst>
              <a:ext uri="{FF2B5EF4-FFF2-40B4-BE49-F238E27FC236}">
                <a16:creationId xmlns:a16="http://schemas.microsoft.com/office/drawing/2014/main" id="{A20346D8-F8B9-EC77-4FE5-73D53277353D}"/>
              </a:ext>
            </a:extLst>
          </p:cNvPr>
          <p:cNvSpPr txBox="1"/>
          <p:nvPr/>
        </p:nvSpPr>
        <p:spPr>
          <a:xfrm>
            <a:off x="1040719" y="5240485"/>
            <a:ext cx="10084339"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Giá trị của vận tốc bằng độ dốc của đồ thị độ dịch chuyển thời gian</a:t>
            </a:r>
            <a:endParaRPr lang="en-US" sz="2500"/>
          </a:p>
        </p:txBody>
      </p:sp>
      <p:sp>
        <p:nvSpPr>
          <p:cNvPr id="55" name="TextBox 54">
            <a:extLst>
              <a:ext uri="{FF2B5EF4-FFF2-40B4-BE49-F238E27FC236}">
                <a16:creationId xmlns:a16="http://schemas.microsoft.com/office/drawing/2014/main" id="{64169BEB-D172-BB2D-D5E7-8A368CCDCEA0}"/>
              </a:ext>
            </a:extLst>
          </p:cNvPr>
          <p:cNvSpPr txBox="1"/>
          <p:nvPr/>
        </p:nvSpPr>
        <p:spPr>
          <a:xfrm>
            <a:off x="322154" y="3276454"/>
            <a:ext cx="6112042"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Giá trị này chính là giá trị của vận tốc</a:t>
            </a:r>
            <a:endParaRPr lang="en-US" sz="2500"/>
          </a:p>
        </p:txBody>
      </p:sp>
      <p:sp>
        <p:nvSpPr>
          <p:cNvPr id="56" name="Text Box 13">
            <a:extLst>
              <a:ext uri="{FF2B5EF4-FFF2-40B4-BE49-F238E27FC236}">
                <a16:creationId xmlns:a16="http://schemas.microsoft.com/office/drawing/2014/main" id="{724FF3EB-9A0D-8198-90A9-56D9138621A9}"/>
              </a:ext>
            </a:extLst>
          </p:cNvPr>
          <p:cNvSpPr txBox="1">
            <a:spLocks noChangeArrowheads="1"/>
          </p:cNvSpPr>
          <p:nvPr/>
        </p:nvSpPr>
        <p:spPr bwMode="auto">
          <a:xfrm>
            <a:off x="228600" y="655402"/>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27719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7A0D55-C81C-1041-20BE-94EFEEDA3ABB}"/>
              </a:ext>
            </a:extLst>
          </p:cNvPr>
          <p:cNvGrpSpPr/>
          <p:nvPr/>
        </p:nvGrpSpPr>
        <p:grpSpPr>
          <a:xfrm>
            <a:off x="-29497" y="65599"/>
            <a:ext cx="11230898" cy="541687"/>
            <a:chOff x="74035" y="2231322"/>
            <a:chExt cx="11161311" cy="756154"/>
          </a:xfrm>
        </p:grpSpPr>
        <p:grpSp>
          <p:nvGrpSpPr>
            <p:cNvPr id="5" name="Group 70">
              <a:extLst>
                <a:ext uri="{FF2B5EF4-FFF2-40B4-BE49-F238E27FC236}">
                  <a16:creationId xmlns:a16="http://schemas.microsoft.com/office/drawing/2014/main" id="{53D60733-0070-D980-AAF3-216675E8F9A6}"/>
                </a:ext>
              </a:extLst>
            </p:cNvPr>
            <p:cNvGrpSpPr>
              <a:grpSpLocks/>
            </p:cNvGrpSpPr>
            <p:nvPr/>
          </p:nvGrpSpPr>
          <p:grpSpPr bwMode="auto">
            <a:xfrm>
              <a:off x="330533" y="2267004"/>
              <a:ext cx="10904813" cy="708275"/>
              <a:chOff x="587624" y="3377549"/>
              <a:chExt cx="5615469" cy="1364238"/>
            </a:xfrm>
          </p:grpSpPr>
          <p:pic>
            <p:nvPicPr>
              <p:cNvPr id="8" name="Picture 8" descr="empty-green-rectangle">
                <a:extLst>
                  <a:ext uri="{FF2B5EF4-FFF2-40B4-BE49-F238E27FC236}">
                    <a16:creationId xmlns:a16="http://schemas.microsoft.com/office/drawing/2014/main" id="{3375D464-2881-E0AB-09FF-609446B06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8155376-9A5C-5CD7-2423-BB3048B6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0C3F6A89-98EA-D17B-75DE-7D1BB131241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E90CC68-AD8D-D287-2DE8-1D3D2BCA6ACE}"/>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sp>
        <p:nvSpPr>
          <p:cNvPr id="11" name="TextBox 10">
            <a:extLst>
              <a:ext uri="{FF2B5EF4-FFF2-40B4-BE49-F238E27FC236}">
                <a16:creationId xmlns:a16="http://schemas.microsoft.com/office/drawing/2014/main" id="{881F1CB1-666A-7A2A-6461-D6FDBE5ED81B}"/>
              </a:ext>
            </a:extLst>
          </p:cNvPr>
          <p:cNvSpPr txBox="1"/>
          <p:nvPr/>
        </p:nvSpPr>
        <p:spPr>
          <a:xfrm>
            <a:off x="626035" y="1162801"/>
            <a:ext cx="10270565"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độ dốc của </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 thị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dịch chuyển-thời gian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chúng ta có thể biết một vật đang chuyển động nhanh hay chậm.</a:t>
            </a:r>
          </a:p>
        </p:txBody>
      </p:sp>
      <p:grpSp>
        <p:nvGrpSpPr>
          <p:cNvPr id="42" name="Group 41">
            <a:extLst>
              <a:ext uri="{FF2B5EF4-FFF2-40B4-BE49-F238E27FC236}">
                <a16:creationId xmlns:a16="http://schemas.microsoft.com/office/drawing/2014/main" id="{50501C9B-8881-ED8C-D442-C5EE65A3A593}"/>
              </a:ext>
            </a:extLst>
          </p:cNvPr>
          <p:cNvGrpSpPr/>
          <p:nvPr/>
        </p:nvGrpSpPr>
        <p:grpSpPr>
          <a:xfrm>
            <a:off x="338942" y="4896222"/>
            <a:ext cx="5638801" cy="1142999"/>
            <a:chOff x="304800" y="5269587"/>
            <a:chExt cx="5638801" cy="1142999"/>
          </a:xfrm>
        </p:grpSpPr>
        <p:pic>
          <p:nvPicPr>
            <p:cNvPr id="10" name="Picture 5" descr="empty-blue-rectangle">
              <a:extLst>
                <a:ext uri="{FF2B5EF4-FFF2-40B4-BE49-F238E27FC236}">
                  <a16:creationId xmlns:a16="http://schemas.microsoft.com/office/drawing/2014/main" id="{7111E485-B6C2-D0D3-74C8-EAAB8162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269587"/>
              <a:ext cx="563880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7EB9EDB-D8EB-EC05-F53F-19C15B00C3E0}"/>
                </a:ext>
              </a:extLst>
            </p:cNvPr>
            <p:cNvSpPr txBox="1"/>
            <p:nvPr/>
          </p:nvSpPr>
          <p:spPr>
            <a:xfrm>
              <a:off x="611946" y="5410337"/>
              <a:ext cx="5065355"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dốc càng lớn, vật chuyển động càng nhanh tốc độ càng lớn. </a:t>
              </a:r>
              <a:endParaRPr lang="en-US" sz="2500"/>
            </a:p>
          </p:txBody>
        </p:sp>
      </p:grpSp>
      <p:grpSp>
        <p:nvGrpSpPr>
          <p:cNvPr id="43" name="Group 42">
            <a:extLst>
              <a:ext uri="{FF2B5EF4-FFF2-40B4-BE49-F238E27FC236}">
                <a16:creationId xmlns:a16="http://schemas.microsoft.com/office/drawing/2014/main" id="{2211E73A-13C8-0B37-E780-B0F6FE04624B}"/>
              </a:ext>
            </a:extLst>
          </p:cNvPr>
          <p:cNvGrpSpPr/>
          <p:nvPr/>
        </p:nvGrpSpPr>
        <p:grpSpPr>
          <a:xfrm>
            <a:off x="6400799" y="4833426"/>
            <a:ext cx="5334002" cy="1142999"/>
            <a:chOff x="6400799" y="5269586"/>
            <a:chExt cx="5334002" cy="1142999"/>
          </a:xfrm>
        </p:grpSpPr>
        <p:pic>
          <p:nvPicPr>
            <p:cNvPr id="17" name="Picture 5" descr="empty-blue-rectangle">
              <a:extLst>
                <a:ext uri="{FF2B5EF4-FFF2-40B4-BE49-F238E27FC236}">
                  <a16:creationId xmlns:a16="http://schemas.microsoft.com/office/drawing/2014/main" id="{82E871DE-C288-5953-4759-5D61D8EE4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5269586"/>
              <a:ext cx="5334002"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DA97F07-3AAD-859E-287F-36F31279DF2F}"/>
                </a:ext>
              </a:extLst>
            </p:cNvPr>
            <p:cNvSpPr txBox="1"/>
            <p:nvPr/>
          </p:nvSpPr>
          <p:spPr>
            <a:xfrm>
              <a:off x="6642638" y="5410200"/>
              <a:ext cx="4912955"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độ dốc của đô thị là âm, vật đang chuyển động ngược lại. </a:t>
              </a:r>
              <a:endParaRPr lang="en-US" sz="2500"/>
            </a:p>
          </p:txBody>
        </p:sp>
      </p:grpSp>
      <p:cxnSp>
        <p:nvCxnSpPr>
          <p:cNvPr id="25" name="Straight Connector 24">
            <a:extLst>
              <a:ext uri="{FF2B5EF4-FFF2-40B4-BE49-F238E27FC236}">
                <a16:creationId xmlns:a16="http://schemas.microsoft.com/office/drawing/2014/main" id="{DCD42D19-D831-CEEB-2A14-E53662A0225E}"/>
              </a:ext>
            </a:extLst>
          </p:cNvPr>
          <p:cNvCxnSpPr>
            <a:cxnSpLocks/>
          </p:cNvCxnSpPr>
          <p:nvPr/>
        </p:nvCxnSpPr>
        <p:spPr>
          <a:xfrm flipV="1">
            <a:off x="1716238" y="3142827"/>
            <a:ext cx="2034601" cy="12054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18150C2-67AB-BECF-2903-74C085AB0618}"/>
              </a:ext>
            </a:extLst>
          </p:cNvPr>
          <p:cNvGrpSpPr/>
          <p:nvPr/>
        </p:nvGrpSpPr>
        <p:grpSpPr>
          <a:xfrm>
            <a:off x="628985" y="2253089"/>
            <a:ext cx="4374292" cy="2354219"/>
            <a:chOff x="611946" y="2551747"/>
            <a:chExt cx="4374292" cy="2354219"/>
          </a:xfrm>
        </p:grpSpPr>
        <p:grpSp>
          <p:nvGrpSpPr>
            <p:cNvPr id="19" name="Group 18">
              <a:extLst>
                <a:ext uri="{FF2B5EF4-FFF2-40B4-BE49-F238E27FC236}">
                  <a16:creationId xmlns:a16="http://schemas.microsoft.com/office/drawing/2014/main" id="{C2EEB455-9EFE-14E1-25EF-479AAD0C8527}"/>
                </a:ext>
              </a:extLst>
            </p:cNvPr>
            <p:cNvGrpSpPr/>
            <p:nvPr/>
          </p:nvGrpSpPr>
          <p:grpSpPr>
            <a:xfrm>
              <a:off x="611946" y="2600808"/>
              <a:ext cx="4374292" cy="2305158"/>
              <a:chOff x="8496300" y="3958245"/>
              <a:chExt cx="4374292" cy="2305158"/>
            </a:xfrm>
          </p:grpSpPr>
          <p:cxnSp>
            <p:nvCxnSpPr>
              <p:cNvPr id="20" name="Straight Arrow Connector 19">
                <a:extLst>
                  <a:ext uri="{FF2B5EF4-FFF2-40B4-BE49-F238E27FC236}">
                    <a16:creationId xmlns:a16="http://schemas.microsoft.com/office/drawing/2014/main" id="{57608A5A-80C2-A9AB-BA72-593F388602BE}"/>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3859591-BA6B-DBD2-CEBC-C6FCF15E3CD7}"/>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8E6320-7BAC-7A40-2163-EF7743802CEE}"/>
                  </a:ext>
                </a:extLst>
              </p:cNvPr>
              <p:cNvCxnSpPr>
                <a:cxnSpLocks/>
              </p:cNvCxnSpPr>
              <p:nvPr/>
            </p:nvCxnSpPr>
            <p:spPr>
              <a:xfrm flipV="1">
                <a:off x="9601200" y="4326278"/>
                <a:ext cx="1474129" cy="16624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EE3842-4268-2008-CCFC-7802A41744E9}"/>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24" name="TextBox 23">
                <a:extLst>
                  <a:ext uri="{FF2B5EF4-FFF2-40B4-BE49-F238E27FC236}">
                    <a16:creationId xmlns:a16="http://schemas.microsoft.com/office/drawing/2014/main" id="{26B7C10D-1007-3203-2491-8F7E4ABFCE1C}"/>
                  </a:ext>
                </a:extLst>
              </p:cNvPr>
              <p:cNvSpPr txBox="1"/>
              <p:nvPr/>
            </p:nvSpPr>
            <p:spPr>
              <a:xfrm>
                <a:off x="12039600" y="578634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sp>
          <p:nvSpPr>
            <p:cNvPr id="28" name="TextBox 27">
              <a:extLst>
                <a:ext uri="{FF2B5EF4-FFF2-40B4-BE49-F238E27FC236}">
                  <a16:creationId xmlns:a16="http://schemas.microsoft.com/office/drawing/2014/main" id="{AA77D18F-1D55-CFCE-ADFF-075EECB47D61}"/>
                </a:ext>
              </a:extLst>
            </p:cNvPr>
            <p:cNvSpPr txBox="1"/>
            <p:nvPr/>
          </p:nvSpPr>
          <p:spPr>
            <a:xfrm>
              <a:off x="3041122" y="25517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(1)</a:t>
              </a:r>
              <a:endParaRPr lang="en-US" sz="2500" baseline="-25000"/>
            </a:p>
          </p:txBody>
        </p:sp>
        <p:sp>
          <p:nvSpPr>
            <p:cNvPr id="29" name="TextBox 28">
              <a:extLst>
                <a:ext uri="{FF2B5EF4-FFF2-40B4-BE49-F238E27FC236}">
                  <a16:creationId xmlns:a16="http://schemas.microsoft.com/office/drawing/2014/main" id="{08875DAB-DA4B-1964-50EE-1C8E37BD848A}"/>
                </a:ext>
              </a:extLst>
            </p:cNvPr>
            <p:cNvSpPr txBox="1"/>
            <p:nvPr/>
          </p:nvSpPr>
          <p:spPr>
            <a:xfrm>
              <a:off x="3642382" y="309144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(2)</a:t>
              </a:r>
              <a:endParaRPr lang="en-US" sz="2500" baseline="-25000"/>
            </a:p>
          </p:txBody>
        </p:sp>
      </p:grpSp>
      <p:grpSp>
        <p:nvGrpSpPr>
          <p:cNvPr id="41" name="Group 40">
            <a:extLst>
              <a:ext uri="{FF2B5EF4-FFF2-40B4-BE49-F238E27FC236}">
                <a16:creationId xmlns:a16="http://schemas.microsoft.com/office/drawing/2014/main" id="{4C3CC5D0-234A-2FD4-4D72-6BA562C5F84F}"/>
              </a:ext>
            </a:extLst>
          </p:cNvPr>
          <p:cNvGrpSpPr/>
          <p:nvPr/>
        </p:nvGrpSpPr>
        <p:grpSpPr>
          <a:xfrm>
            <a:off x="5943601" y="2300823"/>
            <a:ext cx="4374292" cy="2305158"/>
            <a:chOff x="5927558" y="2604666"/>
            <a:chExt cx="4374292" cy="2305158"/>
          </a:xfrm>
        </p:grpSpPr>
        <p:grpSp>
          <p:nvGrpSpPr>
            <p:cNvPr id="30" name="Group 29">
              <a:extLst>
                <a:ext uri="{FF2B5EF4-FFF2-40B4-BE49-F238E27FC236}">
                  <a16:creationId xmlns:a16="http://schemas.microsoft.com/office/drawing/2014/main" id="{0F10287A-C3AC-537C-3CDD-A7D5FD9714D8}"/>
                </a:ext>
              </a:extLst>
            </p:cNvPr>
            <p:cNvGrpSpPr/>
            <p:nvPr/>
          </p:nvGrpSpPr>
          <p:grpSpPr>
            <a:xfrm>
              <a:off x="5927558" y="2604666"/>
              <a:ext cx="4374292" cy="2305158"/>
              <a:chOff x="8496300" y="3958245"/>
              <a:chExt cx="4374292" cy="2305158"/>
            </a:xfrm>
          </p:grpSpPr>
          <p:cxnSp>
            <p:nvCxnSpPr>
              <p:cNvPr id="31" name="Straight Arrow Connector 30">
                <a:extLst>
                  <a:ext uri="{FF2B5EF4-FFF2-40B4-BE49-F238E27FC236}">
                    <a16:creationId xmlns:a16="http://schemas.microsoft.com/office/drawing/2014/main" id="{91FAD5C5-7BFC-0697-51DD-F873224EECEA}"/>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C42FE17-BF0C-9482-710C-61D38B520EA5}"/>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CFF533-BAEB-30B0-454B-939919D87652}"/>
                  </a:ext>
                </a:extLst>
              </p:cNvPr>
              <p:cNvCxnSpPr>
                <a:cxnSpLocks/>
              </p:cNvCxnSpPr>
              <p:nvPr/>
            </p:nvCxnSpPr>
            <p:spPr>
              <a:xfrm flipV="1">
                <a:off x="9601200" y="4922077"/>
                <a:ext cx="897003" cy="1073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4477581-0E16-E36A-B830-F0642927C5E7}"/>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5" name="TextBox 34">
                <a:extLst>
                  <a:ext uri="{FF2B5EF4-FFF2-40B4-BE49-F238E27FC236}">
                    <a16:creationId xmlns:a16="http://schemas.microsoft.com/office/drawing/2014/main" id="{95FC2A1B-7470-D14D-D72C-0EAFA8766255}"/>
                  </a:ext>
                </a:extLst>
              </p:cNvPr>
              <p:cNvSpPr txBox="1"/>
              <p:nvPr/>
            </p:nvSpPr>
            <p:spPr>
              <a:xfrm>
                <a:off x="12039600" y="578634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cxnSp>
          <p:nvCxnSpPr>
            <p:cNvPr id="36" name="Straight Connector 35">
              <a:extLst>
                <a:ext uri="{FF2B5EF4-FFF2-40B4-BE49-F238E27FC236}">
                  <a16:creationId xmlns:a16="http://schemas.microsoft.com/office/drawing/2014/main" id="{3A7221B3-64D8-8791-5393-0F0BCD4F9229}"/>
                </a:ext>
              </a:extLst>
            </p:cNvPr>
            <p:cNvCxnSpPr>
              <a:cxnSpLocks/>
            </p:cNvCxnSpPr>
            <p:nvPr/>
          </p:nvCxnSpPr>
          <p:spPr>
            <a:xfrm>
              <a:off x="7902539" y="3569704"/>
              <a:ext cx="1149218" cy="5776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Text Box 13">
            <a:extLst>
              <a:ext uri="{FF2B5EF4-FFF2-40B4-BE49-F238E27FC236}">
                <a16:creationId xmlns:a16="http://schemas.microsoft.com/office/drawing/2014/main" id="{292B6088-1A3D-914B-BED8-B0D5AAEA0255}"/>
              </a:ext>
            </a:extLst>
          </p:cNvPr>
          <p:cNvSpPr txBox="1">
            <a:spLocks noChangeArrowheads="1"/>
          </p:cNvSpPr>
          <p:nvPr/>
        </p:nvSpPr>
        <p:spPr bwMode="auto">
          <a:xfrm>
            <a:off x="228600" y="655402"/>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37780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7A0D55-C81C-1041-20BE-94EFEEDA3ABB}"/>
              </a:ext>
            </a:extLst>
          </p:cNvPr>
          <p:cNvGrpSpPr/>
          <p:nvPr/>
        </p:nvGrpSpPr>
        <p:grpSpPr>
          <a:xfrm>
            <a:off x="-152400" y="65216"/>
            <a:ext cx="11230898" cy="541687"/>
            <a:chOff x="74035" y="2231322"/>
            <a:chExt cx="11161311" cy="756154"/>
          </a:xfrm>
        </p:grpSpPr>
        <p:grpSp>
          <p:nvGrpSpPr>
            <p:cNvPr id="5" name="Group 70">
              <a:extLst>
                <a:ext uri="{FF2B5EF4-FFF2-40B4-BE49-F238E27FC236}">
                  <a16:creationId xmlns:a16="http://schemas.microsoft.com/office/drawing/2014/main" id="{53D60733-0070-D980-AAF3-216675E8F9A6}"/>
                </a:ext>
              </a:extLst>
            </p:cNvPr>
            <p:cNvGrpSpPr>
              <a:grpSpLocks/>
            </p:cNvGrpSpPr>
            <p:nvPr/>
          </p:nvGrpSpPr>
          <p:grpSpPr bwMode="auto">
            <a:xfrm>
              <a:off x="330533" y="2267004"/>
              <a:ext cx="10904813" cy="708275"/>
              <a:chOff x="587624" y="3377549"/>
              <a:chExt cx="5615469" cy="1364238"/>
            </a:xfrm>
          </p:grpSpPr>
          <p:pic>
            <p:nvPicPr>
              <p:cNvPr id="8" name="Picture 8" descr="empty-green-rectangle">
                <a:extLst>
                  <a:ext uri="{FF2B5EF4-FFF2-40B4-BE49-F238E27FC236}">
                    <a16:creationId xmlns:a16="http://schemas.microsoft.com/office/drawing/2014/main" id="{3375D464-2881-E0AB-09FF-609446B06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8155376-9A5C-5CD7-2423-BB3048B6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0C3F6A89-98EA-D17B-75DE-7D1BB131241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E90CC68-AD8D-D287-2DE8-1D3D2BCA6ACE}"/>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sp>
        <p:nvSpPr>
          <p:cNvPr id="11" name="TextBox 10">
            <a:extLst>
              <a:ext uri="{FF2B5EF4-FFF2-40B4-BE49-F238E27FC236}">
                <a16:creationId xmlns:a16="http://schemas.microsoft.com/office/drawing/2014/main" id="{881F1CB1-666A-7A2A-6461-D6FDBE5ED81B}"/>
              </a:ext>
            </a:extLst>
          </p:cNvPr>
          <p:cNvSpPr txBox="1"/>
          <p:nvPr/>
        </p:nvSpPr>
        <p:spPr>
          <a:xfrm>
            <a:off x="626035" y="1162801"/>
            <a:ext cx="10270565"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Một người rời nhà, chạy bộ theo đường thẳng. Độ dịch chuyên của người đó tại các thời điểm khác nhau được cho trong bảng 2.2</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9" name="Text Box 13">
            <a:extLst>
              <a:ext uri="{FF2B5EF4-FFF2-40B4-BE49-F238E27FC236}">
                <a16:creationId xmlns:a16="http://schemas.microsoft.com/office/drawing/2014/main" id="{292B6088-1A3D-914B-BED8-B0D5AAEA0255}"/>
              </a:ext>
            </a:extLst>
          </p:cNvPr>
          <p:cNvSpPr txBox="1">
            <a:spLocks noChangeArrowheads="1"/>
          </p:cNvSpPr>
          <p:nvPr/>
        </p:nvSpPr>
        <p:spPr bwMode="auto">
          <a:xfrm>
            <a:off x="228600" y="655402"/>
            <a:ext cx="768998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2. Tính tốc độ từ đồ thị độ dịch chuyển – thời gian</a:t>
            </a:r>
          </a:p>
        </p:txBody>
      </p:sp>
      <p:grpSp>
        <p:nvGrpSpPr>
          <p:cNvPr id="37" name="Group 36">
            <a:extLst>
              <a:ext uri="{FF2B5EF4-FFF2-40B4-BE49-F238E27FC236}">
                <a16:creationId xmlns:a16="http://schemas.microsoft.com/office/drawing/2014/main" id="{4A315056-F907-BAFE-2AEC-AE542C0231A5}"/>
              </a:ext>
            </a:extLst>
          </p:cNvPr>
          <p:cNvGrpSpPr/>
          <p:nvPr/>
        </p:nvGrpSpPr>
        <p:grpSpPr>
          <a:xfrm>
            <a:off x="725845" y="3657601"/>
            <a:ext cx="9789755" cy="1568162"/>
            <a:chOff x="148471" y="4710353"/>
            <a:chExt cx="8988345" cy="1218053"/>
          </a:xfrm>
        </p:grpSpPr>
        <p:grpSp>
          <p:nvGrpSpPr>
            <p:cNvPr id="38" name="Group 37">
              <a:extLst>
                <a:ext uri="{FF2B5EF4-FFF2-40B4-BE49-F238E27FC236}">
                  <a16:creationId xmlns:a16="http://schemas.microsoft.com/office/drawing/2014/main" id="{70589EA0-44C0-86E2-FD2A-56CB8127EB75}"/>
                </a:ext>
              </a:extLst>
            </p:cNvPr>
            <p:cNvGrpSpPr/>
            <p:nvPr/>
          </p:nvGrpSpPr>
          <p:grpSpPr>
            <a:xfrm>
              <a:off x="1423528" y="4710353"/>
              <a:ext cx="7033063" cy="370982"/>
              <a:chOff x="1112624" y="5692212"/>
              <a:chExt cx="7033063" cy="370982"/>
            </a:xfrm>
          </p:grpSpPr>
          <p:cxnSp>
            <p:nvCxnSpPr>
              <p:cNvPr id="66" name="Straight Connector 65">
                <a:extLst>
                  <a:ext uri="{FF2B5EF4-FFF2-40B4-BE49-F238E27FC236}">
                    <a16:creationId xmlns:a16="http://schemas.microsoft.com/office/drawing/2014/main" id="{68F52A39-9954-39D4-8362-98692149C7C2}"/>
                  </a:ext>
                </a:extLst>
              </p:cNvPr>
              <p:cNvCxnSpPr>
                <a:cxnSpLocks/>
              </p:cNvCxnSpPr>
              <p:nvPr/>
            </p:nvCxnSpPr>
            <p:spPr>
              <a:xfrm>
                <a:off x="1112749" y="5889335"/>
                <a:ext cx="699314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CD64F9-A80E-D6DE-7ED9-A03EB38E0FCA}"/>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DCC19FF-4A41-C48A-CA52-A9A44F01485C}"/>
                  </a:ext>
                </a:extLst>
              </p:cNvPr>
              <p:cNvCxnSpPr>
                <a:cxnSpLocks/>
              </p:cNvCxnSpPr>
              <p:nvPr/>
            </p:nvCxnSpPr>
            <p:spPr>
              <a:xfrm>
                <a:off x="23560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DFAB77-ED98-8B0D-2759-17F149A2C877}"/>
                  </a:ext>
                </a:extLst>
              </p:cNvPr>
              <p:cNvCxnSpPr>
                <a:cxnSpLocks/>
              </p:cNvCxnSpPr>
              <p:nvPr/>
            </p:nvCxnSpPr>
            <p:spPr>
              <a:xfrm>
                <a:off x="3727696" y="569221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390FFD0-8968-201C-65C2-6C7B7AE2B837}"/>
                  </a:ext>
                </a:extLst>
              </p:cNvPr>
              <p:cNvCxnSpPr>
                <a:cxnSpLocks/>
              </p:cNvCxnSpPr>
              <p:nvPr/>
            </p:nvCxnSpPr>
            <p:spPr>
              <a:xfrm>
                <a:off x="51754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8EFFE10-2304-0ACE-8614-97DA06B08801}"/>
                  </a:ext>
                </a:extLst>
              </p:cNvPr>
              <p:cNvCxnSpPr>
                <a:cxnSpLocks/>
              </p:cNvCxnSpPr>
              <p:nvPr/>
            </p:nvCxnSpPr>
            <p:spPr>
              <a:xfrm>
                <a:off x="8145687" y="5702814"/>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673FD7C-F8F3-0187-1EBF-906AD2CCA8D9}"/>
                </a:ext>
              </a:extLst>
            </p:cNvPr>
            <p:cNvGrpSpPr/>
            <p:nvPr/>
          </p:nvGrpSpPr>
          <p:grpSpPr>
            <a:xfrm>
              <a:off x="148471" y="5107182"/>
              <a:ext cx="8988345" cy="821224"/>
              <a:chOff x="200958" y="6073969"/>
              <a:chExt cx="8988345" cy="821224"/>
            </a:xfrm>
          </p:grpSpPr>
          <p:sp>
            <p:nvSpPr>
              <p:cNvPr id="54" name="TextBox 53">
                <a:extLst>
                  <a:ext uri="{FF2B5EF4-FFF2-40B4-BE49-F238E27FC236}">
                    <a16:creationId xmlns:a16="http://schemas.microsoft.com/office/drawing/2014/main" id="{0CD9A1F9-F986-3ED0-6AB0-7DFB7E49C304}"/>
                  </a:ext>
                </a:extLst>
              </p:cNvPr>
              <p:cNvSpPr txBox="1"/>
              <p:nvPr/>
            </p:nvSpPr>
            <p:spPr>
              <a:xfrm>
                <a:off x="2382585" y="613884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 m</a:t>
                </a:r>
                <a:endParaRPr lang="en-US" sz="2000" baseline="-25000"/>
              </a:p>
            </p:txBody>
          </p:sp>
          <p:sp>
            <p:nvSpPr>
              <p:cNvPr id="55" name="TextBox 54">
                <a:extLst>
                  <a:ext uri="{FF2B5EF4-FFF2-40B4-BE49-F238E27FC236}">
                    <a16:creationId xmlns:a16="http://schemas.microsoft.com/office/drawing/2014/main" id="{90B0D3DF-3A8F-35B7-CBFE-81BCD59F02B7}"/>
                  </a:ext>
                </a:extLst>
              </p:cNvPr>
              <p:cNvSpPr txBox="1"/>
              <p:nvPr/>
            </p:nvSpPr>
            <p:spPr>
              <a:xfrm>
                <a:off x="200958" y="607396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56" name="TextBox 55">
                <a:extLst>
                  <a:ext uri="{FF2B5EF4-FFF2-40B4-BE49-F238E27FC236}">
                    <a16:creationId xmlns:a16="http://schemas.microsoft.com/office/drawing/2014/main" id="{985B7CCB-F2A7-5D3C-2E49-B51977C60C40}"/>
                  </a:ext>
                </a:extLst>
              </p:cNvPr>
              <p:cNvSpPr txBox="1"/>
              <p:nvPr/>
            </p:nvSpPr>
            <p:spPr>
              <a:xfrm>
                <a:off x="3759910" y="611841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 m</a:t>
                </a:r>
                <a:endParaRPr lang="en-US" sz="2000" baseline="-25000"/>
              </a:p>
            </p:txBody>
          </p:sp>
          <p:sp>
            <p:nvSpPr>
              <p:cNvPr id="57" name="TextBox 56">
                <a:extLst>
                  <a:ext uri="{FF2B5EF4-FFF2-40B4-BE49-F238E27FC236}">
                    <a16:creationId xmlns:a16="http://schemas.microsoft.com/office/drawing/2014/main" id="{9E68C295-B52C-FC65-E7DB-E7E5A99597AA}"/>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 m</a:t>
                </a:r>
                <a:endParaRPr lang="en-US" sz="2000" baseline="-25000"/>
              </a:p>
            </p:txBody>
          </p:sp>
          <p:sp>
            <p:nvSpPr>
              <p:cNvPr id="58" name="TextBox 57">
                <a:extLst>
                  <a:ext uri="{FF2B5EF4-FFF2-40B4-BE49-F238E27FC236}">
                    <a16:creationId xmlns:a16="http://schemas.microsoft.com/office/drawing/2014/main" id="{FD91AC37-7CD0-559F-7CF6-6F2978846D9B}"/>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50 m</a:t>
                </a:r>
                <a:endParaRPr lang="en-US" sz="2000" baseline="-25000"/>
              </a:p>
            </p:txBody>
          </p:sp>
          <p:sp>
            <p:nvSpPr>
              <p:cNvPr id="59" name="TextBox 58">
                <a:extLst>
                  <a:ext uri="{FF2B5EF4-FFF2-40B4-BE49-F238E27FC236}">
                    <a16:creationId xmlns:a16="http://schemas.microsoft.com/office/drawing/2014/main" id="{E5718698-8E61-3C29-D6CB-2D1D9EC41EE5}"/>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60" name="TextBox 59">
                <a:extLst>
                  <a:ext uri="{FF2B5EF4-FFF2-40B4-BE49-F238E27FC236}">
                    <a16:creationId xmlns:a16="http://schemas.microsoft.com/office/drawing/2014/main" id="{58F3986C-C92E-7223-FE54-E0A395EB699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61" name="TextBox 60">
                <a:extLst>
                  <a:ext uri="{FF2B5EF4-FFF2-40B4-BE49-F238E27FC236}">
                    <a16:creationId xmlns:a16="http://schemas.microsoft.com/office/drawing/2014/main" id="{61F2BD9A-6204-4179-1167-DF072919D5E6}"/>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62" name="TextBox 61">
                <a:extLst>
                  <a:ext uri="{FF2B5EF4-FFF2-40B4-BE49-F238E27FC236}">
                    <a16:creationId xmlns:a16="http://schemas.microsoft.com/office/drawing/2014/main" id="{F70D55A4-F03F-743D-E6D5-2B810575676B}"/>
                  </a:ext>
                </a:extLst>
              </p:cNvPr>
              <p:cNvSpPr txBox="1"/>
              <p:nvPr/>
            </p:nvSpPr>
            <p:spPr>
              <a:xfrm>
                <a:off x="2317909" y="6461495"/>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 s</a:t>
                </a:r>
                <a:endParaRPr lang="en-US" sz="2000" baseline="-25000"/>
              </a:p>
            </p:txBody>
          </p:sp>
          <p:sp>
            <p:nvSpPr>
              <p:cNvPr id="63" name="TextBox 62">
                <a:extLst>
                  <a:ext uri="{FF2B5EF4-FFF2-40B4-BE49-F238E27FC236}">
                    <a16:creationId xmlns:a16="http://schemas.microsoft.com/office/drawing/2014/main" id="{327FAB50-A050-2C30-7735-3191FBD42CAA}"/>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64" name="TextBox 63">
                <a:extLst>
                  <a:ext uri="{FF2B5EF4-FFF2-40B4-BE49-F238E27FC236}">
                    <a16:creationId xmlns:a16="http://schemas.microsoft.com/office/drawing/2014/main" id="{40C4943B-48C7-C98C-DECA-B5D2AFA67EDF}"/>
                  </a:ext>
                </a:extLst>
              </p:cNvPr>
              <p:cNvSpPr txBox="1"/>
              <p:nvPr/>
            </p:nvSpPr>
            <p:spPr>
              <a:xfrm>
                <a:off x="3732685" y="644038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65" name="TextBox 64">
                <a:extLst>
                  <a:ext uri="{FF2B5EF4-FFF2-40B4-BE49-F238E27FC236}">
                    <a16:creationId xmlns:a16="http://schemas.microsoft.com/office/drawing/2014/main" id="{854C3FCF-97A7-306A-A021-C8F9470B8675}"/>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 s</a:t>
                </a:r>
                <a:endParaRPr lang="en-US" sz="2000" baseline="-25000"/>
              </a:p>
            </p:txBody>
          </p:sp>
        </p:grpSp>
        <p:cxnSp>
          <p:nvCxnSpPr>
            <p:cNvPr id="50" name="Straight Connector 49">
              <a:extLst>
                <a:ext uri="{FF2B5EF4-FFF2-40B4-BE49-F238E27FC236}">
                  <a16:creationId xmlns:a16="http://schemas.microsoft.com/office/drawing/2014/main" id="{27BCE8A5-549D-9EEF-33E5-FD164983AAFF}"/>
                </a:ext>
              </a:extLst>
            </p:cNvPr>
            <p:cNvCxnSpPr>
              <a:cxnSpLocks/>
            </p:cNvCxnSpPr>
            <p:nvPr/>
          </p:nvCxnSpPr>
          <p:spPr>
            <a:xfrm>
              <a:off x="6922362" y="4720956"/>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7E06AF2-C0E4-7C84-30D8-BC65FA79C5F2}"/>
                </a:ext>
              </a:extLst>
            </p:cNvPr>
            <p:cNvSpPr txBox="1"/>
            <p:nvPr/>
          </p:nvSpPr>
          <p:spPr>
            <a:xfrm>
              <a:off x="5130411" y="5151631"/>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 m</a:t>
              </a:r>
              <a:endParaRPr lang="en-US" sz="2000" baseline="-25000"/>
            </a:p>
          </p:txBody>
        </p:sp>
        <p:sp>
          <p:nvSpPr>
            <p:cNvPr id="53" name="TextBox 52">
              <a:extLst>
                <a:ext uri="{FF2B5EF4-FFF2-40B4-BE49-F238E27FC236}">
                  <a16:creationId xmlns:a16="http://schemas.microsoft.com/office/drawing/2014/main" id="{1ED34E41-C272-0D84-087B-3E302D8C2BE1}"/>
                </a:ext>
              </a:extLst>
            </p:cNvPr>
            <p:cNvSpPr txBox="1"/>
            <p:nvPr/>
          </p:nvSpPr>
          <p:spPr>
            <a:xfrm>
              <a:off x="5122198" y="550397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 s</a:t>
              </a:r>
              <a:endParaRPr lang="en-US" sz="2000" baseline="-25000"/>
            </a:p>
          </p:txBody>
        </p:sp>
      </p:grpSp>
      <p:pic>
        <p:nvPicPr>
          <p:cNvPr id="3" name="Picture 2" descr="A picture containing sport, exercise device&#10;&#10;Description automatically generated">
            <a:extLst>
              <a:ext uri="{FF2B5EF4-FFF2-40B4-BE49-F238E27FC236}">
                <a16:creationId xmlns:a16="http://schemas.microsoft.com/office/drawing/2014/main" id="{15E3C0A4-AE83-D896-FB2F-C431A6CA6E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8992019" y="2204749"/>
            <a:ext cx="994463" cy="1546180"/>
          </a:xfrm>
          <a:prstGeom prst="rect">
            <a:avLst/>
          </a:prstGeom>
        </p:spPr>
      </p:pic>
      <p:graphicFrame>
        <p:nvGraphicFramePr>
          <p:cNvPr id="72" name="Table 17">
            <a:extLst>
              <a:ext uri="{FF2B5EF4-FFF2-40B4-BE49-F238E27FC236}">
                <a16:creationId xmlns:a16="http://schemas.microsoft.com/office/drawing/2014/main" id="{21A13986-9B92-5CB2-04D4-B9271E112029}"/>
              </a:ext>
            </a:extLst>
          </p:cNvPr>
          <p:cNvGraphicFramePr>
            <a:graphicFrameLocks noGrp="1"/>
          </p:cNvGraphicFramePr>
          <p:nvPr>
            <p:extLst>
              <p:ext uri="{D42A27DB-BD31-4B8C-83A1-F6EECF244321}">
                <p14:modId xmlns:p14="http://schemas.microsoft.com/office/powerpoint/2010/main" val="2523646335"/>
              </p:ext>
            </p:extLst>
          </p:nvPr>
        </p:nvGraphicFramePr>
        <p:xfrm>
          <a:off x="992979" y="5457783"/>
          <a:ext cx="9192121" cy="944880"/>
        </p:xfrm>
        <a:graphic>
          <a:graphicData uri="http://schemas.openxmlformats.org/drawingml/2006/table">
            <a:tbl>
              <a:tblPr firstRow="1" bandRow="1">
                <a:tableStyleId>{68D230F3-CF80-4859-8CE7-A43EE81993B5}</a:tableStyleId>
              </a:tblPr>
              <a:tblGrid>
                <a:gridCol w="2551052">
                  <a:extLst>
                    <a:ext uri="{9D8B030D-6E8A-4147-A177-3AD203B41FA5}">
                      <a16:colId xmlns:a16="http://schemas.microsoft.com/office/drawing/2014/main" val="2207175985"/>
                    </a:ext>
                  </a:extLst>
                </a:gridCol>
                <a:gridCol w="867503">
                  <a:extLst>
                    <a:ext uri="{9D8B030D-6E8A-4147-A177-3AD203B41FA5}">
                      <a16:colId xmlns:a16="http://schemas.microsoft.com/office/drawing/2014/main" val="3764745696"/>
                    </a:ext>
                  </a:extLst>
                </a:gridCol>
                <a:gridCol w="987583">
                  <a:extLst>
                    <a:ext uri="{9D8B030D-6E8A-4147-A177-3AD203B41FA5}">
                      <a16:colId xmlns:a16="http://schemas.microsoft.com/office/drawing/2014/main" val="4226705480"/>
                    </a:ext>
                  </a:extLst>
                </a:gridCol>
                <a:gridCol w="1111257">
                  <a:extLst>
                    <a:ext uri="{9D8B030D-6E8A-4147-A177-3AD203B41FA5}">
                      <a16:colId xmlns:a16="http://schemas.microsoft.com/office/drawing/2014/main" val="3779379094"/>
                    </a:ext>
                  </a:extLst>
                </a:gridCol>
                <a:gridCol w="1015846">
                  <a:extLst>
                    <a:ext uri="{9D8B030D-6E8A-4147-A177-3AD203B41FA5}">
                      <a16:colId xmlns:a16="http://schemas.microsoft.com/office/drawing/2014/main" val="2765526130"/>
                    </a:ext>
                  </a:extLst>
                </a:gridCol>
                <a:gridCol w="1367424">
                  <a:extLst>
                    <a:ext uri="{9D8B030D-6E8A-4147-A177-3AD203B41FA5}">
                      <a16:colId xmlns:a16="http://schemas.microsoft.com/office/drawing/2014/main" val="1015239111"/>
                    </a:ext>
                  </a:extLst>
                </a:gridCol>
                <a:gridCol w="1291456">
                  <a:extLst>
                    <a:ext uri="{9D8B030D-6E8A-4147-A177-3AD203B41FA5}">
                      <a16:colId xmlns:a16="http://schemas.microsoft.com/office/drawing/2014/main" val="3632407223"/>
                    </a:ext>
                  </a:extLst>
                </a:gridCol>
              </a:tblGrid>
              <a:tr h="425468">
                <a:tc>
                  <a:txBody>
                    <a:bodyPr/>
                    <a:lstStyle/>
                    <a:p>
                      <a:pPr algn="ctr"/>
                      <a:r>
                        <a:rPr lang="en-US" sz="25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425468">
                <a:tc>
                  <a:txBody>
                    <a:bodyPr/>
                    <a:lstStyle/>
                    <a:p>
                      <a:pPr algn="ctr"/>
                      <a:r>
                        <a:rPr lang="en-US" sz="25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pic>
        <p:nvPicPr>
          <p:cNvPr id="75" name="Picture 74" descr="A picture containing sport, exercise device&#10;&#10;Description automatically generated">
            <a:extLst>
              <a:ext uri="{FF2B5EF4-FFF2-40B4-BE49-F238E27FC236}">
                <a16:creationId xmlns:a16="http://schemas.microsoft.com/office/drawing/2014/main" id="{E41C1E5B-174B-939E-45A9-F3F2FF8B715B}"/>
              </a:ext>
            </a:extLst>
          </p:cNvPr>
          <p:cNvPicPr>
            <a:picLocks noChangeAspect="1"/>
          </p:cNvPicPr>
          <p:nvPr/>
        </p:nvPicPr>
        <p:blipFill rotWithShape="1">
          <a:blip r:embed="rId4">
            <a:alphaModFix amt="85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7288127" y="2251426"/>
            <a:ext cx="994463" cy="1546180"/>
          </a:xfrm>
          <a:prstGeom prst="rect">
            <a:avLst/>
          </a:prstGeom>
        </p:spPr>
      </p:pic>
      <p:pic>
        <p:nvPicPr>
          <p:cNvPr id="76" name="Picture 75" descr="A picture containing sport, exercise device&#10;&#10;Description automatically generated">
            <a:extLst>
              <a:ext uri="{FF2B5EF4-FFF2-40B4-BE49-F238E27FC236}">
                <a16:creationId xmlns:a16="http://schemas.microsoft.com/office/drawing/2014/main" id="{DFAC5B7F-068C-CA84-A942-532C2D0BECD2}"/>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5745528" y="2278358"/>
            <a:ext cx="994463" cy="1546180"/>
          </a:xfrm>
          <a:prstGeom prst="rect">
            <a:avLst/>
          </a:prstGeom>
        </p:spPr>
      </p:pic>
      <p:pic>
        <p:nvPicPr>
          <p:cNvPr id="77" name="Picture 76" descr="A picture containing sport, exercise device&#10;&#10;Description automatically generated">
            <a:extLst>
              <a:ext uri="{FF2B5EF4-FFF2-40B4-BE49-F238E27FC236}">
                <a16:creationId xmlns:a16="http://schemas.microsoft.com/office/drawing/2014/main" id="{4BB8B9B9-EA03-8F80-64F3-102170DBC704}"/>
              </a:ext>
            </a:extLst>
          </p:cNvPr>
          <p:cNvPicPr>
            <a:picLocks noChangeAspect="1"/>
          </p:cNvPicPr>
          <p:nvPr/>
        </p:nvPicPr>
        <p:blipFill rotWithShape="1">
          <a:blip r:embed="rId4">
            <a:alphaModFix amt="55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4178358" y="2238313"/>
            <a:ext cx="994463" cy="1546180"/>
          </a:xfrm>
          <a:prstGeom prst="rect">
            <a:avLst/>
          </a:prstGeom>
        </p:spPr>
      </p:pic>
      <p:pic>
        <p:nvPicPr>
          <p:cNvPr id="78" name="Picture 77" descr="A picture containing sport, exercise device&#10;&#10;Description automatically generated">
            <a:extLst>
              <a:ext uri="{FF2B5EF4-FFF2-40B4-BE49-F238E27FC236}">
                <a16:creationId xmlns:a16="http://schemas.microsoft.com/office/drawing/2014/main" id="{D07B2DE5-AFE7-5BAE-EB03-EB7DB08316B9}"/>
              </a:ext>
            </a:extLst>
          </p:cNvPr>
          <p:cNvPicPr>
            <a:picLocks noChangeAspect="1"/>
          </p:cNvPicPr>
          <p:nvPr/>
        </p:nvPicPr>
        <p:blipFill rotWithShape="1">
          <a:blip r:embed="rId4">
            <a:alphaModFix amt="40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2662724" y="2253963"/>
            <a:ext cx="994463" cy="1546180"/>
          </a:xfrm>
          <a:prstGeom prst="rect">
            <a:avLst/>
          </a:prstGeom>
        </p:spPr>
      </p:pic>
      <p:pic>
        <p:nvPicPr>
          <p:cNvPr id="79" name="Picture 78" descr="A picture containing sport, exercise device&#10;&#10;Description automatically generated">
            <a:extLst>
              <a:ext uri="{FF2B5EF4-FFF2-40B4-BE49-F238E27FC236}">
                <a16:creationId xmlns:a16="http://schemas.microsoft.com/office/drawing/2014/main" id="{7A560C2A-25A1-D830-D6E8-70B13B4DA5E2}"/>
              </a:ext>
            </a:extLst>
          </p:cNvPr>
          <p:cNvPicPr>
            <a:picLocks noChangeAspect="1"/>
          </p:cNvPicPr>
          <p:nvPr/>
        </p:nvPicPr>
        <p:blipFill rotWithShape="1">
          <a:blip r:embed="rId4">
            <a:alphaModFix amt="25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1353622" y="2280193"/>
            <a:ext cx="994463" cy="1546180"/>
          </a:xfrm>
          <a:prstGeom prst="rect">
            <a:avLst/>
          </a:prstGeom>
        </p:spPr>
      </p:pic>
    </p:spTree>
    <p:extLst>
      <p:ext uri="{BB962C8B-B14F-4D97-AF65-F5344CB8AC3E}">
        <p14:creationId xmlns:p14="http://schemas.microsoft.com/office/powerpoint/2010/main" val="5076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064FB4-6AA6-FEFD-0BEE-0AAD1682EB68}"/>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756" r="53703" b="1861"/>
          <a:stretch/>
        </p:blipFill>
        <p:spPr>
          <a:xfrm>
            <a:off x="8096271" y="1950603"/>
            <a:ext cx="3276600" cy="3558364"/>
          </a:xfrm>
        </p:spPr>
      </p:pic>
      <p:grpSp>
        <p:nvGrpSpPr>
          <p:cNvPr id="6" name="Group 5">
            <a:extLst>
              <a:ext uri="{FF2B5EF4-FFF2-40B4-BE49-F238E27FC236}">
                <a16:creationId xmlns:a16="http://schemas.microsoft.com/office/drawing/2014/main" id="{E629F47D-DE65-7999-8BDA-7291F4E64767}"/>
              </a:ext>
            </a:extLst>
          </p:cNvPr>
          <p:cNvGrpSpPr/>
          <p:nvPr/>
        </p:nvGrpSpPr>
        <p:grpSpPr>
          <a:xfrm>
            <a:off x="6723998" y="1179082"/>
            <a:ext cx="5487075" cy="5343522"/>
            <a:chOff x="8625852" y="3683579"/>
            <a:chExt cx="3979146" cy="2842918"/>
          </a:xfrm>
        </p:grpSpPr>
        <p:cxnSp>
          <p:nvCxnSpPr>
            <p:cNvPr id="7" name="Straight Arrow Connector 6">
              <a:extLst>
                <a:ext uri="{FF2B5EF4-FFF2-40B4-BE49-F238E27FC236}">
                  <a16:creationId xmlns:a16="http://schemas.microsoft.com/office/drawing/2014/main" id="{BE7DFC9E-55F5-DD1E-B751-245050D33C67}"/>
                </a:ext>
              </a:extLst>
            </p:cNvPr>
            <p:cNvCxnSpPr>
              <a:cxnSpLocks/>
            </p:cNvCxnSpPr>
            <p:nvPr/>
          </p:nvCxnSpPr>
          <p:spPr>
            <a:xfrm flipV="1">
              <a:off x="9448800" y="5987211"/>
              <a:ext cx="293516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C9589A6-6AEE-FE1E-8A24-3ADC85F5808E}"/>
                </a:ext>
              </a:extLst>
            </p:cNvPr>
            <p:cNvCxnSpPr>
              <a:cxnSpLocks/>
            </p:cNvCxnSpPr>
            <p:nvPr/>
          </p:nvCxnSpPr>
          <p:spPr>
            <a:xfrm flipV="1">
              <a:off x="9601200" y="3850808"/>
              <a:ext cx="19806" cy="22441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4D1F2C-23D3-B3FD-4F4D-7C2FB6FD63FD}"/>
                </a:ext>
              </a:extLst>
            </p:cNvPr>
            <p:cNvCxnSpPr>
              <a:cxnSpLocks/>
            </p:cNvCxnSpPr>
            <p:nvPr/>
          </p:nvCxnSpPr>
          <p:spPr>
            <a:xfrm flipV="1">
              <a:off x="9613604" y="4715636"/>
              <a:ext cx="1036641" cy="76858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9FDD7D1-D7FD-32A9-14D5-CF4E2B2E99A5}"/>
                </a:ext>
              </a:extLst>
            </p:cNvPr>
            <p:cNvSpPr txBox="1"/>
            <p:nvPr/>
          </p:nvSpPr>
          <p:spPr>
            <a:xfrm>
              <a:off x="8625852" y="3683579"/>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11" name="TextBox 10">
              <a:extLst>
                <a:ext uri="{FF2B5EF4-FFF2-40B4-BE49-F238E27FC236}">
                  <a16:creationId xmlns:a16="http://schemas.microsoft.com/office/drawing/2014/main" id="{CADD992E-21BA-1836-E51A-0F88F857BCEF}"/>
                </a:ext>
              </a:extLst>
            </p:cNvPr>
            <p:cNvSpPr txBox="1"/>
            <p:nvPr/>
          </p:nvSpPr>
          <p:spPr>
            <a:xfrm>
              <a:off x="11774006" y="6049443"/>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grpSp>
        <p:nvGrpSpPr>
          <p:cNvPr id="16" name="Group 15">
            <a:extLst>
              <a:ext uri="{FF2B5EF4-FFF2-40B4-BE49-F238E27FC236}">
                <a16:creationId xmlns:a16="http://schemas.microsoft.com/office/drawing/2014/main" id="{3C1BD644-FA26-0D14-4506-21AF2EABD8BF}"/>
              </a:ext>
            </a:extLst>
          </p:cNvPr>
          <p:cNvGrpSpPr/>
          <p:nvPr/>
        </p:nvGrpSpPr>
        <p:grpSpPr>
          <a:xfrm>
            <a:off x="-152400" y="65216"/>
            <a:ext cx="11230898" cy="541687"/>
            <a:chOff x="74035" y="2231322"/>
            <a:chExt cx="11161311" cy="756154"/>
          </a:xfrm>
        </p:grpSpPr>
        <p:grpSp>
          <p:nvGrpSpPr>
            <p:cNvPr id="17" name="Group 70">
              <a:extLst>
                <a:ext uri="{FF2B5EF4-FFF2-40B4-BE49-F238E27FC236}">
                  <a16:creationId xmlns:a16="http://schemas.microsoft.com/office/drawing/2014/main" id="{08005663-42E2-2962-3A70-7A491EAC3C80}"/>
                </a:ext>
              </a:extLst>
            </p:cNvPr>
            <p:cNvGrpSpPr>
              <a:grpSpLocks/>
            </p:cNvGrpSpPr>
            <p:nvPr/>
          </p:nvGrpSpPr>
          <p:grpSpPr bwMode="auto">
            <a:xfrm>
              <a:off x="330533" y="2267004"/>
              <a:ext cx="10904813" cy="708275"/>
              <a:chOff x="587624" y="3377549"/>
              <a:chExt cx="5615469" cy="1364238"/>
            </a:xfrm>
          </p:grpSpPr>
          <p:pic>
            <p:nvPicPr>
              <p:cNvPr id="20" name="Picture 8" descr="empty-green-rectangle">
                <a:extLst>
                  <a:ext uri="{FF2B5EF4-FFF2-40B4-BE49-F238E27FC236}">
                    <a16:creationId xmlns:a16="http://schemas.microsoft.com/office/drawing/2014/main" id="{8E8471A8-507A-2899-4A42-63E0FEF19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top-faded">
                <a:extLst>
                  <a:ext uri="{FF2B5EF4-FFF2-40B4-BE49-F238E27FC236}">
                    <a16:creationId xmlns:a16="http://schemas.microsoft.com/office/drawing/2014/main" id="{88775111-A3F4-88D2-A654-C770EEFE7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id="{2684F16D-BBF1-B530-EEF9-257A3C70A34F}"/>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1105FD65-5B13-AEFD-CD55-25ADD0205C48}"/>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sp>
        <p:nvSpPr>
          <p:cNvPr id="22" name="Text Box 13">
            <a:extLst>
              <a:ext uri="{FF2B5EF4-FFF2-40B4-BE49-F238E27FC236}">
                <a16:creationId xmlns:a16="http://schemas.microsoft.com/office/drawing/2014/main" id="{06FB2FDA-D943-1EB1-D3DA-4BE894EE470B}"/>
              </a:ext>
            </a:extLst>
          </p:cNvPr>
          <p:cNvSpPr txBox="1">
            <a:spLocks noChangeArrowheads="1"/>
          </p:cNvSpPr>
          <p:nvPr/>
        </p:nvSpPr>
        <p:spPr bwMode="auto">
          <a:xfrm>
            <a:off x="228600" y="655402"/>
            <a:ext cx="768998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2. Tính tốc độ từ đồ thị độ dịch chuyển – thời gian</a:t>
            </a:r>
          </a:p>
        </p:txBody>
      </p:sp>
      <p:sp>
        <p:nvSpPr>
          <p:cNvPr id="25" name="TextBox 24">
            <a:extLst>
              <a:ext uri="{FF2B5EF4-FFF2-40B4-BE49-F238E27FC236}">
                <a16:creationId xmlns:a16="http://schemas.microsoft.com/office/drawing/2014/main" id="{DB458BD0-AFE9-D0CE-E032-9F41E9E77352}"/>
              </a:ext>
            </a:extLst>
          </p:cNvPr>
          <p:cNvSpPr txBox="1"/>
          <p:nvPr/>
        </p:nvSpPr>
        <p:spPr>
          <a:xfrm>
            <a:off x="7370759" y="4284685"/>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26" name="TextBox 25">
            <a:extLst>
              <a:ext uri="{FF2B5EF4-FFF2-40B4-BE49-F238E27FC236}">
                <a16:creationId xmlns:a16="http://schemas.microsoft.com/office/drawing/2014/main" id="{8965C35E-0924-35CB-FA0A-5BCCFE96423E}"/>
              </a:ext>
            </a:extLst>
          </p:cNvPr>
          <p:cNvSpPr txBox="1"/>
          <p:nvPr/>
        </p:nvSpPr>
        <p:spPr>
          <a:xfrm>
            <a:off x="8102021" y="552619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A6BC87EF-F42B-9CD7-8786-5881B48FF80E}"/>
              </a:ext>
            </a:extLst>
          </p:cNvPr>
          <p:cNvSpPr txBox="1"/>
          <p:nvPr/>
        </p:nvSpPr>
        <p:spPr>
          <a:xfrm>
            <a:off x="7341675" y="380763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15</a:t>
            </a:r>
          </a:p>
        </p:txBody>
      </p:sp>
      <p:sp>
        <p:nvSpPr>
          <p:cNvPr id="28" name="TextBox 27">
            <a:extLst>
              <a:ext uri="{FF2B5EF4-FFF2-40B4-BE49-F238E27FC236}">
                <a16:creationId xmlns:a16="http://schemas.microsoft.com/office/drawing/2014/main" id="{9E437008-747C-C45F-B6DE-895D75872917}"/>
              </a:ext>
            </a:extLst>
          </p:cNvPr>
          <p:cNvSpPr txBox="1"/>
          <p:nvPr/>
        </p:nvSpPr>
        <p:spPr>
          <a:xfrm>
            <a:off x="7358780" y="337092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29" name="TextBox 28">
            <a:extLst>
              <a:ext uri="{FF2B5EF4-FFF2-40B4-BE49-F238E27FC236}">
                <a16:creationId xmlns:a16="http://schemas.microsoft.com/office/drawing/2014/main" id="{1DEE593F-2116-E53C-1BA0-A1AFAEBAEBA0}"/>
              </a:ext>
            </a:extLst>
          </p:cNvPr>
          <p:cNvSpPr txBox="1"/>
          <p:nvPr/>
        </p:nvSpPr>
        <p:spPr>
          <a:xfrm>
            <a:off x="7376851" y="2880399"/>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25</a:t>
            </a:r>
          </a:p>
        </p:txBody>
      </p:sp>
      <p:sp>
        <p:nvSpPr>
          <p:cNvPr id="30" name="TextBox 29">
            <a:extLst>
              <a:ext uri="{FF2B5EF4-FFF2-40B4-BE49-F238E27FC236}">
                <a16:creationId xmlns:a16="http://schemas.microsoft.com/office/drawing/2014/main" id="{8963A61B-D29C-1F8D-05F6-0EC0D3E31E04}"/>
              </a:ext>
            </a:extLst>
          </p:cNvPr>
          <p:cNvSpPr txBox="1"/>
          <p:nvPr/>
        </p:nvSpPr>
        <p:spPr>
          <a:xfrm>
            <a:off x="7540031" y="4914139"/>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31" name="TextBox 30">
            <a:extLst>
              <a:ext uri="{FF2B5EF4-FFF2-40B4-BE49-F238E27FC236}">
                <a16:creationId xmlns:a16="http://schemas.microsoft.com/office/drawing/2014/main" id="{E1D4F1EC-666B-447F-E94B-C76237645152}"/>
              </a:ext>
            </a:extLst>
          </p:cNvPr>
          <p:cNvSpPr txBox="1"/>
          <p:nvPr/>
        </p:nvSpPr>
        <p:spPr>
          <a:xfrm>
            <a:off x="8573197" y="5556788"/>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5F10ECE6-A935-12E9-1DD1-DD7775F3101D}"/>
              </a:ext>
            </a:extLst>
          </p:cNvPr>
          <p:cNvSpPr txBox="1"/>
          <p:nvPr/>
        </p:nvSpPr>
        <p:spPr>
          <a:xfrm>
            <a:off x="9058920" y="557004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33" name="TextBox 32">
            <a:extLst>
              <a:ext uri="{FF2B5EF4-FFF2-40B4-BE49-F238E27FC236}">
                <a16:creationId xmlns:a16="http://schemas.microsoft.com/office/drawing/2014/main" id="{5428865B-E6CA-2627-F135-6214884EBA56}"/>
              </a:ext>
            </a:extLst>
          </p:cNvPr>
          <p:cNvSpPr txBox="1"/>
          <p:nvPr/>
        </p:nvSpPr>
        <p:spPr>
          <a:xfrm>
            <a:off x="9544643" y="554720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34" name="TextBox 33">
            <a:extLst>
              <a:ext uri="{FF2B5EF4-FFF2-40B4-BE49-F238E27FC236}">
                <a16:creationId xmlns:a16="http://schemas.microsoft.com/office/drawing/2014/main" id="{A075FAA2-49D3-5FF1-69BC-9A5905DE7981}"/>
              </a:ext>
            </a:extLst>
          </p:cNvPr>
          <p:cNvSpPr txBox="1"/>
          <p:nvPr/>
        </p:nvSpPr>
        <p:spPr>
          <a:xfrm>
            <a:off x="9986725" y="556726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cxnSp>
        <p:nvCxnSpPr>
          <p:cNvPr id="36" name="Straight Connector 35">
            <a:extLst>
              <a:ext uri="{FF2B5EF4-FFF2-40B4-BE49-F238E27FC236}">
                <a16:creationId xmlns:a16="http://schemas.microsoft.com/office/drawing/2014/main" id="{CDCF08EC-7BDE-5323-A33B-BFB5BC079221}"/>
              </a:ext>
            </a:extLst>
          </p:cNvPr>
          <p:cNvCxnSpPr>
            <a:cxnSpLocks/>
          </p:cNvCxnSpPr>
          <p:nvPr/>
        </p:nvCxnSpPr>
        <p:spPr>
          <a:xfrm>
            <a:off x="9509461" y="3134401"/>
            <a:ext cx="9594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CA7A94E-9C90-EAEA-0B51-5942AC8BDB88}"/>
              </a:ext>
            </a:extLst>
          </p:cNvPr>
          <p:cNvCxnSpPr>
            <a:cxnSpLocks/>
          </p:cNvCxnSpPr>
          <p:nvPr/>
        </p:nvCxnSpPr>
        <p:spPr>
          <a:xfrm flipV="1">
            <a:off x="8098322" y="4523212"/>
            <a:ext cx="1446321" cy="27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78239B-74D2-1699-1861-1862E3D516E3}"/>
              </a:ext>
            </a:extLst>
          </p:cNvPr>
          <p:cNvCxnSpPr>
            <a:cxnSpLocks/>
          </p:cNvCxnSpPr>
          <p:nvPr/>
        </p:nvCxnSpPr>
        <p:spPr>
          <a:xfrm>
            <a:off x="9509461" y="3118925"/>
            <a:ext cx="6088" cy="1418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5C5F018-D33B-F4A9-B65C-84E9933EF9E1}"/>
              </a:ext>
            </a:extLst>
          </p:cNvPr>
          <p:cNvSpPr txBox="1"/>
          <p:nvPr/>
        </p:nvSpPr>
        <p:spPr>
          <a:xfrm>
            <a:off x="8440110" y="4584622"/>
            <a:ext cx="942352" cy="47705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sym typeface="Symbol" panose="05050102010706020507" pitchFamily="18" charset="2"/>
              </a:rPr>
              <a:t></a:t>
            </a:r>
            <a:r>
              <a:rPr lang="en-US" sz="2500" b="1">
                <a:latin typeface="Arial" panose="020B0604020202020204" pitchFamily="34" charset="0"/>
                <a:cs typeface="Arial" panose="020B0604020202020204" pitchFamily="34" charset="0"/>
              </a:rPr>
              <a:t>t</a:t>
            </a:r>
          </a:p>
        </p:txBody>
      </p:sp>
      <p:sp>
        <p:nvSpPr>
          <p:cNvPr id="46" name="TextBox 45">
            <a:extLst>
              <a:ext uri="{FF2B5EF4-FFF2-40B4-BE49-F238E27FC236}">
                <a16:creationId xmlns:a16="http://schemas.microsoft.com/office/drawing/2014/main" id="{AE30836C-F20E-86B6-0D8D-B97F46BB1E6E}"/>
              </a:ext>
            </a:extLst>
          </p:cNvPr>
          <p:cNvSpPr txBox="1"/>
          <p:nvPr/>
        </p:nvSpPr>
        <p:spPr>
          <a:xfrm>
            <a:off x="9498636" y="3695578"/>
            <a:ext cx="942352" cy="47705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sym typeface="Symbol" panose="05050102010706020507" pitchFamily="18" charset="2"/>
              </a:rPr>
              <a:t></a:t>
            </a:r>
            <a:r>
              <a:rPr lang="en-US" sz="2500" b="1">
                <a:latin typeface="Arial" panose="020B0604020202020204" pitchFamily="34" charset="0"/>
                <a:cs typeface="Arial" panose="020B0604020202020204" pitchFamily="34" charset="0"/>
              </a:rPr>
              <a:t>d</a:t>
            </a:r>
          </a:p>
        </p:txBody>
      </p:sp>
      <p:sp>
        <p:nvSpPr>
          <p:cNvPr id="48" name="TextBox 47">
            <a:extLst>
              <a:ext uri="{FF2B5EF4-FFF2-40B4-BE49-F238E27FC236}">
                <a16:creationId xmlns:a16="http://schemas.microsoft.com/office/drawing/2014/main" id="{E9FDA5D7-65F8-B598-1D2C-EF67149959E4}"/>
              </a:ext>
            </a:extLst>
          </p:cNvPr>
          <p:cNvSpPr txBox="1"/>
          <p:nvPr/>
        </p:nvSpPr>
        <p:spPr>
          <a:xfrm>
            <a:off x="9840269" y="789762"/>
            <a:ext cx="2123131" cy="1107996"/>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rPr>
              <a:t>sau 3,0s độ dịch chuyển không thay đổi.</a:t>
            </a:r>
            <a:endParaRPr lang="en-US" sz="2200"/>
          </a:p>
        </p:txBody>
      </p:sp>
      <p:sp>
        <p:nvSpPr>
          <p:cNvPr id="50" name="TextBox 49">
            <a:extLst>
              <a:ext uri="{FF2B5EF4-FFF2-40B4-BE49-F238E27FC236}">
                <a16:creationId xmlns:a16="http://schemas.microsoft.com/office/drawing/2014/main" id="{03E74C1A-142D-A9E8-FFFB-BFD5EE39D724}"/>
              </a:ext>
            </a:extLst>
          </p:cNvPr>
          <p:cNvSpPr txBox="1"/>
          <p:nvPr/>
        </p:nvSpPr>
        <p:spPr>
          <a:xfrm>
            <a:off x="8102403" y="790322"/>
            <a:ext cx="1873655" cy="1107996"/>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rPr>
              <a:t>lúc đầu độ dịch chuyển tăng đều</a:t>
            </a:r>
            <a:endParaRPr lang="en-US" sz="2200"/>
          </a:p>
        </p:txBody>
      </p:sp>
      <p:cxnSp>
        <p:nvCxnSpPr>
          <p:cNvPr id="52" name="Straight Arrow Connector 51">
            <a:extLst>
              <a:ext uri="{FF2B5EF4-FFF2-40B4-BE49-F238E27FC236}">
                <a16:creationId xmlns:a16="http://schemas.microsoft.com/office/drawing/2014/main" id="{389BC0D0-C732-F8A1-CA22-23B2576233A1}"/>
              </a:ext>
            </a:extLst>
          </p:cNvPr>
          <p:cNvCxnSpPr/>
          <p:nvPr/>
        </p:nvCxnSpPr>
        <p:spPr>
          <a:xfrm>
            <a:off x="8911286" y="1897784"/>
            <a:ext cx="0" cy="982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1FFE697-F895-CCE8-0303-B08D76904198}"/>
              </a:ext>
            </a:extLst>
          </p:cNvPr>
          <p:cNvCxnSpPr/>
          <p:nvPr/>
        </p:nvCxnSpPr>
        <p:spPr>
          <a:xfrm>
            <a:off x="10287000" y="1859704"/>
            <a:ext cx="0" cy="982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956D3CD-1469-52DB-FB4C-AB2A58B95462}"/>
              </a:ext>
            </a:extLst>
          </p:cNvPr>
          <p:cNvSpPr txBox="1"/>
          <p:nvPr/>
        </p:nvSpPr>
        <p:spPr>
          <a:xfrm>
            <a:off x="6997429" y="6003246"/>
            <a:ext cx="4908845" cy="798680"/>
          </a:xfrm>
          <a:prstGeom prst="rect">
            <a:avLst/>
          </a:prstGeom>
          <a:noFill/>
        </p:spPr>
        <p:txBody>
          <a:bodyPr wrap="square">
            <a:spAutoFit/>
          </a:bodyPr>
          <a:lstStyle/>
          <a:p>
            <a:pPr marL="0" marR="0" algn="ctr">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ban đầu người đang chạy với tốc độ không đổi</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a:solidFill>
                  <a:srgbClr val="000000"/>
                </a:solidFill>
                <a:effectLst/>
                <a:latin typeface="Arial" panose="020B0604020202020204" pitchFamily="34" charset="0"/>
                <a:ea typeface="Times New Roman" panose="02020603050405020304" pitchFamily="18" charset="0"/>
              </a:rPr>
              <a:t>nhưng sau đó dùng lại</a:t>
            </a:r>
            <a:endParaRPr lang="en-US" sz="2200"/>
          </a:p>
        </p:txBody>
      </p:sp>
      <p:sp>
        <p:nvSpPr>
          <p:cNvPr id="57" name="TextBox 56">
            <a:extLst>
              <a:ext uri="{FF2B5EF4-FFF2-40B4-BE49-F238E27FC236}">
                <a16:creationId xmlns:a16="http://schemas.microsoft.com/office/drawing/2014/main" id="{398F6A35-D24C-6B63-6935-DF33FE8CDA6C}"/>
              </a:ext>
            </a:extLst>
          </p:cNvPr>
          <p:cNvSpPr txBox="1"/>
          <p:nvPr/>
        </p:nvSpPr>
        <p:spPr>
          <a:xfrm>
            <a:off x="321019" y="2779727"/>
            <a:ext cx="6839609" cy="894860"/>
          </a:xfrm>
          <a:prstGeom prst="rect">
            <a:avLst/>
          </a:prstGeom>
          <a:noFill/>
        </p:spPr>
        <p:txBody>
          <a:bodyPr wrap="square">
            <a:spAutoFit/>
          </a:bodyPr>
          <a:lstStyle/>
          <a:p>
            <a:pPr>
              <a:lnSpc>
                <a:spcPct val="107000"/>
              </a:lnSpc>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trong 3 giây đầu tiên được tính bằng độ dốc của đồ thị. Xét tam giác vuông như hình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8" name="Group 57">
            <a:extLst>
              <a:ext uri="{FF2B5EF4-FFF2-40B4-BE49-F238E27FC236}">
                <a16:creationId xmlns:a16="http://schemas.microsoft.com/office/drawing/2014/main" id="{D93DE5B4-C109-AE05-5787-504A6141DB61}"/>
              </a:ext>
            </a:extLst>
          </p:cNvPr>
          <p:cNvGrpSpPr/>
          <p:nvPr/>
        </p:nvGrpSpPr>
        <p:grpSpPr>
          <a:xfrm>
            <a:off x="752453" y="5319782"/>
            <a:ext cx="5623408" cy="951065"/>
            <a:chOff x="7597543" y="3819864"/>
            <a:chExt cx="2008523" cy="1259896"/>
          </a:xfrm>
        </p:grpSpPr>
        <p:pic>
          <p:nvPicPr>
            <p:cNvPr id="59" name="Picture 58" descr="empty-red-rectangle">
              <a:extLst>
                <a:ext uri="{FF2B5EF4-FFF2-40B4-BE49-F238E27FC236}">
                  <a16:creationId xmlns:a16="http://schemas.microsoft.com/office/drawing/2014/main" id="{2694AE04-F456-F4AF-289F-53B890718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543" y="3819864"/>
              <a:ext cx="2008523"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Object 18">
                  <a:extLst>
                    <a:ext uri="{FF2B5EF4-FFF2-40B4-BE49-F238E27FC236}">
                      <a16:creationId xmlns:a16="http://schemas.microsoft.com/office/drawing/2014/main" id="{C0BEF56E-77FA-124C-D103-D1C5688067FA}"/>
                    </a:ext>
                  </a:extLst>
                </p:cNvPr>
                <p:cNvSpPr txBox="1"/>
                <p:nvPr/>
              </p:nvSpPr>
              <p:spPr bwMode="auto">
                <a:xfrm>
                  <a:off x="7727701" y="3919298"/>
                  <a:ext cx="1815634" cy="1160462"/>
                </a:xfrm>
                <a:prstGeom prst="rect">
                  <a:avLst/>
                </a:prstGeom>
                <a:noFill/>
                <a:ln w="9525">
                  <a:noFill/>
                  <a:miter lim="800000"/>
                  <a:headEnd/>
                  <a:tailEnd/>
                </a:ln>
                <a:effectLst/>
              </p:spPr>
              <p:txBody>
                <a:bodyPr>
                  <a:noAutofit/>
                </a:bodyPr>
                <a:lstStyle/>
                <a:p>
                  <a:r>
                    <a:rPr lang="en-US" sz="3000">
                      <a:solidFill>
                        <a:srgbClr val="000000"/>
                      </a:solidFill>
                      <a:latin typeface="Arial" panose="020B0604020202020204" pitchFamily="34" charset="0"/>
                      <a:cs typeface="Arial" panose="020B0604020202020204" pitchFamily="34" charset="0"/>
                    </a:rPr>
                    <a:t>v</a:t>
                  </a:r>
                  <a14:m>
                    <m:oMath xmlns:m="http://schemas.openxmlformats.org/officeDocument/2006/math">
                      <m:r>
                        <a:rPr lang="en-US" sz="3000" b="0" i="0"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25 </m:t>
                          </m:r>
                          <m:r>
                            <a:rPr lang="en-US" sz="3000" b="0" i="1" smtClean="0">
                              <a:solidFill>
                                <a:srgbClr val="000000"/>
                              </a:solidFill>
                              <a:latin typeface="Cambria Math" panose="02040503050406030204" pitchFamily="18" charset="0"/>
                            </a:rPr>
                            <m:t>𝑚</m:t>
                          </m:r>
                          <m:r>
                            <a:rPr lang="en-US" sz="3000" b="0" i="1" smtClean="0">
                              <a:solidFill>
                                <a:srgbClr val="000000"/>
                              </a:solidFill>
                              <a:latin typeface="Cambria Math" panose="02040503050406030204" pitchFamily="18" charset="0"/>
                            </a:rPr>
                            <m:t> −10 </m:t>
                          </m:r>
                          <m:r>
                            <a:rPr lang="en-US" sz="3000" b="0" i="1" smtClean="0">
                              <a:solidFill>
                                <a:srgbClr val="000000"/>
                              </a:solidFill>
                              <a:latin typeface="Cambria Math" panose="02040503050406030204" pitchFamily="18" charset="0"/>
                            </a:rPr>
                            <m:t>𝑚</m:t>
                          </m:r>
                        </m:num>
                        <m:den>
                          <m:r>
                            <a:rPr lang="en-US" sz="3000" b="0" i="1" smtClean="0">
                              <a:solidFill>
                                <a:srgbClr val="000000"/>
                              </a:solidFill>
                              <a:latin typeface="Cambria Math" panose="02040503050406030204" pitchFamily="18" charset="0"/>
                            </a:rPr>
                            <m:t>3</m:t>
                          </m:r>
                          <m:r>
                            <a:rPr lang="en-US" sz="3000" b="0" i="1" smtClean="0">
                              <a:solidFill>
                                <a:srgbClr val="000000"/>
                              </a:solidFill>
                              <a:latin typeface="Cambria Math" panose="02040503050406030204" pitchFamily="18" charset="0"/>
                            </a:rPr>
                            <m:t>𝑠</m:t>
                          </m:r>
                          <m:r>
                            <a:rPr lang="en-US" sz="3000" b="0" i="1" smtClean="0">
                              <a:solidFill>
                                <a:srgbClr val="000000"/>
                              </a:solidFill>
                              <a:latin typeface="Cambria Math" panose="02040503050406030204" pitchFamily="18" charset="0"/>
                            </a:rPr>
                            <m:t> −0</m:t>
                          </m:r>
                          <m:r>
                            <a:rPr lang="en-US" sz="3000" b="0" i="1" smtClean="0">
                              <a:solidFill>
                                <a:srgbClr val="000000"/>
                              </a:solidFill>
                              <a:latin typeface="Cambria Math" panose="02040503050406030204" pitchFamily="18" charset="0"/>
                            </a:rPr>
                            <m:t>𝑠</m:t>
                          </m:r>
                        </m:den>
                      </m:f>
                    </m:oMath>
                  </a14:m>
                  <a:r>
                    <a:rPr lang="en-US" sz="30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15 </m:t>
                          </m:r>
                          <m:r>
                            <a:rPr lang="en-US" sz="3000" b="0" i="1" smtClean="0">
                              <a:solidFill>
                                <a:srgbClr val="000000"/>
                              </a:solidFill>
                              <a:latin typeface="Cambria Math" panose="02040503050406030204" pitchFamily="18" charset="0"/>
                            </a:rPr>
                            <m:t>𝑚</m:t>
                          </m:r>
                        </m:num>
                        <m:den>
                          <m:r>
                            <a:rPr lang="en-US" sz="3000" b="0" i="1" smtClean="0">
                              <a:solidFill>
                                <a:srgbClr val="000000"/>
                              </a:solidFill>
                              <a:latin typeface="Cambria Math" panose="02040503050406030204" pitchFamily="18" charset="0"/>
                            </a:rPr>
                            <m:t>3 </m:t>
                          </m:r>
                          <m:r>
                            <a:rPr lang="en-US" sz="3000" b="0" i="1" smtClean="0">
                              <a:solidFill>
                                <a:srgbClr val="000000"/>
                              </a:solidFill>
                              <a:latin typeface="Cambria Math" panose="02040503050406030204" pitchFamily="18" charset="0"/>
                            </a:rPr>
                            <m:t>𝑠</m:t>
                          </m:r>
                        </m:den>
                      </m:f>
                      <m:r>
                        <a:rPr lang="en-US" sz="3000" b="0" i="1" smtClean="0">
                          <a:solidFill>
                            <a:srgbClr val="000000"/>
                          </a:solidFill>
                          <a:latin typeface="Cambria Math" panose="02040503050406030204" pitchFamily="18" charset="0"/>
                        </a:rPr>
                        <m:t>=</m:t>
                      </m:r>
                    </m:oMath>
                  </a14:m>
                  <a:r>
                    <a:rPr lang="en-US" sz="3000">
                      <a:latin typeface="Arial" panose="020B0604020202020204" pitchFamily="34" charset="0"/>
                      <a:cs typeface="Arial" panose="020B0604020202020204" pitchFamily="34" charset="0"/>
                    </a:rPr>
                    <a:t> 5 m/s</a:t>
                  </a:r>
                </a:p>
              </p:txBody>
            </p:sp>
          </mc:Choice>
          <mc:Fallback xmlns="">
            <p:sp>
              <p:nvSpPr>
                <p:cNvPr id="60" name="Object 18">
                  <a:extLst>
                    <a:ext uri="{FF2B5EF4-FFF2-40B4-BE49-F238E27FC236}">
                      <a16:creationId xmlns:a16="http://schemas.microsoft.com/office/drawing/2014/main" id="{C0BEF56E-77FA-124C-D103-D1C5688067FA}"/>
                    </a:ext>
                  </a:extLst>
                </p:cNvPr>
                <p:cNvSpPr txBox="1">
                  <a:spLocks noRot="1" noChangeAspect="1" noMove="1" noResize="1" noEditPoints="1" noAdjustHandles="1" noChangeArrowheads="1" noChangeShapeType="1" noTextEdit="1"/>
                </p:cNvSpPr>
                <p:nvPr/>
              </p:nvSpPr>
              <p:spPr bwMode="auto">
                <a:xfrm>
                  <a:off x="7727701" y="3919298"/>
                  <a:ext cx="1815634" cy="1160462"/>
                </a:xfrm>
                <a:prstGeom prst="rect">
                  <a:avLst/>
                </a:prstGeom>
                <a:blipFill>
                  <a:blip r:embed="rId7"/>
                  <a:stretch>
                    <a:fillRect l="-2758" r="-1079"/>
                  </a:stretch>
                </a:blipFill>
                <a:ln w="9525">
                  <a:noFill/>
                  <a:miter lim="800000"/>
                  <a:headEnd/>
                  <a:tailEnd/>
                </a:ln>
                <a:effectLst/>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D4C8B64-98B4-E13D-7A14-A568C8EF4272}"/>
              </a:ext>
            </a:extLst>
          </p:cNvPr>
          <p:cNvGrpSpPr/>
          <p:nvPr/>
        </p:nvGrpSpPr>
        <p:grpSpPr>
          <a:xfrm>
            <a:off x="2234814" y="3797975"/>
            <a:ext cx="1859348" cy="951066"/>
            <a:chOff x="7597543" y="3819864"/>
            <a:chExt cx="2008523" cy="1259897"/>
          </a:xfrm>
        </p:grpSpPr>
        <p:pic>
          <p:nvPicPr>
            <p:cNvPr id="62" name="Picture 61" descr="empty-red-rectangle">
              <a:extLst>
                <a:ext uri="{FF2B5EF4-FFF2-40B4-BE49-F238E27FC236}">
                  <a16:creationId xmlns:a16="http://schemas.microsoft.com/office/drawing/2014/main" id="{923E517D-7126-9CE6-7CFB-9D41D58B3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543" y="3819864"/>
              <a:ext cx="2008523"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3" name="Object 18">
                  <a:extLst>
                    <a:ext uri="{FF2B5EF4-FFF2-40B4-BE49-F238E27FC236}">
                      <a16:creationId xmlns:a16="http://schemas.microsoft.com/office/drawing/2014/main" id="{9296BECC-EA0B-DE57-3E95-C8884BF5CE3B}"/>
                    </a:ext>
                  </a:extLst>
                </p:cNvPr>
                <p:cNvSpPr txBox="1"/>
                <p:nvPr/>
              </p:nvSpPr>
              <p:spPr bwMode="auto">
                <a:xfrm>
                  <a:off x="7727701" y="3919297"/>
                  <a:ext cx="1729381" cy="1160463"/>
                </a:xfrm>
                <a:prstGeom prst="rect">
                  <a:avLst/>
                </a:prstGeom>
                <a:noFill/>
                <a:ln w="9525">
                  <a:noFill/>
                  <a:miter lim="800000"/>
                  <a:headEnd/>
                  <a:tailEnd/>
                </a:ln>
                <a:effectLst/>
              </p:spPr>
              <p:txBody>
                <a:bodyPr>
                  <a:normAutofit lnSpcReduction="10000"/>
                </a:bodyPr>
                <a:lstStyle/>
                <a:p>
                  <a:r>
                    <a:rPr lang="en-US" sz="3000">
                      <a:solidFill>
                        <a:srgbClr val="000000"/>
                      </a:solidFill>
                    </a:rPr>
                    <a:t>v</a:t>
                  </a:r>
                  <a14:m>
                    <m:oMath xmlns:m="http://schemas.openxmlformats.org/officeDocument/2006/math">
                      <m:r>
                        <a:rPr lang="en-US" sz="3000" b="0" i="0" smtClean="0">
                          <a:solidFill>
                            <a:srgbClr val="000000"/>
                          </a:solidFill>
                          <a:latin typeface="Cambria Math" panose="02040503050406030204" pitchFamily="18" charset="0"/>
                        </a:rPr>
                        <m:t> </m:t>
                      </m:r>
                      <m:r>
                        <a:rPr lang="en-US" sz="3000" b="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nor/>
                            </m:rPr>
                            <a:rPr lang="en-US" sz="3200">
                              <a:latin typeface="Arial" panose="020B0604020202020204" pitchFamily="34" charset="0"/>
                              <a:cs typeface="Arial" panose="020B0604020202020204" pitchFamily="34" charset="0"/>
                              <a:sym typeface="Symbol" panose="05050102010706020507" pitchFamily="18" charset="2"/>
                            </a:rPr>
                            <m:t></m:t>
                          </m:r>
                          <m:r>
                            <m:rPr>
                              <m:nor/>
                            </m:rPr>
                            <a:rPr lang="en-US" sz="3200">
                              <a:latin typeface="Arial" panose="020B0604020202020204" pitchFamily="34" charset="0"/>
                              <a:cs typeface="Arial" panose="020B0604020202020204" pitchFamily="34" charset="0"/>
                            </a:rPr>
                            <m:t>d</m:t>
                          </m:r>
                          <m:r>
                            <m:rPr>
                              <m:nor/>
                            </m:rPr>
                            <a:rPr lang="en-US" sz="3200">
                              <a:latin typeface="Arial" panose="020B0604020202020204" pitchFamily="34" charset="0"/>
                              <a:cs typeface="Arial" panose="020B0604020202020204" pitchFamily="34" charset="0"/>
                            </a:rPr>
                            <m:t> </m:t>
                          </m:r>
                        </m:num>
                        <m:den>
                          <m:r>
                            <m:rPr>
                              <m:nor/>
                            </m:rPr>
                            <a:rPr lang="en-US" sz="3200">
                              <a:latin typeface="Arial" panose="020B0604020202020204" pitchFamily="34" charset="0"/>
                              <a:cs typeface="Arial" panose="020B0604020202020204" pitchFamily="34" charset="0"/>
                              <a:sym typeface="Symbol" panose="05050102010706020507" pitchFamily="18" charset="2"/>
                            </a:rPr>
                            <m:t></m:t>
                          </m:r>
                          <m:r>
                            <m:rPr>
                              <m:nor/>
                            </m:rPr>
                            <a:rPr lang="en-US" sz="3200">
                              <a:latin typeface="Arial" panose="020B0604020202020204" pitchFamily="34" charset="0"/>
                              <a:cs typeface="Arial" panose="020B0604020202020204" pitchFamily="34" charset="0"/>
                            </a:rPr>
                            <m:t>t</m:t>
                          </m:r>
                          <m:r>
                            <m:rPr>
                              <m:nor/>
                            </m:rPr>
                            <a:rPr lang="en-US" sz="3200">
                              <a:latin typeface="Arial" panose="020B0604020202020204" pitchFamily="34" charset="0"/>
                              <a:cs typeface="Arial" panose="020B0604020202020204" pitchFamily="34" charset="0"/>
                            </a:rPr>
                            <m:t> </m:t>
                          </m:r>
                        </m:den>
                      </m:f>
                    </m:oMath>
                  </a14:m>
                  <a:endParaRPr lang="en-US" sz="3000"/>
                </a:p>
              </p:txBody>
            </p:sp>
          </mc:Choice>
          <mc:Fallback xmlns="">
            <p:sp>
              <p:nvSpPr>
                <p:cNvPr id="63" name="Object 18">
                  <a:extLst>
                    <a:ext uri="{FF2B5EF4-FFF2-40B4-BE49-F238E27FC236}">
                      <a16:creationId xmlns:a16="http://schemas.microsoft.com/office/drawing/2014/main" id="{9296BECC-EA0B-DE57-3E95-C8884BF5CE3B}"/>
                    </a:ext>
                  </a:extLst>
                </p:cNvPr>
                <p:cNvSpPr txBox="1">
                  <a:spLocks noRot="1" noChangeAspect="1" noMove="1" noResize="1" noEditPoints="1" noAdjustHandles="1" noChangeArrowheads="1" noChangeShapeType="1" noTextEdit="1"/>
                </p:cNvSpPr>
                <p:nvPr/>
              </p:nvSpPr>
              <p:spPr bwMode="auto">
                <a:xfrm>
                  <a:off x="7727701" y="3919297"/>
                  <a:ext cx="1729381" cy="1160463"/>
                </a:xfrm>
                <a:prstGeom prst="rect">
                  <a:avLst/>
                </a:prstGeom>
                <a:blipFill>
                  <a:blip r:embed="rId8"/>
                  <a:stretch>
                    <a:fillRect l="-8745" b="-2083"/>
                  </a:stretch>
                </a:blipFill>
                <a:ln w="9525">
                  <a:noFill/>
                  <a:miter lim="800000"/>
                  <a:headEnd/>
                  <a:tailEnd/>
                </a:ln>
                <a:effectLst/>
              </p:spPr>
              <p:txBody>
                <a:bodyPr/>
                <a:lstStyle/>
                <a:p>
                  <a:r>
                    <a:rPr lang="en-US">
                      <a:noFill/>
                    </a:rPr>
                    <a:t> </a:t>
                  </a:r>
                </a:p>
              </p:txBody>
            </p:sp>
          </mc:Fallback>
        </mc:AlternateContent>
      </p:grpSp>
      <p:graphicFrame>
        <p:nvGraphicFramePr>
          <p:cNvPr id="44" name="Table 17">
            <a:extLst>
              <a:ext uri="{FF2B5EF4-FFF2-40B4-BE49-F238E27FC236}">
                <a16:creationId xmlns:a16="http://schemas.microsoft.com/office/drawing/2014/main" id="{0F42D5B1-F81E-AD57-F9AC-23272EAC7F65}"/>
              </a:ext>
            </a:extLst>
          </p:cNvPr>
          <p:cNvGraphicFramePr>
            <a:graphicFrameLocks noGrp="1"/>
          </p:cNvGraphicFramePr>
          <p:nvPr>
            <p:extLst>
              <p:ext uri="{D42A27DB-BD31-4B8C-83A1-F6EECF244321}">
                <p14:modId xmlns:p14="http://schemas.microsoft.com/office/powerpoint/2010/main" val="4124208777"/>
              </p:ext>
            </p:extLst>
          </p:nvPr>
        </p:nvGraphicFramePr>
        <p:xfrm>
          <a:off x="298072" y="1359624"/>
          <a:ext cx="6895314" cy="1237713"/>
        </p:xfrm>
        <a:graphic>
          <a:graphicData uri="http://schemas.openxmlformats.org/drawingml/2006/table">
            <a:tbl>
              <a:tblPr firstRow="1" bandRow="1">
                <a:tableStyleId>{68D230F3-CF80-4859-8CE7-A43EE81993B5}</a:tableStyleId>
              </a:tblPr>
              <a:tblGrid>
                <a:gridCol w="1654500">
                  <a:extLst>
                    <a:ext uri="{9D8B030D-6E8A-4147-A177-3AD203B41FA5}">
                      <a16:colId xmlns:a16="http://schemas.microsoft.com/office/drawing/2014/main" val="2207175985"/>
                    </a:ext>
                  </a:extLst>
                </a:gridCol>
                <a:gridCol w="909870">
                  <a:extLst>
                    <a:ext uri="{9D8B030D-6E8A-4147-A177-3AD203B41FA5}">
                      <a16:colId xmlns:a16="http://schemas.microsoft.com/office/drawing/2014/main" val="3764745696"/>
                    </a:ext>
                  </a:extLst>
                </a:gridCol>
                <a:gridCol w="740819">
                  <a:extLst>
                    <a:ext uri="{9D8B030D-6E8A-4147-A177-3AD203B41FA5}">
                      <a16:colId xmlns:a16="http://schemas.microsoft.com/office/drawing/2014/main" val="4226705480"/>
                    </a:ext>
                  </a:extLst>
                </a:gridCol>
                <a:gridCol w="833590">
                  <a:extLst>
                    <a:ext uri="{9D8B030D-6E8A-4147-A177-3AD203B41FA5}">
                      <a16:colId xmlns:a16="http://schemas.microsoft.com/office/drawing/2014/main" val="3779379094"/>
                    </a:ext>
                  </a:extLst>
                </a:gridCol>
                <a:gridCol w="762020">
                  <a:extLst>
                    <a:ext uri="{9D8B030D-6E8A-4147-A177-3AD203B41FA5}">
                      <a16:colId xmlns:a16="http://schemas.microsoft.com/office/drawing/2014/main" val="2765526130"/>
                    </a:ext>
                  </a:extLst>
                </a:gridCol>
                <a:gridCol w="1025751">
                  <a:extLst>
                    <a:ext uri="{9D8B030D-6E8A-4147-A177-3AD203B41FA5}">
                      <a16:colId xmlns:a16="http://schemas.microsoft.com/office/drawing/2014/main" val="1015239111"/>
                    </a:ext>
                  </a:extLst>
                </a:gridCol>
                <a:gridCol w="968764">
                  <a:extLst>
                    <a:ext uri="{9D8B030D-6E8A-4147-A177-3AD203B41FA5}">
                      <a16:colId xmlns:a16="http://schemas.microsoft.com/office/drawing/2014/main" val="3632407223"/>
                    </a:ext>
                  </a:extLst>
                </a:gridCol>
              </a:tblGrid>
              <a:tr h="571323">
                <a:tc>
                  <a:txBody>
                    <a:bodyPr/>
                    <a:lstStyle/>
                    <a:p>
                      <a:pPr algn="ctr"/>
                      <a:r>
                        <a:rPr lang="en-US" sz="20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536673">
                <a:tc>
                  <a:txBody>
                    <a:bodyPr/>
                    <a:lstStyle/>
                    <a:p>
                      <a:pPr algn="ctr"/>
                      <a:r>
                        <a:rPr lang="en-US" sz="20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Tree>
    <p:extLst>
      <p:ext uri="{BB962C8B-B14F-4D97-AF65-F5344CB8AC3E}">
        <p14:creationId xmlns:p14="http://schemas.microsoft.com/office/powerpoint/2010/main" val="23762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13117</TotalTime>
  <Words>2042</Words>
  <PresentationFormat>Widescreen</PresentationFormat>
  <Paragraphs>301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2022-06-30T04:09:29Z</dcterms:modified>
</cp:coreProperties>
</file>