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6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AFA37-A542-4BD0-BE54-F30619F7B873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63D08-B4AF-43E8-B3A0-1169C1BAF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9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CE2E09-86DE-47D5-A3D9-D1AF1CF319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924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CE2E09-86DE-47D5-A3D9-D1AF1CF319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493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3D87-41D1-42C0-84FD-B3D53E6C9D6D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23D5-20A7-4269-B23F-25F7EEFE5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3D87-41D1-42C0-84FD-B3D53E6C9D6D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23D5-20A7-4269-B23F-25F7EEFE5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67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3D87-41D1-42C0-84FD-B3D53E6C9D6D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23D5-20A7-4269-B23F-25F7EEFE5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85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C1EEA-8FC5-440F-999E-AF69F8A5A2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34960-16CE-460D-9EDE-BCC0549E46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524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C1EEA-8FC5-440F-999E-AF69F8A5A2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34960-16CE-460D-9EDE-BCC0549E46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204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C1EEA-8FC5-440F-999E-AF69F8A5A2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34960-16CE-460D-9EDE-BCC0549E46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123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C1EEA-8FC5-440F-999E-AF69F8A5A2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34960-16CE-460D-9EDE-BCC0549E46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089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C1EEA-8FC5-440F-999E-AF69F8A5A2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34960-16CE-460D-9EDE-BCC0549E46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930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C1EEA-8FC5-440F-999E-AF69F8A5A2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34960-16CE-460D-9EDE-BCC0549E46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647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C1EEA-8FC5-440F-999E-AF69F8A5A2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34960-16CE-460D-9EDE-BCC0549E46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537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C1EEA-8FC5-440F-999E-AF69F8A5A2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34960-16CE-460D-9EDE-BCC0549E46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11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3D87-41D1-42C0-84FD-B3D53E6C9D6D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23D5-20A7-4269-B23F-25F7EEFE5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1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C1EEA-8FC5-440F-999E-AF69F8A5A2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34960-16CE-460D-9EDE-BCC0549E46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57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C1EEA-8FC5-440F-999E-AF69F8A5A2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34960-16CE-460D-9EDE-BCC0549E46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276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C1EEA-8FC5-440F-999E-AF69F8A5A2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34960-16CE-460D-9EDE-BCC0549E46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44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98770-F393-4B4F-B3D4-7B26E33AAB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9F733F-C1F6-44B3-B2C6-83F1FE04E7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818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98770-F393-4B4F-B3D4-7B26E33AAB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9F733F-C1F6-44B3-B2C6-83F1FE04E7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950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98770-F393-4B4F-B3D4-7B26E33AAB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9F733F-C1F6-44B3-B2C6-83F1FE04E7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8586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98770-F393-4B4F-B3D4-7B26E33AAB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9F733F-C1F6-44B3-B2C6-83F1FE04E7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164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98770-F393-4B4F-B3D4-7B26E33AAB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9F733F-C1F6-44B3-B2C6-83F1FE04E7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217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98770-F393-4B4F-B3D4-7B26E33AAB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9F733F-C1F6-44B3-B2C6-83F1FE04E7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883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98770-F393-4B4F-B3D4-7B26E33AAB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9F733F-C1F6-44B3-B2C6-83F1FE04E7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214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3D87-41D1-42C0-84FD-B3D53E6C9D6D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23D5-20A7-4269-B23F-25F7EEFE5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464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98770-F393-4B4F-B3D4-7B26E33AAB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9F733F-C1F6-44B3-B2C6-83F1FE04E7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5020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98770-F393-4B4F-B3D4-7B26E33AAB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9F733F-C1F6-44B3-B2C6-83F1FE04E7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9901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98770-F393-4B4F-B3D4-7B26E33AAB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9F733F-C1F6-44B3-B2C6-83F1FE04E7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6264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98770-F393-4B4F-B3D4-7B26E33AAB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9F733F-C1F6-44B3-B2C6-83F1FE04E7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703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3D87-41D1-42C0-84FD-B3D53E6C9D6D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23D5-20A7-4269-B23F-25F7EEFE5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60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3D87-41D1-42C0-84FD-B3D53E6C9D6D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23D5-20A7-4269-B23F-25F7EEFE5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3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3D87-41D1-42C0-84FD-B3D53E6C9D6D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23D5-20A7-4269-B23F-25F7EEFE5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7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3D87-41D1-42C0-84FD-B3D53E6C9D6D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23D5-20A7-4269-B23F-25F7EEFE5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50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3D87-41D1-42C0-84FD-B3D53E6C9D6D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23D5-20A7-4269-B23F-25F7EEFE5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7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3D87-41D1-42C0-84FD-B3D53E6C9D6D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23D5-20A7-4269-B23F-25F7EEFE5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5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F3D87-41D1-42C0-84FD-B3D53E6C9D6D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D23D5-20A7-4269-B23F-25F7EEFE5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4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C1EEA-8FC5-440F-999E-AF69F8A5A2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34960-16CE-460D-9EDE-BCC0549E46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25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98770-F393-4B4F-B3D4-7B26E33AAB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9F733F-C1F6-44B3-B2C6-83F1FE04E7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0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tmp"/><Relationship Id="rId5" Type="http://schemas.openxmlformats.org/officeDocument/2006/relationships/image" Target="../media/image3.tmp"/><Relationship Id="rId4" Type="http://schemas.openxmlformats.org/officeDocument/2006/relationships/image" Target="../media/image2.tm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43" descr="Firewrk8"/>
          <p:cNvSpPr>
            <a:spLocks noChangeAspect="1" noChangeArrowheads="1"/>
          </p:cNvSpPr>
          <p:nvPr/>
        </p:nvSpPr>
        <p:spPr bwMode="auto">
          <a:xfrm>
            <a:off x="2590800" y="1524000"/>
            <a:ext cx="14033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00C30E-83D6-4A86-9373-EC29C40EF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396"/>
            <a:ext cx="12301149" cy="6919396"/>
          </a:xfrm>
          <a:prstGeom prst="rect">
            <a:avLst/>
          </a:prstGeom>
        </p:spPr>
      </p:pic>
      <p:sp>
        <p:nvSpPr>
          <p:cNvPr id="18" name="WordArt 40"/>
          <p:cNvSpPr>
            <a:spLocks noChangeArrowheads="1" noChangeShapeType="1" noTextEdit="1"/>
          </p:cNvSpPr>
          <p:nvPr/>
        </p:nvSpPr>
        <p:spPr bwMode="auto">
          <a:xfrm>
            <a:off x="586510" y="728719"/>
            <a:ext cx="11496341" cy="28210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isometricOffAxis1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ÔN TẬP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CỘI NGUỒN YÊU THƯƠNG  </a:t>
            </a:r>
          </a:p>
        </p:txBody>
      </p:sp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3" y="4176215"/>
            <a:ext cx="2743200" cy="268178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14" y="3837530"/>
            <a:ext cx="2661312" cy="2604213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594" y="3423782"/>
            <a:ext cx="2706086" cy="2527997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448" y="2992200"/>
            <a:ext cx="2902604" cy="236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14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FBE9B10B-A69A-47D2-AE30-7FF5932E5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39" y="376760"/>
            <a:ext cx="5557096" cy="62883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60" y="1491174"/>
            <a:ext cx="11721180" cy="462302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3539" y="1679707"/>
            <a:ext cx="11573301" cy="4136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con).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98414" y="430774"/>
            <a:ext cx="5025543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KIẾN THỨC TRỌNG TÂM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69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955" y="409433"/>
            <a:ext cx="11546006" cy="559558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4023" y="860871"/>
            <a:ext cx="1116386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Trò chơi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đoán tên các loài hoa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 bố hướng dẫ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nhắm mắt lại và chạm từng bông hoa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Cảm nhận bằng xúc giác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Trò chơi nhắm mắt để tìm kiếm một vật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96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22" y="379828"/>
            <a:ext cx="11780116" cy="60374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596" y="520836"/>
            <a:ext cx="1147776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++ Người con nhắm mắt vẫn có thể đi mà không chạm vật gì, vẫn biết được bố đứng cách mình bao xa.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++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suýt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 chơi ngửi rồi gọi tên các loài hoa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gười con cảm nhận được mùi của các loài hoa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cảm nhận bằng khứu giác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trò chơi ngày càng khó hơn, tạo ra được sự hấp dẫn với đứa con.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40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60" y="941696"/>
            <a:ext cx="11683743" cy="462911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5660" y="1709796"/>
            <a:ext cx="11683743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 Người bố luôn theo dõi, động viên, khích lệ để con tiến bộ hơn: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”;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”;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04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60" y="941696"/>
            <a:ext cx="11573301" cy="506332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5659" y="1257364"/>
            <a:ext cx="11573301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Times New Roman" panose="02020603050405020304" pitchFamily="18" charset="0"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31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60" y="941696"/>
            <a:ext cx="11573301" cy="506332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5659" y="1481913"/>
            <a:ext cx="11573301" cy="3982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Cho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03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60" y="696036"/>
            <a:ext cx="11573301" cy="55955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785" y="1083808"/>
            <a:ext cx="11423176" cy="4820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24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478" y="436729"/>
            <a:ext cx="11832609" cy="57866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1194" y="774894"/>
            <a:ext cx="1162789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C242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;... </a:t>
            </a:r>
          </a:p>
          <a:p>
            <a:pPr marL="0" marR="0" lvl="0" indent="254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1153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  <a:p>
            <a:pPr marL="0" marR="0" lvl="0" indent="2540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563245" algn="l"/>
                <a:tab pos="55880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trổng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C242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  <a:p>
            <a:pPr marL="0" marR="0" lvl="0" indent="2540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C242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C242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681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60" y="1280160"/>
            <a:ext cx="11573301" cy="472485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5659" y="2196355"/>
            <a:ext cx="11573301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con).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713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60" y="886265"/>
            <a:ext cx="11573302" cy="511875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5659" y="1157209"/>
            <a:ext cx="11573301" cy="4632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–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ngửi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;…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471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ordArt 40"/>
          <p:cNvSpPr>
            <a:spLocks noChangeArrowheads="1" noChangeShapeType="1" noTextEdit="1"/>
          </p:cNvSpPr>
          <p:nvPr/>
        </p:nvSpPr>
        <p:spPr bwMode="auto">
          <a:xfrm>
            <a:off x="-337625" y="1796659"/>
            <a:ext cx="12745329" cy="34911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591"/>
              </a:avLst>
            </a:prstTxWarp>
            <a:scene3d>
              <a:camera prst="isometricOffAxis1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ÔN TẬP VĂN BẢN 1: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VỪA NHẮM MẮT VỪA MỞ CỬA SỔ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Nguyễn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Thuần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339" name="Picture 4"/>
          <p:cNvPicPr>
            <a:picLocks noChangeAspect="1"/>
          </p:cNvPicPr>
          <p:nvPr/>
        </p:nvPicPr>
        <p:blipFill>
          <a:blip r:embed="rId3"/>
          <a:srcRect r="52890" b="57091"/>
          <a:stretch>
            <a:fillRect/>
          </a:stretch>
        </p:blipFill>
        <p:spPr bwMode="auto">
          <a:xfrm>
            <a:off x="289259" y="238539"/>
            <a:ext cx="2652713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1578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59" y="1061796"/>
            <a:ext cx="11573301" cy="472485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841" y="1261965"/>
            <a:ext cx="11464119" cy="4324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Ý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 những trò chơi cùng bố, n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“tôi” 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 thay đổi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từ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hoa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mắt,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ngửi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 những trò chơi của bố, nhân vật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hiểu được việc cảm nhận khu vườn không chỉ bằng mắt, mà còn bằng tai, bằng mũi, bằng cảm xúc, bằng trí tưởng tượng về thế giới tự nhiên.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04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349" y="1106753"/>
            <a:ext cx="11573301" cy="472485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9348" y="2021154"/>
            <a:ext cx="11573301" cy="2991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=&gt;Nhân vật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học được cách trân trọng mọi món quà, cách cho và nhận món quà cũng thể hiện được nét đẹp trong mỗi người.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01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78" y="998806"/>
            <a:ext cx="11678284" cy="500621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5139" y="1510468"/>
            <a:ext cx="11443823" cy="3982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601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60" y="1012874"/>
            <a:ext cx="11573301" cy="530352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9828" y="1399983"/>
            <a:ext cx="1132449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540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5402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540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540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lvl="0" indent="2540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540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vuờn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253017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60" y="1280160"/>
            <a:ext cx="11573301" cy="472485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759" y="1872420"/>
            <a:ext cx="11453201" cy="3675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25400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5402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marR="0" lvl="0" indent="25400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540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5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60" y="1009933"/>
            <a:ext cx="11573301" cy="513155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5659" y="1641588"/>
            <a:ext cx="11573301" cy="4136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:-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5400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5085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25400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5085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25400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5085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914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>
            <a:extLst>
              <a:ext uri="{FF2B5EF4-FFF2-40B4-BE49-F238E27FC236}">
                <a16:creationId xmlns:a16="http://schemas.microsoft.com/office/drawing/2014/main" id="{FBE9B10B-A69A-47D2-AE30-7FF5932E5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0" y="287187"/>
            <a:ext cx="3455129" cy="628832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0466190C-B3CF-477B-B7FA-69676A4FE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0" y="2363372"/>
            <a:ext cx="11549078" cy="3995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4075" y="325657"/>
            <a:ext cx="2488182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LUYỆN ĐỀ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0652" y="2694245"/>
            <a:ext cx="11254854" cy="3333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0005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0005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0005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Tý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bịch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75" y="1322883"/>
            <a:ext cx="5461752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 1: LUYỆN ĐỀ ĐỌC HIỂU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66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" grpId="0"/>
      <p:bldP spid="2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60" y="818866"/>
            <a:ext cx="11668836" cy="514583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0335" y="1087806"/>
            <a:ext cx="1179166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00050" algn="l"/>
              </a:tabLst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00050" algn="l"/>
              </a:tabLst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Sao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00050" algn="l"/>
              </a:tabLst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00050" algn="l"/>
              </a:tabLst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NXB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TP.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Minh, 2014)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67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60" y="573206"/>
            <a:ext cx="11668836" cy="570476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3081" y="853913"/>
            <a:ext cx="1166883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“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 Cho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                          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33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60" y="1173707"/>
            <a:ext cx="11668836" cy="506332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8174" y="247935"/>
            <a:ext cx="2699982" cy="57093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8017" y="1489375"/>
            <a:ext cx="11464119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6093" y="259350"/>
            <a:ext cx="1947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0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>
            <a:extLst>
              <a:ext uri="{FF2B5EF4-FFF2-40B4-BE49-F238E27FC236}">
                <a16:creationId xmlns:a16="http://schemas.microsoft.com/office/drawing/2014/main" id="{FBE9B10B-A69A-47D2-AE30-7FF5932E5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38" y="376760"/>
            <a:ext cx="9045883" cy="62883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1" y="1433015"/>
            <a:ext cx="11717968" cy="523507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7617" y="428873"/>
            <a:ext cx="849751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KIẾN THỨC CHUNG VỀ TÁC GIẢ VÀ VĂN BẢN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7617" y="1617713"/>
            <a:ext cx="4900572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Thuần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9253" y="2181085"/>
            <a:ext cx="11431595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1972,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 viết cho thiếu nhi của Nguyễn Ngọc Thuần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rong trẻo, thân thương, tươi sáng, ấm áp và đầy chất 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667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60" y="818866"/>
            <a:ext cx="11668836" cy="514583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5660" y="1727670"/>
            <a:ext cx="11668836" cy="3179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5400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142316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60" y="818866"/>
            <a:ext cx="11668836" cy="514583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5660" y="1477285"/>
            <a:ext cx="11668836" cy="3828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HS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51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60" y="586854"/>
            <a:ext cx="11668836" cy="605960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8490" y="867280"/>
            <a:ext cx="1166883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[…]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99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60" y="1296537"/>
            <a:ext cx="11668836" cy="466816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722" y="1963880"/>
            <a:ext cx="11518711" cy="3333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28575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NHỮNG BÔNG HOA…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NXB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TP.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Minh, 2014)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6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60" y="313899"/>
            <a:ext cx="11668836" cy="619084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2263" y="470056"/>
            <a:ext cx="1109563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!”?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96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60" y="1173706"/>
            <a:ext cx="11668836" cy="524074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8174" y="247935"/>
            <a:ext cx="2699982" cy="57093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6093" y="259350"/>
            <a:ext cx="1947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5633" y="1343380"/>
            <a:ext cx="1150506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2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kumimoji="0" lang="en-US" sz="2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sz="2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kumimoji="0" lang="en-US" sz="2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sz="2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kumimoji="0" lang="en-US" sz="2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Times New Roman" panose="02020603050405020304" pitchFamily="18" charset="0"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Times New Roman" panose="02020603050405020304" pitchFamily="18" charset="0"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Times New Roman" panose="02020603050405020304" pitchFamily="18" charset="0"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509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60" y="818866"/>
            <a:ext cx="11668836" cy="514583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4842" y="1152581"/>
            <a:ext cx="11668836" cy="447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8575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 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43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60" y="818866"/>
            <a:ext cx="11668836" cy="514583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5660" y="1075637"/>
            <a:ext cx="11668836" cy="4632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8575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Times New Roman" panose="02020603050405020304" pitchFamily="18" charset="0"/>
              <a:buChar char="-"/>
              <a:tabLst>
                <a:tab pos="228600" algn="l"/>
              </a:tabLst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Times New Roman" panose="02020603050405020304" pitchFamily="18" charset="0"/>
              <a:buChar char="-"/>
              <a:tabLst>
                <a:tab pos="228600" algn="l"/>
              </a:tabLst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Times New Roman" panose="02020603050405020304" pitchFamily="18" charset="0"/>
              <a:buChar char="-"/>
              <a:tabLst>
                <a:tab pos="228600" algn="l"/>
              </a:tabLst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87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297" y="441277"/>
            <a:ext cx="8486633" cy="57093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30" y="1378634"/>
            <a:ext cx="11791666" cy="512064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8384" y="488988"/>
            <a:ext cx="8042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 ĐỌC HIỂU VĂN BẢN TRUYỆN NGOÀI SGK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6000" y="1744584"/>
            <a:ext cx="1147272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03: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4C4947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nhí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rỉ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20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60" y="818866"/>
            <a:ext cx="11668836" cy="514583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5660" y="1494668"/>
            <a:ext cx="11668836" cy="401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[…]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27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812" y="548640"/>
            <a:ext cx="11760591" cy="57796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5156" y="925207"/>
            <a:ext cx="11127901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(2001);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(2003);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(2004),…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354923" y="2007117"/>
            <a:ext cx="11258134" cy="402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Vừa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nhắm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vừa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cửa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Xuất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xứ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2004.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Peter Pan,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Uỷ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2008.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17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60" y="998806"/>
            <a:ext cx="11668836" cy="426251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2102" y="1561513"/>
            <a:ext cx="10895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85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60" y="976209"/>
            <a:ext cx="11668836" cy="514583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5660" y="1843951"/>
            <a:ext cx="1166883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run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2021,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tr.48-51)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78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948" y="436098"/>
            <a:ext cx="11830928" cy="606317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269" y="644523"/>
            <a:ext cx="11655607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.Trong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3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kumimoji="0" lang="en-US" sz="280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-3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kumimoji="0" lang="en-US" sz="280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280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kumimoji="0" lang="en-US" sz="2800" b="0" i="0" u="none" strike="noStrike" kern="1200" cap="none" spc="-3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-3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kumimoji="0" lang="en-US" sz="280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kumimoji="0" lang="en-US" sz="280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280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2800" b="0" i="0" u="none" strike="noStrike" kern="1200" cap="none" spc="-3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280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kumimoji="0" lang="en-US" sz="280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2800" b="0" i="0" u="none" strike="noStrike" kern="1200" cap="none" spc="-3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kumimoji="0" lang="en-US" sz="280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– 5 </a:t>
            </a:r>
            <a:r>
              <a:rPr kumimoji="0" lang="en-US" sz="2800" b="0" i="0" u="none" strike="noStrike" kern="1200" cap="none" spc="-3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-3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63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60" y="1173706"/>
            <a:ext cx="11668836" cy="524074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8174" y="247935"/>
            <a:ext cx="2699982" cy="57093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6093" y="259350"/>
            <a:ext cx="1947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0843" y="1480238"/>
            <a:ext cx="11323653" cy="4825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nhõng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nhẽo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76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/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45" y="675249"/>
            <a:ext cx="11759751" cy="547233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4134" y="1021904"/>
            <a:ext cx="1166883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“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23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60" y="492369"/>
            <a:ext cx="11668836" cy="586622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8201" y="874208"/>
            <a:ext cx="116688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6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60" y="423081"/>
            <a:ext cx="11668836" cy="593677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7798" y="688851"/>
            <a:ext cx="11286698" cy="605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04: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 CÂU CHUYỆN VỀ HAI CHIẾC BÌNH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rỉ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Dĩ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lỡ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97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82" y="818866"/>
            <a:ext cx="11805314" cy="537721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4842" y="1034408"/>
            <a:ext cx="116688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– Con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– Sao con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–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qua, do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rò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rỉ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–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86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59" y="281355"/>
            <a:ext cx="11782217" cy="634452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5660" y="605555"/>
            <a:ext cx="11668836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27051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– Con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nhọc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(Theo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01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60" y="984738"/>
            <a:ext cx="11668836" cy="464233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5660" y="1763646"/>
            <a:ext cx="11668836" cy="325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3-5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40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39" y="928048"/>
            <a:ext cx="11258134" cy="498143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8019" y="1675081"/>
            <a:ext cx="11093654" cy="3487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*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“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Vừa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nhắm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mắt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vừa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mở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cửa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”: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*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loại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vừa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*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”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con;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Tí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1FB51-5148-7417-CED5-1444F1EDB1BF}"/>
              </a:ext>
            </a:extLst>
          </p:cNvPr>
          <p:cNvSpPr txBox="1"/>
          <p:nvPr/>
        </p:nvSpPr>
        <p:spPr>
          <a:xfrm>
            <a:off x="985520" y="601018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>
                <a:solidFill>
                  <a:schemeClr val="bg1"/>
                </a:solidFill>
              </a:rPr>
              <a:t>Anh Đào 0936421291 trường Mỹ Hoà - Đại Hoà - Đại Lộc- Quảng Nam.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3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60" y="1473957"/>
            <a:ext cx="11668836" cy="483130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8174" y="247935"/>
            <a:ext cx="2699982" cy="57093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6093" y="259350"/>
            <a:ext cx="1947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660" y="1954751"/>
            <a:ext cx="11668836" cy="3828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PTBĐ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 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568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60" y="818866"/>
            <a:ext cx="11668836" cy="514583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5660" y="1380464"/>
            <a:ext cx="11668836" cy="402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 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giễu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844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126" y="832514"/>
            <a:ext cx="11668836" cy="514583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0126" y="1567877"/>
            <a:ext cx="11668836" cy="3675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222794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60" y="604911"/>
            <a:ext cx="11668836" cy="535979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8202" y="930315"/>
            <a:ext cx="116688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05: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 BÁNH MÌ CHÁY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hay 9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thỉnh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khét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 con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15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60" y="818866"/>
            <a:ext cx="11668836" cy="514583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5660" y="1554229"/>
            <a:ext cx="11668836" cy="3675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l" defTabSz="457200" rtl="0" eaLnBrk="1" fontAlgn="base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à,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457200" rtl="0" eaLnBrk="1" fontAlgn="base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Cha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ạ,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cay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29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60" y="450166"/>
            <a:ext cx="11668836" cy="590955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5660" y="548640"/>
            <a:ext cx="11668836" cy="5811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l" defTabSz="457200" rtl="0" eaLnBrk="1" fontAlgn="base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“Con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rẫy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Cha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ạ.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457200" rtl="0" eaLnBrk="1" fontAlgn="base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ngủi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(Theo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41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60" y="818866"/>
            <a:ext cx="11668836" cy="514583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4134" y="1314292"/>
            <a:ext cx="116688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à,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ạ,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cay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50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60" y="1351129"/>
            <a:ext cx="11668836" cy="49541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8174" y="247935"/>
            <a:ext cx="2699982" cy="57093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6093" y="259350"/>
            <a:ext cx="1947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5660" y="1722379"/>
            <a:ext cx="11668836" cy="4613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87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/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60" y="1296537"/>
            <a:ext cx="11668836" cy="454470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5660" y="2119411"/>
            <a:ext cx="11668836" cy="3145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25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332" y="2292824"/>
            <a:ext cx="11632476" cy="2538484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332" y="976478"/>
            <a:ext cx="5563318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 2: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332" y="2949590"/>
            <a:ext cx="1139773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(5- 7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65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39" y="928048"/>
            <a:ext cx="11258134" cy="47221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0459" y="1606371"/>
            <a:ext cx="11101213" cy="3179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457200" rtl="0" eaLnBrk="1" fontAlgn="base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ngửi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6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1857" y="191222"/>
            <a:ext cx="107477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51692" y="1383626"/>
          <a:ext cx="11648049" cy="5419394"/>
        </p:xfrm>
        <a:graphic>
          <a:graphicData uri="http://schemas.openxmlformats.org/drawingml/2006/table">
            <a:tbl>
              <a:tblPr firstRow="1" firstCol="1" bandRow="1"/>
              <a:tblGrid>
                <a:gridCol w="879567">
                  <a:extLst>
                    <a:ext uri="{9D8B030D-6E8A-4147-A177-3AD203B41FA5}">
                      <a16:colId xmlns:a16="http://schemas.microsoft.com/office/drawing/2014/main" val="942198131"/>
                    </a:ext>
                  </a:extLst>
                </a:gridCol>
                <a:gridCol w="9242286">
                  <a:extLst>
                    <a:ext uri="{9D8B030D-6E8A-4147-A177-3AD203B41FA5}">
                      <a16:colId xmlns:a16="http://schemas.microsoft.com/office/drawing/2014/main" val="1218606201"/>
                    </a:ext>
                  </a:extLst>
                </a:gridCol>
                <a:gridCol w="1526196">
                  <a:extLst>
                    <a:ext uri="{9D8B030D-6E8A-4147-A177-3AD203B41FA5}">
                      <a16:colId xmlns:a16="http://schemas.microsoft.com/office/drawing/2014/main" val="1816061577"/>
                    </a:ext>
                  </a:extLst>
                </a:gridCol>
              </a:tblGrid>
              <a:tr h="227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Đạt/ Chưa đạt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418884"/>
                  </a:ext>
                </a:extLst>
              </a:tr>
              <a:tr h="454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Đảm bảo hình thức đoạn văn  với dung lượng khoảng 5 - 7 câu.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698091"/>
                  </a:ext>
                </a:extLst>
              </a:tr>
              <a:tr h="2347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món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quà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1400"/>
                        <a:buFont typeface="Times New Roman" panose="02020603050405020304" pitchFamily="18" charset="0"/>
                        <a:buChar char="-"/>
                      </a:pP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món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quà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Do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đem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tặng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(“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Món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quà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bè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bông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ban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tặng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,…)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1400"/>
                        <a:buFont typeface="Times New Roman" panose="02020603050405020304" pitchFamily="18" charset="0"/>
                        <a:buChar char="-"/>
                        <a:tabLst>
                          <a:tab pos="45085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món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Món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014886"/>
                  </a:ext>
                </a:extLst>
              </a:tr>
              <a:tr h="227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042824"/>
                  </a:ext>
                </a:extLst>
              </a:tr>
              <a:tr h="454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45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75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60" y="1202250"/>
            <a:ext cx="11668836" cy="517125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5660" y="1494631"/>
            <a:ext cx="11668836" cy="4512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Misa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Misa 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Misa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Misa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Misa,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cọ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cọ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Misa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728134" y="271401"/>
            <a:ext cx="3512500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7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39" y="928048"/>
            <a:ext cx="11258134" cy="498143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3539" y="1863867"/>
            <a:ext cx="11258134" cy="3333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cục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phần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“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.</a:t>
            </a:r>
          </a:p>
        </p:txBody>
      </p:sp>
    </p:spTree>
    <p:extLst>
      <p:ext uri="{BB962C8B-B14F-4D97-AF65-F5344CB8AC3E}">
        <p14:creationId xmlns:p14="http://schemas.microsoft.com/office/powerpoint/2010/main" val="313904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955" y="491318"/>
            <a:ext cx="11682484" cy="589583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2609" y="836218"/>
            <a:ext cx="11423176" cy="5127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599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B09915F6-5DBD-4E09-AF7E-6562ADB3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60" y="941696"/>
            <a:ext cx="11573301" cy="506332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5660" y="1521544"/>
            <a:ext cx="115733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 kể chuyện sinh động, hấp dẫn.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72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7384</Words>
  <PresentationFormat>Widescreen</PresentationFormat>
  <Paragraphs>265</Paragraphs>
  <Slides>61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2022-07-16T04:25:21Z</dcterms:created>
  <dcterms:modified xsi:type="dcterms:W3CDTF">2022-08-21T15:35:54Z</dcterms:modified>
</cp:coreProperties>
</file>