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0" r:id="rId2"/>
    <p:sldId id="385" r:id="rId3"/>
    <p:sldId id="302" r:id="rId4"/>
    <p:sldId id="292" r:id="rId5"/>
    <p:sldId id="428" r:id="rId6"/>
    <p:sldId id="396" r:id="rId7"/>
    <p:sldId id="334" r:id="rId8"/>
    <p:sldId id="280" r:id="rId9"/>
    <p:sldId id="260" r:id="rId10"/>
    <p:sldId id="290" r:id="rId11"/>
    <p:sldId id="281" r:id="rId12"/>
    <p:sldId id="306" r:id="rId13"/>
    <p:sldId id="308" r:id="rId14"/>
    <p:sldId id="427" r:id="rId15"/>
    <p:sldId id="426" r:id="rId16"/>
    <p:sldId id="287" r:id="rId17"/>
    <p:sldId id="309" r:id="rId18"/>
    <p:sldId id="299" r:id="rId19"/>
    <p:sldId id="315" r:id="rId20"/>
    <p:sldId id="425" r:id="rId21"/>
    <p:sldId id="331" r:id="rId22"/>
    <p:sldId id="295" r:id="rId23"/>
    <p:sldId id="329" r:id="rId24"/>
    <p:sldId id="343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8" autoAdjust="0"/>
    <p:restoredTop sz="94657"/>
  </p:normalViewPr>
  <p:slideViewPr>
    <p:cSldViewPr snapToGrid="0">
      <p:cViewPr varScale="1">
        <p:scale>
          <a:sx n="60" d="100"/>
          <a:sy n="60" d="100"/>
        </p:scale>
        <p:origin x="9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3A8F48-68D5-98E5-21A5-9F85106250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C3295-1370-8F7F-F55E-B5B2A9A62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19B8C-2A78-4F2D-901A-06847F34A1EA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A179E-4AE5-4D85-65D3-92F997A9CB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178CD-3970-DD7F-B46A-FE8FD56F68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0704-9D8D-410E-B3EC-90A226C5C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1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5100" y="44450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5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898063" y="22639"/>
            <a:ext cx="23318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5e – Grammar (Cont.)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  <p:sldLayoutId id="2147483655" r:id="rId5"/>
    <p:sldLayoutId id="214748365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806674" y="1629059"/>
            <a:ext cx="70911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Travel &amp; Transportation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5e: Grammar (Cont.)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87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2EA55B-DA1C-4AA2-803D-A5AEB8D56B0B}"/>
              </a:ext>
            </a:extLst>
          </p:cNvPr>
          <p:cNvSpPr/>
          <p:nvPr/>
        </p:nvSpPr>
        <p:spPr>
          <a:xfrm>
            <a:off x="349919" y="394881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C881E-582D-D620-6F5D-D7B84D2D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0" y="1211675"/>
            <a:ext cx="9397394" cy="3605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B5B541-3A52-1F6D-3384-D521F5F1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84" y="502106"/>
            <a:ext cx="2695951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1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756118-6A2E-2220-6E5C-691BB168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2" y="546726"/>
            <a:ext cx="11626680" cy="540775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819C13-6DE0-8BE4-6594-4F8F77A46320}"/>
              </a:ext>
            </a:extLst>
          </p:cNvPr>
          <p:cNvCxnSpPr>
            <a:cxnSpLocks/>
          </p:cNvCxnSpPr>
          <p:nvPr/>
        </p:nvCxnSpPr>
        <p:spPr>
          <a:xfrm>
            <a:off x="4849586" y="1807026"/>
            <a:ext cx="18015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856BA0-E2CB-E9EF-235A-03EF3FD3D850}"/>
              </a:ext>
            </a:extLst>
          </p:cNvPr>
          <p:cNvCxnSpPr>
            <a:cxnSpLocks/>
          </p:cNvCxnSpPr>
          <p:nvPr/>
        </p:nvCxnSpPr>
        <p:spPr>
          <a:xfrm>
            <a:off x="2674862" y="2754083"/>
            <a:ext cx="550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D08AF6-5988-8BF3-1574-92838F4F2E14}"/>
              </a:ext>
            </a:extLst>
          </p:cNvPr>
          <p:cNvCxnSpPr>
            <a:cxnSpLocks/>
          </p:cNvCxnSpPr>
          <p:nvPr/>
        </p:nvCxnSpPr>
        <p:spPr>
          <a:xfrm>
            <a:off x="5097236" y="3259072"/>
            <a:ext cx="2201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EBED4F-03B3-B0C6-E802-1B973B03ECEB}"/>
              </a:ext>
            </a:extLst>
          </p:cNvPr>
          <p:cNvCxnSpPr>
            <a:cxnSpLocks/>
          </p:cNvCxnSpPr>
          <p:nvPr/>
        </p:nvCxnSpPr>
        <p:spPr>
          <a:xfrm>
            <a:off x="2910718" y="4147454"/>
            <a:ext cx="509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B372B0-E3F5-EC4C-5028-67F9919BC3CA}"/>
              </a:ext>
            </a:extLst>
          </p:cNvPr>
          <p:cNvCxnSpPr>
            <a:cxnSpLocks/>
          </p:cNvCxnSpPr>
          <p:nvPr/>
        </p:nvCxnSpPr>
        <p:spPr>
          <a:xfrm>
            <a:off x="6155870" y="4648198"/>
            <a:ext cx="18015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F67040-6752-B1C6-D9BB-CE9CE5DF04A9}"/>
              </a:ext>
            </a:extLst>
          </p:cNvPr>
          <p:cNvCxnSpPr>
            <a:cxnSpLocks/>
          </p:cNvCxnSpPr>
          <p:nvPr/>
        </p:nvCxnSpPr>
        <p:spPr>
          <a:xfrm>
            <a:off x="5707138" y="5523300"/>
            <a:ext cx="2250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09E20-7ED4-1C67-56DD-D533E162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531169"/>
            <a:ext cx="11604171" cy="57956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3913051" y="1260548"/>
            <a:ext cx="2411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66FB7F-F12F-D2F3-B7BD-36FC5D994C96}"/>
              </a:ext>
            </a:extLst>
          </p:cNvPr>
          <p:cNvSpPr txBox="1"/>
          <p:nvPr/>
        </p:nvSpPr>
        <p:spPr>
          <a:xfrm>
            <a:off x="2841947" y="1772007"/>
            <a:ext cx="2694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different from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E427C-73B1-7AFB-691B-ABF7FAC5EC73}"/>
              </a:ext>
            </a:extLst>
          </p:cNvPr>
          <p:cNvSpPr txBox="1"/>
          <p:nvPr/>
        </p:nvSpPr>
        <p:spPr>
          <a:xfrm>
            <a:off x="4541883" y="2629608"/>
            <a:ext cx="994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581B19-DFA6-01C3-A2AC-D68A1AD60A98}"/>
              </a:ext>
            </a:extLst>
          </p:cNvPr>
          <p:cNvSpPr txBox="1"/>
          <p:nvPr/>
        </p:nvSpPr>
        <p:spPr>
          <a:xfrm>
            <a:off x="4082910" y="3511194"/>
            <a:ext cx="2694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different from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A6E0E4-1131-0872-9755-2DBB5CBDE525}"/>
              </a:ext>
            </a:extLst>
          </p:cNvPr>
          <p:cNvSpPr txBox="1"/>
          <p:nvPr/>
        </p:nvSpPr>
        <p:spPr>
          <a:xfrm>
            <a:off x="6096001" y="4414046"/>
            <a:ext cx="995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DF77E4-6C40-03CA-507B-F5D9BFC9BC25}"/>
              </a:ext>
            </a:extLst>
          </p:cNvPr>
          <p:cNvSpPr txBox="1"/>
          <p:nvPr/>
        </p:nvSpPr>
        <p:spPr>
          <a:xfrm>
            <a:off x="8935409" y="5380661"/>
            <a:ext cx="2367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</p:spTree>
    <p:extLst>
      <p:ext uri="{BB962C8B-B14F-4D97-AF65-F5344CB8AC3E}">
        <p14:creationId xmlns:p14="http://schemas.microsoft.com/office/powerpoint/2010/main" val="21926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96" y="394971"/>
            <a:ext cx="1170991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9EB4"/>
                </a:solidFill>
                <a:latin typeface="+mj-lt"/>
              </a:rPr>
              <a:t>63 </a:t>
            </a:r>
            <a:r>
              <a:rPr lang="en-US" sz="2800" dirty="0">
                <a:solidFill>
                  <a:srgbClr val="009EB4"/>
                </a:solidFill>
                <a:latin typeface="+mj-lt"/>
              </a:rPr>
              <a:t>★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Fill in each gap with </a:t>
            </a:r>
            <a:r>
              <a:rPr lang="en-US" sz="2800" i="1" dirty="0">
                <a:solidFill>
                  <a:srgbClr val="211D1E"/>
                </a:solidFill>
                <a:latin typeface="+mj-lt"/>
              </a:rPr>
              <a:t>like, the same as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or </a:t>
            </a:r>
            <a:r>
              <a:rPr lang="en-US" sz="2800" i="1" dirty="0">
                <a:solidFill>
                  <a:srgbClr val="211D1E"/>
                </a:solidFill>
                <a:latin typeface="+mj-lt"/>
              </a:rPr>
              <a:t>different from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. </a:t>
            </a:r>
            <a:endParaRPr lang="en-US" sz="2800" dirty="0">
              <a:solidFill>
                <a:srgbClr val="211D1E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1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My eyes are _______________ my parents’. We all have blue eyes.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2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He looks _______________ you, only a bit taller.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3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Michael is _______________ Danny. Michael is tall, but Danny is short.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4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This shirt feels _______________ silk.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5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Ann is _______________ other children at her age. She is calm, polite and patient.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6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I lost my hat. Can you buy me a new hat _______________ the lost one? I like that style.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7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My aunt is _______________ a mother to me. She takes care of me very well.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8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I love your shirt. I want one _______________ yours.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9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This cake tastes _______________ apple pie.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10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Your coat is _______________ mine. Mine is blue, but yours is yellow. </a:t>
            </a:r>
            <a:endParaRPr lang="en-US" sz="28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7347B-057D-5242-8F24-2FA4D20EE5ED}"/>
              </a:ext>
            </a:extLst>
          </p:cNvPr>
          <p:cNvSpPr/>
          <p:nvPr/>
        </p:nvSpPr>
        <p:spPr>
          <a:xfrm>
            <a:off x="9993086" y="399041"/>
            <a:ext cx="2183051" cy="5060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Extra Practice </a:t>
            </a:r>
          </a:p>
          <a:p>
            <a:pPr algn="ctr"/>
            <a:r>
              <a:rPr lang="en-US" sz="1400" b="1" dirty="0"/>
              <a:t>Grammar Bank, WB p. 75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2826035" y="1070063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2315960" y="1502087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2468360" y="1924788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different from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2863355" y="2347777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1522857" y="2780979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different 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6583156" y="3623555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2368829" y="4476930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4723254" y="4898743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3074842" y="5349429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80EED-E876-E0EC-2A01-0918D5B9D938}"/>
              </a:ext>
            </a:extLst>
          </p:cNvPr>
          <p:cNvSpPr txBox="1"/>
          <p:nvPr/>
        </p:nvSpPr>
        <p:spPr>
          <a:xfrm>
            <a:off x="2614370" y="5763381"/>
            <a:ext cx="2411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18888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D7347B-057D-5242-8F24-2FA4D20EE5ED}"/>
              </a:ext>
            </a:extLst>
          </p:cNvPr>
          <p:cNvSpPr/>
          <p:nvPr/>
        </p:nvSpPr>
        <p:spPr>
          <a:xfrm>
            <a:off x="86720" y="277744"/>
            <a:ext cx="1573823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Extra Practice </a:t>
            </a:r>
          </a:p>
          <a:p>
            <a:pPr algn="ctr"/>
            <a:r>
              <a:rPr lang="en-US" b="1" dirty="0">
                <a:latin typeface="+mj-lt"/>
              </a:rPr>
              <a:t>WB p. 46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12CDBA-61E1-DE37-833F-9DFA1D4C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17" y="225011"/>
            <a:ext cx="6114740" cy="6407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BE356-A3D2-F19D-F392-950A8A48E96B}"/>
              </a:ext>
            </a:extLst>
          </p:cNvPr>
          <p:cNvSpPr txBox="1"/>
          <p:nvPr/>
        </p:nvSpPr>
        <p:spPr>
          <a:xfrm>
            <a:off x="5326379" y="972866"/>
            <a:ext cx="211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11FB55-6B37-DF1E-410F-2F726082CBE2}"/>
              </a:ext>
            </a:extLst>
          </p:cNvPr>
          <p:cNvSpPr txBox="1"/>
          <p:nvPr/>
        </p:nvSpPr>
        <p:spPr>
          <a:xfrm>
            <a:off x="7353539" y="1694045"/>
            <a:ext cx="2282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different from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EABAA-2A25-B6D4-B954-9D316D136612}"/>
              </a:ext>
            </a:extLst>
          </p:cNvPr>
          <p:cNvSpPr txBox="1"/>
          <p:nvPr/>
        </p:nvSpPr>
        <p:spPr>
          <a:xfrm>
            <a:off x="5620293" y="2703694"/>
            <a:ext cx="1365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AB1BC2-8DC8-02F3-085F-BB911A55B08A}"/>
              </a:ext>
            </a:extLst>
          </p:cNvPr>
          <p:cNvSpPr txBox="1"/>
          <p:nvPr/>
        </p:nvSpPr>
        <p:spPr>
          <a:xfrm>
            <a:off x="7177166" y="3424276"/>
            <a:ext cx="2641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different from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93735-EF60-38C1-6101-2E83D3ABBC9E}"/>
              </a:ext>
            </a:extLst>
          </p:cNvPr>
          <p:cNvSpPr txBox="1"/>
          <p:nvPr/>
        </p:nvSpPr>
        <p:spPr>
          <a:xfrm>
            <a:off x="6567467" y="4115768"/>
            <a:ext cx="2460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6F6D94-B0D9-3F33-5BC5-7767EAD7EE0A}"/>
              </a:ext>
            </a:extLst>
          </p:cNvPr>
          <p:cNvSpPr txBox="1"/>
          <p:nvPr/>
        </p:nvSpPr>
        <p:spPr>
          <a:xfrm>
            <a:off x="5446238" y="4509029"/>
            <a:ext cx="2460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like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B3C2F0-8A34-3945-829F-F9C76006C5FB}"/>
              </a:ext>
            </a:extLst>
          </p:cNvPr>
          <p:cNvSpPr txBox="1"/>
          <p:nvPr/>
        </p:nvSpPr>
        <p:spPr>
          <a:xfrm>
            <a:off x="5972366" y="4917331"/>
            <a:ext cx="2460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67C449-431D-3D26-291F-10C2C049CEB9}"/>
              </a:ext>
            </a:extLst>
          </p:cNvPr>
          <p:cNvSpPr txBox="1"/>
          <p:nvPr/>
        </p:nvSpPr>
        <p:spPr>
          <a:xfrm>
            <a:off x="5972366" y="5618295"/>
            <a:ext cx="2460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the same as</a:t>
            </a:r>
          </a:p>
        </p:txBody>
      </p:sp>
    </p:spTree>
    <p:extLst>
      <p:ext uri="{BB962C8B-B14F-4D97-AF65-F5344CB8AC3E}">
        <p14:creationId xmlns:p14="http://schemas.microsoft.com/office/powerpoint/2010/main" val="3133300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1C1613-4488-1022-97FC-67A5790C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6549"/>
            <a:ext cx="11157857" cy="3273080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8DA9747C-D309-E92F-2BC2-5B73F81E1B4D}"/>
              </a:ext>
            </a:extLst>
          </p:cNvPr>
          <p:cNvSpPr/>
          <p:nvPr/>
        </p:nvSpPr>
        <p:spPr>
          <a:xfrm>
            <a:off x="185058" y="3548743"/>
            <a:ext cx="5910942" cy="1345399"/>
          </a:xfrm>
          <a:prstGeom prst="wedgeRoundRectCallout">
            <a:avLst>
              <a:gd name="adj1" fmla="val 35037"/>
              <a:gd name="adj2" fmla="val 6033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 I am different from my sister. I love outdoor sports, but she prefers surfing the Net and playing computer games.</a:t>
            </a: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6D97D282-6695-93D8-54DE-09FF2F16F76F}"/>
              </a:ext>
            </a:extLst>
          </p:cNvPr>
          <p:cNvSpPr/>
          <p:nvPr/>
        </p:nvSpPr>
        <p:spPr>
          <a:xfrm>
            <a:off x="7037101" y="3692833"/>
            <a:ext cx="4360243" cy="1921158"/>
          </a:xfrm>
          <a:prstGeom prst="wedgeRoundRectCallout">
            <a:avLst>
              <a:gd name="adj1" fmla="val -58747"/>
              <a:gd name="adj2" fmla="val 5026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My hobbies are the same as my brother’s.</a:t>
            </a:r>
          </a:p>
          <a:p>
            <a:pPr algn="ctr"/>
            <a:r>
              <a:rPr lang="en-US" sz="2800" i="1" dirty="0">
                <a:solidFill>
                  <a:srgbClr val="00B050"/>
                </a:solidFill>
              </a:rPr>
              <a:t>We both love watching TV series and reading books.</a:t>
            </a:r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3AE578EB-DF3C-5978-F226-1CDCCAE79B20}"/>
              </a:ext>
            </a:extLst>
          </p:cNvPr>
          <p:cNvSpPr/>
          <p:nvPr/>
        </p:nvSpPr>
        <p:spPr>
          <a:xfrm>
            <a:off x="304801" y="5152174"/>
            <a:ext cx="5791199" cy="1345399"/>
          </a:xfrm>
          <a:prstGeom prst="wedgeRoundRectCallout">
            <a:avLst>
              <a:gd name="adj1" fmla="val 32969"/>
              <a:gd name="adj2" fmla="val 65994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My mother is like a close friend to me. She always listens to me and gives me good advice.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3C93E-DD19-6B12-2611-112833D242CD}"/>
              </a:ext>
            </a:extLst>
          </p:cNvPr>
          <p:cNvSpPr/>
          <p:nvPr/>
        </p:nvSpPr>
        <p:spPr>
          <a:xfrm>
            <a:off x="4191000" y="55984"/>
            <a:ext cx="310020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C7619-563D-4788-BDA9-C0E4484EB0A1}"/>
              </a:ext>
            </a:extLst>
          </p:cNvPr>
          <p:cNvSpPr txBox="1"/>
          <p:nvPr/>
        </p:nvSpPr>
        <p:spPr>
          <a:xfrm>
            <a:off x="251879" y="506437"/>
            <a:ext cx="11940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+mj-lt"/>
              </a:rPr>
              <a:t>Report about people, things or places in the area you live in.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Remember to use structures: </a:t>
            </a:r>
            <a:r>
              <a:rPr lang="en-US" sz="3200" i="1" dirty="0">
                <a:solidFill>
                  <a:srgbClr val="0000CC"/>
                </a:solidFill>
                <a:latin typeface="+mj-lt"/>
              </a:rPr>
              <a:t>like, the same as, and different from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1B94-932C-46CD-AEAF-909CC288F051}"/>
              </a:ext>
            </a:extLst>
          </p:cNvPr>
          <p:cNvSpPr txBox="1"/>
          <p:nvPr/>
        </p:nvSpPr>
        <p:spPr>
          <a:xfrm>
            <a:off x="1001486" y="2061028"/>
            <a:ext cx="10508342" cy="193899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Hi, my name is ……. I live in ……. There are some similarities in places / things / people here. …… like ……… the same as ……. There are also some differences here/between them ……….. different from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3330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88" y="1943184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88" y="3001255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229246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96988" y="960546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1438" y="4077385"/>
            <a:ext cx="3255962" cy="66198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928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348343" y="443567"/>
            <a:ext cx="11756571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Calibri" pitchFamily="34" charset="0"/>
              </a:rPr>
              <a:t>Write a paragraph (60-80 words) about the similarities and differences of things / people / places around you. Remember to use structures: </a:t>
            </a:r>
            <a:r>
              <a:rPr lang="en-US" sz="3600" b="1" i="1" dirty="0">
                <a:latin typeface="Calibri" pitchFamily="34" charset="0"/>
              </a:rPr>
              <a:t>like, the same as</a:t>
            </a:r>
            <a:r>
              <a:rPr lang="en-US" sz="3600" b="1" dirty="0">
                <a:latin typeface="Calibri" pitchFamily="34" charset="0"/>
              </a:rPr>
              <a:t> and </a:t>
            </a:r>
            <a:r>
              <a:rPr lang="en-US" sz="3600" b="1" i="1" dirty="0">
                <a:latin typeface="Calibri" pitchFamily="34" charset="0"/>
              </a:rPr>
              <a:t>different from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E.g.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My room is the same size as other rooms in my house, but it was painted with pictures of trees and flowers on the wall. It looks like a green garden, so I feel very comfortable inside it. The lights in my room are also different from other rooms. I put many small lights on the four corners of the room instead of one big light in the middle. 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22489" y="437583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07878" y="1674674"/>
            <a:ext cx="1037317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Grammar</a:t>
            </a:r>
          </a:p>
          <a:p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Learn and </a:t>
            </a: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structures: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like/different from/the same as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grammar point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46)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88 SB)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 40)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use structures: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like/different from/the same as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62" y="380943"/>
            <a:ext cx="11050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9EB4"/>
                </a:solidFill>
                <a:latin typeface="+mj-lt"/>
              </a:rPr>
              <a:t>61 </a:t>
            </a:r>
            <a:r>
              <a:rPr lang="en-US" sz="2800" dirty="0">
                <a:solidFill>
                  <a:srgbClr val="009EB4"/>
                </a:solidFill>
                <a:latin typeface="+mj-lt"/>
              </a:rPr>
              <a:t>★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Look at the table and write sentences about the cities as in the example.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" y="1581272"/>
            <a:ext cx="4705738" cy="2370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00" y="1337751"/>
            <a:ext cx="7162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1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Zurich is big, but London and New York are bigger. London is as big as New York.</a:t>
            </a:r>
          </a:p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2 Zurich is crowded, but London is more crowded. New York is the most crowded of all. 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3 New York is old, but Zurich and London are older. Zurich is as old as London. </a:t>
            </a:r>
          </a:p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4 Zurich is famous, but London is more famous. New York is the most famous of all. 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5 London and New York are expensive. London is as expensive as New York, but Zurich is the most expensive of all.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u="sng" dirty="0">
                <a:solidFill>
                  <a:srgbClr val="FF0000"/>
                </a:solidFill>
                <a:latin typeface="+mj-lt"/>
              </a:rPr>
              <a:t> 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096" y="48618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Grammar Bank, WB P. 75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1370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ree Speech bubble 1195466 PNG with Transparent Background">
            <a:extLst>
              <a:ext uri="{FF2B5EF4-FFF2-40B4-BE49-F238E27FC236}">
                <a16:creationId xmlns:a16="http://schemas.microsoft.com/office/drawing/2014/main" id="{5E8ED63D-F34C-EFC0-824C-29374A36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75" y="154974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9D1D6-9DBC-2FCF-F290-34D9ACA6CC61}"/>
              </a:ext>
            </a:extLst>
          </p:cNvPr>
          <p:cNvSpPr txBox="1"/>
          <p:nvPr/>
        </p:nvSpPr>
        <p:spPr>
          <a:xfrm>
            <a:off x="1065075" y="920621"/>
            <a:ext cx="103337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Teacher prepares 10 questions about students (</a:t>
            </a:r>
            <a:r>
              <a:rPr lang="en-US" sz="3200" i="1" dirty="0">
                <a:solidFill>
                  <a:srgbClr val="002060"/>
                </a:solidFill>
                <a:latin typeface="+mj-lt"/>
              </a:rPr>
              <a:t>e.g. What’s your favorite fruit? When was your last holiday? etc.).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T invites 2 or 3 pairs of students to the front of the class. In each pair, 1 student writes the answer on the board before the other student who has to turn his/her back to the board says the answer. If their answers are similar, they’ll get the point. Teacher asks the rest of the class ‘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How are their answers?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’, and all students should answer using structures ‘</a:t>
            </a:r>
            <a:r>
              <a:rPr lang="en-US" sz="3200" b="1" i="1" dirty="0">
                <a:solidFill>
                  <a:srgbClr val="002060"/>
                </a:solidFill>
                <a:latin typeface="+mj-lt"/>
              </a:rPr>
              <a:t>A’s answer is the same as / different from B’s answer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’</a:t>
            </a:r>
          </a:p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The pair with the highest score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806449501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8147" y="4262109"/>
            <a:ext cx="10722544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like/the same as/</a:t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0070C0"/>
                </a:solidFill>
              </a:rPr>
              <a:t>different from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39D35E84-5074-BC08-F90D-D11EE6D7B6F0}"/>
              </a:ext>
            </a:extLst>
          </p:cNvPr>
          <p:cNvSpPr txBox="1"/>
          <p:nvPr/>
        </p:nvSpPr>
        <p:spPr>
          <a:xfrm>
            <a:off x="276413" y="577958"/>
            <a:ext cx="1123405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+mj-lt"/>
              </a:rPr>
              <a:t>Choose suitable uses for the following structures:</a:t>
            </a:r>
          </a:p>
          <a:p>
            <a:endParaRPr lang="en-US" sz="2000" b="1" dirty="0">
              <a:solidFill>
                <a:srgbClr val="0000CC"/>
              </a:solidFill>
              <a:latin typeface="+mj-lt"/>
            </a:endParaRPr>
          </a:p>
          <a:p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endParaRPr lang="en-US" sz="3200" dirty="0">
              <a:solidFill>
                <a:srgbClr val="0000CC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+mj-lt"/>
              </a:rPr>
              <a:t>•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like</a:t>
            </a:r>
            <a:r>
              <a:rPr lang="en-US" sz="2800" b="1" dirty="0">
                <a:solidFill>
                  <a:srgbClr val="0000CC"/>
                </a:solidFill>
                <a:latin typeface="+mj-lt"/>
              </a:rPr>
              <a:t> means _______________________________________________.</a:t>
            </a:r>
          </a:p>
          <a:p>
            <a:r>
              <a:rPr lang="en-US" sz="2800" i="1" dirty="0">
                <a:solidFill>
                  <a:srgbClr val="0000CC"/>
                </a:solidFill>
                <a:latin typeface="+mj-lt"/>
              </a:rPr>
              <a:t>e.g. This shirt feels like cotton. It’s very soft.</a:t>
            </a:r>
          </a:p>
          <a:p>
            <a:r>
              <a:rPr lang="en-US" sz="2800" b="1" dirty="0">
                <a:solidFill>
                  <a:srgbClr val="0000CC"/>
                </a:solidFill>
                <a:latin typeface="+mj-lt"/>
              </a:rPr>
              <a:t>•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different from</a:t>
            </a:r>
            <a:r>
              <a:rPr lang="en-US" sz="2800" b="1" dirty="0">
                <a:solidFill>
                  <a:srgbClr val="0000CC"/>
                </a:solidFill>
                <a:latin typeface="+mj-lt"/>
              </a:rPr>
              <a:t> means ______________________________________.</a:t>
            </a:r>
          </a:p>
          <a:p>
            <a:r>
              <a:rPr lang="en-US" sz="2800" i="1" dirty="0">
                <a:solidFill>
                  <a:srgbClr val="0000CC"/>
                </a:solidFill>
                <a:latin typeface="+mj-lt"/>
              </a:rPr>
              <a:t>e.g. My shoes are different from yours. Mine are blue. Yours are red.</a:t>
            </a:r>
          </a:p>
          <a:p>
            <a:r>
              <a:rPr lang="en-US" sz="2800" b="1" dirty="0">
                <a:solidFill>
                  <a:srgbClr val="0000CC"/>
                </a:solidFill>
                <a:latin typeface="+mj-lt"/>
              </a:rPr>
              <a:t>• </a:t>
            </a:r>
            <a:r>
              <a:rPr lang="en-US" sz="2800" b="1" i="1" dirty="0">
                <a:solidFill>
                  <a:srgbClr val="0000CC"/>
                </a:solidFill>
                <a:latin typeface="+mj-lt"/>
              </a:rPr>
              <a:t>the same as</a:t>
            </a:r>
            <a:r>
              <a:rPr lang="en-US" sz="2800" b="1" dirty="0">
                <a:solidFill>
                  <a:srgbClr val="0000CC"/>
                </a:solidFill>
                <a:latin typeface="+mj-lt"/>
              </a:rPr>
              <a:t> means ________________________________________.</a:t>
            </a:r>
          </a:p>
          <a:p>
            <a:endParaRPr lang="en-US" sz="2800" b="1" dirty="0">
              <a:solidFill>
                <a:srgbClr val="0000CC"/>
              </a:solidFill>
              <a:latin typeface="+mj-lt"/>
            </a:endParaRPr>
          </a:p>
          <a:p>
            <a:r>
              <a:rPr lang="en-US" sz="2800" i="1" dirty="0">
                <a:solidFill>
                  <a:srgbClr val="0000CC"/>
                </a:solidFill>
                <a:latin typeface="+mj-lt"/>
              </a:rPr>
              <a:t>e.g. Your dress is the same as mine. We bought them at the same shop.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955C4-981D-4732-8E73-417AEB38362F}"/>
              </a:ext>
            </a:extLst>
          </p:cNvPr>
          <p:cNvSpPr txBox="1"/>
          <p:nvPr/>
        </p:nvSpPr>
        <p:spPr>
          <a:xfrm>
            <a:off x="6394187" y="1891985"/>
            <a:ext cx="49421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‘not the same’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06769-B28F-C81D-F6DD-141AA45C820E}"/>
              </a:ext>
            </a:extLst>
          </p:cNvPr>
          <p:cNvSpPr txBox="1"/>
          <p:nvPr/>
        </p:nvSpPr>
        <p:spPr>
          <a:xfrm>
            <a:off x="6394187" y="1196038"/>
            <a:ext cx="49421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‘similar to’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8B4B41-92D9-BAFD-5CB3-BAA1FFE3365B}"/>
              </a:ext>
            </a:extLst>
          </p:cNvPr>
          <p:cNvSpPr txBox="1"/>
          <p:nvPr/>
        </p:nvSpPr>
        <p:spPr>
          <a:xfrm>
            <a:off x="894180" y="1102777"/>
            <a:ext cx="511628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+mj-lt"/>
              </a:rPr>
              <a:t>that someone or something is exactly like someone else or something else</a:t>
            </a:r>
            <a:endParaRPr lang="en-US" sz="28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CD4C91-263F-4571-F7FC-F0459385AF6C}"/>
              </a:ext>
            </a:extLst>
          </p:cNvPr>
          <p:cNvSpPr txBox="1"/>
          <p:nvPr/>
        </p:nvSpPr>
        <p:spPr>
          <a:xfrm>
            <a:off x="2371913" y="2760659"/>
            <a:ext cx="2508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‘similar to’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852D4A-5783-E7D0-6041-38541407B0E2}"/>
              </a:ext>
            </a:extLst>
          </p:cNvPr>
          <p:cNvSpPr txBox="1"/>
          <p:nvPr/>
        </p:nvSpPr>
        <p:spPr>
          <a:xfrm>
            <a:off x="4159092" y="3639577"/>
            <a:ext cx="3118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‘not the same’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1A4DD4-5DD9-DCC8-66ED-694C46080FFC}"/>
              </a:ext>
            </a:extLst>
          </p:cNvPr>
          <p:cNvSpPr txBox="1"/>
          <p:nvPr/>
        </p:nvSpPr>
        <p:spPr>
          <a:xfrm>
            <a:off x="3452322" y="4569806"/>
            <a:ext cx="8009066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that someone or something is exactly like someone else or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4028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982</Words>
  <Application>Microsoft Office PowerPoint</Application>
  <PresentationFormat>Widescreen</PresentationFormat>
  <Paragraphs>108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215</cp:revision>
  <dcterms:created xsi:type="dcterms:W3CDTF">2020-12-08T03:17:05Z</dcterms:created>
  <dcterms:modified xsi:type="dcterms:W3CDTF">2022-12-21T03:16:08Z</dcterms:modified>
</cp:coreProperties>
</file>