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9"/>
  </p:notesMasterIdLst>
  <p:sldIdLst>
    <p:sldId id="271" r:id="rId2"/>
    <p:sldId id="323" r:id="rId3"/>
    <p:sldId id="324" r:id="rId4"/>
    <p:sldId id="316" r:id="rId5"/>
    <p:sldId id="338" r:id="rId6"/>
    <p:sldId id="311" r:id="rId7"/>
    <p:sldId id="310" r:id="rId8"/>
    <p:sldId id="322" r:id="rId9"/>
    <p:sldId id="341" r:id="rId10"/>
    <p:sldId id="346" r:id="rId11"/>
    <p:sldId id="343" r:id="rId12"/>
    <p:sldId id="347" r:id="rId13"/>
    <p:sldId id="348" r:id="rId14"/>
    <p:sldId id="344" r:id="rId15"/>
    <p:sldId id="325" r:id="rId16"/>
    <p:sldId id="317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913B"/>
    <a:srgbClr val="000000"/>
    <a:srgbClr val="61953D"/>
    <a:srgbClr val="5C8E3A"/>
    <a:srgbClr val="E36427"/>
    <a:srgbClr val="D98F91"/>
    <a:srgbClr val="E0A4A5"/>
    <a:srgbClr val="CB6466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0" autoAdjust="0"/>
    <p:restoredTop sz="94196" autoAdjust="0"/>
  </p:normalViewPr>
  <p:slideViewPr>
    <p:cSldViewPr snapToGrid="0" showGuides="1">
      <p:cViewPr varScale="1">
        <p:scale>
          <a:sx n="108" d="100"/>
          <a:sy n="108" d="100"/>
        </p:scale>
        <p:origin x="42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LCgMkTIdLA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Video link: </a:t>
            </a:r>
            <a:r>
              <a:rPr lang="en-GB" sz="1200" b="0" i="0" u="sng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https://www.youtube.com/watch?v=VLCgMkTIdLA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438" y="1942186"/>
            <a:ext cx="114157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E36427"/>
                </a:solidFill>
              </a:rPr>
              <a:t>4. </a:t>
            </a:r>
            <a:r>
              <a:rPr lang="en-US" sz="4400" dirty="0">
                <a:solidFill>
                  <a:srgbClr val="242021"/>
                </a:solidFill>
              </a:rPr>
              <a:t>A good teacher can </a:t>
            </a:r>
            <a:r>
              <a:rPr lang="en-US" sz="4400" dirty="0">
                <a:solidFill>
                  <a:srgbClr val="949599"/>
                </a:solidFill>
              </a:rPr>
              <a:t>________ </a:t>
            </a:r>
            <a:r>
              <a:rPr lang="en-US" sz="4400" dirty="0">
                <a:solidFill>
                  <a:srgbClr val="242021"/>
                </a:solidFill>
              </a:rPr>
              <a:t>her students to take responsibility for their own learning.</a:t>
            </a:r>
          </a:p>
          <a:p>
            <a:endParaRPr lang="en-US" sz="4400" dirty="0">
              <a:solidFill>
                <a:srgbClr val="242021"/>
              </a:solidFill>
            </a:endParaRPr>
          </a:p>
          <a:p>
            <a:r>
              <a:rPr lang="en-US" sz="4400" b="1" dirty="0">
                <a:solidFill>
                  <a:srgbClr val="E36427"/>
                </a:solidFill>
              </a:rPr>
              <a:t>5. </a:t>
            </a:r>
            <a:r>
              <a:rPr lang="en-US" sz="4400" dirty="0">
                <a:solidFill>
                  <a:srgbClr val="242021"/>
                </a:solidFill>
              </a:rPr>
              <a:t>His parents don’t have to force him to study hard as he is highly </a:t>
            </a:r>
            <a:r>
              <a:rPr lang="en-US" sz="4400" dirty="0">
                <a:solidFill>
                  <a:srgbClr val="949599"/>
                </a:solidFill>
              </a:rPr>
              <a:t>______________</a:t>
            </a:r>
            <a:r>
              <a:rPr lang="en-US" sz="4400" dirty="0">
                <a:solidFill>
                  <a:srgbClr val="242021"/>
                </a:solidFill>
              </a:rPr>
              <a:t>.</a:t>
            </a:r>
            <a:r>
              <a:rPr lang="en-US" sz="4400" dirty="0"/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9677" y="94712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Complete the sentences using the correct forms of the words in 1.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4A117-7A5E-9732-AE22-D56DBBF9F2D8}"/>
              </a:ext>
            </a:extLst>
          </p:cNvPr>
          <p:cNvSpPr txBox="1"/>
          <p:nvPr/>
        </p:nvSpPr>
        <p:spPr>
          <a:xfrm>
            <a:off x="5742165" y="1978044"/>
            <a:ext cx="21467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4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manage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84A117-7A5E-9732-AE22-D56DBBF9F2D8}"/>
              </a:ext>
            </a:extLst>
          </p:cNvPr>
          <p:cNvSpPr txBox="1"/>
          <p:nvPr/>
        </p:nvSpPr>
        <p:spPr>
          <a:xfrm>
            <a:off x="5066438" y="4686478"/>
            <a:ext cx="3919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4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self-motivated</a:t>
            </a:r>
            <a:endParaRPr lang="en-US" sz="4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7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6314" y="1816640"/>
            <a:ext cx="110629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36427"/>
                </a:solidFill>
              </a:rPr>
              <a:t>1. </a:t>
            </a:r>
            <a:r>
              <a:rPr lang="en-US" sz="3600" u="sng" dirty="0">
                <a:solidFill>
                  <a:srgbClr val="242021"/>
                </a:solidFill>
              </a:rPr>
              <a:t>John</a:t>
            </a:r>
            <a:r>
              <a:rPr lang="en-US" sz="3600" dirty="0">
                <a:solidFill>
                  <a:srgbClr val="242021"/>
                </a:solidFill>
              </a:rPr>
              <a:t> is saving his pocket money to buy a new phone. </a:t>
            </a:r>
          </a:p>
          <a:p>
            <a:r>
              <a:rPr lang="en-US" sz="3600" dirty="0">
                <a:solidFill>
                  <a:srgbClr val="242021"/>
                </a:solidFill>
                <a:sym typeface="Symbol" panose="05050102010706020507" pitchFamily="18" charset="2"/>
              </a:rPr>
              <a:t></a:t>
            </a:r>
            <a:r>
              <a:rPr lang="en-US" sz="3600" dirty="0">
                <a:solidFill>
                  <a:srgbClr val="242021"/>
                </a:solidFill>
              </a:rPr>
              <a:t> It </a:t>
            </a:r>
            <a:r>
              <a:rPr lang="en-US" sz="3600" dirty="0">
                <a:solidFill>
                  <a:srgbClr val="949599"/>
                </a:solidFill>
              </a:rPr>
              <a:t>______________________________________ </a:t>
            </a:r>
            <a:r>
              <a:rPr lang="en-US" sz="3600" dirty="0">
                <a:solidFill>
                  <a:srgbClr val="242021"/>
                </a:solidFill>
              </a:rPr>
              <a:t>to buy a new phone.</a:t>
            </a:r>
          </a:p>
          <a:p>
            <a:endParaRPr lang="en-US" sz="3600" dirty="0">
              <a:solidFill>
                <a:srgbClr val="242021"/>
              </a:solidFill>
            </a:endParaRPr>
          </a:p>
          <a:p>
            <a:r>
              <a:rPr lang="en-US" sz="3600" b="1" dirty="0">
                <a:solidFill>
                  <a:srgbClr val="E36427"/>
                </a:solidFill>
              </a:rPr>
              <a:t>2. </a:t>
            </a:r>
            <a:r>
              <a:rPr lang="en-US" sz="3600" dirty="0">
                <a:solidFill>
                  <a:srgbClr val="242021"/>
                </a:solidFill>
              </a:rPr>
              <a:t>He gets </a:t>
            </a:r>
            <a:r>
              <a:rPr lang="en-US" sz="3600" u="sng" dirty="0">
                <a:solidFill>
                  <a:srgbClr val="242021"/>
                </a:solidFill>
              </a:rPr>
              <a:t>20 dollars</a:t>
            </a:r>
            <a:r>
              <a:rPr lang="en-US" sz="3600" dirty="0">
                <a:solidFill>
                  <a:srgbClr val="242021"/>
                </a:solidFill>
              </a:rPr>
              <a:t> every week by doing chores around the house. </a:t>
            </a:r>
          </a:p>
          <a:p>
            <a:r>
              <a:rPr lang="en-US" sz="3600" dirty="0">
                <a:solidFill>
                  <a:srgbClr val="242021"/>
                </a:solidFill>
                <a:sym typeface="Symbol" panose="05050102010706020507" pitchFamily="18" charset="2"/>
              </a:rPr>
              <a:t></a:t>
            </a:r>
            <a:r>
              <a:rPr lang="en-US" sz="3600" dirty="0">
                <a:solidFill>
                  <a:srgbClr val="242021"/>
                </a:solidFill>
              </a:rPr>
              <a:t> It </a:t>
            </a:r>
            <a:r>
              <a:rPr lang="en-US" sz="3600" dirty="0">
                <a:solidFill>
                  <a:srgbClr val="949599"/>
                </a:solidFill>
              </a:rPr>
              <a:t>________________________________ </a:t>
            </a:r>
            <a:r>
              <a:rPr lang="en-US" sz="3600" dirty="0">
                <a:solidFill>
                  <a:srgbClr val="242021"/>
                </a:solidFill>
              </a:rPr>
              <a:t>by doing chores around the house.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3" y="1075047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Rewrite the sentences.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416E2F-5BBE-3944-E351-A7EB31551B38}"/>
              </a:ext>
            </a:extLst>
          </p:cNvPr>
          <p:cNvSpPr txBox="1"/>
          <p:nvPr/>
        </p:nvSpPr>
        <p:spPr>
          <a:xfrm>
            <a:off x="1928787" y="2419123"/>
            <a:ext cx="87212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36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is John that/who is saving his pocket money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416E2F-5BBE-3944-E351-A7EB31551B38}"/>
              </a:ext>
            </a:extLst>
          </p:cNvPr>
          <p:cNvSpPr txBox="1"/>
          <p:nvPr/>
        </p:nvSpPr>
        <p:spPr>
          <a:xfrm>
            <a:off x="1946716" y="5153357"/>
            <a:ext cx="87212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600" b="1" dirty="0">
                <a:solidFill>
                  <a:srgbClr val="00B050"/>
                </a:solidFill>
                <a:ea typeface="Times New Roman" panose="02020603050405020304" pitchFamily="18" charset="0"/>
              </a:rPr>
              <a:t>is 20 dollars that he gets every week </a:t>
            </a: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4526" y="1838363"/>
            <a:ext cx="1106294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36427"/>
                </a:solidFill>
              </a:rPr>
              <a:t>3. </a:t>
            </a:r>
            <a:r>
              <a:rPr lang="en-US" sz="3600" dirty="0">
                <a:solidFill>
                  <a:srgbClr val="242021"/>
                </a:solidFill>
              </a:rPr>
              <a:t>John earned more pocket money by helping his grandpa </a:t>
            </a:r>
            <a:r>
              <a:rPr lang="en-US" sz="3600" u="sng" dirty="0">
                <a:solidFill>
                  <a:srgbClr val="242021"/>
                </a:solidFill>
              </a:rPr>
              <a:t>last weekend</a:t>
            </a:r>
            <a:r>
              <a:rPr lang="en-US" sz="3600" dirty="0">
                <a:solidFill>
                  <a:srgbClr val="242021"/>
                </a:solidFill>
              </a:rPr>
              <a:t>. </a:t>
            </a:r>
          </a:p>
          <a:p>
            <a:r>
              <a:rPr lang="en-US" sz="3600" dirty="0">
                <a:solidFill>
                  <a:srgbClr val="242021"/>
                </a:solidFill>
                <a:sym typeface="Symbol" panose="05050102010706020507" pitchFamily="18" charset="2"/>
              </a:rPr>
              <a:t></a:t>
            </a:r>
            <a:r>
              <a:rPr lang="en-US" sz="3600" dirty="0">
                <a:solidFill>
                  <a:srgbClr val="242021"/>
                </a:solidFill>
              </a:rPr>
              <a:t> It </a:t>
            </a:r>
            <a:r>
              <a:rPr lang="en-US" sz="3600" dirty="0">
                <a:solidFill>
                  <a:srgbClr val="949599"/>
                </a:solidFill>
              </a:rPr>
              <a:t>________________________________ </a:t>
            </a:r>
            <a:r>
              <a:rPr lang="en-US" sz="3600" dirty="0">
                <a:solidFill>
                  <a:srgbClr val="242021"/>
                </a:solidFill>
              </a:rPr>
              <a:t>more pocket money by helping his grandpa.</a:t>
            </a:r>
          </a:p>
          <a:p>
            <a:endParaRPr lang="en-US" dirty="0">
              <a:solidFill>
                <a:srgbClr val="242021"/>
              </a:solidFill>
            </a:endParaRPr>
          </a:p>
          <a:p>
            <a:r>
              <a:rPr lang="en-US" sz="3600" b="1" dirty="0">
                <a:solidFill>
                  <a:srgbClr val="E36427"/>
                </a:solidFill>
              </a:rPr>
              <a:t>4. </a:t>
            </a:r>
            <a:r>
              <a:rPr lang="en-US" sz="3600" dirty="0">
                <a:solidFill>
                  <a:srgbClr val="242021"/>
                </a:solidFill>
              </a:rPr>
              <a:t>He </a:t>
            </a:r>
            <a:r>
              <a:rPr lang="en-US" sz="3600" u="sng" dirty="0">
                <a:solidFill>
                  <a:srgbClr val="242021"/>
                </a:solidFill>
              </a:rPr>
              <a:t>bought gifts for his friends and family members</a:t>
            </a:r>
            <a:r>
              <a:rPr lang="en-US" sz="3600" dirty="0">
                <a:solidFill>
                  <a:srgbClr val="242021"/>
                </a:solidFill>
              </a:rPr>
              <a:t> with his pocket money. </a:t>
            </a:r>
          </a:p>
          <a:p>
            <a:r>
              <a:rPr lang="en-US" sz="3600" dirty="0">
                <a:solidFill>
                  <a:srgbClr val="242021"/>
                </a:solidFill>
                <a:sym typeface="Symbol" panose="05050102010706020507" pitchFamily="18" charset="2"/>
              </a:rPr>
              <a:t></a:t>
            </a:r>
            <a:r>
              <a:rPr lang="en-US" sz="3600" dirty="0">
                <a:solidFill>
                  <a:srgbClr val="242021"/>
                </a:solidFill>
              </a:rPr>
              <a:t> It __________</a:t>
            </a:r>
            <a:r>
              <a:rPr lang="en-US" sz="3600" dirty="0">
                <a:solidFill>
                  <a:srgbClr val="949599"/>
                </a:solidFill>
              </a:rPr>
              <a:t>_____________________________ </a:t>
            </a:r>
            <a:r>
              <a:rPr lang="en-US" sz="3600" dirty="0">
                <a:solidFill>
                  <a:srgbClr val="242021"/>
                </a:solidFill>
              </a:rPr>
              <a:t>he bought with his pocket money.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Rewrite the sentences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416E2F-5BBE-3944-E351-A7EB31551B38}"/>
              </a:ext>
            </a:extLst>
          </p:cNvPr>
          <p:cNvSpPr txBox="1"/>
          <p:nvPr/>
        </p:nvSpPr>
        <p:spPr>
          <a:xfrm>
            <a:off x="1735357" y="2948040"/>
            <a:ext cx="87212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600" b="1" dirty="0">
                <a:solidFill>
                  <a:srgbClr val="00B050"/>
                </a:solidFill>
                <a:ea typeface="Times New Roman" panose="02020603050405020304" pitchFamily="18" charset="0"/>
              </a:rPr>
              <a:t>was last weekend that John earned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416E2F-5BBE-3944-E351-A7EB31551B38}"/>
              </a:ext>
            </a:extLst>
          </p:cNvPr>
          <p:cNvSpPr txBox="1"/>
          <p:nvPr/>
        </p:nvSpPr>
        <p:spPr>
          <a:xfrm>
            <a:off x="1540835" y="5371020"/>
            <a:ext cx="92912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600" b="1" dirty="0">
                <a:solidFill>
                  <a:srgbClr val="00B050"/>
                </a:solidFill>
                <a:ea typeface="Times New Roman" panose="02020603050405020304" pitchFamily="18" charset="0"/>
              </a:rPr>
              <a:t>was gifts for friends and family members that </a:t>
            </a:r>
          </a:p>
        </p:txBody>
      </p:sp>
    </p:spTree>
    <p:extLst>
      <p:ext uri="{BB962C8B-B14F-4D97-AF65-F5344CB8AC3E}">
        <p14:creationId xmlns:p14="http://schemas.microsoft.com/office/powerpoint/2010/main" val="97425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4526" y="2461918"/>
            <a:ext cx="112150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E36427"/>
                </a:solidFill>
              </a:rPr>
              <a:t>5. </a:t>
            </a:r>
            <a:r>
              <a:rPr lang="en-US" sz="4000" dirty="0">
                <a:solidFill>
                  <a:srgbClr val="242021"/>
                </a:solidFill>
              </a:rPr>
              <a:t>Parents can motivate children to do household chores </a:t>
            </a:r>
            <a:r>
              <a:rPr lang="en-US" sz="4000" u="sng" dirty="0">
                <a:solidFill>
                  <a:srgbClr val="242021"/>
                </a:solidFill>
              </a:rPr>
              <a:t>by doing these chores with them</a:t>
            </a:r>
            <a:r>
              <a:rPr lang="en-US" sz="4000" dirty="0">
                <a:solidFill>
                  <a:srgbClr val="242021"/>
                </a:solidFill>
              </a:rPr>
              <a:t>.</a:t>
            </a:r>
          </a:p>
          <a:p>
            <a:pPr marL="571500" indent="-571500">
              <a:buFont typeface="Symbol" panose="05050102010706020507" pitchFamily="18" charset="2"/>
              <a:buChar char="®"/>
            </a:pPr>
            <a:r>
              <a:rPr lang="en-US" sz="4000" dirty="0">
                <a:solidFill>
                  <a:srgbClr val="242021"/>
                </a:solidFill>
              </a:rPr>
              <a:t>It _____________________________________ ____________ can motivate them to do these chores.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Rewrite the sentences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416E2F-5BBE-3944-E351-A7EB31551B38}"/>
              </a:ext>
            </a:extLst>
          </p:cNvPr>
          <p:cNvSpPr txBox="1"/>
          <p:nvPr/>
        </p:nvSpPr>
        <p:spPr>
          <a:xfrm>
            <a:off x="1512508" y="3693024"/>
            <a:ext cx="97196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4000" b="1" dirty="0">
                <a:solidFill>
                  <a:srgbClr val="00B050"/>
                </a:solidFill>
                <a:ea typeface="Times New Roman" panose="02020603050405020304" pitchFamily="18" charset="0"/>
              </a:rPr>
              <a:t>Is by doing household chores with children that parents</a:t>
            </a:r>
          </a:p>
        </p:txBody>
      </p:sp>
    </p:spTree>
    <p:extLst>
      <p:ext uri="{BB962C8B-B14F-4D97-AF65-F5344CB8AC3E}">
        <p14:creationId xmlns:p14="http://schemas.microsoft.com/office/powerpoint/2010/main" val="304759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3" y="916302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Ask and answer questions about the chores you and your family members do at home. Use cleft sentences.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211" y="1893510"/>
            <a:ext cx="7028329" cy="468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becoming independent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fall-rise intonation in a sentence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Cleft sentences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Prepare for Lesson 3 - Unit 8.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57182" y="6094966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LANGUAGE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BECOMING INDEPENDENT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2066866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PRONUNCIATION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42345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VOCABULARY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>
                <a:solidFill>
                  <a:schemeClr val="tx1"/>
                </a:solidFill>
              </a:rPr>
              <a:t>Watch a video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017380"/>
            <a:ext cx="4879384" cy="870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1: Listen and repeat.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2: Read the sentences out loud.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4879385" cy="1028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1: </a:t>
            </a:r>
            <a:r>
              <a:rPr lang="en-US" sz="2000">
                <a:solidFill>
                  <a:schemeClr val="tx1"/>
                </a:solidFill>
              </a:rPr>
              <a:t>Match the words </a:t>
            </a:r>
            <a:r>
              <a:rPr lang="en-US" sz="2000" dirty="0">
                <a:solidFill>
                  <a:schemeClr val="tx1"/>
                </a:solidFill>
              </a:rPr>
              <a:t>with their meanings.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Task 2: Complete the sentences.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68064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4" y="2559985"/>
            <a:ext cx="709997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GRAMMAR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3778562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376864"/>
            <a:ext cx="4879382" cy="1014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1: Rewrite the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2. Ask and answer questions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009261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LANGUAGE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807096" y="2178877"/>
            <a:ext cx="9201563" cy="41213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Work in 4 groups.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Watch the video and list out what to do to become independent.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Stick the paper on the boards.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The group with the most correct answers is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664" y="1182096"/>
            <a:ext cx="4502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WATCH A VIDEO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31724" y="1017136"/>
            <a:ext cx="4502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  <a:latin typeface="Berlin Sans FB Demi" panose="020E0802020502020306" pitchFamily="34" charset="0"/>
              </a:rPr>
              <a:t>WATCH A VIDEO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" name="The things you learn here – being independen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72235" y="1725022"/>
            <a:ext cx="8498542" cy="478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893201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and repeat. Pay attention to the fall-rise intonation in the following sentences.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Track 59">
            <a:hlinkClick r:id="" action="ppaction://media"/>
            <a:extLst>
              <a:ext uri="{FF2B5EF4-FFF2-40B4-BE49-F238E27FC236}">
                <a16:creationId xmlns:a16="http://schemas.microsoft.com/office/drawing/2014/main" id="{885B30FD-6065-0EBD-6F9D-4E3B1CA45E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46327" y="235753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8C9811-5C74-2A65-F131-F0B09CA86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213" y="2065681"/>
            <a:ext cx="10660866" cy="435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8651D1-A773-4D78-97E9-83ADBC8D3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344" y="2183484"/>
            <a:ext cx="9741093" cy="418606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pay attention to the fall-rise intonation in the following sentences. Then practice saying them in pairs.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Track 60">
            <a:hlinkClick r:id="" action="ppaction://media"/>
            <a:extLst>
              <a:ext uri="{FF2B5EF4-FFF2-40B4-BE49-F238E27FC236}">
                <a16:creationId xmlns:a16="http://schemas.microsoft.com/office/drawing/2014/main" id="{871106FD-6C51-92EB-A395-DA36C44D31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81855" y="229876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D6B1B0-5CCB-39AD-6D07-06464DA44E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0256" y="2690968"/>
            <a:ext cx="609600" cy="552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19CAB3-BFF4-0CEF-D486-BBFAAE2F3E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1545" y="3917567"/>
            <a:ext cx="609600" cy="552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BAA2A0-9790-2FEB-3351-91496EF90E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9390" y="5116051"/>
            <a:ext cx="609600" cy="552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6C13FE-7F1C-F53B-3E7D-E201DB83FC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0437" y="5817102"/>
            <a:ext cx="6096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3" y="10909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Match the words with their meanings.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960B4DF-0FC1-DFEF-D239-AFD8C9368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422110"/>
              </p:ext>
            </p:extLst>
          </p:nvPr>
        </p:nvGraphicFramePr>
        <p:xfrm>
          <a:off x="235645" y="2195636"/>
          <a:ext cx="3042392" cy="352000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42392">
                  <a:extLst>
                    <a:ext uri="{9D8B030D-6E8A-4147-A177-3AD203B41FA5}">
                      <a16:colId xmlns:a16="http://schemas.microsoft.com/office/drawing/2014/main" val="3579569855"/>
                    </a:ext>
                  </a:extLst>
                </a:gridCol>
              </a:tblGrid>
              <a:tr h="613301">
                <a:tc>
                  <a:txBody>
                    <a:bodyPr/>
                    <a:lstStyle/>
                    <a:p>
                      <a:r>
                        <a:rPr lang="en-US" sz="3200" b="0" dirty="0"/>
                        <a:t>1. self-motivated (adj)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136651"/>
                  </a:ext>
                </a:extLst>
              </a:tr>
              <a:tr h="613301">
                <a:tc>
                  <a:txBody>
                    <a:bodyPr/>
                    <a:lstStyle/>
                    <a:p>
                      <a:r>
                        <a:rPr lang="en-US" sz="3200" dirty="0"/>
                        <a:t>2. self-study 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3930"/>
                  </a:ext>
                </a:extLst>
              </a:tr>
              <a:tr h="613301">
                <a:tc>
                  <a:txBody>
                    <a:bodyPr/>
                    <a:lstStyle/>
                    <a:p>
                      <a:r>
                        <a:rPr lang="en-US" sz="3200" dirty="0"/>
                        <a:t>3. motivate (v)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561297"/>
                  </a:ext>
                </a:extLst>
              </a:tr>
              <a:tr h="613301">
                <a:tc>
                  <a:txBody>
                    <a:bodyPr/>
                    <a:lstStyle/>
                    <a:p>
                      <a:r>
                        <a:rPr lang="en-US" sz="3200" dirty="0"/>
                        <a:t>4. trust 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914113"/>
                  </a:ext>
                </a:extLst>
              </a:tr>
              <a:tr h="613301">
                <a:tc>
                  <a:txBody>
                    <a:bodyPr/>
                    <a:lstStyle/>
                    <a:p>
                      <a:r>
                        <a:rPr lang="en-US" sz="3200" dirty="0"/>
                        <a:t>5. life skill 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10487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F59753E-7B5E-DFF1-1F69-7169026CA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043384"/>
              </p:ext>
            </p:extLst>
          </p:nvPr>
        </p:nvGraphicFramePr>
        <p:xfrm>
          <a:off x="4037162" y="1723813"/>
          <a:ext cx="8103079" cy="488050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103079">
                  <a:extLst>
                    <a:ext uri="{9D8B030D-6E8A-4147-A177-3AD203B41FA5}">
                      <a16:colId xmlns:a16="http://schemas.microsoft.com/office/drawing/2014/main" val="3579569855"/>
                    </a:ext>
                  </a:extLst>
                </a:gridCol>
              </a:tblGrid>
              <a:tr h="613301">
                <a:tc>
                  <a:txBody>
                    <a:bodyPr/>
                    <a:lstStyle/>
                    <a:p>
                      <a:r>
                        <a:rPr lang="en-US" sz="3200" b="0" dirty="0"/>
                        <a:t>a. a skill that is necessary or extremely useful to manage well in daily life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136651"/>
                  </a:ext>
                </a:extLst>
              </a:tr>
              <a:tr h="613301">
                <a:tc>
                  <a:txBody>
                    <a:bodyPr/>
                    <a:lstStyle/>
                    <a:p>
                      <a:r>
                        <a:rPr lang="en-US" sz="3200" dirty="0"/>
                        <a:t>b. to make someone want to do something well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3930"/>
                  </a:ext>
                </a:extLst>
              </a:tr>
              <a:tr h="613301">
                <a:tc>
                  <a:txBody>
                    <a:bodyPr/>
                    <a:lstStyle/>
                    <a:p>
                      <a:r>
                        <a:rPr lang="en-US" sz="3200" dirty="0"/>
                        <a:t>c. a belief that someone is good, honest and reliable, and will not harm you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561297"/>
                  </a:ext>
                </a:extLst>
              </a:tr>
              <a:tr h="613301">
                <a:tc>
                  <a:txBody>
                    <a:bodyPr/>
                    <a:lstStyle/>
                    <a:p>
                      <a:r>
                        <a:rPr lang="en-US" sz="3200" dirty="0"/>
                        <a:t>d. the activity of learning something by yourself without teachers’ help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914113"/>
                  </a:ext>
                </a:extLst>
              </a:tr>
              <a:tr h="613301">
                <a:tc>
                  <a:txBody>
                    <a:bodyPr/>
                    <a:lstStyle/>
                    <a:p>
                      <a:r>
                        <a:rPr lang="en-US" sz="3200" dirty="0"/>
                        <a:t>e. able to do or achieve something without pressure from 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104876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7094A3-71F3-33F6-4218-28A45B90D3B0}"/>
              </a:ext>
            </a:extLst>
          </p:cNvPr>
          <p:cNvCxnSpPr/>
          <p:nvPr/>
        </p:nvCxnSpPr>
        <p:spPr>
          <a:xfrm>
            <a:off x="3278037" y="2708694"/>
            <a:ext cx="759125" cy="320902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9E07D4-223C-681E-CCE9-B7C7AFF931FF}"/>
              </a:ext>
            </a:extLst>
          </p:cNvPr>
          <p:cNvCxnSpPr>
            <a:cxnSpLocks/>
          </p:cNvCxnSpPr>
          <p:nvPr/>
        </p:nvCxnSpPr>
        <p:spPr>
          <a:xfrm>
            <a:off x="3278037" y="3586347"/>
            <a:ext cx="759125" cy="143278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92B255-34F1-AE14-39DD-29FAFFFB03CE}"/>
              </a:ext>
            </a:extLst>
          </p:cNvPr>
          <p:cNvCxnSpPr>
            <a:cxnSpLocks/>
          </p:cNvCxnSpPr>
          <p:nvPr/>
        </p:nvCxnSpPr>
        <p:spPr>
          <a:xfrm flipV="1">
            <a:off x="3278037" y="3067449"/>
            <a:ext cx="759125" cy="109661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4BF247D-BD4E-0756-590C-7EE7DD98A3FF}"/>
              </a:ext>
            </a:extLst>
          </p:cNvPr>
          <p:cNvCxnSpPr>
            <a:cxnSpLocks/>
          </p:cNvCxnSpPr>
          <p:nvPr/>
        </p:nvCxnSpPr>
        <p:spPr>
          <a:xfrm flipV="1">
            <a:off x="3278037" y="3884027"/>
            <a:ext cx="759125" cy="92951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D9F4DC1-128D-7E4C-5357-564504B6EECD}"/>
              </a:ext>
            </a:extLst>
          </p:cNvPr>
          <p:cNvCxnSpPr>
            <a:cxnSpLocks/>
          </p:cNvCxnSpPr>
          <p:nvPr/>
        </p:nvCxnSpPr>
        <p:spPr>
          <a:xfrm flipV="1">
            <a:off x="3278037" y="2417972"/>
            <a:ext cx="759125" cy="292512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438" y="2065305"/>
            <a:ext cx="114157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E36427"/>
                </a:solidFill>
              </a:rPr>
              <a:t>1. </a:t>
            </a:r>
            <a:r>
              <a:rPr lang="en-US" sz="4400" dirty="0">
                <a:solidFill>
                  <a:srgbClr val="242021"/>
                </a:solidFill>
              </a:rPr>
              <a:t>We have great </a:t>
            </a:r>
            <a:r>
              <a:rPr lang="en-US" sz="4400" dirty="0">
                <a:solidFill>
                  <a:srgbClr val="949599"/>
                </a:solidFill>
              </a:rPr>
              <a:t>________ </a:t>
            </a:r>
            <a:r>
              <a:rPr lang="en-US" sz="4400" dirty="0">
                <a:solidFill>
                  <a:srgbClr val="242021"/>
                </a:solidFill>
              </a:rPr>
              <a:t>in our parents and teachers.</a:t>
            </a:r>
          </a:p>
          <a:p>
            <a:r>
              <a:rPr lang="en-US" sz="4400" b="1" dirty="0">
                <a:solidFill>
                  <a:srgbClr val="E36427"/>
                </a:solidFill>
              </a:rPr>
              <a:t>2. </a:t>
            </a:r>
            <a:r>
              <a:rPr lang="en-US" sz="4400" dirty="0">
                <a:solidFill>
                  <a:srgbClr val="242021"/>
                </a:solidFill>
              </a:rPr>
              <a:t>Teenagers should learn basic </a:t>
            </a:r>
            <a:r>
              <a:rPr lang="en-US" sz="4400" dirty="0">
                <a:solidFill>
                  <a:srgbClr val="949599"/>
                </a:solidFill>
              </a:rPr>
              <a:t>________</a:t>
            </a:r>
            <a:r>
              <a:rPr lang="en-US" sz="4400" dirty="0">
                <a:solidFill>
                  <a:srgbClr val="242021"/>
                </a:solidFill>
              </a:rPr>
              <a:t>, such as cooking a meal and using a washing machine.</a:t>
            </a:r>
          </a:p>
          <a:p>
            <a:r>
              <a:rPr lang="en-US" sz="4400" b="1" dirty="0">
                <a:solidFill>
                  <a:srgbClr val="E36427"/>
                </a:solidFill>
              </a:rPr>
              <a:t>3. </a:t>
            </a:r>
            <a:r>
              <a:rPr lang="en-US" sz="4400" dirty="0">
                <a:solidFill>
                  <a:srgbClr val="242021"/>
                </a:solidFill>
              </a:rPr>
              <a:t>My brother signed up for a </a:t>
            </a:r>
            <a:r>
              <a:rPr lang="en-US" sz="4400" dirty="0">
                <a:solidFill>
                  <a:srgbClr val="949599"/>
                </a:solidFill>
              </a:rPr>
              <a:t>_________ </a:t>
            </a:r>
            <a:r>
              <a:rPr lang="en-US" sz="4400" dirty="0">
                <a:solidFill>
                  <a:srgbClr val="242021"/>
                </a:solidFill>
              </a:rPr>
              <a:t>computer course.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9677" y="94712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Complete the sentences using the correct forms of the words in 1.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4A117-7A5E-9732-AE22-D56DBBF9F2D8}"/>
              </a:ext>
            </a:extLst>
          </p:cNvPr>
          <p:cNvSpPr txBox="1"/>
          <p:nvPr/>
        </p:nvSpPr>
        <p:spPr>
          <a:xfrm>
            <a:off x="7416568" y="4801604"/>
            <a:ext cx="3353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4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self-study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84A117-7A5E-9732-AE22-D56DBBF9F2D8}"/>
              </a:ext>
            </a:extLst>
          </p:cNvPr>
          <p:cNvSpPr txBox="1"/>
          <p:nvPr/>
        </p:nvSpPr>
        <p:spPr>
          <a:xfrm>
            <a:off x="5048509" y="2101163"/>
            <a:ext cx="19963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4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trust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84A117-7A5E-9732-AE22-D56DBBF9F2D8}"/>
              </a:ext>
            </a:extLst>
          </p:cNvPr>
          <p:cNvSpPr txBox="1"/>
          <p:nvPr/>
        </p:nvSpPr>
        <p:spPr>
          <a:xfrm>
            <a:off x="7751514" y="3473060"/>
            <a:ext cx="28626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4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life skills</a:t>
            </a:r>
            <a:endParaRPr lang="en-US" sz="4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2990</TotalTime>
  <Words>654</Words>
  <PresentationFormat>Widescreen</PresentationFormat>
  <Paragraphs>113</Paragraphs>
  <Slides>17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Symbol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2023-09-06T04:27:05Z</dcterms:modified>
</cp:coreProperties>
</file>