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gkkzLtvD3a4koyQE2DV6VgJ4JF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836CF09-D9FD-4B12-B05A-834108A7ABB6}">
  <a:tblStyle styleId="{D836CF09-D9FD-4B12-B05A-834108A7ABB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b="off" i="off"/>
      <a:tcStyle>
        <a:fill>
          <a:solidFill>
            <a:srgbClr val="D0DEEF"/>
          </a:solidFill>
        </a:fill>
      </a:tcStyle>
    </a:band1H>
    <a:band2H>
      <a:tcTxStyle b="off" i="off"/>
    </a:band2H>
    <a:band1V>
      <a:tcTxStyle b="off" i="off"/>
      <a:tcStyle>
        <a:fill>
          <a:solidFill>
            <a:srgbClr val="D0DEEF"/>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af699c1aa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gaf699c1a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
        <p:nvSpPr>
          <p:cNvPr id="338" name="Google Shape;33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
        <p:nvSpPr>
          <p:cNvPr id="347" name="Google Shape;34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
        <p:nvSpPr>
          <p:cNvPr id="357" name="Google Shape;35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5" name="Google Shape;65;p4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2" name="Google Shape;72;p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3" name="Google Shape;7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4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ố cục tùy chỉnh">
  <p:cSld name="AUTOLAYOUT">
    <p:bg>
      <p:bgPr>
        <a:solidFill>
          <a:srgbClr val="FFFFFF"/>
        </a:solidFill>
      </p:bgPr>
    </p:bg>
    <p:spTree>
      <p:nvGrpSpPr>
        <p:cNvPr id="25" name="Shape 25"/>
        <p:cNvGrpSpPr/>
        <p:nvPr/>
      </p:nvGrpSpPr>
      <p:grpSpPr>
        <a:xfrm>
          <a:off x="0" y="0"/>
          <a:ext cx="0" cy="0"/>
          <a:chOff x="0" y="0"/>
          <a:chExt cx="0" cy="0"/>
        </a:xfrm>
      </p:grpSpPr>
      <p:sp>
        <p:nvSpPr>
          <p:cNvPr id="26" name="Google Shape;26;gaee0584573_0_112"/>
          <p:cNvSpPr/>
          <p:nvPr/>
        </p:nvSpPr>
        <p:spPr>
          <a:xfrm>
            <a:off x="0" y="0"/>
            <a:ext cx="12192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gaee0584573_0_112"/>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8"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 name="Google Shape;32;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jp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jp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jpg"/><Relationship Id="rId4" Type="http://schemas.openxmlformats.org/officeDocument/2006/relationships/image" Target="../media/image17.jpg"/><Relationship Id="rId5" Type="http://schemas.openxmlformats.org/officeDocument/2006/relationships/image" Target="../media/image21.png"/><Relationship Id="rId6"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b="0" l="0" r="0" t="0"/>
          <a:stretch/>
        </p:blipFill>
        <p:spPr>
          <a:xfrm>
            <a:off x="855644" y="484740"/>
            <a:ext cx="11292290" cy="5530469"/>
          </a:xfrm>
          <a:prstGeom prst="rect">
            <a:avLst/>
          </a:prstGeom>
          <a:noFill/>
          <a:ln>
            <a:noFill/>
          </a:ln>
        </p:spPr>
      </p:pic>
      <p:sp>
        <p:nvSpPr>
          <p:cNvPr id="93" name="Google Shape;93;p1"/>
          <p:cNvSpPr txBox="1"/>
          <p:nvPr/>
        </p:nvSpPr>
        <p:spPr>
          <a:xfrm>
            <a:off x="1509311" y="2170323"/>
            <a:ext cx="9727893"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rgbClr val="FF0000"/>
                </a:solidFill>
                <a:latin typeface="Times New Roman"/>
                <a:ea typeface="Times New Roman"/>
                <a:cs typeface="Times New Roman"/>
                <a:sym typeface="Times New Roman"/>
              </a:rPr>
              <a:t>NHIỆT LIỆT CHÀO MỪNG CÁC THẦY CÔ GIÁO</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rgbClr val="FF0000"/>
                </a:solidFill>
                <a:latin typeface="Times New Roman"/>
                <a:ea typeface="Times New Roman"/>
                <a:cs typeface="Times New Roman"/>
                <a:sym typeface="Times New Roman"/>
              </a:rPr>
              <a:t>VỀ DỰ GIỜ THĂM LỚP</a:t>
            </a:r>
            <a:endParaRPr b="1" i="0" sz="3200" u="none" cap="none" strike="noStrike">
              <a:solidFill>
                <a:srgbClr val="FF0000"/>
              </a:solidFill>
              <a:latin typeface="Times New Roman"/>
              <a:ea typeface="Times New Roman"/>
              <a:cs typeface="Times New Roman"/>
              <a:sym typeface="Times New Roman"/>
            </a:endParaRPr>
          </a:p>
        </p:txBody>
      </p:sp>
    </p:spTree>
  </p:cSld>
  <p:clrMapOvr>
    <a:masterClrMapping/>
  </p:clrMapOvr>
  <p:transition p14:dur="100">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pSp>
        <p:nvGrpSpPr>
          <p:cNvPr id="188" name="Google Shape;188;p10"/>
          <p:cNvGrpSpPr/>
          <p:nvPr/>
        </p:nvGrpSpPr>
        <p:grpSpPr>
          <a:xfrm>
            <a:off x="95319" y="101601"/>
            <a:ext cx="4475747" cy="461665"/>
            <a:chOff x="802528" y="1828800"/>
            <a:chExt cx="8952659" cy="923450"/>
          </a:xfrm>
        </p:grpSpPr>
        <p:sp>
          <p:nvSpPr>
            <p:cNvPr id="189" name="Google Shape;189;p10"/>
            <p:cNvSpPr txBox="1"/>
            <p:nvPr/>
          </p:nvSpPr>
          <p:spPr>
            <a:xfrm>
              <a:off x="802528" y="1828800"/>
              <a:ext cx="1028692" cy="9234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I</a:t>
              </a:r>
              <a:endParaRPr b="0" i="0" sz="1400" u="none" cap="none" strike="noStrike">
                <a:solidFill>
                  <a:srgbClr val="000000"/>
                </a:solidFill>
                <a:latin typeface="Arial"/>
                <a:ea typeface="Arial"/>
                <a:cs typeface="Arial"/>
                <a:sym typeface="Arial"/>
              </a:endParaRPr>
            </a:p>
          </p:txBody>
        </p:sp>
        <p:sp>
          <p:nvSpPr>
            <p:cNvPr id="190" name="Google Shape;190;p10"/>
            <p:cNvSpPr txBox="1"/>
            <p:nvPr/>
          </p:nvSpPr>
          <p:spPr>
            <a:xfrm>
              <a:off x="2067735" y="1828800"/>
              <a:ext cx="7687452" cy="9234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grpSp>
      <p:sp>
        <p:nvSpPr>
          <p:cNvPr id="191" name="Google Shape;191;p10"/>
          <p:cNvSpPr txBox="1"/>
          <p:nvPr/>
        </p:nvSpPr>
        <p:spPr>
          <a:xfrm>
            <a:off x="206072" y="630127"/>
            <a:ext cx="545071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2.Về tác phẩm Độc Tiểu Thanh kí</a:t>
            </a:r>
            <a:endParaRPr b="1" i="1" sz="2400" u="none" cap="none" strike="noStrike">
              <a:solidFill>
                <a:schemeClr val="dk1"/>
              </a:solidFill>
              <a:latin typeface="Times New Roman"/>
              <a:ea typeface="Times New Roman"/>
              <a:cs typeface="Times New Roman"/>
              <a:sym typeface="Times New Roman"/>
            </a:endParaRPr>
          </a:p>
        </p:txBody>
      </p:sp>
      <p:sp>
        <p:nvSpPr>
          <p:cNvPr id="192" name="Google Shape;192;p10"/>
          <p:cNvSpPr/>
          <p:nvPr/>
        </p:nvSpPr>
        <p:spPr>
          <a:xfrm>
            <a:off x="310305" y="1147952"/>
            <a:ext cx="697218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a. Xuất xứ : Trích trong </a:t>
            </a:r>
            <a:r>
              <a:rPr b="1" i="1" lang="en-US" sz="2400" u="none" cap="none" strike="noStrike">
                <a:solidFill>
                  <a:schemeClr val="dk1"/>
                </a:solidFill>
                <a:latin typeface="Times New Roman"/>
                <a:ea typeface="Times New Roman"/>
                <a:cs typeface="Times New Roman"/>
                <a:sym typeface="Times New Roman"/>
              </a:rPr>
              <a:t>Thanh Hiên thi tập</a:t>
            </a:r>
            <a:endParaRPr b="1" i="1" sz="2400" u="none" cap="none" strike="noStrike">
              <a:solidFill>
                <a:schemeClr val="dk1"/>
              </a:solidFill>
              <a:latin typeface="Times New Roman"/>
              <a:ea typeface="Times New Roman"/>
              <a:cs typeface="Times New Roman"/>
              <a:sym typeface="Times New Roman"/>
            </a:endParaRPr>
          </a:p>
        </p:txBody>
      </p:sp>
      <p:sp>
        <p:nvSpPr>
          <p:cNvPr id="193" name="Google Shape;193;p10"/>
          <p:cNvSpPr/>
          <p:nvPr/>
        </p:nvSpPr>
        <p:spPr>
          <a:xfrm>
            <a:off x="321596" y="1684114"/>
            <a:ext cx="6209491" cy="461665"/>
          </a:xfrm>
          <a:prstGeom prst="rect">
            <a:avLst/>
          </a:prstGeom>
          <a:noFill/>
          <a:ln>
            <a:noFill/>
          </a:ln>
        </p:spPr>
        <p:txBody>
          <a:bodyPr anchorCtr="0" anchor="t" bIns="45700" lIns="91425" spcFirstLastPara="1" rIns="91425" wrap="square" tIns="45700">
            <a:spAutoFit/>
          </a:bodyPr>
          <a:lstStyle/>
          <a:p>
            <a:pPr indent="-171416" lvl="0" marL="171416"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b. Hoàn cảnh sáng tác</a:t>
            </a:r>
            <a:endParaRPr b="1" i="1" sz="2400" u="none" cap="none" strike="noStrike">
              <a:solidFill>
                <a:schemeClr val="dk1"/>
              </a:solidFill>
              <a:latin typeface="Times New Roman"/>
              <a:ea typeface="Times New Roman"/>
              <a:cs typeface="Times New Roman"/>
              <a:sym typeface="Times New Roman"/>
            </a:endParaRPr>
          </a:p>
        </p:txBody>
      </p:sp>
      <p:sp>
        <p:nvSpPr>
          <p:cNvPr id="194" name="Google Shape;194;p10"/>
          <p:cNvSpPr/>
          <p:nvPr/>
        </p:nvSpPr>
        <p:spPr>
          <a:xfrm>
            <a:off x="30915" y="2186409"/>
            <a:ext cx="11048355" cy="461665"/>
          </a:xfrm>
          <a:prstGeom prst="rect">
            <a:avLst/>
          </a:prstGeom>
          <a:noFill/>
          <a:ln>
            <a:noFill/>
          </a:ln>
        </p:spPr>
        <p:txBody>
          <a:bodyPr anchorCtr="0" anchor="t" bIns="45700" lIns="91425" spcFirstLastPara="1" rIns="91425" wrap="square" tIns="45700">
            <a:spAutoFit/>
          </a:bodyPr>
          <a:lstStyle/>
          <a:p>
            <a:pPr indent="-171416" lvl="0" marL="171416"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Tạm giả định: Nguyễn Du viết bài thơ trong thời gian ông đi xứ bên Trung Quốc</a:t>
            </a:r>
            <a:endParaRPr b="1" i="0" sz="2400" u="none" cap="none" strike="noStrike">
              <a:solidFill>
                <a:schemeClr val="dk1"/>
              </a:solidFill>
              <a:latin typeface="Times New Roman"/>
              <a:ea typeface="Times New Roman"/>
              <a:cs typeface="Times New Roman"/>
              <a:sym typeface="Times New Roman"/>
            </a:endParaRPr>
          </a:p>
        </p:txBody>
      </p:sp>
      <p:sp>
        <p:nvSpPr>
          <p:cNvPr id="195" name="Google Shape;195;p10"/>
          <p:cNvSpPr/>
          <p:nvPr/>
        </p:nvSpPr>
        <p:spPr>
          <a:xfrm>
            <a:off x="355459" y="2842497"/>
            <a:ext cx="5866636" cy="461665"/>
          </a:xfrm>
          <a:prstGeom prst="rect">
            <a:avLst/>
          </a:prstGeom>
          <a:noFill/>
          <a:ln>
            <a:noFill/>
          </a:ln>
        </p:spPr>
        <p:txBody>
          <a:bodyPr anchorCtr="0" anchor="t" bIns="45700" lIns="91425" spcFirstLastPara="1" rIns="91425" wrap="square" tIns="45700">
            <a:spAutoFit/>
          </a:bodyPr>
          <a:lstStyle/>
          <a:p>
            <a:pPr indent="-258711" lvl="0" marL="258711"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c. Nhan đề: 2 cách hiểu</a:t>
            </a:r>
            <a:endParaRPr b="1" i="0" sz="2400" u="none" cap="none" strike="noStrike">
              <a:solidFill>
                <a:schemeClr val="dk1"/>
              </a:solidFill>
              <a:latin typeface="Times New Roman"/>
              <a:ea typeface="Times New Roman"/>
              <a:cs typeface="Times New Roman"/>
              <a:sym typeface="Times New Roman"/>
            </a:endParaRPr>
          </a:p>
        </p:txBody>
      </p:sp>
      <p:sp>
        <p:nvSpPr>
          <p:cNvPr id="196" name="Google Shape;196;p10"/>
          <p:cNvSpPr/>
          <p:nvPr/>
        </p:nvSpPr>
        <p:spPr>
          <a:xfrm>
            <a:off x="193879" y="185040"/>
            <a:ext cx="31558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I. TÌM HIỂU CHUNG</a:t>
            </a:r>
            <a:endParaRPr b="0" i="0" sz="1400" u="none" cap="none" strike="noStrike">
              <a:solidFill>
                <a:srgbClr val="000000"/>
              </a:solidFill>
              <a:latin typeface="Arial"/>
              <a:ea typeface="Arial"/>
              <a:cs typeface="Arial"/>
              <a:sym typeface="Arial"/>
            </a:endParaRPr>
          </a:p>
        </p:txBody>
      </p:sp>
      <p:sp>
        <p:nvSpPr>
          <p:cNvPr id="197" name="Google Shape;197;p10"/>
          <p:cNvSpPr/>
          <p:nvPr/>
        </p:nvSpPr>
        <p:spPr>
          <a:xfrm>
            <a:off x="564440" y="3370830"/>
            <a:ext cx="5002389" cy="191135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 “Tiểu Thanh kí”: Tập thơ của nàng Tiểu Thanh.</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480"/>
              </a:spcBef>
              <a:spcAft>
                <a:spcPts val="0"/>
              </a:spcAft>
              <a:buClr>
                <a:srgbClr val="FF0000"/>
              </a:buClr>
              <a:buSzPts val="2400"/>
              <a:buFont typeface="Times New Roman"/>
              <a:buNone/>
            </a:pPr>
            <a:r>
              <a:rPr b="1" i="0" lang="en-US" sz="2400" u="none" cap="none" strike="noStrike">
                <a:solidFill>
                  <a:srgbClr val="FF0000"/>
                </a:solidFill>
                <a:latin typeface="Times New Roman"/>
                <a:ea typeface="Times New Roman"/>
                <a:cs typeface="Times New Roman"/>
                <a:sym typeface="Times New Roman"/>
              </a:rPr>
              <a:t>=&gt; </a:t>
            </a:r>
            <a:r>
              <a:rPr b="1" i="1" lang="en-US" sz="2400" u="none" cap="none" strike="noStrike">
                <a:solidFill>
                  <a:srgbClr val="FF0000"/>
                </a:solidFill>
                <a:latin typeface="Times New Roman"/>
                <a:ea typeface="Times New Roman"/>
                <a:cs typeface="Times New Roman"/>
                <a:sym typeface="Times New Roman"/>
              </a:rPr>
              <a:t>Đọc tập thơ của nàng Tiểu Thanh</a:t>
            </a:r>
            <a:r>
              <a:rPr b="1" i="1" lang="en-US" sz="2400" u="none" cap="none" strike="noStrike">
                <a:solidFill>
                  <a:schemeClr val="dk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sp>
        <p:nvSpPr>
          <p:cNvPr id="198" name="Google Shape;198;p10"/>
          <p:cNvSpPr/>
          <p:nvPr/>
        </p:nvSpPr>
        <p:spPr>
          <a:xfrm>
            <a:off x="5941134" y="3434541"/>
            <a:ext cx="5080000" cy="207169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 - “Tiểu Thanh kí”: Truyện về nàng Tiểu Thanh.</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480"/>
              </a:spcBef>
              <a:spcAft>
                <a:spcPts val="0"/>
              </a:spcAft>
              <a:buClr>
                <a:srgbClr val="FF0000"/>
              </a:buClr>
              <a:buSzPts val="2400"/>
              <a:buFont typeface="Times New Roman"/>
              <a:buNone/>
            </a:pPr>
            <a:r>
              <a:rPr b="1" i="0" lang="en-US" sz="2400" u="none" cap="none" strike="noStrike">
                <a:solidFill>
                  <a:srgbClr val="FF0000"/>
                </a:solidFill>
                <a:latin typeface="Times New Roman"/>
                <a:ea typeface="Times New Roman"/>
                <a:cs typeface="Times New Roman"/>
                <a:sym typeface="Times New Roman"/>
              </a:rPr>
              <a:t>=&gt; </a:t>
            </a:r>
            <a:r>
              <a:rPr b="1" i="1" lang="en-US" sz="2400" u="none" cap="none" strike="noStrike">
                <a:solidFill>
                  <a:srgbClr val="FF0000"/>
                </a:solidFill>
                <a:latin typeface="Times New Roman"/>
                <a:ea typeface="Times New Roman"/>
                <a:cs typeface="Times New Roman"/>
                <a:sym typeface="Times New Roman"/>
              </a:rPr>
              <a:t>Đọc truyện về nàng Tiểu Thanh.</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480"/>
              </a:spcBef>
              <a:spcAft>
                <a:spcPts val="0"/>
              </a:spcAft>
              <a:buClr>
                <a:schemeClr val="dk1"/>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199" name="Google Shape;199;p10"/>
          <p:cNvSpPr txBox="1"/>
          <p:nvPr/>
        </p:nvSpPr>
        <p:spPr>
          <a:xfrm>
            <a:off x="440263" y="5120107"/>
            <a:ext cx="3070578" cy="461665"/>
          </a:xfrm>
          <a:prstGeom prst="rect">
            <a:avLst/>
          </a:prstGeom>
          <a:noFill/>
          <a:ln>
            <a:noFill/>
          </a:ln>
        </p:spPr>
        <p:txBody>
          <a:bodyPr anchorCtr="0" anchor="t" bIns="45700" lIns="91425" spcFirstLastPara="1" rIns="91425" wrap="square" tIns="45700">
            <a:spAutoFit/>
          </a:bodyPr>
          <a:lstStyle/>
          <a:p>
            <a:pPr indent="-517525" lvl="0" marL="517525"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d.  Bố cục</a:t>
            </a:r>
            <a:endParaRPr b="0" i="0" sz="1400" u="none" cap="none" strike="noStrike">
              <a:solidFill>
                <a:srgbClr val="000000"/>
              </a:solidFill>
              <a:latin typeface="Arial"/>
              <a:ea typeface="Arial"/>
              <a:cs typeface="Arial"/>
              <a:sym typeface="Arial"/>
            </a:endParaRPr>
          </a:p>
        </p:txBody>
      </p:sp>
      <p:sp>
        <p:nvSpPr>
          <p:cNvPr id="200" name="Google Shape;200;p10"/>
          <p:cNvSpPr txBox="1"/>
          <p:nvPr/>
        </p:nvSpPr>
        <p:spPr>
          <a:xfrm>
            <a:off x="496706" y="5529084"/>
            <a:ext cx="588151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Đề, thực, luận, kết</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500"/>
                                        <p:tgtEl>
                                          <p:spTgt spid="1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5"/>
                                        </p:tgtEl>
                                        <p:attrNameLst>
                                          <p:attrName>style.visibility</p:attrName>
                                        </p:attrNameLst>
                                      </p:cBhvr>
                                      <p:to>
                                        <p:strVal val="visible"/>
                                      </p:to>
                                    </p:set>
                                    <p:anim calcmode="lin" valueType="num">
                                      <p:cBhvr additive="base">
                                        <p:cTn dur="500"/>
                                        <p:tgtEl>
                                          <p:spTgt spid="1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hua004" id="205" name="Google Shape;205;p12"/>
          <p:cNvPicPr preferRelativeResize="0"/>
          <p:nvPr/>
        </p:nvPicPr>
        <p:blipFill rotWithShape="1">
          <a:blip r:embed="rId3">
            <a:alphaModFix/>
          </a:blip>
          <a:srcRect b="0" l="0" r="0" t="0"/>
          <a:stretch/>
        </p:blipFill>
        <p:spPr>
          <a:xfrm>
            <a:off x="0" y="-29760"/>
            <a:ext cx="12192000" cy="6858000"/>
          </a:xfrm>
          <a:prstGeom prst="rect">
            <a:avLst/>
          </a:prstGeom>
          <a:noFill/>
          <a:ln>
            <a:noFill/>
          </a:ln>
        </p:spPr>
      </p:pic>
      <p:sp>
        <p:nvSpPr>
          <p:cNvPr id="206" name="Google Shape;206;p12"/>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II. ĐỌC – HIỂU VĂN BẢN</a:t>
            </a:r>
            <a:endParaRPr b="1" i="0" sz="2400" u="none" cap="none" strike="noStrike">
              <a:solidFill>
                <a:srgbClr val="FF0000"/>
              </a:solidFill>
              <a:latin typeface="Times New Roman"/>
              <a:ea typeface="Times New Roman"/>
              <a:cs typeface="Times New Roman"/>
              <a:sym typeface="Times New Roman"/>
            </a:endParaRPr>
          </a:p>
        </p:txBody>
      </p:sp>
      <p:sp>
        <p:nvSpPr>
          <p:cNvPr id="207" name="Google Shape;207;p12"/>
          <p:cNvSpPr txBox="1"/>
          <p:nvPr/>
        </p:nvSpPr>
        <p:spPr>
          <a:xfrm>
            <a:off x="395116" y="516252"/>
            <a:ext cx="63149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1. Hai câu đề</a:t>
            </a:r>
            <a:endParaRPr b="1" i="0" sz="2400" u="none" cap="none" strike="noStrike">
              <a:solidFill>
                <a:schemeClr val="dk1"/>
              </a:solidFill>
              <a:latin typeface="Times New Roman"/>
              <a:ea typeface="Times New Roman"/>
              <a:cs typeface="Times New Roman"/>
              <a:sym typeface="Times New Roman"/>
            </a:endParaRPr>
          </a:p>
        </p:txBody>
      </p:sp>
      <p:graphicFrame>
        <p:nvGraphicFramePr>
          <p:cNvPr id="208" name="Google Shape;208;p12"/>
          <p:cNvGraphicFramePr/>
          <p:nvPr/>
        </p:nvGraphicFramePr>
        <p:xfrm>
          <a:off x="541862" y="1117600"/>
          <a:ext cx="3000000" cy="3000000"/>
        </p:xfrm>
        <a:graphic>
          <a:graphicData uri="http://schemas.openxmlformats.org/drawingml/2006/table">
            <a:tbl>
              <a:tblPr bandRow="1" firstRow="1">
                <a:noFill/>
                <a:tableStyleId>{D836CF09-D9FD-4B12-B05A-834108A7ABB6}</a:tableStyleId>
              </a:tblPr>
              <a:tblGrid>
                <a:gridCol w="5198525"/>
                <a:gridCol w="5198525"/>
              </a:tblGrid>
              <a:tr h="49125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PHIÊN ÂM</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DỊCH THƠ</a:t>
                      </a:r>
                      <a:endParaRPr b="1" sz="2400" u="none" cap="none" strike="noStrike">
                        <a:latin typeface="Times New Roman"/>
                        <a:ea typeface="Times New Roman"/>
                        <a:cs typeface="Times New Roman"/>
                        <a:sym typeface="Times New Roman"/>
                      </a:endParaRPr>
                    </a:p>
                  </a:txBody>
                  <a:tcPr marT="45725" marB="45725" marR="91450" marL="91450"/>
                </a:tc>
              </a:tr>
              <a:tr h="840850">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Tây Hồ </a:t>
                      </a:r>
                      <a:r>
                        <a:rPr b="1" i="1" lang="en-US" sz="2400" u="none" cap="none" strike="noStrike">
                          <a:solidFill>
                            <a:srgbClr val="FF0000"/>
                          </a:solidFill>
                          <a:latin typeface="Times New Roman"/>
                          <a:ea typeface="Times New Roman"/>
                          <a:cs typeface="Times New Roman"/>
                          <a:sym typeface="Times New Roman"/>
                        </a:rPr>
                        <a:t>hoa uyển </a:t>
                      </a:r>
                      <a:r>
                        <a:rPr b="1" lang="en-US" sz="2400" u="sng" cap="none" strike="noStrike">
                          <a:solidFill>
                            <a:schemeClr val="dk1"/>
                          </a:solidFill>
                          <a:latin typeface="Times New Roman"/>
                          <a:ea typeface="Times New Roman"/>
                          <a:cs typeface="Times New Roman"/>
                          <a:sym typeface="Times New Roman"/>
                        </a:rPr>
                        <a:t>tẫn</a:t>
                      </a:r>
                      <a:r>
                        <a:rPr b="1" lang="en-US" sz="2400" u="none" cap="none" strike="noStrike">
                          <a:latin typeface="Times New Roman"/>
                          <a:ea typeface="Times New Roman"/>
                          <a:cs typeface="Times New Roman"/>
                          <a:sym typeface="Times New Roman"/>
                        </a:rPr>
                        <a:t> thành </a:t>
                      </a:r>
                      <a:r>
                        <a:rPr b="1" i="1" lang="en-US" sz="2400" u="none" cap="none" strike="noStrike">
                          <a:solidFill>
                            <a:srgbClr val="FF0000"/>
                          </a:solidFill>
                          <a:latin typeface="Times New Roman"/>
                          <a:ea typeface="Times New Roman"/>
                          <a:cs typeface="Times New Roman"/>
                          <a:sym typeface="Times New Roman"/>
                        </a:rPr>
                        <a:t>khư</a:t>
                      </a:r>
                      <a:endParaRPr b="1" i="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Tây Hồ </a:t>
                      </a:r>
                      <a:r>
                        <a:rPr b="1" i="1" lang="en-US" sz="2400" u="none" cap="none" strike="noStrike">
                          <a:solidFill>
                            <a:srgbClr val="FF0000"/>
                          </a:solidFill>
                          <a:latin typeface="Times New Roman"/>
                          <a:ea typeface="Times New Roman"/>
                          <a:cs typeface="Times New Roman"/>
                          <a:sym typeface="Times New Roman"/>
                        </a:rPr>
                        <a:t>cảnh đẹp </a:t>
                      </a:r>
                      <a:r>
                        <a:rPr b="1" lang="en-US" sz="2400" u="sng" cap="none" strike="noStrike">
                          <a:latin typeface="Times New Roman"/>
                          <a:ea typeface="Times New Roman"/>
                          <a:cs typeface="Times New Roman"/>
                          <a:sym typeface="Times New Roman"/>
                        </a:rPr>
                        <a:t>hóa</a:t>
                      </a:r>
                      <a:r>
                        <a:rPr b="1" lang="en-US" sz="2400" u="none" cap="none" strike="noStrike">
                          <a:latin typeface="Times New Roman"/>
                          <a:ea typeface="Times New Roman"/>
                          <a:cs typeface="Times New Roman"/>
                          <a:sym typeface="Times New Roman"/>
                        </a:rPr>
                        <a:t> </a:t>
                      </a:r>
                      <a:r>
                        <a:rPr b="1" i="1" lang="en-US" sz="2400" u="none" cap="none" strike="noStrike">
                          <a:solidFill>
                            <a:srgbClr val="FF0000"/>
                          </a:solidFill>
                          <a:latin typeface="Times New Roman"/>
                          <a:ea typeface="Times New Roman"/>
                          <a:cs typeface="Times New Roman"/>
                          <a:sym typeface="Times New Roman"/>
                        </a:rPr>
                        <a:t>gò hoang</a:t>
                      </a:r>
                      <a:endParaRPr b="1" i="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09" name="Google Shape;209;p12"/>
          <p:cNvSpPr/>
          <p:nvPr/>
        </p:nvSpPr>
        <p:spPr>
          <a:xfrm>
            <a:off x="4820356" y="2560315"/>
            <a:ext cx="2754487" cy="790222"/>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TÂY HỒ</a:t>
            </a:r>
            <a:endParaRPr b="1" i="0" sz="2400" u="none" cap="none" strike="noStrike">
              <a:solidFill>
                <a:schemeClr val="dk1"/>
              </a:solidFill>
              <a:latin typeface="Times New Roman"/>
              <a:ea typeface="Times New Roman"/>
              <a:cs typeface="Times New Roman"/>
              <a:sym typeface="Times New Roman"/>
            </a:endParaRPr>
          </a:p>
        </p:txBody>
      </p:sp>
      <p:cxnSp>
        <p:nvCxnSpPr>
          <p:cNvPr id="210" name="Google Shape;210;p12"/>
          <p:cNvCxnSpPr/>
          <p:nvPr/>
        </p:nvCxnSpPr>
        <p:spPr>
          <a:xfrm flipH="1">
            <a:off x="4430890" y="3399240"/>
            <a:ext cx="1766710" cy="454756"/>
          </a:xfrm>
          <a:prstGeom prst="straightConnector1">
            <a:avLst/>
          </a:prstGeom>
          <a:noFill/>
          <a:ln cap="flat" cmpd="sng" w="9525">
            <a:solidFill>
              <a:schemeClr val="accent1"/>
            </a:solidFill>
            <a:prstDash val="solid"/>
            <a:miter lim="800000"/>
            <a:headEnd len="sm" w="sm" type="none"/>
            <a:tailEnd len="med" w="med" type="triangle"/>
          </a:ln>
        </p:spPr>
      </p:cxnSp>
      <p:sp>
        <p:nvSpPr>
          <p:cNvPr id="211" name="Google Shape;211;p12"/>
          <p:cNvSpPr/>
          <p:nvPr/>
        </p:nvSpPr>
        <p:spPr>
          <a:xfrm>
            <a:off x="2935117" y="3843700"/>
            <a:ext cx="2923822" cy="1106311"/>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Đẹp huy hoàng, lộng lẫy</a:t>
            </a:r>
            <a:endParaRPr b="1" i="0" sz="2400" u="none" cap="none" strike="noStrike">
              <a:solidFill>
                <a:schemeClr val="dk1"/>
              </a:solidFill>
              <a:latin typeface="Times New Roman"/>
              <a:ea typeface="Times New Roman"/>
              <a:cs typeface="Times New Roman"/>
              <a:sym typeface="Times New Roman"/>
            </a:endParaRPr>
          </a:p>
        </p:txBody>
      </p:sp>
      <p:cxnSp>
        <p:nvCxnSpPr>
          <p:cNvPr id="212" name="Google Shape;212;p12"/>
          <p:cNvCxnSpPr/>
          <p:nvPr/>
        </p:nvCxnSpPr>
        <p:spPr>
          <a:xfrm>
            <a:off x="6197600" y="3358621"/>
            <a:ext cx="1964267" cy="383821"/>
          </a:xfrm>
          <a:prstGeom prst="straightConnector1">
            <a:avLst/>
          </a:prstGeom>
          <a:noFill/>
          <a:ln cap="flat" cmpd="sng" w="9525">
            <a:solidFill>
              <a:schemeClr val="accent1"/>
            </a:solidFill>
            <a:prstDash val="solid"/>
            <a:miter lim="800000"/>
            <a:headEnd len="sm" w="sm" type="none"/>
            <a:tailEnd len="med" w="med" type="triangle"/>
          </a:ln>
        </p:spPr>
      </p:cxnSp>
      <p:sp>
        <p:nvSpPr>
          <p:cNvPr id="213" name="Google Shape;213;p12"/>
          <p:cNvSpPr/>
          <p:nvPr/>
        </p:nvSpPr>
        <p:spPr>
          <a:xfrm>
            <a:off x="7049247" y="3736777"/>
            <a:ext cx="2780552" cy="1106311"/>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Hoang vu, cô quạnh, tiêu điều</a:t>
            </a:r>
            <a:endParaRPr b="1" i="0" sz="2400" u="none" cap="none" strike="noStrike">
              <a:solidFill>
                <a:schemeClr val="dk1"/>
              </a:solidFill>
              <a:latin typeface="Times New Roman"/>
              <a:ea typeface="Times New Roman"/>
              <a:cs typeface="Times New Roman"/>
              <a:sym typeface="Times New Roman"/>
            </a:endParaRPr>
          </a:p>
        </p:txBody>
      </p:sp>
      <p:sp>
        <p:nvSpPr>
          <p:cNvPr id="214" name="Google Shape;214;p12"/>
          <p:cNvSpPr txBox="1"/>
          <p:nvPr/>
        </p:nvSpPr>
        <p:spPr>
          <a:xfrm>
            <a:off x="5734761" y="3993519"/>
            <a:ext cx="151320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&gt; TẪN &lt;</a:t>
            </a:r>
            <a:endParaRPr b="1" i="0" sz="2400" u="none" cap="none" strike="noStrike">
              <a:solidFill>
                <a:schemeClr val="dk1"/>
              </a:solidFill>
              <a:latin typeface="Times New Roman"/>
              <a:ea typeface="Times New Roman"/>
              <a:cs typeface="Times New Roman"/>
              <a:sym typeface="Times New Roman"/>
            </a:endParaRPr>
          </a:p>
        </p:txBody>
      </p:sp>
      <p:sp>
        <p:nvSpPr>
          <p:cNvPr id="215" name="Google Shape;215;p12"/>
          <p:cNvSpPr txBox="1"/>
          <p:nvPr/>
        </p:nvSpPr>
        <p:spPr>
          <a:xfrm>
            <a:off x="4504273" y="3196032"/>
            <a:ext cx="135466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Quá khứ</a:t>
            </a:r>
            <a:endParaRPr b="1" i="0" sz="2400" u="none" cap="none" strike="noStrike">
              <a:solidFill>
                <a:schemeClr val="dk1"/>
              </a:solidFill>
              <a:latin typeface="Times New Roman"/>
              <a:ea typeface="Times New Roman"/>
              <a:cs typeface="Times New Roman"/>
              <a:sym typeface="Times New Roman"/>
            </a:endParaRPr>
          </a:p>
        </p:txBody>
      </p:sp>
      <p:sp>
        <p:nvSpPr>
          <p:cNvPr id="216" name="Google Shape;216;p12"/>
          <p:cNvSpPr txBox="1"/>
          <p:nvPr/>
        </p:nvSpPr>
        <p:spPr>
          <a:xfrm>
            <a:off x="7008625" y="3091687"/>
            <a:ext cx="161381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Hiện tại</a:t>
            </a:r>
            <a:endParaRPr b="1" i="0" sz="2400" u="none" cap="none" strike="noStrike">
              <a:solidFill>
                <a:schemeClr val="dk1"/>
              </a:solidFill>
              <a:latin typeface="Times New Roman"/>
              <a:ea typeface="Times New Roman"/>
              <a:cs typeface="Times New Roman"/>
              <a:sym typeface="Times New Roman"/>
            </a:endParaRPr>
          </a:p>
        </p:txBody>
      </p:sp>
      <p:sp>
        <p:nvSpPr>
          <p:cNvPr id="217" name="Google Shape;217;p12"/>
          <p:cNvSpPr/>
          <p:nvPr/>
        </p:nvSpPr>
        <p:spPr>
          <a:xfrm>
            <a:off x="6208892" y="4462539"/>
            <a:ext cx="366720" cy="448283"/>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Times New Roman"/>
              <a:ea typeface="Times New Roman"/>
              <a:cs typeface="Times New Roman"/>
              <a:sym typeface="Times New Roman"/>
            </a:endParaRPr>
          </a:p>
        </p:txBody>
      </p:sp>
      <p:sp>
        <p:nvSpPr>
          <p:cNvPr id="218" name="Google Shape;218;p12"/>
          <p:cNvSpPr txBox="1"/>
          <p:nvPr/>
        </p:nvSpPr>
        <p:spPr>
          <a:xfrm>
            <a:off x="2144889" y="4997586"/>
            <a:ext cx="938106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Gợi sự biến đổi đến tuyệt đối, không còn lưu dấu vết gì của quá khứ</a:t>
            </a:r>
            <a:endParaRPr b="1" i="0" sz="2400" u="none" cap="none" strike="noStrike">
              <a:solidFill>
                <a:schemeClr val="dk1"/>
              </a:solidFill>
              <a:latin typeface="Times New Roman"/>
              <a:ea typeface="Times New Roman"/>
              <a:cs typeface="Times New Roman"/>
              <a:sym typeface="Times New Roman"/>
            </a:endParaRPr>
          </a:p>
        </p:txBody>
      </p:sp>
      <p:sp>
        <p:nvSpPr>
          <p:cNvPr id="219" name="Google Shape;219;p12"/>
          <p:cNvSpPr txBox="1"/>
          <p:nvPr/>
        </p:nvSpPr>
        <p:spPr>
          <a:xfrm>
            <a:off x="2235199" y="5509131"/>
            <a:ext cx="963893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Sự thay đổi của cảnh cũng là sự biến thiên vô thường của cuộc đời</a:t>
            </a:r>
            <a:endParaRPr b="1" i="0" sz="2400" u="none" cap="none" strike="noStrike">
              <a:solidFill>
                <a:schemeClr val="dk1"/>
              </a:solidFill>
              <a:latin typeface="Times New Roman"/>
              <a:ea typeface="Times New Roman"/>
              <a:cs typeface="Times New Roman"/>
              <a:sym typeface="Times New Roman"/>
            </a:endParaRPr>
          </a:p>
        </p:txBody>
      </p:sp>
      <p:sp>
        <p:nvSpPr>
          <p:cNvPr id="220" name="Google Shape;220;p12"/>
          <p:cNvSpPr txBox="1"/>
          <p:nvPr/>
        </p:nvSpPr>
        <p:spPr>
          <a:xfrm>
            <a:off x="2194562" y="6021974"/>
            <a:ext cx="713231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Sự thảng thốt, tiếng thở dài, tiếc nuối của nhà thơ</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hua004" id="225" name="Google Shape;225;gaf699c1aa5_0_0"/>
          <p:cNvPicPr preferRelativeResize="0"/>
          <p:nvPr/>
        </p:nvPicPr>
        <p:blipFill rotWithShape="1">
          <a:blip r:embed="rId3">
            <a:alphaModFix/>
          </a:blip>
          <a:srcRect b="0" l="0" r="0" t="0"/>
          <a:stretch/>
        </p:blipFill>
        <p:spPr>
          <a:xfrm>
            <a:off x="0" y="-29760"/>
            <a:ext cx="12192000" cy="6858000"/>
          </a:xfrm>
          <a:prstGeom prst="rect">
            <a:avLst/>
          </a:prstGeom>
          <a:noFill/>
          <a:ln>
            <a:noFill/>
          </a:ln>
        </p:spPr>
      </p:pic>
      <p:sp>
        <p:nvSpPr>
          <p:cNvPr id="226" name="Google Shape;226;gaf699c1aa5_0_0"/>
          <p:cNvSpPr txBox="1"/>
          <p:nvPr/>
        </p:nvSpPr>
        <p:spPr>
          <a:xfrm>
            <a:off x="191910" y="101599"/>
            <a:ext cx="73830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II. ĐỌC – HIỂU VĂN BẢN</a:t>
            </a:r>
            <a:endParaRPr b="1" i="0" sz="2400" u="none" cap="none" strike="noStrike">
              <a:solidFill>
                <a:srgbClr val="FF0000"/>
              </a:solidFill>
              <a:latin typeface="Times New Roman"/>
              <a:ea typeface="Times New Roman"/>
              <a:cs typeface="Times New Roman"/>
              <a:sym typeface="Times New Roman"/>
            </a:endParaRPr>
          </a:p>
        </p:txBody>
      </p:sp>
      <p:sp>
        <p:nvSpPr>
          <p:cNvPr id="227" name="Google Shape;227;gaf699c1aa5_0_0"/>
          <p:cNvSpPr txBox="1"/>
          <p:nvPr/>
        </p:nvSpPr>
        <p:spPr>
          <a:xfrm>
            <a:off x="395116" y="516252"/>
            <a:ext cx="63150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1. Hai câu đề</a:t>
            </a:r>
            <a:endParaRPr b="1" i="0" sz="2400" u="none" cap="none" strike="noStrike">
              <a:solidFill>
                <a:schemeClr val="dk1"/>
              </a:solidFill>
              <a:latin typeface="Times New Roman"/>
              <a:ea typeface="Times New Roman"/>
              <a:cs typeface="Times New Roman"/>
              <a:sym typeface="Times New Roman"/>
            </a:endParaRPr>
          </a:p>
        </p:txBody>
      </p:sp>
      <p:graphicFrame>
        <p:nvGraphicFramePr>
          <p:cNvPr id="228" name="Google Shape;228;gaf699c1aa5_0_0"/>
          <p:cNvGraphicFramePr/>
          <p:nvPr/>
        </p:nvGraphicFramePr>
        <p:xfrm>
          <a:off x="541862" y="1117600"/>
          <a:ext cx="3000000" cy="3000000"/>
        </p:xfrm>
        <a:graphic>
          <a:graphicData uri="http://schemas.openxmlformats.org/drawingml/2006/table">
            <a:tbl>
              <a:tblPr bandRow="1" firstRow="1">
                <a:noFill/>
                <a:tableStyleId>{D836CF09-D9FD-4B12-B05A-834108A7ABB6}</a:tableStyleId>
              </a:tblPr>
              <a:tblGrid>
                <a:gridCol w="5198525"/>
                <a:gridCol w="5198525"/>
              </a:tblGrid>
              <a:tr h="49125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PHIÊN ÂM</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DỊCH THƠ</a:t>
                      </a:r>
                      <a:endParaRPr b="1" sz="2400" u="none" cap="none" strike="noStrike">
                        <a:latin typeface="Times New Roman"/>
                        <a:ea typeface="Times New Roman"/>
                        <a:cs typeface="Times New Roman"/>
                        <a:sym typeface="Times New Roman"/>
                      </a:endParaRPr>
                    </a:p>
                  </a:txBody>
                  <a:tcPr marT="45725" marB="45725" marR="91450" marL="91450"/>
                </a:tc>
              </a:tr>
              <a:tr h="840850">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Tây Hồ </a:t>
                      </a:r>
                      <a:r>
                        <a:rPr b="1" i="1" lang="en-US" sz="2400" u="none" cap="none" strike="noStrike">
                          <a:solidFill>
                            <a:srgbClr val="FF0000"/>
                          </a:solidFill>
                          <a:latin typeface="Times New Roman"/>
                          <a:ea typeface="Times New Roman"/>
                          <a:cs typeface="Times New Roman"/>
                          <a:sym typeface="Times New Roman"/>
                        </a:rPr>
                        <a:t>hoa uyển </a:t>
                      </a:r>
                      <a:r>
                        <a:rPr b="1" lang="en-US" sz="2400" u="sng" cap="none" strike="noStrike">
                          <a:solidFill>
                            <a:schemeClr val="dk1"/>
                          </a:solidFill>
                          <a:latin typeface="Times New Roman"/>
                          <a:ea typeface="Times New Roman"/>
                          <a:cs typeface="Times New Roman"/>
                          <a:sym typeface="Times New Roman"/>
                        </a:rPr>
                        <a:t>tẫn</a:t>
                      </a:r>
                      <a:r>
                        <a:rPr b="1" lang="en-US" sz="2400" u="none" cap="none" strike="noStrike">
                          <a:latin typeface="Times New Roman"/>
                          <a:ea typeface="Times New Roman"/>
                          <a:cs typeface="Times New Roman"/>
                          <a:sym typeface="Times New Roman"/>
                        </a:rPr>
                        <a:t> thành </a:t>
                      </a:r>
                      <a:r>
                        <a:rPr b="1" i="1" lang="en-US" sz="2400" u="none" cap="none" strike="noStrike">
                          <a:solidFill>
                            <a:srgbClr val="FF0000"/>
                          </a:solidFill>
                          <a:latin typeface="Times New Roman"/>
                          <a:ea typeface="Times New Roman"/>
                          <a:cs typeface="Times New Roman"/>
                          <a:sym typeface="Times New Roman"/>
                        </a:rPr>
                        <a:t>khư</a:t>
                      </a:r>
                      <a:endParaRPr b="1" i="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Tây Hồ </a:t>
                      </a:r>
                      <a:r>
                        <a:rPr b="1" i="1" lang="en-US" sz="2400" u="none" cap="none" strike="noStrike">
                          <a:solidFill>
                            <a:srgbClr val="FF0000"/>
                          </a:solidFill>
                          <a:latin typeface="Times New Roman"/>
                          <a:ea typeface="Times New Roman"/>
                          <a:cs typeface="Times New Roman"/>
                          <a:sym typeface="Times New Roman"/>
                        </a:rPr>
                        <a:t>cảnh đẹp </a:t>
                      </a:r>
                      <a:r>
                        <a:rPr b="1" lang="en-US" sz="2400" u="sng" cap="none" strike="noStrike">
                          <a:latin typeface="Times New Roman"/>
                          <a:ea typeface="Times New Roman"/>
                          <a:cs typeface="Times New Roman"/>
                          <a:sym typeface="Times New Roman"/>
                        </a:rPr>
                        <a:t>hóa</a:t>
                      </a:r>
                      <a:r>
                        <a:rPr b="1" lang="en-US" sz="2400" u="none" cap="none" strike="noStrike">
                          <a:latin typeface="Times New Roman"/>
                          <a:ea typeface="Times New Roman"/>
                          <a:cs typeface="Times New Roman"/>
                          <a:sym typeface="Times New Roman"/>
                        </a:rPr>
                        <a:t> </a:t>
                      </a:r>
                      <a:r>
                        <a:rPr b="1" i="1" lang="en-US" sz="2400" u="none" cap="none" strike="noStrike">
                          <a:solidFill>
                            <a:srgbClr val="FF0000"/>
                          </a:solidFill>
                          <a:latin typeface="Times New Roman"/>
                          <a:ea typeface="Times New Roman"/>
                          <a:cs typeface="Times New Roman"/>
                          <a:sym typeface="Times New Roman"/>
                        </a:rPr>
                        <a:t>gò hoang</a:t>
                      </a:r>
                      <a:endParaRPr b="1" i="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29" name="Google Shape;229;gaf699c1aa5_0_0"/>
          <p:cNvSpPr/>
          <p:nvPr/>
        </p:nvSpPr>
        <p:spPr>
          <a:xfrm>
            <a:off x="4820356" y="2560315"/>
            <a:ext cx="2754600" cy="7902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TÂY HỒ</a:t>
            </a:r>
            <a:endParaRPr b="1" i="0" sz="2400" u="none" cap="none" strike="noStrike">
              <a:solidFill>
                <a:schemeClr val="dk1"/>
              </a:solidFill>
              <a:latin typeface="Times New Roman"/>
              <a:ea typeface="Times New Roman"/>
              <a:cs typeface="Times New Roman"/>
              <a:sym typeface="Times New Roman"/>
            </a:endParaRPr>
          </a:p>
        </p:txBody>
      </p:sp>
      <p:cxnSp>
        <p:nvCxnSpPr>
          <p:cNvPr id="230" name="Google Shape;230;gaf699c1aa5_0_0"/>
          <p:cNvCxnSpPr/>
          <p:nvPr/>
        </p:nvCxnSpPr>
        <p:spPr>
          <a:xfrm flipH="1">
            <a:off x="4430900" y="3399240"/>
            <a:ext cx="1766700" cy="454800"/>
          </a:xfrm>
          <a:prstGeom prst="straightConnector1">
            <a:avLst/>
          </a:prstGeom>
          <a:noFill/>
          <a:ln cap="flat" cmpd="sng" w="9525">
            <a:solidFill>
              <a:schemeClr val="accent1"/>
            </a:solidFill>
            <a:prstDash val="solid"/>
            <a:miter lim="800000"/>
            <a:headEnd len="sm" w="sm" type="none"/>
            <a:tailEnd len="med" w="med" type="triangle"/>
          </a:ln>
        </p:spPr>
      </p:cxnSp>
      <p:sp>
        <p:nvSpPr>
          <p:cNvPr id="231" name="Google Shape;231;gaf699c1aa5_0_0"/>
          <p:cNvSpPr/>
          <p:nvPr/>
        </p:nvSpPr>
        <p:spPr>
          <a:xfrm>
            <a:off x="2935117" y="3843700"/>
            <a:ext cx="2923800" cy="11064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Đẹp huy hoàng, lộng lẫy</a:t>
            </a:r>
            <a:endParaRPr b="1" i="0" sz="2400" u="none" cap="none" strike="noStrike">
              <a:solidFill>
                <a:schemeClr val="dk1"/>
              </a:solidFill>
              <a:latin typeface="Times New Roman"/>
              <a:ea typeface="Times New Roman"/>
              <a:cs typeface="Times New Roman"/>
              <a:sym typeface="Times New Roman"/>
            </a:endParaRPr>
          </a:p>
        </p:txBody>
      </p:sp>
      <p:cxnSp>
        <p:nvCxnSpPr>
          <p:cNvPr id="232" name="Google Shape;232;gaf699c1aa5_0_0"/>
          <p:cNvCxnSpPr/>
          <p:nvPr/>
        </p:nvCxnSpPr>
        <p:spPr>
          <a:xfrm>
            <a:off x="6197600" y="3358621"/>
            <a:ext cx="1964400" cy="383700"/>
          </a:xfrm>
          <a:prstGeom prst="straightConnector1">
            <a:avLst/>
          </a:prstGeom>
          <a:noFill/>
          <a:ln cap="flat" cmpd="sng" w="9525">
            <a:solidFill>
              <a:schemeClr val="accent1"/>
            </a:solidFill>
            <a:prstDash val="solid"/>
            <a:miter lim="800000"/>
            <a:headEnd len="sm" w="sm" type="none"/>
            <a:tailEnd len="med" w="med" type="triangle"/>
          </a:ln>
        </p:spPr>
      </p:cxnSp>
      <p:sp>
        <p:nvSpPr>
          <p:cNvPr id="233" name="Google Shape;233;gaf699c1aa5_0_0"/>
          <p:cNvSpPr/>
          <p:nvPr/>
        </p:nvSpPr>
        <p:spPr>
          <a:xfrm>
            <a:off x="7049247" y="3736777"/>
            <a:ext cx="2780700" cy="11064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Hoang vu, cô quạnh, tiêu điều</a:t>
            </a:r>
            <a:endParaRPr b="1" i="0" sz="2400" u="none" cap="none" strike="noStrike">
              <a:solidFill>
                <a:schemeClr val="dk1"/>
              </a:solidFill>
              <a:latin typeface="Times New Roman"/>
              <a:ea typeface="Times New Roman"/>
              <a:cs typeface="Times New Roman"/>
              <a:sym typeface="Times New Roman"/>
            </a:endParaRPr>
          </a:p>
        </p:txBody>
      </p:sp>
      <p:sp>
        <p:nvSpPr>
          <p:cNvPr id="234" name="Google Shape;234;gaf699c1aa5_0_0"/>
          <p:cNvSpPr txBox="1"/>
          <p:nvPr/>
        </p:nvSpPr>
        <p:spPr>
          <a:xfrm>
            <a:off x="5734761" y="3993519"/>
            <a:ext cx="15132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&gt; TẪN &lt;</a:t>
            </a:r>
            <a:endParaRPr b="1" i="0" sz="2400" u="none" cap="none" strike="noStrike">
              <a:solidFill>
                <a:schemeClr val="dk1"/>
              </a:solidFill>
              <a:latin typeface="Times New Roman"/>
              <a:ea typeface="Times New Roman"/>
              <a:cs typeface="Times New Roman"/>
              <a:sym typeface="Times New Roman"/>
            </a:endParaRPr>
          </a:p>
        </p:txBody>
      </p:sp>
      <p:sp>
        <p:nvSpPr>
          <p:cNvPr id="235" name="Google Shape;235;gaf699c1aa5_0_0"/>
          <p:cNvSpPr txBox="1"/>
          <p:nvPr/>
        </p:nvSpPr>
        <p:spPr>
          <a:xfrm>
            <a:off x="4504273" y="3196032"/>
            <a:ext cx="13548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Quá khứ</a:t>
            </a:r>
            <a:endParaRPr b="1" i="0" sz="2400" u="none" cap="none" strike="noStrike">
              <a:solidFill>
                <a:schemeClr val="dk1"/>
              </a:solidFill>
              <a:latin typeface="Times New Roman"/>
              <a:ea typeface="Times New Roman"/>
              <a:cs typeface="Times New Roman"/>
              <a:sym typeface="Times New Roman"/>
            </a:endParaRPr>
          </a:p>
        </p:txBody>
      </p:sp>
      <p:sp>
        <p:nvSpPr>
          <p:cNvPr id="236" name="Google Shape;236;gaf699c1aa5_0_0"/>
          <p:cNvSpPr txBox="1"/>
          <p:nvPr/>
        </p:nvSpPr>
        <p:spPr>
          <a:xfrm>
            <a:off x="7008625" y="3091687"/>
            <a:ext cx="16137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Hiện tại</a:t>
            </a:r>
            <a:endParaRPr b="1" i="0" sz="2400" u="none" cap="none" strike="noStrike">
              <a:solidFill>
                <a:schemeClr val="dk1"/>
              </a:solidFill>
              <a:latin typeface="Times New Roman"/>
              <a:ea typeface="Times New Roman"/>
              <a:cs typeface="Times New Roman"/>
              <a:sym typeface="Times New Roman"/>
            </a:endParaRPr>
          </a:p>
        </p:txBody>
      </p:sp>
      <p:sp>
        <p:nvSpPr>
          <p:cNvPr id="237" name="Google Shape;237;gaf699c1aa5_0_0"/>
          <p:cNvSpPr/>
          <p:nvPr/>
        </p:nvSpPr>
        <p:spPr>
          <a:xfrm>
            <a:off x="6208892" y="4462539"/>
            <a:ext cx="366600" cy="448200"/>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Times New Roman"/>
              <a:ea typeface="Times New Roman"/>
              <a:cs typeface="Times New Roman"/>
              <a:sym typeface="Times New Roman"/>
            </a:endParaRPr>
          </a:p>
        </p:txBody>
      </p:sp>
      <p:sp>
        <p:nvSpPr>
          <p:cNvPr id="238" name="Google Shape;238;gaf699c1aa5_0_0"/>
          <p:cNvSpPr txBox="1"/>
          <p:nvPr/>
        </p:nvSpPr>
        <p:spPr>
          <a:xfrm>
            <a:off x="2144889" y="4997586"/>
            <a:ext cx="93810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Gợi sự biến đổi đến tuyệt đối, không còn lưu dấu vết gì của quá khứ</a:t>
            </a:r>
            <a:endParaRPr b="1" i="0" sz="2400" u="none" cap="none" strike="noStrike">
              <a:solidFill>
                <a:schemeClr val="dk1"/>
              </a:solidFill>
              <a:latin typeface="Times New Roman"/>
              <a:ea typeface="Times New Roman"/>
              <a:cs typeface="Times New Roman"/>
              <a:sym typeface="Times New Roman"/>
            </a:endParaRPr>
          </a:p>
        </p:txBody>
      </p:sp>
      <p:sp>
        <p:nvSpPr>
          <p:cNvPr id="239" name="Google Shape;239;gaf699c1aa5_0_0"/>
          <p:cNvSpPr txBox="1"/>
          <p:nvPr/>
        </p:nvSpPr>
        <p:spPr>
          <a:xfrm>
            <a:off x="2235199" y="5509131"/>
            <a:ext cx="96390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Sự thay đổi của cảnh cũng là sự biến thiên vô thường của cuộc đời</a:t>
            </a:r>
            <a:endParaRPr b="1" i="0" sz="2400" u="none" cap="none" strike="noStrike">
              <a:solidFill>
                <a:schemeClr val="dk1"/>
              </a:solidFill>
              <a:latin typeface="Times New Roman"/>
              <a:ea typeface="Times New Roman"/>
              <a:cs typeface="Times New Roman"/>
              <a:sym typeface="Times New Roman"/>
            </a:endParaRPr>
          </a:p>
        </p:txBody>
      </p:sp>
      <p:sp>
        <p:nvSpPr>
          <p:cNvPr id="240" name="Google Shape;240;gaf699c1aa5_0_0"/>
          <p:cNvSpPr txBox="1"/>
          <p:nvPr/>
        </p:nvSpPr>
        <p:spPr>
          <a:xfrm>
            <a:off x="2194562" y="6021974"/>
            <a:ext cx="7132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Sự thảng thốt, tiếng thở dài, tiếc nuối của nhà thơ</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hua004" id="245" name="Google Shape;245;p13"/>
          <p:cNvPicPr preferRelativeResize="0"/>
          <p:nvPr/>
        </p:nvPicPr>
        <p:blipFill rotWithShape="1">
          <a:blip r:embed="rId3">
            <a:alphaModFix/>
          </a:blip>
          <a:srcRect b="0" l="0" r="0" t="0"/>
          <a:stretch/>
        </p:blipFill>
        <p:spPr>
          <a:xfrm>
            <a:off x="0" y="-129821"/>
            <a:ext cx="12192000" cy="6987821"/>
          </a:xfrm>
          <a:prstGeom prst="rect">
            <a:avLst/>
          </a:prstGeom>
          <a:noFill/>
          <a:ln>
            <a:noFill/>
          </a:ln>
        </p:spPr>
      </p:pic>
      <p:sp>
        <p:nvSpPr>
          <p:cNvPr id="246" name="Google Shape;246;p13"/>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II. ĐỌC – HIỂU VĂN BẢN</a:t>
            </a:r>
            <a:endParaRPr b="1" i="0" sz="2400" u="none" cap="none" strike="noStrike">
              <a:solidFill>
                <a:srgbClr val="FF0000"/>
              </a:solidFill>
              <a:latin typeface="Times New Roman"/>
              <a:ea typeface="Times New Roman"/>
              <a:cs typeface="Times New Roman"/>
              <a:sym typeface="Times New Roman"/>
            </a:endParaRPr>
          </a:p>
        </p:txBody>
      </p:sp>
      <p:sp>
        <p:nvSpPr>
          <p:cNvPr id="247" name="Google Shape;247;p13"/>
          <p:cNvSpPr txBox="1"/>
          <p:nvPr/>
        </p:nvSpPr>
        <p:spPr>
          <a:xfrm>
            <a:off x="428976" y="587020"/>
            <a:ext cx="568943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1. Hai câu đề: Cảm hứng sáng tác</a:t>
            </a:r>
            <a:endParaRPr b="1" i="0" sz="2400" u="none" cap="none" strike="noStrike">
              <a:solidFill>
                <a:schemeClr val="dk1"/>
              </a:solidFill>
              <a:latin typeface="Times New Roman"/>
              <a:ea typeface="Times New Roman"/>
              <a:cs typeface="Times New Roman"/>
              <a:sym typeface="Times New Roman"/>
            </a:endParaRPr>
          </a:p>
        </p:txBody>
      </p:sp>
      <p:graphicFrame>
        <p:nvGraphicFramePr>
          <p:cNvPr id="248" name="Google Shape;248;p13"/>
          <p:cNvGraphicFramePr/>
          <p:nvPr/>
        </p:nvGraphicFramePr>
        <p:xfrm>
          <a:off x="541862" y="1117600"/>
          <a:ext cx="3000000" cy="3000000"/>
        </p:xfrm>
        <a:graphic>
          <a:graphicData uri="http://schemas.openxmlformats.org/drawingml/2006/table">
            <a:tbl>
              <a:tblPr bandRow="1" firstRow="1">
                <a:noFill/>
                <a:tableStyleId>{D836CF09-D9FD-4B12-B05A-834108A7ABB6}</a:tableStyleId>
              </a:tblPr>
              <a:tblGrid>
                <a:gridCol w="5198525"/>
                <a:gridCol w="5198525"/>
              </a:tblGrid>
              <a:tr h="42462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PHIÊN ÂM</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DỊCH THƠ</a:t>
                      </a:r>
                      <a:endParaRPr b="1" sz="2400" u="none" cap="none" strike="noStrike">
                        <a:latin typeface="Times New Roman"/>
                        <a:ea typeface="Times New Roman"/>
                        <a:cs typeface="Times New Roman"/>
                        <a:sym typeface="Times New Roman"/>
                      </a:endParaRPr>
                    </a:p>
                  </a:txBody>
                  <a:tcPr marT="45725" marB="45725" marR="91450" marL="91450"/>
                </a:tc>
              </a:tr>
              <a:tr h="726825">
                <a:tc>
                  <a:txBody>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FF0000"/>
                          </a:solidFill>
                          <a:latin typeface="Times New Roman"/>
                          <a:ea typeface="Times New Roman"/>
                          <a:cs typeface="Times New Roman"/>
                          <a:sym typeface="Times New Roman"/>
                        </a:rPr>
                        <a:t>Độc điếu </a:t>
                      </a:r>
                      <a:r>
                        <a:rPr b="1" lang="en-US" sz="2400" u="none" cap="none" strike="noStrike">
                          <a:latin typeface="Times New Roman"/>
                          <a:ea typeface="Times New Roman"/>
                          <a:cs typeface="Times New Roman"/>
                          <a:sym typeface="Times New Roman"/>
                        </a:rPr>
                        <a:t>song tiền </a:t>
                      </a:r>
                      <a:r>
                        <a:rPr b="1" i="1" lang="en-US" sz="2400" u="none" cap="none" strike="noStrike">
                          <a:solidFill>
                            <a:srgbClr val="FF0000"/>
                          </a:solidFill>
                          <a:latin typeface="Times New Roman"/>
                          <a:ea typeface="Times New Roman"/>
                          <a:cs typeface="Times New Roman"/>
                          <a:sym typeface="Times New Roman"/>
                        </a:rPr>
                        <a:t>nhất chỉ thư</a:t>
                      </a:r>
                      <a:endParaRPr b="1" i="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FF0000"/>
                          </a:solidFill>
                          <a:latin typeface="Times New Roman"/>
                          <a:ea typeface="Times New Roman"/>
                          <a:cs typeface="Times New Roman"/>
                          <a:sym typeface="Times New Roman"/>
                        </a:rPr>
                        <a:t>Thổn thức </a:t>
                      </a:r>
                      <a:r>
                        <a:rPr b="1" lang="en-US" sz="2400" u="none" cap="none" strike="noStrike">
                          <a:latin typeface="Times New Roman"/>
                          <a:ea typeface="Times New Roman"/>
                          <a:cs typeface="Times New Roman"/>
                          <a:sym typeface="Times New Roman"/>
                        </a:rPr>
                        <a:t>bên song </a:t>
                      </a:r>
                      <a:r>
                        <a:rPr b="1" i="1" lang="en-US" sz="2400" u="none" cap="none" strike="noStrike">
                          <a:solidFill>
                            <a:srgbClr val="FF0000"/>
                          </a:solidFill>
                          <a:latin typeface="Times New Roman"/>
                          <a:ea typeface="Times New Roman"/>
                          <a:cs typeface="Times New Roman"/>
                          <a:sym typeface="Times New Roman"/>
                        </a:rPr>
                        <a:t>mảnh giấy tàn</a:t>
                      </a:r>
                      <a:endParaRPr b="1" i="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49" name="Google Shape;249;p13"/>
          <p:cNvSpPr txBox="1"/>
          <p:nvPr/>
        </p:nvSpPr>
        <p:spPr>
          <a:xfrm>
            <a:off x="654756" y="2619022"/>
            <a:ext cx="80151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Nhà thơ: Viếng Tiểu Thanh qua một tập sách</a:t>
            </a:r>
            <a:endParaRPr b="1" i="0" sz="2400" u="none" cap="none" strike="noStrike">
              <a:solidFill>
                <a:schemeClr val="dk1"/>
              </a:solidFill>
              <a:latin typeface="Times New Roman"/>
              <a:ea typeface="Times New Roman"/>
              <a:cs typeface="Times New Roman"/>
              <a:sym typeface="Times New Roman"/>
            </a:endParaRPr>
          </a:p>
        </p:txBody>
      </p:sp>
      <p:sp>
        <p:nvSpPr>
          <p:cNvPr id="250" name="Google Shape;250;p13"/>
          <p:cNvSpPr txBox="1"/>
          <p:nvPr/>
        </p:nvSpPr>
        <p:spPr>
          <a:xfrm>
            <a:off x="733778" y="3551350"/>
            <a:ext cx="1787354"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a:t>
            </a:r>
            <a:r>
              <a:rPr b="1" i="0" lang="en-US" sz="2400" u="none" cap="none" strike="noStrike">
                <a:solidFill>
                  <a:srgbClr val="C00000"/>
                </a:solidFill>
                <a:latin typeface="Times New Roman"/>
                <a:ea typeface="Times New Roman"/>
                <a:cs typeface="Times New Roman"/>
                <a:sym typeface="Times New Roman"/>
              </a:rPr>
              <a:t>Độc</a:t>
            </a:r>
            <a:r>
              <a:rPr b="1" i="0" lang="en-US" sz="2400" u="none" cap="none" strike="noStrike">
                <a:solidFill>
                  <a:schemeClr val="dk1"/>
                </a:solidFill>
                <a:latin typeface="Times New Roman"/>
                <a:ea typeface="Times New Roman"/>
                <a:cs typeface="Times New Roman"/>
                <a:sym typeface="Times New Roman"/>
              </a:rPr>
              <a:t> điếu:</a:t>
            </a:r>
            <a:endParaRPr b="1" i="0" sz="2400" u="none" cap="none" strike="noStrike">
              <a:solidFill>
                <a:schemeClr val="dk1"/>
              </a:solidFill>
              <a:latin typeface="Times New Roman"/>
              <a:ea typeface="Times New Roman"/>
              <a:cs typeface="Times New Roman"/>
              <a:sym typeface="Times New Roman"/>
            </a:endParaRPr>
          </a:p>
        </p:txBody>
      </p:sp>
      <p:sp>
        <p:nvSpPr>
          <p:cNvPr id="251" name="Google Shape;251;p13"/>
          <p:cNvSpPr txBox="1"/>
          <p:nvPr/>
        </p:nvSpPr>
        <p:spPr>
          <a:xfrm>
            <a:off x="2873830" y="3564410"/>
            <a:ext cx="518595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Gợi sự cô đơn của tác giả, sự ít ỏi của hậu thế trong nỗi niềm thương xót người xưa</a:t>
            </a:r>
            <a:endParaRPr b="1" i="0" sz="2400" u="none" cap="none" strike="noStrike">
              <a:solidFill>
                <a:schemeClr val="dk1"/>
              </a:solidFill>
              <a:latin typeface="Times New Roman"/>
              <a:ea typeface="Times New Roman"/>
              <a:cs typeface="Times New Roman"/>
              <a:sym typeface="Times New Roman"/>
            </a:endParaRPr>
          </a:p>
        </p:txBody>
      </p:sp>
      <p:sp>
        <p:nvSpPr>
          <p:cNvPr id="252" name="Google Shape;252;p13"/>
          <p:cNvSpPr txBox="1"/>
          <p:nvPr/>
        </p:nvSpPr>
        <p:spPr>
          <a:xfrm>
            <a:off x="770707" y="4728754"/>
            <a:ext cx="224681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a:t>
            </a:r>
            <a:r>
              <a:rPr b="1" i="0" lang="en-US" sz="2400" u="none" cap="none" strike="noStrike">
                <a:solidFill>
                  <a:srgbClr val="C00000"/>
                </a:solidFill>
                <a:latin typeface="Times New Roman"/>
                <a:ea typeface="Times New Roman"/>
                <a:cs typeface="Times New Roman"/>
                <a:sym typeface="Times New Roman"/>
              </a:rPr>
              <a:t>Nhất</a:t>
            </a:r>
            <a:r>
              <a:rPr b="1" i="0" lang="en-US" sz="2400" u="none" cap="none" strike="noStrike">
                <a:solidFill>
                  <a:schemeClr val="dk1"/>
                </a:solidFill>
                <a:latin typeface="Times New Roman"/>
                <a:ea typeface="Times New Roman"/>
                <a:cs typeface="Times New Roman"/>
                <a:sym typeface="Times New Roman"/>
              </a:rPr>
              <a:t> chỉ thư (một tập sách</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253" name="Google Shape;253;p13"/>
          <p:cNvSpPr txBox="1"/>
          <p:nvPr/>
        </p:nvSpPr>
        <p:spPr>
          <a:xfrm>
            <a:off x="2957047" y="4754872"/>
            <a:ext cx="557299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:Sự mong manh của kiếp người, sự cô đơn của Tiểu Thanh</a:t>
            </a:r>
            <a:endParaRPr b="1" i="0" sz="2400" u="none" cap="none" strike="noStrike">
              <a:solidFill>
                <a:schemeClr val="dk1"/>
              </a:solidFill>
              <a:latin typeface="Times New Roman"/>
              <a:ea typeface="Times New Roman"/>
              <a:cs typeface="Times New Roman"/>
              <a:sym typeface="Times New Roman"/>
            </a:endParaRPr>
          </a:p>
        </p:txBody>
      </p:sp>
      <p:sp>
        <p:nvSpPr>
          <p:cNvPr id="254" name="Google Shape;254;p13"/>
          <p:cNvSpPr/>
          <p:nvPr/>
        </p:nvSpPr>
        <p:spPr>
          <a:xfrm>
            <a:off x="8360243" y="3749040"/>
            <a:ext cx="470262" cy="1275133"/>
          </a:xfrm>
          <a:prstGeom prst="rightBrace">
            <a:avLst>
              <a:gd fmla="val 8333" name="adj1"/>
              <a:gd fmla="val 50000" name="adj2"/>
            </a:avLst>
          </a:prstGeom>
          <a:no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 name="Google Shape;255;p13"/>
          <p:cNvSpPr txBox="1"/>
          <p:nvPr/>
        </p:nvSpPr>
        <p:spPr>
          <a:xfrm>
            <a:off x="8961120" y="3892731"/>
            <a:ext cx="297833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Sự cô đơn của người viếng và người được viếng</a:t>
            </a:r>
            <a:endParaRPr b="1" i="0" sz="2400" u="none" cap="none" strike="noStrike">
              <a:solidFill>
                <a:schemeClr val="dk1"/>
              </a:solidFill>
              <a:latin typeface="Times New Roman"/>
              <a:ea typeface="Times New Roman"/>
              <a:cs typeface="Times New Roman"/>
              <a:sym typeface="Times New Roman"/>
            </a:endParaRPr>
          </a:p>
        </p:txBody>
      </p:sp>
      <p:sp>
        <p:nvSpPr>
          <p:cNvPr id="256" name="Google Shape;256;p13"/>
          <p:cNvSpPr txBox="1"/>
          <p:nvPr/>
        </p:nvSpPr>
        <p:spPr>
          <a:xfrm>
            <a:off x="927462" y="5930538"/>
            <a:ext cx="939219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Tình cảm của nhà thơ: Thương xót, đồng điệu với Tiểu Thanh</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500"/>
                                        <p:tgtEl>
                                          <p:spTgt spid="25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graphicFrame>
        <p:nvGraphicFramePr>
          <p:cNvPr id="261" name="Google Shape;261;p14"/>
          <p:cNvGraphicFramePr/>
          <p:nvPr/>
        </p:nvGraphicFramePr>
        <p:xfrm>
          <a:off x="522514" y="731519"/>
          <a:ext cx="3000000" cy="3000000"/>
        </p:xfrm>
        <a:graphic>
          <a:graphicData uri="http://schemas.openxmlformats.org/drawingml/2006/table">
            <a:tbl>
              <a:tblPr bandRow="1" firstRow="1">
                <a:noFill/>
                <a:tableStyleId>{D836CF09-D9FD-4B12-B05A-834108A7ABB6}</a:tableStyleId>
              </a:tblPr>
              <a:tblGrid>
                <a:gridCol w="2521850"/>
                <a:gridCol w="4009750"/>
                <a:gridCol w="4362825"/>
              </a:tblGrid>
              <a:tr h="1106000">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XƯA</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NAY</a:t>
                      </a:r>
                      <a:endParaRPr b="1" sz="2400" u="none" cap="none" strike="noStrike">
                        <a:latin typeface="Times New Roman"/>
                        <a:ea typeface="Times New Roman"/>
                        <a:cs typeface="Times New Roman"/>
                        <a:sym typeface="Times New Roman"/>
                      </a:endParaRPr>
                    </a:p>
                  </a:txBody>
                  <a:tcPr marT="45725" marB="45725" marR="91450" marL="91450"/>
                </a:tc>
              </a:tr>
              <a:tr h="11060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CẢNH</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Hoa uyển: đẹp đẽ, huy hoàng</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Gò hoang: hoang tàn</a:t>
                      </a:r>
                      <a:endParaRPr b="1" sz="2400" u="none" cap="none" strike="noStrike">
                        <a:latin typeface="Times New Roman"/>
                        <a:ea typeface="Times New Roman"/>
                        <a:cs typeface="Times New Roman"/>
                        <a:sym typeface="Times New Roman"/>
                      </a:endParaRPr>
                    </a:p>
                  </a:txBody>
                  <a:tcPr marT="45725" marB="45725" marR="91450" marL="91450"/>
                </a:tc>
              </a:tr>
              <a:tr h="11060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NGƯỜI</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Nàng Tiểu Thanh nổi tiếng tài – sắc</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Nhất chỉ thư: chỉ còn lại 1 tập sách </a:t>
                      </a:r>
                      <a:endParaRPr b="1" sz="2400" u="none" cap="none" strike="noStrike">
                        <a:latin typeface="Times New Roman"/>
                        <a:ea typeface="Times New Roman"/>
                        <a:cs typeface="Times New Roman"/>
                        <a:sym typeface="Times New Roman"/>
                      </a:endParaRPr>
                    </a:p>
                  </a:txBody>
                  <a:tcPr marT="45725" marB="45725" marR="91450" marL="91450"/>
                </a:tc>
              </a:tr>
            </a:tbl>
          </a:graphicData>
        </a:graphic>
      </p:graphicFrame>
      <p:sp>
        <p:nvSpPr>
          <p:cNvPr id="262" name="Google Shape;262;p14"/>
          <p:cNvSpPr txBox="1"/>
          <p:nvPr/>
        </p:nvSpPr>
        <p:spPr>
          <a:xfrm>
            <a:off x="522515" y="4545873"/>
            <a:ext cx="10894422" cy="1938992"/>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Xôn xao ngoài cửa hiếm gì yến anh</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285750" lvl="0" marL="285750" marR="0" rtl="0" algn="ctr">
              <a:lnSpc>
                <a:spcPct val="100000"/>
              </a:lnSpc>
              <a:spcBef>
                <a:spcPts val="0"/>
              </a:spcBef>
              <a:spcAft>
                <a:spcPts val="0"/>
              </a:spcAft>
              <a:buClr>
                <a:schemeClr val="dk1"/>
              </a:buClr>
              <a:buSzPts val="2400"/>
              <a:buFont typeface="Noto Sans Symbols"/>
              <a:buChar char="🡪"/>
            </a:pPr>
            <a:r>
              <a:rPr b="1" i="0" lang="en-US" sz="2400" u="none" cap="none" strike="noStrike">
                <a:solidFill>
                  <a:schemeClr val="dk1"/>
                </a:solidFill>
                <a:latin typeface="Times New Roman"/>
                <a:ea typeface="Times New Roman"/>
                <a:cs typeface="Times New Roman"/>
                <a:sym typeface="Times New Roman"/>
              </a:rPr>
              <a:t>  Sè sè nấm đất bên đường</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Rầu rầu ngọn cỏ nửa vàng nửa xanh</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(Đạm Tiên)</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1"/>
                                        </p:tgtEl>
                                        <p:attrNameLst>
                                          <p:attrName>style.visibility</p:attrName>
                                        </p:attrNameLst>
                                      </p:cBhvr>
                                      <p:to>
                                        <p:strVal val="visible"/>
                                      </p:to>
                                    </p:set>
                                    <p:anim calcmode="lin" valueType="num">
                                      <p:cBhvr additive="base">
                                        <p:cTn dur="500"/>
                                        <p:tgtEl>
                                          <p:spTgt spid="26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hua004" id="267" name="Google Shape;267;p1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68" name="Google Shape;268;p15"/>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II. ĐỌC – HIỂU VĂN BẢN</a:t>
            </a:r>
            <a:endParaRPr b="1" i="0" sz="2400" u="none" cap="none" strike="noStrike">
              <a:solidFill>
                <a:srgbClr val="FF0000"/>
              </a:solidFill>
              <a:latin typeface="Times New Roman"/>
              <a:ea typeface="Times New Roman"/>
              <a:cs typeface="Times New Roman"/>
              <a:sym typeface="Times New Roman"/>
            </a:endParaRPr>
          </a:p>
        </p:txBody>
      </p:sp>
      <p:sp>
        <p:nvSpPr>
          <p:cNvPr id="269" name="Google Shape;269;p15"/>
          <p:cNvSpPr txBox="1"/>
          <p:nvPr/>
        </p:nvSpPr>
        <p:spPr>
          <a:xfrm>
            <a:off x="428976" y="587020"/>
            <a:ext cx="594492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1. Hai câu đề</a:t>
            </a:r>
            <a:endParaRPr b="1" i="0" sz="2400" u="none" cap="none" strike="noStrike">
              <a:solidFill>
                <a:schemeClr val="dk1"/>
              </a:solidFill>
              <a:latin typeface="Times New Roman"/>
              <a:ea typeface="Times New Roman"/>
              <a:cs typeface="Times New Roman"/>
              <a:sym typeface="Times New Roman"/>
            </a:endParaRPr>
          </a:p>
        </p:txBody>
      </p:sp>
      <p:graphicFrame>
        <p:nvGraphicFramePr>
          <p:cNvPr id="270" name="Google Shape;270;p15"/>
          <p:cNvGraphicFramePr/>
          <p:nvPr/>
        </p:nvGraphicFramePr>
        <p:xfrm>
          <a:off x="541862" y="1117600"/>
          <a:ext cx="3000000" cy="3000000"/>
        </p:xfrm>
        <a:graphic>
          <a:graphicData uri="http://schemas.openxmlformats.org/drawingml/2006/table">
            <a:tbl>
              <a:tblPr bandRow="1" firstRow="1">
                <a:noFill/>
                <a:tableStyleId>{D836CF09-D9FD-4B12-B05A-834108A7ABB6}</a:tableStyleId>
              </a:tblPr>
              <a:tblGrid>
                <a:gridCol w="5198525"/>
                <a:gridCol w="5198525"/>
              </a:tblGrid>
              <a:tr h="61852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PHIÊN ÂM</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DỊCH THƠ</a:t>
                      </a:r>
                      <a:endParaRPr b="1" sz="2400" u="none" cap="none" strike="noStrike">
                        <a:latin typeface="Times New Roman"/>
                        <a:ea typeface="Times New Roman"/>
                        <a:cs typeface="Times New Roman"/>
                        <a:sym typeface="Times New Roman"/>
                      </a:endParaRPr>
                    </a:p>
                  </a:txBody>
                  <a:tcPr marT="45725" marB="45725" marR="91450" marL="91450"/>
                </a:tc>
              </a:tr>
              <a:tr h="1058725">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Tây Hồ hoa uyển tẫn thành khư</a:t>
                      </a:r>
                      <a:endParaRPr b="1"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Độc điếu song tiền nhất chỉ thư</a:t>
                      </a:r>
                      <a:endParaRPr b="1" sz="2400" u="none" cap="none" strike="noStrike">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Tây Hồ cảnh đẹp hóa gò hoang</a:t>
                      </a:r>
                      <a:endParaRPr b="1"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Thổn thức bên song mảnh giấy tàn</a:t>
                      </a:r>
                      <a:endParaRPr b="1" sz="2400" u="none" cap="none" strike="noStrike">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71" name="Google Shape;271;p15"/>
          <p:cNvSpPr/>
          <p:nvPr/>
        </p:nvSpPr>
        <p:spPr>
          <a:xfrm>
            <a:off x="519290" y="3183467"/>
            <a:ext cx="846667" cy="914400"/>
          </a:xfrm>
          <a:prstGeom prst="curvedRight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72" name="Google Shape;272;p15"/>
          <p:cNvSpPr txBox="1"/>
          <p:nvPr/>
        </p:nvSpPr>
        <p:spPr>
          <a:xfrm>
            <a:off x="2968977" y="3589867"/>
            <a:ext cx="740551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73" name="Google Shape;273;p15"/>
          <p:cNvSpPr txBox="1"/>
          <p:nvPr/>
        </p:nvSpPr>
        <p:spPr>
          <a:xfrm>
            <a:off x="1456267" y="3894667"/>
            <a:ext cx="9482665"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400"/>
              <a:buFont typeface="Arial"/>
              <a:buNone/>
            </a:pPr>
            <a:r>
              <a:rPr b="1" i="0" lang="en-US" sz="2400" u="none" cap="none" strike="noStrike">
                <a:solidFill>
                  <a:srgbClr val="C00000"/>
                </a:solidFill>
                <a:latin typeface="Times New Roman"/>
                <a:ea typeface="Times New Roman"/>
                <a:cs typeface="Times New Roman"/>
                <a:sym typeface="Times New Roman"/>
              </a:rPr>
              <a:t>Vạn vật đều thay đổi theo thời gian: cảnh hoang tàn, người đã mất, tất cả đều bị hủy hoại và lãng quên. Còn Nguyễn Du, một mình khóc thương cho Tiểu Thanh – người con gái tài sắc một thời nay chỉ còn được biết đến qua một tập sách.</a:t>
            </a:r>
            <a:endParaRPr b="1" i="0" sz="2400" u="none" cap="none" strike="noStrike">
              <a:solidFill>
                <a:srgbClr val="C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500"/>
                                        <p:tgtEl>
                                          <p:spTgt spid="2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hua004" id="278" name="Google Shape;278;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9" name="Google Shape;279;p16"/>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II. ĐỌC – HIỂU VĂN BẢN</a:t>
            </a:r>
            <a:endParaRPr b="1" i="0" sz="2400" u="none" cap="none" strike="noStrike">
              <a:solidFill>
                <a:srgbClr val="FF0000"/>
              </a:solidFill>
              <a:latin typeface="Times New Roman"/>
              <a:ea typeface="Times New Roman"/>
              <a:cs typeface="Times New Roman"/>
              <a:sym typeface="Times New Roman"/>
            </a:endParaRPr>
          </a:p>
        </p:txBody>
      </p:sp>
      <p:sp>
        <p:nvSpPr>
          <p:cNvPr id="280" name="Google Shape;280;p16"/>
          <p:cNvSpPr txBox="1"/>
          <p:nvPr/>
        </p:nvSpPr>
        <p:spPr>
          <a:xfrm>
            <a:off x="428977" y="495579"/>
            <a:ext cx="287592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2. Hai câu thực</a:t>
            </a:r>
            <a:endParaRPr b="1" i="0" sz="2400" u="none" cap="none" strike="noStrike">
              <a:solidFill>
                <a:schemeClr val="dk1"/>
              </a:solidFill>
              <a:latin typeface="Times New Roman"/>
              <a:ea typeface="Times New Roman"/>
              <a:cs typeface="Times New Roman"/>
              <a:sym typeface="Times New Roman"/>
            </a:endParaRPr>
          </a:p>
        </p:txBody>
      </p:sp>
      <p:graphicFrame>
        <p:nvGraphicFramePr>
          <p:cNvPr id="281" name="Google Shape;281;p16"/>
          <p:cNvGraphicFramePr/>
          <p:nvPr/>
        </p:nvGraphicFramePr>
        <p:xfrm>
          <a:off x="541862" y="986970"/>
          <a:ext cx="3000000" cy="3000000"/>
        </p:xfrm>
        <a:graphic>
          <a:graphicData uri="http://schemas.openxmlformats.org/drawingml/2006/table">
            <a:tbl>
              <a:tblPr bandRow="1" firstRow="1">
                <a:noFill/>
                <a:tableStyleId>{D836CF09-D9FD-4B12-B05A-834108A7ABB6}</a:tableStyleId>
              </a:tblPr>
              <a:tblGrid>
                <a:gridCol w="5198525"/>
                <a:gridCol w="5198525"/>
              </a:tblGrid>
              <a:tr h="61852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PHIÊN ÂM</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DỊCH THƠ</a:t>
                      </a:r>
                      <a:endParaRPr b="1" sz="2400" u="none" cap="none" strike="noStrike">
                        <a:latin typeface="Times New Roman"/>
                        <a:ea typeface="Times New Roman"/>
                        <a:cs typeface="Times New Roman"/>
                        <a:sym typeface="Times New Roman"/>
                      </a:endParaRPr>
                    </a:p>
                  </a:txBody>
                  <a:tcPr marT="45725" marB="45725" marR="91450" marL="91450"/>
                </a:tc>
              </a:tr>
              <a:tr h="1058725">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Son phấn hữu thần liên tử hậu</a:t>
                      </a:r>
                      <a:endParaRPr b="1"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Văn chương vô mệnh lụy phần dư</a:t>
                      </a:r>
                      <a:endParaRPr b="1" sz="2400" u="none" cap="none" strike="noStrike">
                        <a:latin typeface="Times New Roman"/>
                        <a:ea typeface="Times New Roman"/>
                        <a:cs typeface="Times New Roman"/>
                        <a:sym typeface="Times New Roman"/>
                      </a:endParaRPr>
                    </a:p>
                  </a:txBody>
                  <a:tcPr marT="45725" marB="45725" marR="91450" marL="91450">
                    <a:solidFill>
                      <a:srgbClr val="DDEAF6"/>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Son phấn có thần chôn vẫn hận</a:t>
                      </a:r>
                      <a:endParaRPr b="1"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Văn chương vô mệnh đốt còn vương</a:t>
                      </a:r>
                      <a:endParaRPr b="1" sz="2400" u="none" cap="none" strike="noStrike">
                        <a:latin typeface="Times New Roman"/>
                        <a:ea typeface="Times New Roman"/>
                        <a:cs typeface="Times New Roman"/>
                        <a:sym typeface="Times New Roman"/>
                      </a:endParaRPr>
                    </a:p>
                  </a:txBody>
                  <a:tcPr marT="45725" marB="45725" marR="91450" marL="91450">
                    <a:solidFill>
                      <a:srgbClr val="DDEAF6"/>
                    </a:solidFill>
                  </a:tcPr>
                </a:tc>
              </a:tr>
            </a:tbl>
          </a:graphicData>
        </a:graphic>
      </p:graphicFrame>
      <p:sp>
        <p:nvSpPr>
          <p:cNvPr id="282" name="Google Shape;282;p16"/>
          <p:cNvSpPr txBox="1"/>
          <p:nvPr/>
        </p:nvSpPr>
        <p:spPr>
          <a:xfrm>
            <a:off x="4504266" y="2769483"/>
            <a:ext cx="3702756" cy="461665"/>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C00000"/>
                </a:solidFill>
                <a:latin typeface="Times New Roman"/>
                <a:ea typeface="Times New Roman"/>
                <a:cs typeface="Times New Roman"/>
                <a:sym typeface="Times New Roman"/>
              </a:rPr>
              <a:t>THẢO LUẬN NHÓM</a:t>
            </a:r>
            <a:endParaRPr b="1" i="0" sz="2400" u="none" cap="none" strike="noStrike">
              <a:solidFill>
                <a:srgbClr val="C00000"/>
              </a:solidFill>
              <a:latin typeface="Times New Roman"/>
              <a:ea typeface="Times New Roman"/>
              <a:cs typeface="Times New Roman"/>
              <a:sym typeface="Times New Roman"/>
            </a:endParaRPr>
          </a:p>
        </p:txBody>
      </p:sp>
      <p:sp>
        <p:nvSpPr>
          <p:cNvPr id="283" name="Google Shape;283;p16"/>
          <p:cNvSpPr txBox="1"/>
          <p:nvPr/>
        </p:nvSpPr>
        <p:spPr>
          <a:xfrm>
            <a:off x="666044" y="3338763"/>
            <a:ext cx="10464800" cy="3046988"/>
          </a:xfrm>
          <a:prstGeom prst="rect">
            <a:avLst/>
          </a:prstGeom>
          <a:solidFill>
            <a:schemeClr val="lt1"/>
          </a:solidFill>
          <a:ln cap="flat" cmpd="sng" w="12700">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dk1"/>
              </a:buClr>
              <a:buSzPts val="2400"/>
              <a:buFont typeface="Times New Roman"/>
              <a:buAutoNum type="arabicPeriod"/>
            </a:pPr>
            <a:r>
              <a:rPr b="1" i="0" lang="en-US" sz="2400" u="none" cap="none" strike="noStrike">
                <a:solidFill>
                  <a:schemeClr val="dk1"/>
                </a:solidFill>
                <a:latin typeface="Times New Roman"/>
                <a:ea typeface="Times New Roman"/>
                <a:cs typeface="Times New Roman"/>
                <a:sym typeface="Times New Roman"/>
              </a:rPr>
              <a:t>Dựa vào phần tìm hiểu nhân vật Tiểu Thanh, hãy cho biết câu 3,4 đã tái hiện cuộc đời Tiểu Thanh như thế nào?</a:t>
            </a:r>
            <a:endParaRPr b="1" i="0" sz="2400" u="none" cap="none" strike="noStrike">
              <a:solidFill>
                <a:schemeClr val="dk1"/>
              </a:solidFill>
              <a:latin typeface="Times New Roman"/>
              <a:ea typeface="Times New Roman"/>
              <a:cs typeface="Times New Roman"/>
              <a:sym typeface="Times New Roman"/>
            </a:endParaRPr>
          </a:p>
          <a:p>
            <a:pPr indent="-342900" lvl="0" marL="342900" marR="0" rtl="0" algn="just">
              <a:lnSpc>
                <a:spcPct val="100000"/>
              </a:lnSpc>
              <a:spcBef>
                <a:spcPts val="0"/>
              </a:spcBef>
              <a:spcAft>
                <a:spcPts val="0"/>
              </a:spcAft>
              <a:buClr>
                <a:schemeClr val="dk1"/>
              </a:buClr>
              <a:buSzPts val="2400"/>
              <a:buFont typeface="Times New Roman"/>
              <a:buAutoNum type="arabicPeriod"/>
            </a:pPr>
            <a:r>
              <a:rPr b="1" i="0" lang="en-US" sz="2400" u="none" cap="none" strike="noStrike">
                <a:solidFill>
                  <a:schemeClr val="dk1"/>
                </a:solidFill>
                <a:latin typeface="Times New Roman"/>
                <a:ea typeface="Times New Roman"/>
                <a:cs typeface="Times New Roman"/>
                <a:sym typeface="Times New Roman"/>
              </a:rPr>
              <a:t>Hai từ “son phấn” và “văn chương” còn tượng trưng cho điều gì? Từ đó nhà thơ muốn khái quát về kiểu người nào trong xã hội.</a:t>
            </a:r>
            <a:endParaRPr b="1" i="0" sz="2400" u="none" cap="none" strike="noStrike">
              <a:solidFill>
                <a:schemeClr val="dk1"/>
              </a:solidFill>
              <a:latin typeface="Times New Roman"/>
              <a:ea typeface="Times New Roman"/>
              <a:cs typeface="Times New Roman"/>
              <a:sym typeface="Times New Roman"/>
            </a:endParaRPr>
          </a:p>
          <a:p>
            <a:pPr indent="-342900" lvl="0" marL="342900" marR="0" rtl="0" algn="just">
              <a:lnSpc>
                <a:spcPct val="100000"/>
              </a:lnSpc>
              <a:spcBef>
                <a:spcPts val="0"/>
              </a:spcBef>
              <a:spcAft>
                <a:spcPts val="0"/>
              </a:spcAft>
              <a:buClr>
                <a:schemeClr val="dk1"/>
              </a:buClr>
              <a:buSzPts val="2400"/>
              <a:buFont typeface="Times New Roman"/>
              <a:buAutoNum type="arabicPeriod"/>
            </a:pPr>
            <a:r>
              <a:rPr b="1" i="0" lang="en-US" sz="2400" u="none" cap="none" strike="noStrike">
                <a:solidFill>
                  <a:schemeClr val="dk1"/>
                </a:solidFill>
                <a:latin typeface="Times New Roman"/>
                <a:ea typeface="Times New Roman"/>
                <a:cs typeface="Times New Roman"/>
                <a:sym typeface="Times New Roman"/>
              </a:rPr>
              <a:t>Hãy làm rõ ý nghĩa của những từ “liên tử hậu” (xót xa sau khi chết), “lụy phần dư” (bị đốt dở) </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2400"/>
              <a:buFont typeface="Times New Roman"/>
              <a:buAutoNum type="arabicPeriod"/>
            </a:pPr>
            <a:r>
              <a:rPr b="1" i="0" lang="en-US" sz="2400" u="none" cap="none" strike="noStrike">
                <a:solidFill>
                  <a:schemeClr val="dk1"/>
                </a:solidFill>
                <a:latin typeface="Times New Roman"/>
                <a:ea typeface="Times New Roman"/>
                <a:cs typeface="Times New Roman"/>
                <a:sym typeface="Times New Roman"/>
              </a:rPr>
              <a:t>Từ cuộc đời, số phận của Tiểu Thanh, Nguyễn Du thể hiện thái độ, cảm xúc gì?</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hua004" id="288" name="Google Shape;288;p17"/>
          <p:cNvPicPr preferRelativeResize="0"/>
          <p:nvPr/>
        </p:nvPicPr>
        <p:blipFill rotWithShape="1">
          <a:blip r:embed="rId3">
            <a:alphaModFix/>
          </a:blip>
          <a:srcRect b="0" l="0" r="0" t="0"/>
          <a:stretch/>
        </p:blipFill>
        <p:spPr>
          <a:xfrm>
            <a:off x="0" y="33867"/>
            <a:ext cx="12192000" cy="6858000"/>
          </a:xfrm>
          <a:prstGeom prst="rect">
            <a:avLst/>
          </a:prstGeom>
          <a:noFill/>
          <a:ln>
            <a:noFill/>
          </a:ln>
        </p:spPr>
      </p:pic>
      <p:sp>
        <p:nvSpPr>
          <p:cNvPr id="289" name="Google Shape;289;p17"/>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II. ĐỌC – HIỂU VĂN BẢN</a:t>
            </a:r>
            <a:endParaRPr b="1" i="0" sz="2400" u="none" cap="none" strike="noStrike">
              <a:solidFill>
                <a:srgbClr val="FF0000"/>
              </a:solidFill>
              <a:latin typeface="Times New Roman"/>
              <a:ea typeface="Times New Roman"/>
              <a:cs typeface="Times New Roman"/>
              <a:sym typeface="Times New Roman"/>
            </a:endParaRPr>
          </a:p>
        </p:txBody>
      </p:sp>
      <p:sp>
        <p:nvSpPr>
          <p:cNvPr id="290" name="Google Shape;290;p17"/>
          <p:cNvSpPr txBox="1"/>
          <p:nvPr/>
        </p:nvSpPr>
        <p:spPr>
          <a:xfrm>
            <a:off x="428976" y="496708"/>
            <a:ext cx="754512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2. Hai câu thực</a:t>
            </a:r>
            <a:endParaRPr b="1" i="0" sz="2400" u="none" cap="none" strike="noStrike">
              <a:solidFill>
                <a:schemeClr val="dk1"/>
              </a:solidFill>
              <a:latin typeface="Times New Roman"/>
              <a:ea typeface="Times New Roman"/>
              <a:cs typeface="Times New Roman"/>
              <a:sym typeface="Times New Roman"/>
            </a:endParaRPr>
          </a:p>
        </p:txBody>
      </p:sp>
      <p:graphicFrame>
        <p:nvGraphicFramePr>
          <p:cNvPr id="291" name="Google Shape;291;p17"/>
          <p:cNvGraphicFramePr/>
          <p:nvPr/>
        </p:nvGraphicFramePr>
        <p:xfrm>
          <a:off x="541862" y="1384217"/>
          <a:ext cx="3000000" cy="3000000"/>
        </p:xfrm>
        <a:graphic>
          <a:graphicData uri="http://schemas.openxmlformats.org/drawingml/2006/table">
            <a:tbl>
              <a:tblPr bandRow="1" firstRow="1">
                <a:noFill/>
                <a:tableStyleId>{D836CF09-D9FD-4B12-B05A-834108A7ABB6}</a:tableStyleId>
              </a:tblPr>
              <a:tblGrid>
                <a:gridCol w="5198525"/>
                <a:gridCol w="5198525"/>
              </a:tblGrid>
              <a:tr h="4496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PHIÊN ÂM</a:t>
                      </a:r>
                      <a:endParaRPr b="1" sz="2400" u="none" cap="none" strike="noStrike">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DỊCH THƠ</a:t>
                      </a:r>
                      <a:endParaRPr b="1" sz="2400" u="none" cap="none" strike="noStrike">
                        <a:latin typeface="Times New Roman"/>
                        <a:ea typeface="Times New Roman"/>
                        <a:cs typeface="Times New Roman"/>
                        <a:sym typeface="Times New Roman"/>
                      </a:endParaRPr>
                    </a:p>
                  </a:txBody>
                  <a:tcPr marT="45725" marB="45725" marR="91450" marL="91450"/>
                </a:tc>
              </a:tr>
              <a:tr h="769600">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Son phấn hữu thần liên tử hậu</a:t>
                      </a:r>
                      <a:endParaRPr b="1"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Văn chương vô mệnh lụy phần dư</a:t>
                      </a:r>
                      <a:endParaRPr b="1" sz="2400" u="none" cap="none" strike="noStrike">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Son phấn có thần chôn vẫn hận</a:t>
                      </a:r>
                      <a:endParaRPr b="1" sz="24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Times New Roman"/>
                          <a:ea typeface="Times New Roman"/>
                          <a:cs typeface="Times New Roman"/>
                          <a:sym typeface="Times New Roman"/>
                        </a:rPr>
                        <a:t>Văn chương vô mệnh đốt còn vương</a:t>
                      </a:r>
                      <a:endParaRPr b="1" sz="2400" u="none" cap="none" strike="noStrike">
                        <a:latin typeface="Times New Roman"/>
                        <a:ea typeface="Times New Roman"/>
                        <a:cs typeface="Times New Roman"/>
                        <a:sym typeface="Times New Roman"/>
                      </a:endParaRPr>
                    </a:p>
                  </a:txBody>
                  <a:tcPr marT="45725" marB="45725" marR="91450" marL="91450">
                    <a:solidFill>
                      <a:schemeClr val="lt1"/>
                    </a:solidFill>
                  </a:tcPr>
                </a:tc>
              </a:tr>
            </a:tbl>
          </a:graphicData>
        </a:graphic>
      </p:graphicFrame>
      <p:sp>
        <p:nvSpPr>
          <p:cNvPr id="292" name="Google Shape;292;p17"/>
          <p:cNvSpPr txBox="1"/>
          <p:nvPr/>
        </p:nvSpPr>
        <p:spPr>
          <a:xfrm>
            <a:off x="541862" y="2818346"/>
            <a:ext cx="642338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  Son phấn, văn chương (sắc đẹp – thể xác , tài năng) </a:t>
            </a:r>
            <a:endParaRPr b="1" i="0" sz="2400" u="none" cap="none" strike="noStrike">
              <a:solidFill>
                <a:schemeClr val="dk1"/>
              </a:solidFill>
              <a:latin typeface="Times New Roman"/>
              <a:ea typeface="Times New Roman"/>
              <a:cs typeface="Times New Roman"/>
              <a:sym typeface="Times New Roman"/>
            </a:endParaRPr>
          </a:p>
        </p:txBody>
      </p:sp>
      <p:sp>
        <p:nvSpPr>
          <p:cNvPr id="293" name="Google Shape;293;p17"/>
          <p:cNvSpPr/>
          <p:nvPr/>
        </p:nvSpPr>
        <p:spPr>
          <a:xfrm>
            <a:off x="756353" y="5872159"/>
            <a:ext cx="541871" cy="166388"/>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C:\Users\USER\Desktop\New folder (2)\3088i9ge.png" id="294" name="Google Shape;294;p17"/>
          <p:cNvPicPr preferRelativeResize="0"/>
          <p:nvPr/>
        </p:nvPicPr>
        <p:blipFill rotWithShape="1">
          <a:blip r:embed="rId4">
            <a:alphaModFix/>
          </a:blip>
          <a:srcRect b="0" l="0" r="0" t="0"/>
          <a:stretch/>
        </p:blipFill>
        <p:spPr>
          <a:xfrm>
            <a:off x="6348549" y="2719680"/>
            <a:ext cx="4590383" cy="4146061"/>
          </a:xfrm>
          <a:prstGeom prst="rect">
            <a:avLst/>
          </a:prstGeom>
          <a:noFill/>
          <a:ln>
            <a:noFill/>
          </a:ln>
        </p:spPr>
      </p:pic>
      <p:sp>
        <p:nvSpPr>
          <p:cNvPr id="295" name="Google Shape;295;p17"/>
          <p:cNvSpPr txBox="1"/>
          <p:nvPr/>
        </p:nvSpPr>
        <p:spPr>
          <a:xfrm>
            <a:off x="1402728" y="5473339"/>
            <a:ext cx="589941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Những người tài sắc phải chịu nỗi oan: hồng nhan bạc mệnh, tài mệnh tương đố</a:t>
            </a:r>
            <a:endParaRPr b="1" i="0" sz="2400" u="none" cap="none" strike="noStrike">
              <a:solidFill>
                <a:schemeClr val="dk1"/>
              </a:solidFill>
              <a:latin typeface="Times New Roman"/>
              <a:ea typeface="Times New Roman"/>
              <a:cs typeface="Times New Roman"/>
              <a:sym typeface="Times New Roman"/>
            </a:endParaRPr>
          </a:p>
        </p:txBody>
      </p:sp>
      <p:sp>
        <p:nvSpPr>
          <p:cNvPr id="296" name="Google Shape;296;p17"/>
          <p:cNvSpPr txBox="1"/>
          <p:nvPr/>
        </p:nvSpPr>
        <p:spPr>
          <a:xfrm>
            <a:off x="541862" y="3709851"/>
            <a:ext cx="6760276"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Gợi lại cuộc đời Tiểu Thanh: Tiểu Thanh bị vùi dập cả thể xác và tài năng, tâm hồn (chôn, đốt)</a:t>
            </a:r>
            <a:endParaRPr b="1" i="0" sz="2400" u="none" cap="none" strike="noStrike">
              <a:solidFill>
                <a:schemeClr val="dk1"/>
              </a:solidFill>
              <a:latin typeface="Times New Roman"/>
              <a:ea typeface="Times New Roman"/>
              <a:cs typeface="Times New Roman"/>
              <a:sym typeface="Times New Roman"/>
            </a:endParaRPr>
          </a:p>
        </p:txBody>
      </p:sp>
      <p:sp>
        <p:nvSpPr>
          <p:cNvPr id="297" name="Google Shape;297;p17"/>
          <p:cNvSpPr txBox="1"/>
          <p:nvPr/>
        </p:nvSpPr>
        <p:spPr>
          <a:xfrm>
            <a:off x="541861" y="4728753"/>
            <a:ext cx="703298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Là hình ảnh khái quát về kiểu người: TÀI – SẮC</a:t>
            </a:r>
            <a:endParaRPr b="1" i="0" sz="2400" u="none" cap="none" strike="noStrike">
              <a:solidFill>
                <a:schemeClr val="dk1"/>
              </a:solidFill>
              <a:latin typeface="Times New Roman"/>
              <a:ea typeface="Times New Roman"/>
              <a:cs typeface="Times New Roman"/>
              <a:sym typeface="Times New Roman"/>
            </a:endParaRPr>
          </a:p>
        </p:txBody>
      </p:sp>
      <p:sp>
        <p:nvSpPr>
          <p:cNvPr id="298" name="Google Shape;298;p17"/>
          <p:cNvSpPr txBox="1"/>
          <p:nvPr/>
        </p:nvSpPr>
        <p:spPr>
          <a:xfrm>
            <a:off x="7302138" y="3317966"/>
            <a:ext cx="4088673" cy="3170099"/>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Rằng hồng nhan tự thuở xưa</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Cái điều bạc mệnh có chừa ai đâu</a:t>
            </a:r>
            <a:endParaRPr b="1" i="0" sz="2000" u="none" cap="none" strike="noStrike">
              <a:solidFill>
                <a:schemeClr val="dk1"/>
              </a:solidFill>
              <a:latin typeface="Times New Roman"/>
              <a:ea typeface="Times New Roman"/>
              <a:cs typeface="Times New Roman"/>
              <a:sym typeface="Times New Roman"/>
            </a:endParaRPr>
          </a:p>
          <a:p>
            <a:pPr indent="-158750" lvl="0" marL="285750" marR="0" rtl="0" algn="l">
              <a:lnSpc>
                <a:spcPct val="100000"/>
              </a:lnSpc>
              <a:spcBef>
                <a:spcPts val="0"/>
              </a:spcBef>
              <a:spcAft>
                <a:spcPts val="0"/>
              </a:spcAft>
              <a:buClr>
                <a:schemeClr val="dk1"/>
              </a:buClr>
              <a:buSzPts val="2000"/>
              <a:buFont typeface="Calibri"/>
              <a:buNone/>
            </a:pPr>
            <a:r>
              <a:t/>
            </a:r>
            <a:endParaRPr b="1" i="0" sz="2000" u="none" cap="none" strike="noStrike">
              <a:solidFill>
                <a:schemeClr val="dk1"/>
              </a:solidFill>
              <a:latin typeface="Times New Roman"/>
              <a:ea typeface="Times New Roman"/>
              <a:cs typeface="Times New Roman"/>
              <a:sym typeface="Times New Roman"/>
            </a:endParaRPr>
          </a:p>
          <a:p>
            <a:pPr indent="-158750" lvl="0" marL="285750" marR="0" rtl="0" algn="l">
              <a:lnSpc>
                <a:spcPct val="100000"/>
              </a:lnSpc>
              <a:spcBef>
                <a:spcPts val="0"/>
              </a:spcBef>
              <a:spcAft>
                <a:spcPts val="0"/>
              </a:spcAft>
              <a:buClr>
                <a:schemeClr val="dk1"/>
              </a:buClr>
              <a:buSzPts val="2000"/>
              <a:buFont typeface="Calibri"/>
              <a:buNone/>
            </a:pPr>
            <a:r>
              <a:t/>
            </a:r>
            <a:endParaRPr b="1" i="0" sz="2000" u="none" cap="none" strike="noStrike">
              <a:solidFill>
                <a:schemeClr val="dk1"/>
              </a:solidFill>
              <a:latin typeface="Times New Roman"/>
              <a:ea typeface="Times New Roman"/>
              <a:cs typeface="Times New Roman"/>
              <a:sym typeface="Times New Roman"/>
            </a:endParaRPr>
          </a:p>
          <a:p>
            <a:pPr indent="-285750" lvl="0" marL="285750" marR="0" rtl="0" algn="l">
              <a:lnSpc>
                <a:spcPct val="100000"/>
              </a:lnSpc>
              <a:spcBef>
                <a:spcPts val="0"/>
              </a:spcBef>
              <a:spcAft>
                <a:spcPts val="0"/>
              </a:spcAft>
              <a:buClr>
                <a:schemeClr val="dk1"/>
              </a:buClr>
              <a:buSzPts val="2000"/>
              <a:buFont typeface="Times New Roman"/>
              <a:buChar char="-"/>
            </a:pPr>
            <a:r>
              <a:rPr b="1" i="0" lang="en-US" sz="2000" u="none" cap="none" strike="noStrike">
                <a:solidFill>
                  <a:schemeClr val="dk1"/>
                </a:solidFill>
                <a:latin typeface="Times New Roman"/>
                <a:ea typeface="Times New Roman"/>
                <a:cs typeface="Times New Roman"/>
                <a:sym typeface="Times New Roman"/>
              </a:rPr>
              <a:t>Có tài mà cậy chi tài</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Chữ tài liền với chữ tai một vần</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(Truyện Kiều)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p:txBody>
      </p:sp>
      <p:sp>
        <p:nvSpPr>
          <p:cNvPr id="299" name="Google Shape;299;p17"/>
          <p:cNvSpPr txBox="1"/>
          <p:nvPr/>
        </p:nvSpPr>
        <p:spPr>
          <a:xfrm>
            <a:off x="7341334" y="3649343"/>
            <a:ext cx="4689566" cy="2862322"/>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Thuở trời đất nổi cơn gió bụi</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Khách má hồng lắm nỗi truân chuyên</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(Chinh phụ ngâm)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a:p>
            <a:pPr indent="-285750" lvl="0" marL="285750" marR="0" rtl="0" algn="l">
              <a:lnSpc>
                <a:spcPct val="100000"/>
              </a:lnSpc>
              <a:spcBef>
                <a:spcPts val="0"/>
              </a:spcBef>
              <a:spcAft>
                <a:spcPts val="0"/>
              </a:spcAft>
              <a:buClr>
                <a:schemeClr val="dk1"/>
              </a:buClr>
              <a:buSzPts val="2000"/>
              <a:buFont typeface="Times New Roman"/>
              <a:buChar char="-"/>
            </a:pPr>
            <a:r>
              <a:rPr b="1" i="0" lang="en-US" sz="2000" u="none" cap="none" strike="noStrike">
                <a:solidFill>
                  <a:schemeClr val="dk1"/>
                </a:solidFill>
                <a:latin typeface="Times New Roman"/>
                <a:ea typeface="Times New Roman"/>
                <a:cs typeface="Times New Roman"/>
                <a:sym typeface="Times New Roman"/>
              </a:rPr>
              <a:t>Oan chi những khách tiêu phòng</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Mà xui phận bạc nằm trong má đào</a:t>
            </a:r>
            <a:endParaRPr b="1"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(Cung oán ngâm)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500"/>
                                        <p:tgtEl>
                                          <p:spTgt spid="29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8"/>
                                        </p:tgtEl>
                                      </p:cBhvr>
                                    </p:animEffect>
                                    <p:set>
                                      <p:cBhvr>
                                        <p:cTn dur="1" fill="hold">
                                          <p:stCondLst>
                                            <p:cond delay="500"/>
                                          </p:stCondLst>
                                        </p:cTn>
                                        <p:tgtEl>
                                          <p:spTgt spid="29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9"/>
                                        </p:tgtEl>
                                      </p:cBhvr>
                                    </p:animEffect>
                                    <p:set>
                                      <p:cBhvr>
                                        <p:cTn dur="1" fill="hold">
                                          <p:stCondLst>
                                            <p:cond delay="500"/>
                                          </p:stCondLst>
                                        </p:cTn>
                                        <p:tgtEl>
                                          <p:spTgt spid="29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hua004" id="304" name="Google Shape;304;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05" name="Google Shape;305;p18"/>
          <p:cNvSpPr txBox="1"/>
          <p:nvPr/>
        </p:nvSpPr>
        <p:spPr>
          <a:xfrm>
            <a:off x="191910" y="101599"/>
            <a:ext cx="738293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FF0000"/>
                </a:solidFill>
                <a:latin typeface="Times New Roman"/>
                <a:ea typeface="Times New Roman"/>
                <a:cs typeface="Times New Roman"/>
                <a:sym typeface="Times New Roman"/>
              </a:rPr>
              <a:t>II. ĐỌC – HIỂU VĂN BẢN</a:t>
            </a:r>
            <a:endParaRPr b="1" i="0" sz="2200" u="none" cap="none" strike="noStrike">
              <a:solidFill>
                <a:srgbClr val="FF0000"/>
              </a:solidFill>
              <a:latin typeface="Times New Roman"/>
              <a:ea typeface="Times New Roman"/>
              <a:cs typeface="Times New Roman"/>
              <a:sym typeface="Times New Roman"/>
            </a:endParaRPr>
          </a:p>
        </p:txBody>
      </p:sp>
      <p:sp>
        <p:nvSpPr>
          <p:cNvPr id="306" name="Google Shape;306;p18"/>
          <p:cNvSpPr txBox="1"/>
          <p:nvPr/>
        </p:nvSpPr>
        <p:spPr>
          <a:xfrm>
            <a:off x="428976" y="496708"/>
            <a:ext cx="5357869"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2. Hai câu thực: Cuộc đời Tiểu Thanh</a:t>
            </a:r>
            <a:endParaRPr b="1" i="0" sz="2200" u="none" cap="none" strike="noStrike">
              <a:solidFill>
                <a:schemeClr val="dk1"/>
              </a:solidFill>
              <a:latin typeface="Times New Roman"/>
              <a:ea typeface="Times New Roman"/>
              <a:cs typeface="Times New Roman"/>
              <a:sym typeface="Times New Roman"/>
            </a:endParaRPr>
          </a:p>
        </p:txBody>
      </p:sp>
      <p:sp>
        <p:nvSpPr>
          <p:cNvPr id="307" name="Google Shape;307;p18"/>
          <p:cNvSpPr txBox="1"/>
          <p:nvPr/>
        </p:nvSpPr>
        <p:spPr>
          <a:xfrm>
            <a:off x="654753" y="1427045"/>
            <a:ext cx="2314224"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 </a:t>
            </a:r>
            <a:r>
              <a:rPr b="1" i="1" lang="en-US" sz="2200" u="none" cap="none" strike="noStrike">
                <a:solidFill>
                  <a:schemeClr val="dk1"/>
                </a:solidFill>
                <a:latin typeface="Times New Roman"/>
                <a:ea typeface="Times New Roman"/>
                <a:cs typeface="Times New Roman"/>
                <a:sym typeface="Times New Roman"/>
              </a:rPr>
              <a:t>Liên tử hậu</a:t>
            </a:r>
            <a:r>
              <a:rPr b="1" i="0" lang="en-US" sz="2200" u="none" cap="none" strike="noStrike">
                <a:solidFill>
                  <a:schemeClr val="dk1"/>
                </a:solidFill>
                <a:latin typeface="Times New Roman"/>
                <a:ea typeface="Times New Roman"/>
                <a:cs typeface="Times New Roman"/>
                <a:sym typeface="Times New Roman"/>
              </a:rPr>
              <a:t>:</a:t>
            </a:r>
            <a:endParaRPr b="1" i="0" sz="2200" u="none" cap="none" strike="noStrike">
              <a:solidFill>
                <a:schemeClr val="dk1"/>
              </a:solidFill>
              <a:latin typeface="Times New Roman"/>
              <a:ea typeface="Times New Roman"/>
              <a:cs typeface="Times New Roman"/>
              <a:sym typeface="Times New Roman"/>
            </a:endParaRPr>
          </a:p>
        </p:txBody>
      </p:sp>
      <p:sp>
        <p:nvSpPr>
          <p:cNvPr id="308" name="Google Shape;308;p18"/>
          <p:cNvSpPr txBox="1"/>
          <p:nvPr/>
        </p:nvSpPr>
        <p:spPr>
          <a:xfrm>
            <a:off x="2370664" y="1409006"/>
            <a:ext cx="8218315"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 Người đẹp chết rồi mà vẫn khiến người đời xót xa, thương tiếc</a:t>
            </a:r>
            <a:endParaRPr b="1" i="0" sz="2200" u="none" cap="none" strike="noStrike">
              <a:solidFill>
                <a:schemeClr val="dk1"/>
              </a:solidFill>
              <a:latin typeface="Times New Roman"/>
              <a:ea typeface="Times New Roman"/>
              <a:cs typeface="Times New Roman"/>
              <a:sym typeface="Times New Roman"/>
            </a:endParaRPr>
          </a:p>
        </p:txBody>
      </p:sp>
      <p:sp>
        <p:nvSpPr>
          <p:cNvPr id="309" name="Google Shape;309;p18"/>
          <p:cNvSpPr txBox="1"/>
          <p:nvPr/>
        </p:nvSpPr>
        <p:spPr>
          <a:xfrm>
            <a:off x="2325511" y="2028604"/>
            <a:ext cx="831991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 Người đẹp chết rồi (cái đẹp bị vùi dập rồi) mà vẫn còn mang trong lòng nỗi xót xa </a:t>
            </a:r>
            <a:endParaRPr b="1" i="0" sz="2200" u="none" cap="none" strike="noStrike">
              <a:solidFill>
                <a:schemeClr val="dk1"/>
              </a:solidFill>
              <a:latin typeface="Times New Roman"/>
              <a:ea typeface="Times New Roman"/>
              <a:cs typeface="Times New Roman"/>
              <a:sym typeface="Times New Roman"/>
            </a:endParaRPr>
          </a:p>
        </p:txBody>
      </p:sp>
      <p:sp>
        <p:nvSpPr>
          <p:cNvPr id="310" name="Google Shape;310;p18"/>
          <p:cNvSpPr txBox="1"/>
          <p:nvPr/>
        </p:nvSpPr>
        <p:spPr>
          <a:xfrm>
            <a:off x="699910" y="3104441"/>
            <a:ext cx="2077156"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 </a:t>
            </a:r>
            <a:r>
              <a:rPr b="1" i="1" lang="en-US" sz="2200" u="none" cap="none" strike="noStrike">
                <a:solidFill>
                  <a:schemeClr val="dk1"/>
                </a:solidFill>
                <a:latin typeface="Times New Roman"/>
                <a:ea typeface="Times New Roman"/>
                <a:cs typeface="Times New Roman"/>
                <a:sym typeface="Times New Roman"/>
              </a:rPr>
              <a:t>Lụy phần dư</a:t>
            </a:r>
            <a:r>
              <a:rPr b="1" i="0" lang="en-US" sz="2200" u="none" cap="none" strike="noStrike">
                <a:solidFill>
                  <a:schemeClr val="dk1"/>
                </a:solidFill>
                <a:latin typeface="Times New Roman"/>
                <a:ea typeface="Times New Roman"/>
                <a:cs typeface="Times New Roman"/>
                <a:sym typeface="Times New Roman"/>
              </a:rPr>
              <a:t>:</a:t>
            </a:r>
            <a:endParaRPr b="1" i="0" sz="2200" u="none" cap="none" strike="noStrike">
              <a:solidFill>
                <a:schemeClr val="dk1"/>
              </a:solidFill>
              <a:latin typeface="Times New Roman"/>
              <a:ea typeface="Times New Roman"/>
              <a:cs typeface="Times New Roman"/>
              <a:sym typeface="Times New Roman"/>
            </a:endParaRPr>
          </a:p>
        </p:txBody>
      </p:sp>
      <p:sp>
        <p:nvSpPr>
          <p:cNvPr id="311" name="Google Shape;311;p18"/>
          <p:cNvSpPr txBox="1"/>
          <p:nvPr/>
        </p:nvSpPr>
        <p:spPr>
          <a:xfrm>
            <a:off x="2630311" y="3119769"/>
            <a:ext cx="819457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Tài năng bị vùi dập; những bài thơ - nơi Tiểu Thanh gửi gắm nỗi uất ức cũng bị đốt sạch, chỉ còn vương sót lại</a:t>
            </a:r>
            <a:endParaRPr b="1" i="0" sz="2200" u="none" cap="none" strike="noStrike">
              <a:solidFill>
                <a:schemeClr val="dk1"/>
              </a:solidFill>
              <a:latin typeface="Times New Roman"/>
              <a:ea typeface="Times New Roman"/>
              <a:cs typeface="Times New Roman"/>
              <a:sym typeface="Times New Roman"/>
            </a:endParaRPr>
          </a:p>
        </p:txBody>
      </p:sp>
      <p:sp>
        <p:nvSpPr>
          <p:cNvPr id="312" name="Google Shape;312;p18"/>
          <p:cNvSpPr/>
          <p:nvPr/>
        </p:nvSpPr>
        <p:spPr>
          <a:xfrm>
            <a:off x="733777" y="4340767"/>
            <a:ext cx="474134" cy="468299"/>
          </a:xfrm>
          <a:prstGeom prst="curvedRightArrow">
            <a:avLst>
              <a:gd fmla="val 25000" name="adj1"/>
              <a:gd fmla="val 50000" name="adj2"/>
              <a:gd fmla="val 25000" name="adj3"/>
            </a:avLst>
          </a:prstGeom>
          <a:solidFill>
            <a:srgbClr val="C0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C00000"/>
              </a:solidFill>
              <a:latin typeface="Calibri"/>
              <a:ea typeface="Calibri"/>
              <a:cs typeface="Calibri"/>
              <a:sym typeface="Calibri"/>
            </a:endParaRPr>
          </a:p>
        </p:txBody>
      </p:sp>
      <p:sp>
        <p:nvSpPr>
          <p:cNvPr id="313" name="Google Shape;313;p18"/>
          <p:cNvSpPr txBox="1"/>
          <p:nvPr/>
        </p:nvSpPr>
        <p:spPr>
          <a:xfrm>
            <a:off x="1501420" y="4088028"/>
            <a:ext cx="8985957"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 Dù bị vùi dập nhưng dường như cái tài, cái đẹp vẫn có sức sống mãnh liệt, bất tử (vẫn khiến người khác xót xa, dẫu bị đốt mà văn chương của nàng vẫn còn vương sót lại)</a:t>
            </a:r>
            <a:endParaRPr b="1" i="0" sz="2200" u="none" cap="none" strike="noStrike">
              <a:solidFill>
                <a:schemeClr val="dk1"/>
              </a:solidFill>
              <a:latin typeface="Times New Roman"/>
              <a:ea typeface="Times New Roman"/>
              <a:cs typeface="Times New Roman"/>
              <a:sym typeface="Times New Roman"/>
            </a:endParaRPr>
          </a:p>
        </p:txBody>
      </p:sp>
      <p:sp>
        <p:nvSpPr>
          <p:cNvPr id="314" name="Google Shape;314;p18"/>
          <p:cNvSpPr txBox="1"/>
          <p:nvPr/>
        </p:nvSpPr>
        <p:spPr>
          <a:xfrm>
            <a:off x="452554" y="5338483"/>
            <a:ext cx="346054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Thái độ của nhà thơ</a:t>
            </a:r>
            <a:endParaRPr b="1" i="0" sz="2400" u="none" cap="none" strike="noStrike">
              <a:solidFill>
                <a:schemeClr val="dk1"/>
              </a:solidFill>
              <a:latin typeface="Times New Roman"/>
              <a:ea typeface="Times New Roman"/>
              <a:cs typeface="Times New Roman"/>
              <a:sym typeface="Times New Roman"/>
            </a:endParaRPr>
          </a:p>
        </p:txBody>
      </p:sp>
      <p:sp>
        <p:nvSpPr>
          <p:cNvPr id="315" name="Google Shape;315;p18"/>
          <p:cNvSpPr txBox="1"/>
          <p:nvPr/>
        </p:nvSpPr>
        <p:spPr>
          <a:xfrm>
            <a:off x="3765179" y="5311589"/>
            <a:ext cx="714038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Thương xót Tiểu Thanh, phẫn nộ trước quy luật nghiệt ngã của cuộc đời</a:t>
            </a:r>
            <a:endParaRPr b="1" i="0" sz="2400" u="none" cap="none" strike="noStrike">
              <a:solidFill>
                <a:schemeClr val="dk1"/>
              </a:solidFill>
              <a:latin typeface="Times New Roman"/>
              <a:ea typeface="Times New Roman"/>
              <a:cs typeface="Times New Roman"/>
              <a:sym typeface="Times New Roman"/>
            </a:endParaRPr>
          </a:p>
        </p:txBody>
      </p:sp>
      <p:sp>
        <p:nvSpPr>
          <p:cNvPr id="316" name="Google Shape;316;p18"/>
          <p:cNvSpPr txBox="1"/>
          <p:nvPr/>
        </p:nvSpPr>
        <p:spPr>
          <a:xfrm>
            <a:off x="3765179" y="6250781"/>
            <a:ext cx="555363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Sự trân trọng với người tài sắc</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hua004" id="322" name="Google Shape;322;p19"/>
          <p:cNvPicPr preferRelativeResize="0"/>
          <p:nvPr/>
        </p:nvPicPr>
        <p:blipFill rotWithShape="1">
          <a:blip r:embed="rId3">
            <a:alphaModFix/>
          </a:blip>
          <a:srcRect b="0" l="0" r="0" t="0"/>
          <a:stretch/>
        </p:blipFill>
        <p:spPr>
          <a:xfrm>
            <a:off x="0" y="0"/>
            <a:ext cx="12192000" cy="6959599"/>
          </a:xfrm>
          <a:prstGeom prst="rect">
            <a:avLst/>
          </a:prstGeom>
          <a:noFill/>
          <a:ln>
            <a:noFill/>
          </a:ln>
        </p:spPr>
      </p:pic>
      <p:sp>
        <p:nvSpPr>
          <p:cNvPr id="323" name="Google Shape;323;p19"/>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II. ĐỌC – HIỂU VĂN BẢN</a:t>
            </a:r>
            <a:endParaRPr b="1" i="0" sz="2400" u="none" cap="none" strike="noStrike">
              <a:solidFill>
                <a:srgbClr val="FF0000"/>
              </a:solidFill>
              <a:latin typeface="Times New Roman"/>
              <a:ea typeface="Times New Roman"/>
              <a:cs typeface="Times New Roman"/>
              <a:sym typeface="Times New Roman"/>
            </a:endParaRPr>
          </a:p>
        </p:txBody>
      </p:sp>
      <p:sp>
        <p:nvSpPr>
          <p:cNvPr id="324" name="Google Shape;324;p19"/>
          <p:cNvSpPr txBox="1"/>
          <p:nvPr/>
        </p:nvSpPr>
        <p:spPr>
          <a:xfrm>
            <a:off x="428977" y="535897"/>
            <a:ext cx="641596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3. Hai câu luận</a:t>
            </a:r>
            <a:endParaRPr b="1" i="0" sz="2400" u="none" cap="none" strike="noStrike">
              <a:solidFill>
                <a:schemeClr val="dk1"/>
              </a:solidFill>
              <a:latin typeface="Times New Roman"/>
              <a:ea typeface="Times New Roman"/>
              <a:cs typeface="Times New Roman"/>
              <a:sym typeface="Times New Roman"/>
            </a:endParaRPr>
          </a:p>
        </p:txBody>
      </p:sp>
      <p:sp>
        <p:nvSpPr>
          <p:cNvPr id="325" name="Google Shape;325;p19"/>
          <p:cNvSpPr txBox="1"/>
          <p:nvPr/>
        </p:nvSpPr>
        <p:spPr>
          <a:xfrm>
            <a:off x="1873956" y="5531556"/>
            <a:ext cx="31947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326" name="Google Shape;326;p19"/>
          <p:cNvSpPr/>
          <p:nvPr/>
        </p:nvSpPr>
        <p:spPr>
          <a:xfrm>
            <a:off x="3725222" y="3675592"/>
            <a:ext cx="6884126" cy="1619794"/>
          </a:xfrm>
          <a:prstGeom prst="cloudCallout">
            <a:avLst>
              <a:gd fmla="val -20833" name="adj1"/>
              <a:gd fmla="val 6250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a:t>
            </a:r>
            <a:r>
              <a:rPr b="1" i="0" lang="en-US" sz="2400" u="none" cap="none" strike="noStrike">
                <a:solidFill>
                  <a:srgbClr val="C00000"/>
                </a:solidFill>
                <a:latin typeface="Times New Roman"/>
                <a:ea typeface="Times New Roman"/>
                <a:cs typeface="Times New Roman"/>
                <a:sym typeface="Times New Roman"/>
              </a:rPr>
              <a:t>Nỗi hờn kim cổ” (nỗi hận từ xưa đến nay) là nỗi hận nào?</a:t>
            </a:r>
            <a:endParaRPr b="1" i="0" sz="2400" u="none" cap="none" strike="noStrike">
              <a:solidFill>
                <a:srgbClr val="C00000"/>
              </a:solidFill>
              <a:latin typeface="Times New Roman"/>
              <a:ea typeface="Times New Roman"/>
              <a:cs typeface="Times New Roman"/>
              <a:sym typeface="Times New Roman"/>
            </a:endParaRPr>
          </a:p>
        </p:txBody>
      </p:sp>
      <p:sp>
        <p:nvSpPr>
          <p:cNvPr id="327" name="Google Shape;327;p19"/>
          <p:cNvSpPr/>
          <p:nvPr/>
        </p:nvSpPr>
        <p:spPr>
          <a:xfrm>
            <a:off x="4200477" y="3975329"/>
            <a:ext cx="5656217" cy="1672438"/>
          </a:xfrm>
          <a:prstGeom prst="cloudCallout">
            <a:avLst>
              <a:gd fmla="val -20833" name="adj1"/>
              <a:gd fmla="val 6250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C00000"/>
                </a:solidFill>
                <a:latin typeface="Times New Roman"/>
                <a:ea typeface="Times New Roman"/>
                <a:cs typeface="Times New Roman"/>
                <a:sym typeface="Times New Roman"/>
              </a:rPr>
              <a:t>Em hiểu thế nào về cụm từ “thiên nan vấn” (khó mà hỏi trời được).</a:t>
            </a:r>
            <a:endParaRPr b="0" i="0" sz="1400" u="none" cap="none" strike="noStrike">
              <a:solidFill>
                <a:srgbClr val="000000"/>
              </a:solidFill>
              <a:latin typeface="Arial"/>
              <a:ea typeface="Arial"/>
              <a:cs typeface="Arial"/>
              <a:sym typeface="Arial"/>
            </a:endParaRPr>
          </a:p>
        </p:txBody>
      </p:sp>
      <p:sp>
        <p:nvSpPr>
          <p:cNvPr id="328" name="Google Shape;328;p19"/>
          <p:cNvSpPr txBox="1"/>
          <p:nvPr/>
        </p:nvSpPr>
        <p:spPr>
          <a:xfrm>
            <a:off x="613953" y="1267097"/>
            <a:ext cx="900031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Nỗi hờn kim cổ (những nỗi uất ức oán hận từ xưa đến nay)</a:t>
            </a:r>
            <a:endParaRPr b="1" i="0" sz="2400" u="none" cap="none" strike="noStrike">
              <a:solidFill>
                <a:schemeClr val="dk1"/>
              </a:solidFill>
              <a:latin typeface="Times New Roman"/>
              <a:ea typeface="Times New Roman"/>
              <a:cs typeface="Times New Roman"/>
              <a:sym typeface="Times New Roman"/>
            </a:endParaRPr>
          </a:p>
        </p:txBody>
      </p:sp>
      <p:sp>
        <p:nvSpPr>
          <p:cNvPr id="329" name="Google Shape;329;p19"/>
          <p:cNvSpPr txBox="1"/>
          <p:nvPr/>
        </p:nvSpPr>
        <p:spPr>
          <a:xfrm>
            <a:off x="1989260" y="1920240"/>
            <a:ext cx="6253400" cy="83099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Times New Roman"/>
              <a:buChar char="-"/>
            </a:pPr>
            <a:r>
              <a:rPr b="1" i="0" lang="en-US" sz="2400" u="none" cap="none" strike="noStrike">
                <a:solidFill>
                  <a:schemeClr val="dk1"/>
                </a:solidFill>
                <a:latin typeface="Times New Roman"/>
                <a:ea typeface="Times New Roman"/>
                <a:cs typeface="Times New Roman"/>
                <a:sym typeface="Times New Roman"/>
              </a:rPr>
              <a:t>Hồng nhan bạc mệnh</a:t>
            </a:r>
            <a:endParaRPr b="1" i="0" sz="2400" u="none" cap="none" strike="noStrike">
              <a:solidFill>
                <a:schemeClr val="dk1"/>
              </a:solidFill>
              <a:latin typeface="Times New Roman"/>
              <a:ea typeface="Times New Roman"/>
              <a:cs typeface="Times New Roman"/>
              <a:sym typeface="Times New Roman"/>
            </a:endParaRPr>
          </a:p>
          <a:p>
            <a:pPr indent="-342900" lvl="0" marL="342900" marR="0" rtl="0" algn="l">
              <a:lnSpc>
                <a:spcPct val="100000"/>
              </a:lnSpc>
              <a:spcBef>
                <a:spcPts val="0"/>
              </a:spcBef>
              <a:spcAft>
                <a:spcPts val="0"/>
              </a:spcAft>
              <a:buClr>
                <a:schemeClr val="dk1"/>
              </a:buClr>
              <a:buSzPts val="2400"/>
              <a:buFont typeface="Times New Roman"/>
              <a:buChar char="-"/>
            </a:pPr>
            <a:r>
              <a:rPr b="1" i="0" lang="en-US" sz="2400" u="none" cap="none" strike="noStrike">
                <a:solidFill>
                  <a:schemeClr val="dk1"/>
                </a:solidFill>
                <a:latin typeface="Times New Roman"/>
                <a:ea typeface="Times New Roman"/>
                <a:cs typeface="Times New Roman"/>
                <a:sym typeface="Times New Roman"/>
              </a:rPr>
              <a:t>Tài tử đa cùng</a:t>
            </a:r>
            <a:endParaRPr b="1" i="0" sz="2400" u="none" cap="none" strike="noStrike">
              <a:solidFill>
                <a:schemeClr val="dk1"/>
              </a:solidFill>
              <a:latin typeface="Times New Roman"/>
              <a:ea typeface="Times New Roman"/>
              <a:cs typeface="Times New Roman"/>
              <a:sym typeface="Times New Roman"/>
            </a:endParaRPr>
          </a:p>
        </p:txBody>
      </p:sp>
      <p:sp>
        <p:nvSpPr>
          <p:cNvPr id="330" name="Google Shape;330;p19"/>
          <p:cNvSpPr txBox="1"/>
          <p:nvPr/>
        </p:nvSpPr>
        <p:spPr>
          <a:xfrm>
            <a:off x="757646" y="2952207"/>
            <a:ext cx="659674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Thiên nan vấn (khó mà hỏi trời được)</a:t>
            </a:r>
            <a:endParaRPr b="1" i="0" sz="2400" u="none" cap="none" strike="noStrike">
              <a:solidFill>
                <a:schemeClr val="dk1"/>
              </a:solidFill>
              <a:latin typeface="Times New Roman"/>
              <a:ea typeface="Times New Roman"/>
              <a:cs typeface="Times New Roman"/>
              <a:sym typeface="Times New Roman"/>
            </a:endParaRPr>
          </a:p>
        </p:txBody>
      </p:sp>
      <p:sp>
        <p:nvSpPr>
          <p:cNvPr id="331" name="Google Shape;331;p19"/>
          <p:cNvSpPr txBox="1"/>
          <p:nvPr/>
        </p:nvSpPr>
        <p:spPr>
          <a:xfrm>
            <a:off x="2011681" y="3709852"/>
            <a:ext cx="630936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Quy luật nghiệt ngã: đó là định mệnh, không có cách giải quyết</a:t>
            </a:r>
            <a:endParaRPr b="1" i="0" sz="2400" u="none" cap="none" strike="noStrike">
              <a:solidFill>
                <a:schemeClr val="dk1"/>
              </a:solidFill>
              <a:latin typeface="Times New Roman"/>
              <a:ea typeface="Times New Roman"/>
              <a:cs typeface="Times New Roman"/>
              <a:sym typeface="Times New Roman"/>
            </a:endParaRPr>
          </a:p>
        </p:txBody>
      </p:sp>
      <p:sp>
        <p:nvSpPr>
          <p:cNvPr id="332" name="Google Shape;332;p19"/>
          <p:cNvSpPr txBox="1"/>
          <p:nvPr/>
        </p:nvSpPr>
        <p:spPr>
          <a:xfrm>
            <a:off x="1989262" y="4591315"/>
            <a:ext cx="677591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Sự đau đớn, bất lực của nhà thơ và những người tài hoa nói chung</a:t>
            </a:r>
            <a:endParaRPr b="1" i="0" sz="2400" u="none" cap="none" strike="noStrike">
              <a:solidFill>
                <a:schemeClr val="dk1"/>
              </a:solidFill>
              <a:latin typeface="Times New Roman"/>
              <a:ea typeface="Times New Roman"/>
              <a:cs typeface="Times New Roman"/>
              <a:sym typeface="Times New Roman"/>
            </a:endParaRPr>
          </a:p>
        </p:txBody>
      </p:sp>
      <p:sp>
        <p:nvSpPr>
          <p:cNvPr id="333" name="Google Shape;333;p19"/>
          <p:cNvSpPr/>
          <p:nvPr/>
        </p:nvSpPr>
        <p:spPr>
          <a:xfrm>
            <a:off x="1188720" y="2037806"/>
            <a:ext cx="483326" cy="457200"/>
          </a:xfrm>
          <a:prstGeom prst="curvedRight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4" name="Google Shape;334;p19"/>
          <p:cNvSpPr/>
          <p:nvPr/>
        </p:nvSpPr>
        <p:spPr>
          <a:xfrm>
            <a:off x="1097280" y="3775166"/>
            <a:ext cx="378823" cy="509451"/>
          </a:xfrm>
          <a:prstGeom prst="curvedRight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6"/>
                                        </p:tgtEl>
                                      </p:cBhvr>
                                    </p:animEffect>
                                    <p:set>
                                      <p:cBhvr>
                                        <p:cTn dur="1" fill="hold">
                                          <p:stCondLst>
                                            <p:cond delay="500"/>
                                          </p:stCondLst>
                                        </p:cTn>
                                        <p:tgtEl>
                                          <p:spTgt spid="3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20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7"/>
                                        </p:tgtEl>
                                      </p:cBhvr>
                                    </p:animEffect>
                                    <p:set>
                                      <p:cBhvr>
                                        <p:cTn dur="1" fill="hold">
                                          <p:stCondLst>
                                            <p:cond delay="500"/>
                                          </p:stCondLst>
                                        </p:cTn>
                                        <p:tgtEl>
                                          <p:spTgt spid="3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p:nvPr/>
        </p:nvSpPr>
        <p:spPr>
          <a:xfrm>
            <a:off x="0" y="-34456"/>
            <a:ext cx="12191999" cy="7478970"/>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KHỞI ĐỘNG</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Mỗi đội được lựa chọn 2 lượt câu hỏi</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Mỗi đáp án là một gợi ý, xâu chuỗi các đáp án sẽ tìm ra TỪ KHÓA</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Clr>
                <a:srgbClr val="000000"/>
              </a:buClr>
              <a:buSzPts val="3200"/>
              <a:buFont typeface="Arial"/>
              <a:buNone/>
            </a:pPr>
            <a:r>
              <a:t/>
            </a:r>
            <a:endParaRPr b="1" i="0" sz="3200" u="none" cap="none" strike="noStrike">
              <a:solidFill>
                <a:schemeClr val="dk1"/>
              </a:solidFill>
              <a:latin typeface="Times New Roman"/>
              <a:ea typeface="Times New Roman"/>
              <a:cs typeface="Times New Roman"/>
              <a:sym typeface="Times New Roman"/>
            </a:endParaRPr>
          </a:p>
          <a:p>
            <a:pPr indent="0" lvl="0" marL="0" marR="0" rtl="0" algn="ctr">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0"/>
          <p:cNvSpPr/>
          <p:nvPr/>
        </p:nvSpPr>
        <p:spPr>
          <a:xfrm>
            <a:off x="896973" y="2030897"/>
            <a:ext cx="5485686"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Times New Roman"/>
                <a:ea typeface="Times New Roman"/>
                <a:cs typeface="Times New Roman"/>
                <a:sym typeface="Times New Roman"/>
              </a:rPr>
              <a:t>Là một chính trị gia một nhà thơ</a:t>
            </a:r>
            <a:br>
              <a:rPr b="1" i="0" lang="en-US" sz="2400" u="none" cap="none" strike="noStrike">
                <a:solidFill>
                  <a:srgbClr val="000000"/>
                </a:solidFill>
                <a:latin typeface="Times New Roman"/>
                <a:ea typeface="Times New Roman"/>
                <a:cs typeface="Times New Roman"/>
                <a:sym typeface="Times New Roman"/>
              </a:rPr>
            </a:br>
            <a:r>
              <a:rPr b="1" i="0" lang="en-US" sz="2400" u="none" cap="none" strike="noStrike">
                <a:solidFill>
                  <a:srgbClr val="000000"/>
                </a:solidFill>
                <a:latin typeface="Times New Roman"/>
                <a:ea typeface="Times New Roman"/>
                <a:cs typeface="Times New Roman"/>
                <a:sym typeface="Times New Roman"/>
              </a:rPr>
              <a:t>yêu nước nổi tiếng của Trung Quốc. </a:t>
            </a:r>
            <a:endParaRPr b="0" i="0" sz="1400" u="none" cap="none" strike="noStrike">
              <a:solidFill>
                <a:srgbClr val="000000"/>
              </a:solidFill>
              <a:latin typeface="Arial"/>
              <a:ea typeface="Arial"/>
              <a:cs typeface="Arial"/>
              <a:sym typeface="Arial"/>
            </a:endParaRPr>
          </a:p>
        </p:txBody>
      </p:sp>
      <p:sp>
        <p:nvSpPr>
          <p:cNvPr id="341" name="Google Shape;341;p20"/>
          <p:cNvSpPr/>
          <p:nvPr/>
        </p:nvSpPr>
        <p:spPr>
          <a:xfrm>
            <a:off x="896973" y="3121152"/>
            <a:ext cx="5235026"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Times New Roman"/>
                <a:ea typeface="Times New Roman"/>
                <a:cs typeface="Times New Roman"/>
                <a:sym typeface="Times New Roman"/>
              </a:rPr>
              <a:t>Ông thất chí, suốt ngày ca hát như người điên, làm bài phú "Hoài Sa" rồi ôm một phiến đá, gieo mình xuống sông Mịch La tự tử.</a:t>
            </a:r>
            <a:endParaRPr b="0" i="0" sz="1400" u="none" cap="none" strike="noStrike">
              <a:solidFill>
                <a:srgbClr val="000000"/>
              </a:solidFill>
              <a:latin typeface="Arial"/>
              <a:ea typeface="Arial"/>
              <a:cs typeface="Arial"/>
              <a:sym typeface="Arial"/>
            </a:endParaRPr>
          </a:p>
        </p:txBody>
      </p:sp>
      <p:pic>
        <p:nvPicPr>
          <p:cNvPr id="342" name="Google Shape;342;p20"/>
          <p:cNvPicPr preferRelativeResize="0"/>
          <p:nvPr/>
        </p:nvPicPr>
        <p:blipFill rotWithShape="1">
          <a:blip r:embed="rId3">
            <a:alphaModFix/>
          </a:blip>
          <a:srcRect b="0" l="1" r="24533" t="0"/>
          <a:stretch/>
        </p:blipFill>
        <p:spPr>
          <a:xfrm flipH="1">
            <a:off x="6615941" y="593494"/>
            <a:ext cx="5269243" cy="5818613"/>
          </a:xfrm>
          <a:prstGeom prst="rect">
            <a:avLst/>
          </a:prstGeom>
          <a:noFill/>
          <a:ln cap="flat" cmpd="sng" w="57150">
            <a:solidFill>
              <a:schemeClr val="lt1"/>
            </a:solidFill>
            <a:prstDash val="solid"/>
            <a:round/>
            <a:headEnd len="sm" w="sm" type="none"/>
            <a:tailEnd len="sm" w="sm" type="none"/>
          </a:ln>
          <a:effectLst>
            <a:outerShdw blurRad="292100" sx="102000" rotWithShape="0" algn="ctr" sy="102000">
              <a:srgbClr val="000000">
                <a:alpha val="26274"/>
              </a:srgbClr>
            </a:outerShdw>
          </a:effectLst>
        </p:spPr>
      </p:pic>
      <p:pic>
        <p:nvPicPr>
          <p:cNvPr id="343" name="Google Shape;343;p20"/>
          <p:cNvPicPr preferRelativeResize="0"/>
          <p:nvPr/>
        </p:nvPicPr>
        <p:blipFill rotWithShape="1">
          <a:blip r:embed="rId4">
            <a:alphaModFix/>
          </a:blip>
          <a:srcRect b="0" l="0" r="0" t="0"/>
          <a:stretch/>
        </p:blipFill>
        <p:spPr>
          <a:xfrm>
            <a:off x="1562690" y="952822"/>
            <a:ext cx="3773302" cy="723806"/>
          </a:xfrm>
          <a:prstGeom prst="rect">
            <a:avLst/>
          </a:prstGeom>
          <a:noFill/>
          <a:ln>
            <a:noFill/>
          </a:ln>
        </p:spPr>
      </p:pic>
    </p:spTree>
  </p:cSld>
  <p:clrMapOvr>
    <a:masterClrMapping/>
  </p:clrMapOvr>
  <p:transition>
    <p:wedg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1"/>
          <p:cNvSpPr/>
          <p:nvPr/>
        </p:nvSpPr>
        <p:spPr>
          <a:xfrm>
            <a:off x="457934" y="2527337"/>
            <a:ext cx="6438062" cy="830997"/>
          </a:xfrm>
          <a:prstGeom prst="rect">
            <a:avLst/>
          </a:prstGeom>
          <a:noFill/>
          <a:ln>
            <a:noFill/>
          </a:ln>
        </p:spPr>
        <p:txBody>
          <a:bodyPr anchorCtr="0" anchor="t" bIns="45700" lIns="91425" spcFirstLastPara="1" rIns="91425" wrap="square" tIns="45700">
            <a:spAutoFit/>
          </a:bodyPr>
          <a:lstStyle/>
          <a:p>
            <a:pPr indent="-285693" lvl="0" marL="285693" marR="0" rtl="0" algn="l">
              <a:lnSpc>
                <a:spcPct val="100000"/>
              </a:lnSpc>
              <a:spcBef>
                <a:spcPts val="0"/>
              </a:spcBef>
              <a:spcAft>
                <a:spcPts val="0"/>
              </a:spcAft>
              <a:buClr>
                <a:srgbClr val="000000"/>
              </a:buClr>
              <a:buSzPts val="2400"/>
              <a:buFont typeface="Noto Sans Symbols"/>
              <a:buChar char="▪"/>
            </a:pPr>
            <a:r>
              <a:rPr b="1" i="0" lang="en-US" sz="2400" u="none" cap="none" strike="noStrike">
                <a:solidFill>
                  <a:srgbClr val="000000"/>
                </a:solidFill>
                <a:latin typeface="Calibri"/>
                <a:ea typeface="Calibri"/>
                <a:cs typeface="Calibri"/>
                <a:sym typeface="Calibri"/>
              </a:rPr>
              <a:t>Là một trong hai nhà thơ vĩ đại nhất Trung Quốc, được gọi là thi sử, thi thánh</a:t>
            </a:r>
            <a:endParaRPr b="0" i="0" sz="1400" u="none" cap="none" strike="noStrike">
              <a:solidFill>
                <a:srgbClr val="000000"/>
              </a:solidFill>
              <a:latin typeface="Arial"/>
              <a:ea typeface="Arial"/>
              <a:cs typeface="Arial"/>
              <a:sym typeface="Arial"/>
            </a:endParaRPr>
          </a:p>
        </p:txBody>
      </p:sp>
      <p:sp>
        <p:nvSpPr>
          <p:cNvPr id="350" name="Google Shape;350;p21"/>
          <p:cNvSpPr/>
          <p:nvPr/>
        </p:nvSpPr>
        <p:spPr>
          <a:xfrm>
            <a:off x="457934" y="4081912"/>
            <a:ext cx="6704727" cy="830997"/>
          </a:xfrm>
          <a:prstGeom prst="rect">
            <a:avLst/>
          </a:prstGeom>
          <a:noFill/>
          <a:ln>
            <a:noFill/>
          </a:ln>
        </p:spPr>
        <p:txBody>
          <a:bodyPr anchorCtr="0" anchor="t" bIns="45700" lIns="91425" spcFirstLastPara="1" rIns="91425" wrap="square" tIns="45700">
            <a:spAutoFit/>
          </a:bodyPr>
          <a:lstStyle/>
          <a:p>
            <a:pPr indent="-285693" lvl="0" marL="285693" marR="0" rtl="0" algn="l">
              <a:lnSpc>
                <a:spcPct val="100000"/>
              </a:lnSpc>
              <a:spcBef>
                <a:spcPts val="0"/>
              </a:spcBef>
              <a:spcAft>
                <a:spcPts val="0"/>
              </a:spcAft>
              <a:buClr>
                <a:srgbClr val="000000"/>
              </a:buClr>
              <a:buSzPts val="2400"/>
              <a:buFont typeface="Noto Sans Symbols"/>
              <a:buChar char="▪"/>
            </a:pPr>
            <a:r>
              <a:rPr b="1" i="0" lang="en-US" sz="2400" u="none" cap="none" strike="noStrike">
                <a:solidFill>
                  <a:srgbClr val="000000"/>
                </a:solidFill>
                <a:latin typeface="Calibri"/>
                <a:ea typeface="Calibri"/>
                <a:cs typeface="Calibri"/>
                <a:sym typeface="Calibri"/>
              </a:rPr>
              <a:t>Sống trong nghèo khổ, lang bạt khắp nơi,  chết trong bệnh tật, cô đơn </a:t>
            </a:r>
            <a:endParaRPr b="0" i="0" sz="1400" u="none" cap="none" strike="noStrike">
              <a:solidFill>
                <a:srgbClr val="000000"/>
              </a:solidFill>
              <a:latin typeface="Arial"/>
              <a:ea typeface="Arial"/>
              <a:cs typeface="Arial"/>
              <a:sym typeface="Arial"/>
            </a:endParaRPr>
          </a:p>
        </p:txBody>
      </p:sp>
      <p:sp>
        <p:nvSpPr>
          <p:cNvPr id="351" name="Google Shape;351;p21"/>
          <p:cNvSpPr/>
          <p:nvPr/>
        </p:nvSpPr>
        <p:spPr>
          <a:xfrm>
            <a:off x="457934" y="3489267"/>
            <a:ext cx="4112052" cy="461665"/>
          </a:xfrm>
          <a:prstGeom prst="rect">
            <a:avLst/>
          </a:prstGeom>
          <a:noFill/>
          <a:ln>
            <a:noFill/>
          </a:ln>
        </p:spPr>
        <p:txBody>
          <a:bodyPr anchorCtr="0" anchor="t" bIns="45700" lIns="91425" spcFirstLastPara="1" rIns="91425" wrap="square" tIns="45700">
            <a:spAutoFit/>
          </a:bodyPr>
          <a:lstStyle/>
          <a:p>
            <a:pPr indent="-285693" lvl="0" marL="285693" marR="0" rtl="0" algn="l">
              <a:lnSpc>
                <a:spcPct val="100000"/>
              </a:lnSpc>
              <a:spcBef>
                <a:spcPts val="0"/>
              </a:spcBef>
              <a:spcAft>
                <a:spcPts val="0"/>
              </a:spcAft>
              <a:buClr>
                <a:srgbClr val="000000"/>
              </a:buClr>
              <a:buSzPts val="2400"/>
              <a:buFont typeface="Noto Sans Symbols"/>
              <a:buChar char="▪"/>
            </a:pPr>
            <a:r>
              <a:rPr b="1" i="0" lang="en-US" sz="2400" u="none" cap="none" strike="noStrike">
                <a:solidFill>
                  <a:srgbClr val="000000"/>
                </a:solidFill>
                <a:latin typeface="Calibri"/>
                <a:ea typeface="Calibri"/>
                <a:cs typeface="Calibri"/>
                <a:sym typeface="Calibri"/>
              </a:rPr>
              <a:t>Có tài kinh bang tế thế</a:t>
            </a:r>
            <a:endParaRPr b="0" i="0" sz="1400" u="none" cap="none" strike="noStrike">
              <a:solidFill>
                <a:srgbClr val="000000"/>
              </a:solidFill>
              <a:latin typeface="Arial"/>
              <a:ea typeface="Arial"/>
              <a:cs typeface="Arial"/>
              <a:sym typeface="Arial"/>
            </a:endParaRPr>
          </a:p>
        </p:txBody>
      </p:sp>
      <p:pic>
        <p:nvPicPr>
          <p:cNvPr id="352" name="Google Shape;352;p21"/>
          <p:cNvPicPr preferRelativeResize="0"/>
          <p:nvPr/>
        </p:nvPicPr>
        <p:blipFill rotWithShape="1">
          <a:blip r:embed="rId3">
            <a:alphaModFix/>
          </a:blip>
          <a:srcRect b="0" l="0" r="0" t="4210"/>
          <a:stretch/>
        </p:blipFill>
        <p:spPr>
          <a:xfrm>
            <a:off x="7162661" y="307405"/>
            <a:ext cx="4723785" cy="6114731"/>
          </a:xfrm>
          <a:prstGeom prst="rect">
            <a:avLst/>
          </a:prstGeom>
          <a:noFill/>
          <a:ln cap="flat" cmpd="sng" w="57150">
            <a:solidFill>
              <a:schemeClr val="lt1"/>
            </a:solidFill>
            <a:prstDash val="solid"/>
            <a:round/>
            <a:headEnd len="sm" w="sm" type="none"/>
            <a:tailEnd len="sm" w="sm" type="none"/>
          </a:ln>
          <a:effectLst>
            <a:outerShdw blurRad="292100" sx="102000" rotWithShape="0" algn="ctr" sy="102000">
              <a:srgbClr val="000000">
                <a:alpha val="26274"/>
              </a:srgbClr>
            </a:outerShdw>
          </a:effectLst>
        </p:spPr>
      </p:pic>
      <p:pic>
        <p:nvPicPr>
          <p:cNvPr id="353" name="Google Shape;353;p21"/>
          <p:cNvPicPr preferRelativeResize="0"/>
          <p:nvPr/>
        </p:nvPicPr>
        <p:blipFill rotWithShape="1">
          <a:blip r:embed="rId4">
            <a:alphaModFix/>
          </a:blip>
          <a:srcRect b="0" l="0" r="0" t="0"/>
          <a:stretch/>
        </p:blipFill>
        <p:spPr>
          <a:xfrm>
            <a:off x="1866976" y="1504708"/>
            <a:ext cx="2539216" cy="682600"/>
          </a:xfrm>
          <a:prstGeom prst="rect">
            <a:avLst/>
          </a:prstGeom>
          <a:noFill/>
          <a:ln>
            <a:noFill/>
          </a:ln>
        </p:spPr>
      </p:pic>
    </p:spTree>
  </p:cSld>
  <p:clrMapOvr>
    <a:masterClrMapping/>
  </p:clrMapOvr>
  <p:transition>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2"/>
          <p:cNvSpPr/>
          <p:nvPr/>
        </p:nvSpPr>
        <p:spPr>
          <a:xfrm>
            <a:off x="876979" y="2524154"/>
            <a:ext cx="5523781"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C0C0C"/>
              </a:buClr>
              <a:buSzPts val="2400"/>
              <a:buFont typeface="Noto Sans Symbols"/>
              <a:buChar char="▪"/>
            </a:pPr>
            <a:r>
              <a:rPr b="1" i="0" lang="en-US" sz="2400" u="none" cap="none" strike="noStrike">
                <a:solidFill>
                  <a:srgbClr val="0C0C0C"/>
                </a:solidFill>
                <a:latin typeface="Times New Roman"/>
                <a:ea typeface="Times New Roman"/>
                <a:cs typeface="Times New Roman"/>
                <a:sym typeface="Times New Roman"/>
              </a:rPr>
              <a:t> Nhà quân sự, chính trị, ngoại giao tài ba</a:t>
            </a:r>
            <a:endParaRPr b="1" i="0" sz="2400" u="none" cap="none" strike="noStrike">
              <a:solidFill>
                <a:srgbClr val="0C0C0C"/>
              </a:solidFill>
              <a:latin typeface="Times New Roman"/>
              <a:ea typeface="Times New Roman"/>
              <a:cs typeface="Times New Roman"/>
              <a:sym typeface="Times New Roman"/>
            </a:endParaRPr>
          </a:p>
        </p:txBody>
      </p:sp>
      <p:sp>
        <p:nvSpPr>
          <p:cNvPr id="360" name="Google Shape;360;p22"/>
          <p:cNvSpPr/>
          <p:nvPr/>
        </p:nvSpPr>
        <p:spPr>
          <a:xfrm>
            <a:off x="876979" y="3238525"/>
            <a:ext cx="4571405" cy="64633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C0C0C"/>
              </a:buClr>
              <a:buSzPts val="2400"/>
              <a:buFont typeface="Noto Sans Symbols"/>
              <a:buChar char="▪"/>
            </a:pPr>
            <a:r>
              <a:rPr b="1" i="0" lang="en-US" sz="2400" u="none" cap="none" strike="noStrike">
                <a:solidFill>
                  <a:srgbClr val="0C0C0C"/>
                </a:solidFill>
                <a:latin typeface="Times New Roman"/>
                <a:ea typeface="Times New Roman"/>
                <a:cs typeface="Times New Roman"/>
                <a:sym typeface="Times New Roman"/>
              </a:rPr>
              <a:t> Nhà thơ, nhà văn kiệt xuất</a:t>
            </a:r>
            <a:endParaRPr b="1" i="0" sz="2400" u="none" cap="none" strike="noStrike">
              <a:solidFill>
                <a:srgbClr val="0C0C0C"/>
              </a:solidFill>
              <a:latin typeface="Times New Roman"/>
              <a:ea typeface="Times New Roman"/>
              <a:cs typeface="Times New Roman"/>
              <a:sym typeface="Times New Roman"/>
            </a:endParaRPr>
          </a:p>
        </p:txBody>
      </p:sp>
      <p:sp>
        <p:nvSpPr>
          <p:cNvPr id="361" name="Google Shape;361;p22"/>
          <p:cNvSpPr/>
          <p:nvPr/>
        </p:nvSpPr>
        <p:spPr>
          <a:xfrm>
            <a:off x="876979" y="3762422"/>
            <a:ext cx="4571405" cy="64633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C0C0C"/>
              </a:buClr>
              <a:buSzPts val="2400"/>
              <a:buFont typeface="Noto Sans Symbols"/>
              <a:buChar char="▪"/>
            </a:pPr>
            <a:r>
              <a:rPr b="1" i="0" lang="en-US" sz="2400" u="none" cap="none" strike="noStrike">
                <a:solidFill>
                  <a:srgbClr val="0C0C0C"/>
                </a:solidFill>
                <a:latin typeface="Times New Roman"/>
                <a:ea typeface="Times New Roman"/>
                <a:cs typeface="Times New Roman"/>
                <a:sym typeface="Times New Roman"/>
              </a:rPr>
              <a:t> Bậc trung thần của nhà Lê</a:t>
            </a:r>
            <a:endParaRPr b="1" i="0" sz="2400" u="none" cap="none" strike="noStrike">
              <a:solidFill>
                <a:srgbClr val="0C0C0C"/>
              </a:solidFill>
              <a:latin typeface="Times New Roman"/>
              <a:ea typeface="Times New Roman"/>
              <a:cs typeface="Times New Roman"/>
              <a:sym typeface="Times New Roman"/>
            </a:endParaRPr>
          </a:p>
        </p:txBody>
      </p:sp>
      <p:sp>
        <p:nvSpPr>
          <p:cNvPr id="362" name="Google Shape;362;p22"/>
          <p:cNvSpPr/>
          <p:nvPr/>
        </p:nvSpPr>
        <p:spPr>
          <a:xfrm>
            <a:off x="876980" y="4362508"/>
            <a:ext cx="5219020" cy="461665"/>
          </a:xfrm>
          <a:prstGeom prst="rect">
            <a:avLst/>
          </a:prstGeom>
          <a:noFill/>
          <a:ln>
            <a:noFill/>
          </a:ln>
        </p:spPr>
        <p:txBody>
          <a:bodyPr anchorCtr="0" anchor="t" bIns="45700" lIns="91425" spcFirstLastPara="1" rIns="91425" wrap="square" tIns="45700">
            <a:spAutoFit/>
          </a:bodyPr>
          <a:lstStyle/>
          <a:p>
            <a:pPr indent="-342831" lvl="0" marL="342831" marR="0" rtl="0" algn="l">
              <a:lnSpc>
                <a:spcPct val="100000"/>
              </a:lnSpc>
              <a:spcBef>
                <a:spcPts val="0"/>
              </a:spcBef>
              <a:spcAft>
                <a:spcPts val="0"/>
              </a:spcAft>
              <a:buClr>
                <a:srgbClr val="0C0C0C"/>
              </a:buClr>
              <a:buSzPts val="2400"/>
              <a:buFont typeface="Noto Sans Symbols"/>
              <a:buChar char="▪"/>
            </a:pPr>
            <a:r>
              <a:rPr b="1" i="0" lang="en-US" sz="2400" u="none" cap="none" strike="noStrike">
                <a:solidFill>
                  <a:srgbClr val="0C0C0C"/>
                </a:solidFill>
                <a:latin typeface="Times New Roman"/>
                <a:ea typeface="Times New Roman"/>
                <a:cs typeface="Times New Roman"/>
                <a:sym typeface="Times New Roman"/>
              </a:rPr>
              <a:t>Bị kết án oan tru di tam tộc</a:t>
            </a:r>
            <a:endParaRPr b="1" i="0" sz="2400" u="none" cap="none" strike="noStrike">
              <a:solidFill>
                <a:srgbClr val="0C0C0C"/>
              </a:solidFill>
              <a:latin typeface="Times New Roman"/>
              <a:ea typeface="Times New Roman"/>
              <a:cs typeface="Times New Roman"/>
              <a:sym typeface="Times New Roman"/>
            </a:endParaRPr>
          </a:p>
        </p:txBody>
      </p:sp>
      <p:pic>
        <p:nvPicPr>
          <p:cNvPr id="363" name="Google Shape;363;p22"/>
          <p:cNvPicPr preferRelativeResize="0"/>
          <p:nvPr/>
        </p:nvPicPr>
        <p:blipFill rotWithShape="1">
          <a:blip r:embed="rId3">
            <a:alphaModFix/>
          </a:blip>
          <a:srcRect b="0" l="0" r="0" t="0"/>
          <a:stretch/>
        </p:blipFill>
        <p:spPr>
          <a:xfrm>
            <a:off x="5882337" y="298138"/>
            <a:ext cx="3756502" cy="6171396"/>
          </a:xfrm>
          <a:prstGeom prst="rect">
            <a:avLst/>
          </a:prstGeom>
          <a:noFill/>
          <a:ln>
            <a:noFill/>
          </a:ln>
        </p:spPr>
      </p:pic>
      <p:pic>
        <p:nvPicPr>
          <p:cNvPr id="364" name="Google Shape;364;p22"/>
          <p:cNvPicPr preferRelativeResize="0"/>
          <p:nvPr/>
        </p:nvPicPr>
        <p:blipFill rotWithShape="1">
          <a:blip r:embed="rId4">
            <a:alphaModFix/>
          </a:blip>
          <a:srcRect b="0" l="0" r="0" t="0"/>
          <a:stretch/>
        </p:blipFill>
        <p:spPr>
          <a:xfrm>
            <a:off x="1233216" y="1483065"/>
            <a:ext cx="3601576" cy="795726"/>
          </a:xfrm>
          <a:prstGeom prst="rect">
            <a:avLst/>
          </a:prstGeom>
          <a:noFill/>
          <a:ln>
            <a:noFill/>
          </a:ln>
        </p:spPr>
      </p:pic>
    </p:spTree>
  </p:cSld>
  <p:clrMapOvr>
    <a:masterClrMapping/>
  </p:clrMapOvr>
  <p:transition>
    <p:wipe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E:\CBQ.jpg" id="370" name="Google Shape;370;p23"/>
          <p:cNvPicPr preferRelativeResize="0"/>
          <p:nvPr/>
        </p:nvPicPr>
        <p:blipFill rotWithShape="1">
          <a:blip r:embed="rId3">
            <a:alphaModFix/>
          </a:blip>
          <a:srcRect b="0" l="0" r="0" t="0"/>
          <a:stretch/>
        </p:blipFill>
        <p:spPr>
          <a:xfrm>
            <a:off x="7162662" y="325139"/>
            <a:ext cx="4723785" cy="6096997"/>
          </a:xfrm>
          <a:prstGeom prst="rect">
            <a:avLst/>
          </a:prstGeom>
          <a:noFill/>
          <a:ln cap="flat" cmpd="sng" w="57150">
            <a:solidFill>
              <a:schemeClr val="lt1"/>
            </a:solidFill>
            <a:prstDash val="solid"/>
            <a:round/>
            <a:headEnd len="sm" w="sm" type="none"/>
            <a:tailEnd len="sm" w="sm" type="none"/>
          </a:ln>
          <a:effectLst>
            <a:outerShdw blurRad="292100" sx="102000" rotWithShape="0" algn="ctr" sy="102000">
              <a:srgbClr val="000000">
                <a:alpha val="26274"/>
              </a:srgbClr>
            </a:outerShdw>
          </a:effectLst>
        </p:spPr>
      </p:pic>
      <p:sp>
        <p:nvSpPr>
          <p:cNvPr id="371" name="Google Shape;371;p23"/>
          <p:cNvSpPr/>
          <p:nvPr/>
        </p:nvSpPr>
        <p:spPr>
          <a:xfrm>
            <a:off x="1144438" y="2378113"/>
            <a:ext cx="476188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000000"/>
                </a:solidFill>
                <a:latin typeface="Times New Roman"/>
                <a:ea typeface="Times New Roman"/>
                <a:cs typeface="Times New Roman"/>
                <a:sym typeface="Times New Roman"/>
              </a:rPr>
              <a:t>Là người tài hoa, tiến hành cuộc nổi dậy ở Mỹ Lương (tỉnh Sơn Tây) chống lại triều đình phong kiến.</a:t>
            </a:r>
            <a:endParaRPr b="0" i="0" sz="1400" u="none" cap="none" strike="noStrike">
              <a:solidFill>
                <a:srgbClr val="000000"/>
              </a:solidFill>
              <a:latin typeface="Arial"/>
              <a:ea typeface="Arial"/>
              <a:cs typeface="Arial"/>
              <a:sym typeface="Arial"/>
            </a:endParaRPr>
          </a:p>
        </p:txBody>
      </p:sp>
      <p:sp>
        <p:nvSpPr>
          <p:cNvPr id="372" name="Google Shape;372;p23"/>
          <p:cNvSpPr/>
          <p:nvPr/>
        </p:nvSpPr>
        <p:spPr>
          <a:xfrm>
            <a:off x="1144438" y="3646410"/>
            <a:ext cx="444187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000000"/>
                </a:solidFill>
                <a:latin typeface="Times New Roman"/>
                <a:ea typeface="Times New Roman"/>
                <a:cs typeface="Times New Roman"/>
                <a:sym typeface="Times New Roman"/>
              </a:rPr>
              <a:t>Bị gọi là “nghịch Quát”, bị đem bêu đầu khắp Bắc Kì và giã nhỏ quăng xuống sông.</a:t>
            </a:r>
            <a:endParaRPr b="0" i="0" sz="1400" u="none" cap="none" strike="noStrike">
              <a:solidFill>
                <a:srgbClr val="000000"/>
              </a:solidFill>
              <a:latin typeface="Arial"/>
              <a:ea typeface="Arial"/>
              <a:cs typeface="Arial"/>
              <a:sym typeface="Arial"/>
            </a:endParaRPr>
          </a:p>
        </p:txBody>
      </p:sp>
      <p:pic>
        <p:nvPicPr>
          <p:cNvPr id="373" name="Google Shape;373;p23"/>
          <p:cNvPicPr preferRelativeResize="0"/>
          <p:nvPr/>
        </p:nvPicPr>
        <p:blipFill rotWithShape="1">
          <a:blip r:embed="rId4">
            <a:alphaModFix/>
          </a:blip>
          <a:srcRect b="0" l="0" r="0" t="0"/>
          <a:stretch/>
        </p:blipFill>
        <p:spPr>
          <a:xfrm>
            <a:off x="1486733" y="1436897"/>
            <a:ext cx="3628691" cy="7380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24"/>
          <p:cNvPicPr preferRelativeResize="0"/>
          <p:nvPr/>
        </p:nvPicPr>
        <p:blipFill rotWithShape="1">
          <a:blip r:embed="rId3">
            <a:alphaModFix/>
          </a:blip>
          <a:srcRect b="0" l="0" r="0" t="0"/>
          <a:stretch/>
        </p:blipFill>
        <p:spPr>
          <a:xfrm>
            <a:off x="204677" y="2205023"/>
            <a:ext cx="2882608" cy="3396487"/>
          </a:xfrm>
          <a:prstGeom prst="ellipse">
            <a:avLst/>
          </a:prstGeom>
          <a:noFill/>
          <a:ln>
            <a:noFill/>
          </a:ln>
        </p:spPr>
      </p:pic>
      <p:pic>
        <p:nvPicPr>
          <p:cNvPr id="380" name="Google Shape;380;p24"/>
          <p:cNvPicPr preferRelativeResize="0"/>
          <p:nvPr/>
        </p:nvPicPr>
        <p:blipFill rotWithShape="1">
          <a:blip r:embed="rId4">
            <a:alphaModFix/>
          </a:blip>
          <a:srcRect b="0" l="0" r="0" t="0"/>
          <a:stretch/>
        </p:blipFill>
        <p:spPr>
          <a:xfrm flipH="1">
            <a:off x="3285254" y="1733927"/>
            <a:ext cx="2823261" cy="4133725"/>
          </a:xfrm>
          <a:prstGeom prst="ellipse">
            <a:avLst/>
          </a:prstGeom>
          <a:noFill/>
          <a:ln>
            <a:noFill/>
          </a:ln>
        </p:spPr>
      </p:pic>
      <p:pic>
        <p:nvPicPr>
          <p:cNvPr id="381" name="Google Shape;381;p24"/>
          <p:cNvPicPr preferRelativeResize="0"/>
          <p:nvPr/>
        </p:nvPicPr>
        <p:blipFill rotWithShape="1">
          <a:blip r:embed="rId5">
            <a:alphaModFix/>
          </a:blip>
          <a:srcRect b="0" l="0" r="0" t="0"/>
          <a:stretch/>
        </p:blipFill>
        <p:spPr>
          <a:xfrm>
            <a:off x="6306483" y="972007"/>
            <a:ext cx="2782951" cy="4229136"/>
          </a:xfrm>
          <a:prstGeom prst="ellipse">
            <a:avLst/>
          </a:prstGeom>
          <a:noFill/>
          <a:ln>
            <a:noFill/>
          </a:ln>
        </p:spPr>
      </p:pic>
      <p:pic>
        <p:nvPicPr>
          <p:cNvPr descr="E:\CBQ.jpg" id="382" name="Google Shape;382;p24"/>
          <p:cNvPicPr preferRelativeResize="0"/>
          <p:nvPr/>
        </p:nvPicPr>
        <p:blipFill rotWithShape="1">
          <a:blip r:embed="rId6">
            <a:alphaModFix/>
          </a:blip>
          <a:srcRect b="0" l="0" r="0" t="0"/>
          <a:stretch/>
        </p:blipFill>
        <p:spPr>
          <a:xfrm>
            <a:off x="9143603" y="419492"/>
            <a:ext cx="2933318" cy="4019732"/>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hua004" id="388" name="Google Shape;388;p25"/>
          <p:cNvPicPr preferRelativeResize="0"/>
          <p:nvPr/>
        </p:nvPicPr>
        <p:blipFill rotWithShape="1">
          <a:blip r:embed="rId3">
            <a:alphaModFix/>
          </a:blip>
          <a:srcRect b="0" l="0" r="0" t="0"/>
          <a:stretch/>
        </p:blipFill>
        <p:spPr>
          <a:xfrm>
            <a:off x="0" y="-9815"/>
            <a:ext cx="12192000" cy="6858000"/>
          </a:xfrm>
          <a:prstGeom prst="rect">
            <a:avLst/>
          </a:prstGeom>
          <a:noFill/>
          <a:ln>
            <a:noFill/>
          </a:ln>
        </p:spPr>
      </p:pic>
      <p:sp>
        <p:nvSpPr>
          <p:cNvPr id="389" name="Google Shape;389;p25"/>
          <p:cNvSpPr txBox="1"/>
          <p:nvPr/>
        </p:nvSpPr>
        <p:spPr>
          <a:xfrm>
            <a:off x="191910" y="101599"/>
            <a:ext cx="738293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II. ĐỌC – HIỂU VĂN BẢN</a:t>
            </a:r>
            <a:endParaRPr b="1" i="0" sz="2400" u="none" cap="none" strike="noStrike">
              <a:solidFill>
                <a:srgbClr val="FF0000"/>
              </a:solidFill>
              <a:latin typeface="Times New Roman"/>
              <a:ea typeface="Times New Roman"/>
              <a:cs typeface="Times New Roman"/>
              <a:sym typeface="Times New Roman"/>
            </a:endParaRPr>
          </a:p>
        </p:txBody>
      </p:sp>
      <p:sp>
        <p:nvSpPr>
          <p:cNvPr id="390" name="Google Shape;390;p25"/>
          <p:cNvSpPr txBox="1"/>
          <p:nvPr/>
        </p:nvSpPr>
        <p:spPr>
          <a:xfrm>
            <a:off x="428976" y="496708"/>
            <a:ext cx="55146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3. Hai câu luận</a:t>
            </a:r>
            <a:endParaRPr b="1" i="0" sz="2400" u="none" cap="none" strike="noStrike">
              <a:solidFill>
                <a:schemeClr val="dk1"/>
              </a:solidFill>
              <a:latin typeface="Times New Roman"/>
              <a:ea typeface="Times New Roman"/>
              <a:cs typeface="Times New Roman"/>
              <a:sym typeface="Times New Roman"/>
            </a:endParaRPr>
          </a:p>
        </p:txBody>
      </p:sp>
      <p:sp>
        <p:nvSpPr>
          <p:cNvPr id="391" name="Google Shape;391;p25"/>
          <p:cNvSpPr txBox="1"/>
          <p:nvPr/>
        </p:nvSpPr>
        <p:spPr>
          <a:xfrm>
            <a:off x="1873956" y="5531556"/>
            <a:ext cx="31947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392" name="Google Shape;392;p25"/>
          <p:cNvSpPr/>
          <p:nvPr/>
        </p:nvSpPr>
        <p:spPr>
          <a:xfrm>
            <a:off x="1449977" y="2694470"/>
            <a:ext cx="8830492" cy="3861600"/>
          </a:xfrm>
          <a:prstGeom prst="cloudCallout">
            <a:avLst>
              <a:gd fmla="val -20833" name="adj1"/>
              <a:gd fmla="val 6250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C00000"/>
                </a:solidFill>
                <a:latin typeface="Times New Roman"/>
                <a:ea typeface="Times New Roman"/>
                <a:cs typeface="Times New Roman"/>
                <a:sym typeface="Times New Roman"/>
              </a:rPr>
              <a:t>- Qua ý thơ “ta tự coi mình cùng hội cùng thuyền với những kẻ mắc nỗi oan lạ lùng vì nết phong nhã”, em hiểu gì về tấm lòng của Nguyễn Du?</a:t>
            </a:r>
            <a:endParaRPr b="1" i="0" sz="2400" u="none" cap="none" strike="noStrike">
              <a:solidFill>
                <a:srgbClr val="C00000"/>
              </a:solidFill>
              <a:latin typeface="Times New Roman"/>
              <a:ea typeface="Times New Roman"/>
              <a:cs typeface="Times New Roman"/>
              <a:sym typeface="Times New Roman"/>
            </a:endParaRPr>
          </a:p>
        </p:txBody>
      </p:sp>
      <p:sp>
        <p:nvSpPr>
          <p:cNvPr id="393" name="Google Shape;393;p25"/>
          <p:cNvSpPr/>
          <p:nvPr/>
        </p:nvSpPr>
        <p:spPr>
          <a:xfrm>
            <a:off x="1873956" y="2662524"/>
            <a:ext cx="7122126" cy="1842232"/>
          </a:xfrm>
          <a:prstGeom prst="cloudCallout">
            <a:avLst>
              <a:gd fmla="val -20833" name="adj1"/>
              <a:gd fmla="val 6250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C00000"/>
                </a:solidFill>
                <a:latin typeface="Times New Roman"/>
                <a:ea typeface="Times New Roman"/>
                <a:cs typeface="Times New Roman"/>
                <a:sym typeface="Times New Roman"/>
              </a:rPr>
              <a:t>So sánh cụm từ “ngã tự cư” ở bản phiên âm và cụm từ “khách tự mang” ở bản dịch nghĩa. </a:t>
            </a:r>
            <a:endParaRPr b="1" i="0" sz="2400" u="none" cap="none" strike="noStrike">
              <a:solidFill>
                <a:srgbClr val="C00000"/>
              </a:solidFill>
              <a:latin typeface="Times New Roman"/>
              <a:ea typeface="Times New Roman"/>
              <a:cs typeface="Times New Roman"/>
              <a:sym typeface="Times New Roman"/>
            </a:endParaRPr>
          </a:p>
        </p:txBody>
      </p:sp>
      <p:sp>
        <p:nvSpPr>
          <p:cNvPr id="394" name="Google Shape;394;p25"/>
          <p:cNvSpPr txBox="1"/>
          <p:nvPr/>
        </p:nvSpPr>
        <p:spPr>
          <a:xfrm>
            <a:off x="739588" y="1102659"/>
            <a:ext cx="660250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Ngã tự cư: tự coi mình cùng hội cùng thuyền…</a:t>
            </a:r>
            <a:endParaRPr b="1" i="0" sz="2400" u="none" cap="none" strike="noStrike">
              <a:solidFill>
                <a:schemeClr val="dk1"/>
              </a:solidFill>
              <a:latin typeface="Times New Roman"/>
              <a:ea typeface="Times New Roman"/>
              <a:cs typeface="Times New Roman"/>
              <a:sym typeface="Times New Roman"/>
            </a:endParaRPr>
          </a:p>
        </p:txBody>
      </p:sp>
      <p:sp>
        <p:nvSpPr>
          <p:cNvPr id="395" name="Google Shape;395;p25"/>
          <p:cNvSpPr/>
          <p:nvPr/>
        </p:nvSpPr>
        <p:spPr>
          <a:xfrm>
            <a:off x="739588" y="1775012"/>
            <a:ext cx="363071" cy="510988"/>
          </a:xfrm>
          <a:prstGeom prst="curvedRight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396" name="Google Shape;396;p25"/>
          <p:cNvSpPr txBox="1"/>
          <p:nvPr/>
        </p:nvSpPr>
        <p:spPr>
          <a:xfrm>
            <a:off x="1449977" y="1831429"/>
            <a:ext cx="663170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Cái tôi của nhà thơ trực tiếp biểu hiện cảm xúc</a:t>
            </a:r>
            <a:endParaRPr b="1" i="0" sz="2400" u="none" cap="none" strike="noStrike">
              <a:solidFill>
                <a:schemeClr val="dk1"/>
              </a:solidFill>
              <a:latin typeface="Times New Roman"/>
              <a:ea typeface="Times New Roman"/>
              <a:cs typeface="Times New Roman"/>
              <a:sym typeface="Times New Roman"/>
            </a:endParaRPr>
          </a:p>
        </p:txBody>
      </p:sp>
      <p:sp>
        <p:nvSpPr>
          <p:cNvPr id="397" name="Google Shape;397;p25"/>
          <p:cNvSpPr txBox="1"/>
          <p:nvPr/>
        </p:nvSpPr>
        <p:spPr>
          <a:xfrm>
            <a:off x="5163674" y="2433916"/>
            <a:ext cx="652182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Điều hiếm có trong thơ trung đại</a:t>
            </a:r>
            <a:endParaRPr b="1" i="0" sz="2400" u="none" cap="none" strike="noStrike">
              <a:solidFill>
                <a:schemeClr val="dk1"/>
              </a:solidFill>
              <a:latin typeface="Times New Roman"/>
              <a:ea typeface="Times New Roman"/>
              <a:cs typeface="Times New Roman"/>
              <a:sym typeface="Times New Roman"/>
            </a:endParaRPr>
          </a:p>
        </p:txBody>
      </p:sp>
      <p:sp>
        <p:nvSpPr>
          <p:cNvPr id="398" name="Google Shape;398;p25"/>
          <p:cNvSpPr/>
          <p:nvPr/>
        </p:nvSpPr>
        <p:spPr>
          <a:xfrm flipH="1" rot="10800000">
            <a:off x="5163673" y="2554936"/>
            <a:ext cx="549025" cy="237492"/>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Times New Roman"/>
              <a:ea typeface="Times New Roman"/>
              <a:cs typeface="Times New Roman"/>
              <a:sym typeface="Times New Roman"/>
            </a:endParaRPr>
          </a:p>
        </p:txBody>
      </p:sp>
      <p:sp>
        <p:nvSpPr>
          <p:cNvPr id="399" name="Google Shape;399;p25"/>
          <p:cNvSpPr txBox="1"/>
          <p:nvPr/>
        </p:nvSpPr>
        <p:spPr>
          <a:xfrm>
            <a:off x="1873956" y="3246885"/>
            <a:ext cx="864164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  Sự đồng cảm đến mức tri âm về nỗi đau thân phận 🡪 nỗi thương mình</a:t>
            </a:r>
            <a:endParaRPr b="1" i="0" sz="2400" u="none" cap="none" strike="noStrike">
              <a:solidFill>
                <a:schemeClr val="dk1"/>
              </a:solidFill>
              <a:latin typeface="Times New Roman"/>
              <a:ea typeface="Times New Roman"/>
              <a:cs typeface="Times New Roman"/>
              <a:sym typeface="Times New Roman"/>
            </a:endParaRPr>
          </a:p>
        </p:txBody>
      </p:sp>
      <p:sp>
        <p:nvSpPr>
          <p:cNvPr id="400" name="Google Shape;400;p25"/>
          <p:cNvSpPr/>
          <p:nvPr/>
        </p:nvSpPr>
        <p:spPr>
          <a:xfrm>
            <a:off x="981635" y="4022924"/>
            <a:ext cx="672353" cy="293582"/>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Times New Roman"/>
              <a:ea typeface="Times New Roman"/>
              <a:cs typeface="Times New Roman"/>
              <a:sym typeface="Times New Roman"/>
            </a:endParaRPr>
          </a:p>
        </p:txBody>
      </p:sp>
      <p:sp>
        <p:nvSpPr>
          <p:cNvPr id="401" name="Google Shape;401;p25"/>
          <p:cNvSpPr txBox="1"/>
          <p:nvPr/>
        </p:nvSpPr>
        <p:spPr>
          <a:xfrm>
            <a:off x="1873956" y="4199322"/>
            <a:ext cx="763311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 - Tiếng nói tố cáo XHPK bất công</a:t>
            </a:r>
            <a:endParaRPr b="1" i="0" sz="2400" u="none" cap="none" strike="noStrike">
              <a:solidFill>
                <a:schemeClr val="dk1"/>
              </a:solidFill>
              <a:latin typeface="Times New Roman"/>
              <a:ea typeface="Times New Roman"/>
              <a:cs typeface="Times New Roman"/>
              <a:sym typeface="Times New Roman"/>
            </a:endParaRPr>
          </a:p>
        </p:txBody>
      </p:sp>
      <p:sp>
        <p:nvSpPr>
          <p:cNvPr id="402" name="Google Shape;402;p25"/>
          <p:cNvSpPr txBox="1"/>
          <p:nvPr/>
        </p:nvSpPr>
        <p:spPr>
          <a:xfrm>
            <a:off x="5943599" y="2983119"/>
            <a:ext cx="5617030" cy="1384995"/>
          </a:xfrm>
          <a:prstGeom prst="rect">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Cùng một lứa bên trời lận đận</a:t>
            </a:r>
            <a:endParaRPr b="1" i="0" sz="2800" u="none" cap="none" strike="noStrik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Gặp gỡ nhau lọ sẵn quen nhau</a:t>
            </a:r>
            <a:endParaRPr b="1" i="0" sz="2800" u="none" cap="none" strike="noStrike">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(Tì bà hành – Bạch Cư Dị)</a:t>
            </a:r>
            <a:endParaRPr b="1" i="0" sz="28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93"/>
                                        </p:tgtEl>
                                      </p:cBhvr>
                                    </p:animEffect>
                                    <p:set>
                                      <p:cBhvr>
                                        <p:cTn dur="1" fill="hold">
                                          <p:stCondLst>
                                            <p:cond delay="500"/>
                                          </p:stCondLst>
                                        </p:cTn>
                                        <p:tgtEl>
                                          <p:spTgt spid="3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92"/>
                                        </p:tgtEl>
                                      </p:cBhvr>
                                    </p:animEffect>
                                    <p:set>
                                      <p:cBhvr>
                                        <p:cTn dur="1" fill="hold">
                                          <p:stCondLst>
                                            <p:cond delay="2000"/>
                                          </p:stCondLst>
                                        </p:cTn>
                                        <p:tgtEl>
                                          <p:spTgt spid="3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2"/>
                                        </p:tgtEl>
                                      </p:cBhvr>
                                    </p:animEffect>
                                    <p:set>
                                      <p:cBhvr>
                                        <p:cTn dur="1" fill="hold">
                                          <p:stCondLst>
                                            <p:cond delay="500"/>
                                          </p:stCondLst>
                                        </p:cTn>
                                        <p:tgtEl>
                                          <p:spTgt spid="4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hua004" id="407" name="Google Shape;407;p26"/>
          <p:cNvPicPr preferRelativeResize="0"/>
          <p:nvPr/>
        </p:nvPicPr>
        <p:blipFill rotWithShape="1">
          <a:blip r:embed="rId3">
            <a:alphaModFix/>
          </a:blip>
          <a:srcRect b="0" l="0" r="0" t="0"/>
          <a:stretch/>
        </p:blipFill>
        <p:spPr>
          <a:xfrm>
            <a:off x="-1909349" y="40341"/>
            <a:ext cx="18365280" cy="6858000"/>
          </a:xfrm>
          <a:prstGeom prst="rect">
            <a:avLst/>
          </a:prstGeom>
          <a:noFill/>
          <a:ln>
            <a:noFill/>
          </a:ln>
        </p:spPr>
      </p:pic>
      <p:sp>
        <p:nvSpPr>
          <p:cNvPr id="408" name="Google Shape;408;p26"/>
          <p:cNvSpPr txBox="1"/>
          <p:nvPr/>
        </p:nvSpPr>
        <p:spPr>
          <a:xfrm>
            <a:off x="3838358" y="1223682"/>
            <a:ext cx="517117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Mạch cảm xúc của 6 câu thơ đầu</a:t>
            </a:r>
            <a:endParaRPr b="1" i="0" sz="2400" u="none" cap="none" strike="noStrike">
              <a:solidFill>
                <a:schemeClr val="dk1"/>
              </a:solidFill>
              <a:latin typeface="Times New Roman"/>
              <a:ea typeface="Times New Roman"/>
              <a:cs typeface="Times New Roman"/>
              <a:sym typeface="Times New Roman"/>
            </a:endParaRPr>
          </a:p>
        </p:txBody>
      </p:sp>
      <p:sp>
        <p:nvSpPr>
          <p:cNvPr id="409" name="Google Shape;409;p26"/>
          <p:cNvSpPr txBox="1"/>
          <p:nvPr/>
        </p:nvSpPr>
        <p:spPr>
          <a:xfrm>
            <a:off x="1425021" y="2124635"/>
            <a:ext cx="870061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2 câu đầu: Thảng thốt, tiếc nuối trước sự thay đổi của cuộc đời  </a:t>
            </a:r>
            <a:endParaRPr b="1" i="0" sz="2400" u="none" cap="none" strike="noStrike">
              <a:solidFill>
                <a:schemeClr val="dk1"/>
              </a:solidFill>
              <a:latin typeface="Times New Roman"/>
              <a:ea typeface="Times New Roman"/>
              <a:cs typeface="Times New Roman"/>
              <a:sym typeface="Times New Roman"/>
            </a:endParaRPr>
          </a:p>
        </p:txBody>
      </p:sp>
      <p:sp>
        <p:nvSpPr>
          <p:cNvPr id="410" name="Google Shape;410;p26"/>
          <p:cNvSpPr txBox="1"/>
          <p:nvPr/>
        </p:nvSpPr>
        <p:spPr>
          <a:xfrm>
            <a:off x="1425389" y="3254187"/>
            <a:ext cx="948017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2 câu thực: Thương Tiểu Thanh và những kiếp người tài- sắc bạc mệnh</a:t>
            </a:r>
            <a:endParaRPr b="1" i="0" sz="2400" u="none" cap="none" strike="noStrike">
              <a:solidFill>
                <a:schemeClr val="dk1"/>
              </a:solidFill>
              <a:latin typeface="Times New Roman"/>
              <a:ea typeface="Times New Roman"/>
              <a:cs typeface="Times New Roman"/>
              <a:sym typeface="Times New Roman"/>
            </a:endParaRPr>
          </a:p>
        </p:txBody>
      </p:sp>
      <p:sp>
        <p:nvSpPr>
          <p:cNvPr id="411" name="Google Shape;411;p26"/>
          <p:cNvSpPr txBox="1"/>
          <p:nvPr/>
        </p:nvSpPr>
        <p:spPr>
          <a:xfrm>
            <a:off x="1389164" y="4746809"/>
            <a:ext cx="951640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2 câu luận: Uất ức, bất lực trước quy luật nghiệt ngã khó lí giải “tài mệnh tương đố”, hồng nhan bạc mệnh </a:t>
            </a:r>
            <a:endParaRPr b="1" i="0" sz="2400" u="none" cap="none" strike="noStrike">
              <a:solidFill>
                <a:schemeClr val="dk1"/>
              </a:solidFill>
              <a:latin typeface="Times New Roman"/>
              <a:ea typeface="Times New Roman"/>
              <a:cs typeface="Times New Roman"/>
              <a:sym typeface="Times New Roman"/>
            </a:endParaRPr>
          </a:p>
        </p:txBody>
      </p:sp>
      <p:sp>
        <p:nvSpPr>
          <p:cNvPr id="412" name="Google Shape;412;p26"/>
          <p:cNvSpPr/>
          <p:nvPr/>
        </p:nvSpPr>
        <p:spPr>
          <a:xfrm>
            <a:off x="5217459" y="2586300"/>
            <a:ext cx="591670" cy="839974"/>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3" name="Google Shape;413;p26"/>
          <p:cNvSpPr/>
          <p:nvPr/>
        </p:nvSpPr>
        <p:spPr>
          <a:xfrm>
            <a:off x="5109881" y="3778624"/>
            <a:ext cx="699247" cy="860611"/>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hua004" id="418" name="Google Shape;418;p27"/>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19" name="Google Shape;419;p27"/>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LUYỆN TẬP</a:t>
            </a:r>
            <a:endParaRPr b="1" i="0" sz="2400" u="none" cap="none" strike="noStrike">
              <a:solidFill>
                <a:srgbClr val="FF0000"/>
              </a:solidFill>
              <a:latin typeface="Times New Roman"/>
              <a:ea typeface="Times New Roman"/>
              <a:cs typeface="Times New Roman"/>
              <a:sym typeface="Times New Roman"/>
            </a:endParaRPr>
          </a:p>
        </p:txBody>
      </p:sp>
      <p:sp>
        <p:nvSpPr>
          <p:cNvPr id="420" name="Google Shape;420;p27"/>
          <p:cNvSpPr txBox="1"/>
          <p:nvPr/>
        </p:nvSpPr>
        <p:spPr>
          <a:xfrm>
            <a:off x="699248" y="887506"/>
            <a:ext cx="1116105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Câu 1: Miêu tả cảnh Tây Hồ từ đẹp hóa gò hoang, Nguyễn Du muốn nói lên điều gì?</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421" name="Google Shape;421;p27"/>
          <p:cNvSpPr txBox="1"/>
          <p:nvPr/>
        </p:nvSpPr>
        <p:spPr>
          <a:xfrm>
            <a:off x="699248" y="2285997"/>
            <a:ext cx="1001231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B. Sự thay đổi của thời gian</a:t>
            </a:r>
            <a:endParaRPr b="1" i="1" sz="2400" u="none" cap="none" strike="noStrike">
              <a:solidFill>
                <a:schemeClr val="dk1"/>
              </a:solidFill>
              <a:latin typeface="Times New Roman"/>
              <a:ea typeface="Times New Roman"/>
              <a:cs typeface="Times New Roman"/>
              <a:sym typeface="Times New Roman"/>
            </a:endParaRPr>
          </a:p>
        </p:txBody>
      </p:sp>
      <p:sp>
        <p:nvSpPr>
          <p:cNvPr id="422" name="Google Shape;422;p27"/>
          <p:cNvSpPr txBox="1"/>
          <p:nvPr/>
        </p:nvSpPr>
        <p:spPr>
          <a:xfrm>
            <a:off x="712695" y="3004951"/>
            <a:ext cx="6521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C. Sự biến thiên của cuộc đời </a:t>
            </a:r>
            <a:endParaRPr b="1" i="1" sz="2400" u="none" cap="none" strike="noStrike">
              <a:solidFill>
                <a:schemeClr val="dk1"/>
              </a:solidFill>
              <a:latin typeface="Times New Roman"/>
              <a:ea typeface="Times New Roman"/>
              <a:cs typeface="Times New Roman"/>
              <a:sym typeface="Times New Roman"/>
            </a:endParaRPr>
          </a:p>
        </p:txBody>
      </p:sp>
      <p:sp>
        <p:nvSpPr>
          <p:cNvPr id="423" name="Google Shape;423;p27"/>
          <p:cNvSpPr txBox="1"/>
          <p:nvPr/>
        </p:nvSpPr>
        <p:spPr>
          <a:xfrm>
            <a:off x="699248" y="1573310"/>
            <a:ext cx="59523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A. Cái đẹp bị tàn phá</a:t>
            </a:r>
            <a:endParaRPr b="1" i="1" sz="2400" u="none" cap="none" strike="noStrike">
              <a:solidFill>
                <a:schemeClr val="dk1"/>
              </a:solidFill>
              <a:latin typeface="Times New Roman"/>
              <a:ea typeface="Times New Roman"/>
              <a:cs typeface="Times New Roman"/>
              <a:sym typeface="Times New Roman"/>
            </a:endParaRPr>
          </a:p>
        </p:txBody>
      </p:sp>
      <p:sp>
        <p:nvSpPr>
          <p:cNvPr id="424" name="Google Shape;424;p27"/>
          <p:cNvSpPr txBox="1"/>
          <p:nvPr/>
        </p:nvSpPr>
        <p:spPr>
          <a:xfrm>
            <a:off x="753036" y="3792071"/>
            <a:ext cx="4235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D. Cả 3 phương án trên</a:t>
            </a:r>
            <a:endParaRPr b="1" i="1"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hua004" id="429" name="Google Shape;429;p28"/>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30" name="Google Shape;430;p28"/>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LUYỆN TẬP</a:t>
            </a:r>
            <a:endParaRPr b="1" i="0" sz="2400" u="none" cap="none" strike="noStrike">
              <a:solidFill>
                <a:srgbClr val="FF0000"/>
              </a:solidFill>
              <a:latin typeface="Times New Roman"/>
              <a:ea typeface="Times New Roman"/>
              <a:cs typeface="Times New Roman"/>
              <a:sym typeface="Times New Roman"/>
            </a:endParaRPr>
          </a:p>
        </p:txBody>
      </p:sp>
      <p:sp>
        <p:nvSpPr>
          <p:cNvPr id="431" name="Google Shape;431;p28"/>
          <p:cNvSpPr txBox="1"/>
          <p:nvPr/>
        </p:nvSpPr>
        <p:spPr>
          <a:xfrm>
            <a:off x="699248" y="887506"/>
            <a:ext cx="1116105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Câu 1: Miêu tả cảnh Tây Hồ từ đẹp hóa gò hoang, Nguyễn Du muốn nói lên điều gì?</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432" name="Google Shape;432;p28"/>
          <p:cNvSpPr txBox="1"/>
          <p:nvPr/>
        </p:nvSpPr>
        <p:spPr>
          <a:xfrm>
            <a:off x="699248" y="2285997"/>
            <a:ext cx="1001231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B. Sự thay đổi của thời gian</a:t>
            </a:r>
            <a:endParaRPr b="1" i="1" sz="2400" u="none" cap="none" strike="noStrike">
              <a:solidFill>
                <a:schemeClr val="dk1"/>
              </a:solidFill>
              <a:latin typeface="Times New Roman"/>
              <a:ea typeface="Times New Roman"/>
              <a:cs typeface="Times New Roman"/>
              <a:sym typeface="Times New Roman"/>
            </a:endParaRPr>
          </a:p>
        </p:txBody>
      </p:sp>
      <p:sp>
        <p:nvSpPr>
          <p:cNvPr id="433" name="Google Shape;433;p28"/>
          <p:cNvSpPr txBox="1"/>
          <p:nvPr/>
        </p:nvSpPr>
        <p:spPr>
          <a:xfrm>
            <a:off x="712695" y="3004951"/>
            <a:ext cx="6521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C. Sự biến thiên của cuộc đời </a:t>
            </a:r>
            <a:endParaRPr b="1" i="1" sz="2400" u="none" cap="none" strike="noStrike">
              <a:solidFill>
                <a:schemeClr val="dk1"/>
              </a:solidFill>
              <a:latin typeface="Times New Roman"/>
              <a:ea typeface="Times New Roman"/>
              <a:cs typeface="Times New Roman"/>
              <a:sym typeface="Times New Roman"/>
            </a:endParaRPr>
          </a:p>
        </p:txBody>
      </p:sp>
      <p:sp>
        <p:nvSpPr>
          <p:cNvPr id="434" name="Google Shape;434;p28"/>
          <p:cNvSpPr txBox="1"/>
          <p:nvPr/>
        </p:nvSpPr>
        <p:spPr>
          <a:xfrm>
            <a:off x="699248" y="1573310"/>
            <a:ext cx="59523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A. Cái đẹp bị tàn phá</a:t>
            </a:r>
            <a:endParaRPr b="1" i="1" sz="2400" u="none" cap="none" strike="noStrike">
              <a:solidFill>
                <a:schemeClr val="dk1"/>
              </a:solidFill>
              <a:latin typeface="Times New Roman"/>
              <a:ea typeface="Times New Roman"/>
              <a:cs typeface="Times New Roman"/>
              <a:sym typeface="Times New Roman"/>
            </a:endParaRPr>
          </a:p>
        </p:txBody>
      </p:sp>
      <p:sp>
        <p:nvSpPr>
          <p:cNvPr id="435" name="Google Shape;435;p28"/>
          <p:cNvSpPr txBox="1"/>
          <p:nvPr/>
        </p:nvSpPr>
        <p:spPr>
          <a:xfrm>
            <a:off x="779930" y="3792071"/>
            <a:ext cx="4235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C00000"/>
                </a:solidFill>
                <a:latin typeface="Times New Roman"/>
                <a:ea typeface="Times New Roman"/>
                <a:cs typeface="Times New Roman"/>
                <a:sym typeface="Times New Roman"/>
              </a:rPr>
              <a:t>D. Cả 3 phương án trên</a:t>
            </a:r>
            <a:endParaRPr b="1" i="1" sz="2400" u="none" cap="none" strike="noStrike">
              <a:solidFill>
                <a:srgbClr val="C00000"/>
              </a:solidFill>
              <a:latin typeface="Times New Roman"/>
              <a:ea typeface="Times New Roman"/>
              <a:cs typeface="Times New Roman"/>
              <a:sym typeface="Times New Roman"/>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hua004" id="440" name="Google Shape;440;p29"/>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41" name="Google Shape;441;p29"/>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LUYỆN TẬP</a:t>
            </a:r>
            <a:endParaRPr b="1" i="0" sz="2400" u="none" cap="none" strike="noStrike">
              <a:solidFill>
                <a:srgbClr val="FF0000"/>
              </a:solidFill>
              <a:latin typeface="Times New Roman"/>
              <a:ea typeface="Times New Roman"/>
              <a:cs typeface="Times New Roman"/>
              <a:sym typeface="Times New Roman"/>
            </a:endParaRPr>
          </a:p>
        </p:txBody>
      </p:sp>
      <p:sp>
        <p:nvSpPr>
          <p:cNvPr id="442" name="Google Shape;442;p29"/>
          <p:cNvSpPr txBox="1"/>
          <p:nvPr/>
        </p:nvSpPr>
        <p:spPr>
          <a:xfrm>
            <a:off x="699248" y="806824"/>
            <a:ext cx="1116105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Câu 2: Hình ảnh nào gợi tài sắc của Tiểu Thanh?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443" name="Google Shape;443;p29"/>
          <p:cNvSpPr txBox="1"/>
          <p:nvPr/>
        </p:nvSpPr>
        <p:spPr>
          <a:xfrm>
            <a:off x="699248" y="2568384"/>
            <a:ext cx="1001231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B. Chi phấn, văn chương</a:t>
            </a:r>
            <a:endParaRPr b="1" i="1" sz="2400" u="none" cap="none" strike="noStrike">
              <a:solidFill>
                <a:schemeClr val="dk1"/>
              </a:solidFill>
              <a:latin typeface="Times New Roman"/>
              <a:ea typeface="Times New Roman"/>
              <a:cs typeface="Times New Roman"/>
              <a:sym typeface="Times New Roman"/>
            </a:endParaRPr>
          </a:p>
        </p:txBody>
      </p:sp>
      <p:sp>
        <p:nvSpPr>
          <p:cNvPr id="444" name="Google Shape;444;p29"/>
          <p:cNvSpPr txBox="1"/>
          <p:nvPr/>
        </p:nvSpPr>
        <p:spPr>
          <a:xfrm>
            <a:off x="712695" y="3394914"/>
            <a:ext cx="6521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C. Lụy phần dư </a:t>
            </a:r>
            <a:endParaRPr b="1" i="1" sz="2400" u="none" cap="none" strike="noStrike">
              <a:solidFill>
                <a:schemeClr val="dk1"/>
              </a:solidFill>
              <a:latin typeface="Times New Roman"/>
              <a:ea typeface="Times New Roman"/>
              <a:cs typeface="Times New Roman"/>
              <a:sym typeface="Times New Roman"/>
            </a:endParaRPr>
          </a:p>
        </p:txBody>
      </p:sp>
      <p:sp>
        <p:nvSpPr>
          <p:cNvPr id="445" name="Google Shape;445;p29"/>
          <p:cNvSpPr txBox="1"/>
          <p:nvPr/>
        </p:nvSpPr>
        <p:spPr>
          <a:xfrm>
            <a:off x="699248" y="1869144"/>
            <a:ext cx="59523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A. Hoa uyển  </a:t>
            </a:r>
            <a:endParaRPr b="1" i="1" sz="2400" u="none" cap="none" strike="noStrike">
              <a:solidFill>
                <a:schemeClr val="dk1"/>
              </a:solidFill>
              <a:latin typeface="Times New Roman"/>
              <a:ea typeface="Times New Roman"/>
              <a:cs typeface="Times New Roman"/>
              <a:sym typeface="Times New Roman"/>
            </a:endParaRPr>
          </a:p>
        </p:txBody>
      </p:sp>
      <p:sp>
        <p:nvSpPr>
          <p:cNvPr id="446" name="Google Shape;446;p29"/>
          <p:cNvSpPr txBox="1"/>
          <p:nvPr/>
        </p:nvSpPr>
        <p:spPr>
          <a:xfrm>
            <a:off x="779930" y="4329951"/>
            <a:ext cx="4235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D. Nhất chỉ thư</a:t>
            </a:r>
            <a:endParaRPr b="1" i="1"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500"/>
                                        <p:tgtEl>
                                          <p:spTgt spid="4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graphicFrame>
        <p:nvGraphicFramePr>
          <p:cNvPr id="103" name="Google Shape;103;p3"/>
          <p:cNvGraphicFramePr/>
          <p:nvPr/>
        </p:nvGraphicFramePr>
        <p:xfrm>
          <a:off x="2255130" y="1109809"/>
          <a:ext cx="3000000" cy="3000000"/>
        </p:xfrm>
        <a:graphic>
          <a:graphicData uri="http://schemas.openxmlformats.org/drawingml/2006/table">
            <a:tbl>
              <a:tblPr bandRow="1" firstRow="1">
                <a:noFill/>
                <a:tableStyleId>{D836CF09-D9FD-4B12-B05A-834108A7ABB6}</a:tableStyleId>
              </a:tblPr>
              <a:tblGrid>
                <a:gridCol w="406400"/>
                <a:gridCol w="406400"/>
                <a:gridCol w="406400"/>
                <a:gridCol w="406400"/>
                <a:gridCol w="406400"/>
                <a:gridCol w="406400"/>
                <a:gridCol w="406400"/>
                <a:gridCol w="406400"/>
                <a:gridCol w="406400"/>
                <a:gridCol w="406400"/>
                <a:gridCol w="404200"/>
                <a:gridCol w="408600"/>
                <a:gridCol w="406400"/>
                <a:gridCol w="406400"/>
                <a:gridCol w="406400"/>
                <a:gridCol w="406400"/>
                <a:gridCol w="406400"/>
                <a:gridCol w="406400"/>
                <a:gridCol w="406400"/>
                <a:gridCol w="406400"/>
              </a:tblGrid>
              <a:tr h="498000">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r>
              <a:tr h="504900">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r h="504900">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FF0000"/>
                        </a:solidFill>
                        <a:latin typeface="Times New Roman"/>
                        <a:ea typeface="Times New Roman"/>
                        <a:cs typeface="Times New Roman"/>
                        <a:sym typeface="Times New Roman"/>
                      </a:endParaRPr>
                    </a:p>
                  </a:txBody>
                  <a:tcPr marT="45725" marB="45725" marR="91450" marL="91450"/>
                </a:tc>
              </a:tr>
            </a:tbl>
          </a:graphicData>
        </a:graphic>
      </p:graphicFrame>
      <p:sp>
        <p:nvSpPr>
          <p:cNvPr id="104" name="Google Shape;104;p3"/>
          <p:cNvSpPr/>
          <p:nvPr/>
        </p:nvSpPr>
        <p:spPr>
          <a:xfrm>
            <a:off x="455389" y="1110605"/>
            <a:ext cx="503237"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05" name="Google Shape;105;p3"/>
          <p:cNvSpPr/>
          <p:nvPr/>
        </p:nvSpPr>
        <p:spPr>
          <a:xfrm>
            <a:off x="456975" y="1615430"/>
            <a:ext cx="503238"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06" name="Google Shape;106;p3"/>
          <p:cNvSpPr/>
          <p:nvPr/>
        </p:nvSpPr>
        <p:spPr>
          <a:xfrm>
            <a:off x="455389" y="2117875"/>
            <a:ext cx="503237"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07" name="Google Shape;107;p3"/>
          <p:cNvSpPr/>
          <p:nvPr/>
        </p:nvSpPr>
        <p:spPr>
          <a:xfrm>
            <a:off x="456975" y="3125936"/>
            <a:ext cx="503238"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108" name="Google Shape;108;p3"/>
          <p:cNvSpPr/>
          <p:nvPr/>
        </p:nvSpPr>
        <p:spPr>
          <a:xfrm>
            <a:off x="456975" y="3629175"/>
            <a:ext cx="503238"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09" name="Google Shape;109;p3"/>
          <p:cNvSpPr/>
          <p:nvPr/>
        </p:nvSpPr>
        <p:spPr>
          <a:xfrm>
            <a:off x="456975" y="4134000"/>
            <a:ext cx="503238"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110" name="Google Shape;110;p3"/>
          <p:cNvSpPr/>
          <p:nvPr/>
        </p:nvSpPr>
        <p:spPr>
          <a:xfrm>
            <a:off x="455388" y="2621110"/>
            <a:ext cx="503238"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11" name="Google Shape;111;p3"/>
          <p:cNvSpPr/>
          <p:nvPr/>
        </p:nvSpPr>
        <p:spPr>
          <a:xfrm>
            <a:off x="10787321" y="1103644"/>
            <a:ext cx="1179392"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7 CHỮ	</a:t>
            </a:r>
            <a:endParaRPr b="0" i="0" sz="1400" u="none" cap="none" strike="noStrike">
              <a:solidFill>
                <a:srgbClr val="000000"/>
              </a:solidFill>
              <a:latin typeface="Arial"/>
              <a:ea typeface="Arial"/>
              <a:cs typeface="Arial"/>
              <a:sym typeface="Arial"/>
            </a:endParaRPr>
          </a:p>
        </p:txBody>
      </p:sp>
      <p:sp>
        <p:nvSpPr>
          <p:cNvPr id="112" name="Google Shape;112;p3"/>
          <p:cNvSpPr/>
          <p:nvPr/>
        </p:nvSpPr>
        <p:spPr>
          <a:xfrm>
            <a:off x="10783350" y="2117873"/>
            <a:ext cx="1183362"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5 CHỮ</a:t>
            </a:r>
            <a:endParaRPr b="0" i="0" sz="1400" u="none" cap="none" strike="noStrike">
              <a:solidFill>
                <a:srgbClr val="000000"/>
              </a:solidFill>
              <a:latin typeface="Arial"/>
              <a:ea typeface="Arial"/>
              <a:cs typeface="Arial"/>
              <a:sym typeface="Arial"/>
            </a:endParaRPr>
          </a:p>
        </p:txBody>
      </p:sp>
      <p:sp>
        <p:nvSpPr>
          <p:cNvPr id="113" name="Google Shape;113;p3"/>
          <p:cNvSpPr/>
          <p:nvPr/>
        </p:nvSpPr>
        <p:spPr>
          <a:xfrm>
            <a:off x="10783350" y="3125934"/>
            <a:ext cx="1183362"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9 CHỮ</a:t>
            </a:r>
            <a:endParaRPr b="0" i="0" sz="1400" u="none" cap="none" strike="noStrike">
              <a:solidFill>
                <a:srgbClr val="000000"/>
              </a:solidFill>
              <a:latin typeface="Arial"/>
              <a:ea typeface="Arial"/>
              <a:cs typeface="Arial"/>
              <a:sym typeface="Arial"/>
            </a:endParaRPr>
          </a:p>
        </p:txBody>
      </p:sp>
      <p:sp>
        <p:nvSpPr>
          <p:cNvPr id="114" name="Google Shape;114;p3"/>
          <p:cNvSpPr/>
          <p:nvPr/>
        </p:nvSpPr>
        <p:spPr>
          <a:xfrm>
            <a:off x="10783350" y="3629173"/>
            <a:ext cx="1183362"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6 CHỮ</a:t>
            </a:r>
            <a:endParaRPr b="0" i="0" sz="1400" u="none" cap="none" strike="noStrike">
              <a:solidFill>
                <a:srgbClr val="000000"/>
              </a:solidFill>
              <a:latin typeface="Arial"/>
              <a:ea typeface="Arial"/>
              <a:cs typeface="Arial"/>
              <a:sym typeface="Arial"/>
            </a:endParaRPr>
          </a:p>
        </p:txBody>
      </p:sp>
      <p:sp>
        <p:nvSpPr>
          <p:cNvPr id="115" name="Google Shape;115;p3"/>
          <p:cNvSpPr/>
          <p:nvPr/>
        </p:nvSpPr>
        <p:spPr>
          <a:xfrm>
            <a:off x="10783350" y="4133998"/>
            <a:ext cx="1183362"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9 CHỮ</a:t>
            </a:r>
            <a:endParaRPr b="0" i="0" sz="1400" u="none" cap="none" strike="noStrike">
              <a:solidFill>
                <a:srgbClr val="000000"/>
              </a:solidFill>
              <a:latin typeface="Arial"/>
              <a:ea typeface="Arial"/>
              <a:cs typeface="Arial"/>
              <a:sym typeface="Arial"/>
            </a:endParaRPr>
          </a:p>
        </p:txBody>
      </p:sp>
      <p:sp>
        <p:nvSpPr>
          <p:cNvPr id="116" name="Google Shape;116;p3"/>
          <p:cNvSpPr/>
          <p:nvPr/>
        </p:nvSpPr>
        <p:spPr>
          <a:xfrm>
            <a:off x="10787321" y="2621108"/>
            <a:ext cx="1179391"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2 KÍ TỰ</a:t>
            </a:r>
            <a:endParaRPr b="1" i="0" sz="2800" u="none" cap="none" strike="noStrike">
              <a:solidFill>
                <a:srgbClr val="FF0000"/>
              </a:solidFill>
              <a:latin typeface="Calibri"/>
              <a:ea typeface="Calibri"/>
              <a:cs typeface="Calibri"/>
              <a:sym typeface="Calibri"/>
            </a:endParaRPr>
          </a:p>
        </p:txBody>
      </p:sp>
      <p:sp>
        <p:nvSpPr>
          <p:cNvPr id="117" name="Google Shape;117;p3"/>
          <p:cNvSpPr/>
          <p:nvPr/>
        </p:nvSpPr>
        <p:spPr>
          <a:xfrm>
            <a:off x="10783349" y="1607675"/>
            <a:ext cx="1183363" cy="503238"/>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10 CHỮ</a:t>
            </a:r>
            <a:endParaRPr b="0" i="0" sz="1400" u="none" cap="none" strike="noStrike">
              <a:solidFill>
                <a:srgbClr val="000000"/>
              </a:solidFill>
              <a:latin typeface="Arial"/>
              <a:ea typeface="Arial"/>
              <a:cs typeface="Arial"/>
              <a:sym typeface="Arial"/>
            </a:endParaRPr>
          </a:p>
        </p:txBody>
      </p:sp>
      <p:sp>
        <p:nvSpPr>
          <p:cNvPr id="118" name="Google Shape;118;p3"/>
          <p:cNvSpPr/>
          <p:nvPr/>
        </p:nvSpPr>
        <p:spPr>
          <a:xfrm>
            <a:off x="516356" y="5284112"/>
            <a:ext cx="10529197" cy="11522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1. Hai nội dung lớn xuyên suốt trong quá trình hình thành và phát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triển của VHVN là yêu nước và nội dung nào?</a:t>
            </a:r>
            <a:endParaRPr b="1" i="0" sz="2400" u="none" cap="none" strike="noStrike">
              <a:solidFill>
                <a:schemeClr val="dk1"/>
              </a:solidFill>
              <a:latin typeface="Times New Roman"/>
              <a:ea typeface="Times New Roman"/>
              <a:cs typeface="Times New Roman"/>
              <a:sym typeface="Times New Roman"/>
            </a:endParaRPr>
          </a:p>
        </p:txBody>
      </p:sp>
      <p:sp>
        <p:nvSpPr>
          <p:cNvPr id="119" name="Google Shape;119;p3"/>
          <p:cNvSpPr/>
          <p:nvPr/>
        </p:nvSpPr>
        <p:spPr>
          <a:xfrm>
            <a:off x="414168" y="5255696"/>
            <a:ext cx="10896532" cy="1303253"/>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2. Hai câu thơ sau đây nằm trong tác phẩm nào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“Đau đớn thay phận đàn bà</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Lời rằng bạc mệnh cũng là lời chung”</a:t>
            </a:r>
            <a:endParaRPr b="1" i="0" sz="2400" u="none" cap="none" strike="noStrike">
              <a:solidFill>
                <a:schemeClr val="dk1"/>
              </a:solidFill>
              <a:latin typeface="Times New Roman"/>
              <a:ea typeface="Times New Roman"/>
              <a:cs typeface="Times New Roman"/>
              <a:sym typeface="Times New Roman"/>
            </a:endParaRPr>
          </a:p>
        </p:txBody>
      </p:sp>
      <p:sp>
        <p:nvSpPr>
          <p:cNvPr id="120" name="Google Shape;120;p3"/>
          <p:cNvSpPr/>
          <p:nvPr/>
        </p:nvSpPr>
        <p:spPr>
          <a:xfrm>
            <a:off x="414168" y="5385522"/>
            <a:ext cx="10896532" cy="117342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3. Đây là một trong những đối tượng được văn học trung đại Việt Nam đặc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biệt quan tâm?</a:t>
            </a:r>
            <a:endParaRPr b="1" i="0" sz="2400" u="none" cap="none" strike="noStrike">
              <a:solidFill>
                <a:schemeClr val="dk1"/>
              </a:solidFill>
              <a:latin typeface="Times New Roman"/>
              <a:ea typeface="Times New Roman"/>
              <a:cs typeface="Times New Roman"/>
              <a:sym typeface="Times New Roman"/>
            </a:endParaRPr>
          </a:p>
        </p:txBody>
      </p:sp>
      <p:sp>
        <p:nvSpPr>
          <p:cNvPr id="121" name="Google Shape;121;p3"/>
          <p:cNvSpPr/>
          <p:nvPr/>
        </p:nvSpPr>
        <p:spPr>
          <a:xfrm>
            <a:off x="452871" y="5373475"/>
            <a:ext cx="10857829" cy="11522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4. Đây là thế kỉ của những cuộc nội chiến phong kiến và khởi nghĩa nông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dân?</a:t>
            </a:r>
            <a:endParaRPr b="1" i="0" sz="2400" u="none" cap="none" strike="noStrike">
              <a:solidFill>
                <a:schemeClr val="dk1"/>
              </a:solidFill>
              <a:latin typeface="Times New Roman"/>
              <a:ea typeface="Times New Roman"/>
              <a:cs typeface="Times New Roman"/>
              <a:sym typeface="Times New Roman"/>
            </a:endParaRPr>
          </a:p>
        </p:txBody>
      </p:sp>
      <p:sp>
        <p:nvSpPr>
          <p:cNvPr id="122" name="Google Shape;122;p3"/>
          <p:cNvSpPr/>
          <p:nvPr/>
        </p:nvSpPr>
        <p:spPr>
          <a:xfrm>
            <a:off x="414168" y="5412012"/>
            <a:ext cx="10896532" cy="11522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5. Năm 1010, Lí Công Uẩn viết chiếu dời đô, chuyển kinh đô từ Hoa Lư về</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đâu?</a:t>
            </a:r>
            <a:endParaRPr b="1" i="0" sz="2400" u="none" cap="none" strike="noStrike">
              <a:solidFill>
                <a:schemeClr val="dk1"/>
              </a:solidFill>
              <a:latin typeface="Times New Roman"/>
              <a:ea typeface="Times New Roman"/>
              <a:cs typeface="Times New Roman"/>
              <a:sym typeface="Times New Roman"/>
            </a:endParaRPr>
          </a:p>
        </p:txBody>
      </p:sp>
      <p:sp>
        <p:nvSpPr>
          <p:cNvPr id="123" name="Google Shape;123;p3"/>
          <p:cNvSpPr/>
          <p:nvPr/>
        </p:nvSpPr>
        <p:spPr>
          <a:xfrm>
            <a:off x="452871" y="5406702"/>
            <a:ext cx="10857829" cy="11522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6. Loại văn tự ra đời vào thế kỉ XIII, được sáng tạo trên cơ sở chữ Hán?</a:t>
            </a:r>
            <a:endParaRPr b="1" i="0" sz="3200" u="none" cap="none" strike="noStrike">
              <a:solidFill>
                <a:schemeClr val="dk1"/>
              </a:solidFill>
              <a:latin typeface="Times New Roman"/>
              <a:ea typeface="Times New Roman"/>
              <a:cs typeface="Times New Roman"/>
              <a:sym typeface="Times New Roman"/>
            </a:endParaRPr>
          </a:p>
        </p:txBody>
      </p:sp>
      <p:sp>
        <p:nvSpPr>
          <p:cNvPr id="124" name="Google Shape;124;p3"/>
          <p:cNvSpPr/>
          <p:nvPr/>
        </p:nvSpPr>
        <p:spPr>
          <a:xfrm>
            <a:off x="414168" y="5430884"/>
            <a:ext cx="10896532" cy="1094838"/>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7. Đây là 1 thể thơ có nguồn gốc từ Trung Quốc được các tác giả văn học trung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đại tiếp thu?</a:t>
            </a:r>
            <a:endParaRPr b="1" i="0" sz="2400" u="none" cap="none" strike="noStrike">
              <a:solidFill>
                <a:schemeClr val="dk1"/>
              </a:solidFill>
              <a:latin typeface="Times New Roman"/>
              <a:ea typeface="Times New Roman"/>
              <a:cs typeface="Times New Roman"/>
              <a:sym typeface="Times New Roman"/>
            </a:endParaRPr>
          </a:p>
        </p:txBody>
      </p:sp>
      <p:pic>
        <p:nvPicPr>
          <p:cNvPr descr="tr" id="125" name="Google Shape;125;p3"/>
          <p:cNvPicPr preferRelativeResize="0"/>
          <p:nvPr/>
        </p:nvPicPr>
        <p:blipFill rotWithShape="1">
          <a:blip r:embed="rId3">
            <a:alphaModFix/>
          </a:blip>
          <a:srcRect b="0" l="0" r="0" t="0"/>
          <a:stretch/>
        </p:blipFill>
        <p:spPr>
          <a:xfrm>
            <a:off x="1626799" y="109169"/>
            <a:ext cx="9144000" cy="861391"/>
          </a:xfrm>
          <a:prstGeom prst="rect">
            <a:avLst/>
          </a:prstGeom>
          <a:noFill/>
          <a:ln>
            <a:noFill/>
          </a:ln>
        </p:spPr>
      </p:pic>
      <p:sp>
        <p:nvSpPr>
          <p:cNvPr id="126" name="Google Shape;126;p3"/>
          <p:cNvSpPr txBox="1"/>
          <p:nvPr/>
        </p:nvSpPr>
        <p:spPr>
          <a:xfrm>
            <a:off x="2014330" y="278296"/>
            <a:ext cx="856197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FF0000"/>
                </a:solidFill>
                <a:latin typeface="Times New Roman"/>
                <a:ea typeface="Times New Roman"/>
                <a:cs typeface="Times New Roman"/>
                <a:sym typeface="Times New Roman"/>
              </a:rPr>
              <a:t>Ô CHỮ BÍ MẬT</a:t>
            </a:r>
            <a:endParaRPr b="0" i="0" sz="1400" u="none" cap="none" strike="noStrike">
              <a:solidFill>
                <a:srgbClr val="000000"/>
              </a:solidFill>
              <a:latin typeface="Arial"/>
              <a:ea typeface="Arial"/>
              <a:cs typeface="Arial"/>
              <a:sym typeface="Arial"/>
            </a:endParaRPr>
          </a:p>
        </p:txBody>
      </p:sp>
      <p:sp>
        <p:nvSpPr>
          <p:cNvPr id="127" name="Google Shape;127;p3"/>
          <p:cNvSpPr/>
          <p:nvPr/>
        </p:nvSpPr>
        <p:spPr>
          <a:xfrm>
            <a:off x="10785335" y="4658285"/>
            <a:ext cx="1183362"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6 CHỮ</a:t>
            </a:r>
            <a:endParaRPr b="0" i="0" sz="1400" u="none" cap="none" strike="noStrike">
              <a:solidFill>
                <a:srgbClr val="000000"/>
              </a:solidFill>
              <a:latin typeface="Arial"/>
              <a:ea typeface="Arial"/>
              <a:cs typeface="Arial"/>
              <a:sym typeface="Arial"/>
            </a:endParaRPr>
          </a:p>
        </p:txBody>
      </p:sp>
      <p:sp>
        <p:nvSpPr>
          <p:cNvPr id="128" name="Google Shape;128;p3"/>
          <p:cNvSpPr/>
          <p:nvPr/>
        </p:nvSpPr>
        <p:spPr>
          <a:xfrm>
            <a:off x="455388" y="4636442"/>
            <a:ext cx="503238" cy="503237"/>
          </a:xfrm>
          <a:prstGeom prst="rect">
            <a:avLst/>
          </a:prstGeom>
          <a:solidFill>
            <a:srgbClr val="66FF99"/>
          </a:soli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FF0000"/>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29" name="Google Shape;129;p3"/>
          <p:cNvSpPr/>
          <p:nvPr/>
        </p:nvSpPr>
        <p:spPr>
          <a:xfrm>
            <a:off x="414168" y="5373475"/>
            <a:ext cx="11048932" cy="1304647"/>
          </a:xfrm>
          <a:prstGeom prst="roundRect">
            <a:avLst>
              <a:gd fmla="val 16667" name="adj"/>
            </a:avLst>
          </a:prstGeom>
          <a:gradFill>
            <a:gsLst>
              <a:gs pos="0">
                <a:srgbClr val="FF99FF"/>
              </a:gs>
              <a:gs pos="50000">
                <a:schemeClr val="lt1"/>
              </a:gs>
              <a:gs pos="100000">
                <a:srgbClr val="FF99FF"/>
              </a:gs>
            </a:gsLst>
            <a:lin ang="5400000" scaled="0"/>
          </a:gradFill>
          <a:ln cap="flat" cmpd="sng" w="28575">
            <a:solidFill>
              <a:schemeClr val="dk1"/>
            </a:solidFill>
            <a:prstDash val="dot"/>
            <a:round/>
            <a:headEnd len="sm" w="sm" type="none"/>
            <a:tailEnd len="sm" w="sm" type="none"/>
          </a:ln>
          <a:effectLst>
            <a:outerShdw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8. “Bao giờ Hồng Lĩnh hết cây,</a:t>
            </a:r>
            <a:endParaRPr b="1" i="0" sz="24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Sông Lam hết nước thì đó với đây mới hết tình.”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Những địa danh trong câu ví dặm trên thuộc tình nào của nước ta?</a:t>
            </a:r>
            <a:endParaRPr b="0" i="0" sz="1400" u="none" cap="none" strike="noStrike">
              <a:solidFill>
                <a:srgbClr val="000000"/>
              </a:solidFill>
              <a:latin typeface="Arial"/>
              <a:ea typeface="Arial"/>
              <a:cs typeface="Arial"/>
              <a:sym typeface="Arial"/>
            </a:endParaRPr>
          </a:p>
        </p:txBody>
      </p:sp>
      <p:graphicFrame>
        <p:nvGraphicFramePr>
          <p:cNvPr id="130" name="Google Shape;130;p3"/>
          <p:cNvGraphicFramePr/>
          <p:nvPr/>
        </p:nvGraphicFramePr>
        <p:xfrm>
          <a:off x="5099929" y="1114148"/>
          <a:ext cx="3000000" cy="3000000"/>
        </p:xfrm>
        <a:graphic>
          <a:graphicData uri="http://schemas.openxmlformats.org/drawingml/2006/table">
            <a:tbl>
              <a:tblPr bandRow="1" firstRow="1">
                <a:noFill/>
                <a:tableStyleId>{D836CF09-D9FD-4B12-B05A-834108A7ABB6}</a:tableStyleId>
              </a:tblPr>
              <a:tblGrid>
                <a:gridCol w="406400"/>
                <a:gridCol w="406400"/>
                <a:gridCol w="406400"/>
                <a:gridCol w="404200"/>
                <a:gridCol w="408600"/>
                <a:gridCol w="406400"/>
                <a:gridCol w="406400"/>
              </a:tblGrid>
              <a:tr h="4980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N</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H</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Â</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N</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Đ</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Ạ</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O</a:t>
                      </a:r>
                      <a:endParaRPr sz="1400" u="none" cap="none" strike="noStrike"/>
                    </a:p>
                  </a:txBody>
                  <a:tcPr marT="45725" marB="45725" marR="91450" marL="91450">
                    <a:solidFill>
                      <a:srgbClr val="FFFF00"/>
                    </a:solidFill>
                  </a:tcPr>
                </a:tc>
              </a:tr>
            </a:tbl>
          </a:graphicData>
        </a:graphic>
      </p:graphicFrame>
      <p:graphicFrame>
        <p:nvGraphicFramePr>
          <p:cNvPr id="131" name="Google Shape;131;p3"/>
          <p:cNvGraphicFramePr/>
          <p:nvPr/>
        </p:nvGraphicFramePr>
        <p:xfrm>
          <a:off x="4685363" y="1606007"/>
          <a:ext cx="3000000" cy="3000000"/>
        </p:xfrm>
        <a:graphic>
          <a:graphicData uri="http://schemas.openxmlformats.org/drawingml/2006/table">
            <a:tbl>
              <a:tblPr bandRow="1" firstRow="1">
                <a:noFill/>
                <a:tableStyleId>{D836CF09-D9FD-4B12-B05A-834108A7ABB6}</a:tableStyleId>
              </a:tblPr>
              <a:tblGrid>
                <a:gridCol w="406400"/>
                <a:gridCol w="406400"/>
                <a:gridCol w="406400"/>
                <a:gridCol w="406400"/>
                <a:gridCol w="404200"/>
                <a:gridCol w="408600"/>
                <a:gridCol w="406400"/>
                <a:gridCol w="406400"/>
                <a:gridCol w="406400"/>
                <a:gridCol w="406400"/>
              </a:tblGrid>
              <a:tr h="5049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T</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R</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U</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Y</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Ệ</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N</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K</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I</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Ề</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U</a:t>
                      </a:r>
                      <a:endParaRPr sz="1400" u="none" cap="none" strike="noStrike"/>
                    </a:p>
                  </a:txBody>
                  <a:tcPr marT="45725" marB="45725" marR="91450" marL="91450">
                    <a:solidFill>
                      <a:srgbClr val="FFFF00"/>
                    </a:solidFill>
                  </a:tcPr>
                </a:tc>
              </a:tr>
            </a:tbl>
          </a:graphicData>
        </a:graphic>
      </p:graphicFrame>
      <p:graphicFrame>
        <p:nvGraphicFramePr>
          <p:cNvPr id="132" name="Google Shape;132;p3"/>
          <p:cNvGraphicFramePr/>
          <p:nvPr/>
        </p:nvGraphicFramePr>
        <p:xfrm>
          <a:off x="5511800" y="2117038"/>
          <a:ext cx="3000000" cy="3000000"/>
        </p:xfrm>
        <a:graphic>
          <a:graphicData uri="http://schemas.openxmlformats.org/drawingml/2006/table">
            <a:tbl>
              <a:tblPr bandRow="1" firstRow="1">
                <a:noFill/>
                <a:tableStyleId>{D836CF09-D9FD-4B12-B05A-834108A7ABB6}</a:tableStyleId>
              </a:tblPr>
              <a:tblGrid>
                <a:gridCol w="406400"/>
                <a:gridCol w="406400"/>
                <a:gridCol w="404200"/>
                <a:gridCol w="408600"/>
                <a:gridCol w="406400"/>
              </a:tblGrid>
              <a:tr h="5049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P</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H</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Ụ</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N</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Ữ</a:t>
                      </a:r>
                      <a:endParaRPr sz="1400" u="none" cap="none" strike="noStrike"/>
                    </a:p>
                  </a:txBody>
                  <a:tcPr marT="45725" marB="45725" marR="91450" marL="91450">
                    <a:solidFill>
                      <a:srgbClr val="FFFF00"/>
                    </a:solidFill>
                  </a:tcPr>
                </a:tc>
              </a:tr>
            </a:tbl>
          </a:graphicData>
        </a:graphic>
      </p:graphicFrame>
      <p:graphicFrame>
        <p:nvGraphicFramePr>
          <p:cNvPr id="133" name="Google Shape;133;p3"/>
          <p:cNvGraphicFramePr/>
          <p:nvPr/>
        </p:nvGraphicFramePr>
        <p:xfrm>
          <a:off x="5913834" y="2607111"/>
          <a:ext cx="3000000" cy="3000000"/>
        </p:xfrm>
        <a:graphic>
          <a:graphicData uri="http://schemas.openxmlformats.org/drawingml/2006/table">
            <a:tbl>
              <a:tblPr bandRow="1" firstRow="1">
                <a:noFill/>
                <a:tableStyleId>{D836CF09-D9FD-4B12-B05A-834108A7ABB6}</a:tableStyleId>
              </a:tblPr>
              <a:tblGrid>
                <a:gridCol w="406400"/>
                <a:gridCol w="404200"/>
              </a:tblGrid>
              <a:tr h="5049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1</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8</a:t>
                      </a:r>
                      <a:endParaRPr sz="1400" u="none" cap="none" strike="noStrike"/>
                    </a:p>
                  </a:txBody>
                  <a:tcPr marT="45725" marB="45725" marR="91450" marL="91450">
                    <a:solidFill>
                      <a:srgbClr val="FFFF00"/>
                    </a:solidFill>
                  </a:tcPr>
                </a:tc>
              </a:tr>
            </a:tbl>
          </a:graphicData>
        </a:graphic>
      </p:graphicFrame>
      <p:graphicFrame>
        <p:nvGraphicFramePr>
          <p:cNvPr id="134" name="Google Shape;134;p3"/>
          <p:cNvGraphicFramePr/>
          <p:nvPr/>
        </p:nvGraphicFramePr>
        <p:xfrm>
          <a:off x="4292600" y="3124266"/>
          <a:ext cx="3000000" cy="3000000"/>
        </p:xfrm>
        <a:graphic>
          <a:graphicData uri="http://schemas.openxmlformats.org/drawingml/2006/table">
            <a:tbl>
              <a:tblPr bandRow="1" firstRow="1">
                <a:noFill/>
                <a:tableStyleId>{D836CF09-D9FD-4B12-B05A-834108A7ABB6}</a:tableStyleId>
              </a:tblPr>
              <a:tblGrid>
                <a:gridCol w="406400"/>
                <a:gridCol w="406400"/>
                <a:gridCol w="406400"/>
                <a:gridCol w="406400"/>
                <a:gridCol w="406400"/>
                <a:gridCol w="404200"/>
                <a:gridCol w="408600"/>
                <a:gridCol w="406400"/>
                <a:gridCol w="406400"/>
              </a:tblGrid>
              <a:tr h="5049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T</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H</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Ă</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N</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G</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L</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O</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N</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G</a:t>
                      </a:r>
                      <a:endParaRPr sz="1400" u="none" cap="none" strike="noStrike"/>
                    </a:p>
                  </a:txBody>
                  <a:tcPr marT="45725" marB="45725" marR="91450" marL="91450">
                    <a:solidFill>
                      <a:srgbClr val="FFFF00"/>
                    </a:solidFill>
                  </a:tcPr>
                </a:tc>
              </a:tr>
            </a:tbl>
          </a:graphicData>
        </a:graphic>
      </p:graphicFrame>
      <p:graphicFrame>
        <p:nvGraphicFramePr>
          <p:cNvPr id="135" name="Google Shape;135;p3"/>
          <p:cNvGraphicFramePr/>
          <p:nvPr/>
        </p:nvGraphicFramePr>
        <p:xfrm>
          <a:off x="4685363" y="3627504"/>
          <a:ext cx="3000000" cy="3000000"/>
        </p:xfrm>
        <a:graphic>
          <a:graphicData uri="http://schemas.openxmlformats.org/drawingml/2006/table">
            <a:tbl>
              <a:tblPr bandRow="1" firstRow="1">
                <a:noFill/>
                <a:tableStyleId>{D836CF09-D9FD-4B12-B05A-834108A7ABB6}</a:tableStyleId>
              </a:tblPr>
              <a:tblGrid>
                <a:gridCol w="406400"/>
                <a:gridCol w="406400"/>
                <a:gridCol w="406400"/>
                <a:gridCol w="406400"/>
                <a:gridCol w="404200"/>
                <a:gridCol w="408600"/>
              </a:tblGrid>
              <a:tr h="5049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C</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H</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Ữ</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N</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Ô</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M</a:t>
                      </a:r>
                      <a:endParaRPr sz="1400" u="none" cap="none" strike="noStrike"/>
                    </a:p>
                  </a:txBody>
                  <a:tcPr marT="45725" marB="45725" marR="91450" marL="91450">
                    <a:solidFill>
                      <a:srgbClr val="FFFF00"/>
                    </a:solidFill>
                  </a:tcPr>
                </a:tc>
              </a:tr>
            </a:tbl>
          </a:graphicData>
        </a:graphic>
      </p:graphicFrame>
      <p:graphicFrame>
        <p:nvGraphicFramePr>
          <p:cNvPr id="136" name="Google Shape;136;p3"/>
          <p:cNvGraphicFramePr/>
          <p:nvPr/>
        </p:nvGraphicFramePr>
        <p:xfrm>
          <a:off x="5099929" y="4620802"/>
          <a:ext cx="3000000" cy="3000000"/>
        </p:xfrm>
        <a:graphic>
          <a:graphicData uri="http://schemas.openxmlformats.org/drawingml/2006/table">
            <a:tbl>
              <a:tblPr bandRow="1" firstRow="1">
                <a:noFill/>
                <a:tableStyleId>{D836CF09-D9FD-4B12-B05A-834108A7ABB6}</a:tableStyleId>
              </a:tblPr>
              <a:tblGrid>
                <a:gridCol w="406400"/>
                <a:gridCol w="406400"/>
                <a:gridCol w="406400"/>
                <a:gridCol w="404200"/>
                <a:gridCol w="408600"/>
                <a:gridCol w="406400"/>
              </a:tblGrid>
              <a:tr h="5049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H</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À</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T</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Ĩ</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N</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H</a:t>
                      </a:r>
                      <a:endParaRPr sz="1400" u="none" cap="none" strike="noStrike"/>
                    </a:p>
                  </a:txBody>
                  <a:tcPr marT="45725" marB="45725" marR="91450" marL="91450">
                    <a:solidFill>
                      <a:srgbClr val="FFFF00"/>
                    </a:solidFill>
                  </a:tcPr>
                </a:tc>
              </a:tr>
            </a:tbl>
          </a:graphicData>
        </a:graphic>
      </p:graphicFrame>
      <p:graphicFrame>
        <p:nvGraphicFramePr>
          <p:cNvPr id="137" name="Google Shape;137;p3"/>
          <p:cNvGraphicFramePr/>
          <p:nvPr/>
        </p:nvGraphicFramePr>
        <p:xfrm>
          <a:off x="3880729" y="4115343"/>
          <a:ext cx="3000000" cy="3000000"/>
        </p:xfrm>
        <a:graphic>
          <a:graphicData uri="http://schemas.openxmlformats.org/drawingml/2006/table">
            <a:tbl>
              <a:tblPr bandRow="1" firstRow="1">
                <a:noFill/>
                <a:tableStyleId>{D836CF09-D9FD-4B12-B05A-834108A7ABB6}</a:tableStyleId>
              </a:tblPr>
              <a:tblGrid>
                <a:gridCol w="406400"/>
                <a:gridCol w="406400"/>
                <a:gridCol w="406400"/>
                <a:gridCol w="406400"/>
                <a:gridCol w="406400"/>
                <a:gridCol w="406400"/>
                <a:gridCol w="404200"/>
                <a:gridCol w="408600"/>
                <a:gridCol w="406400"/>
              </a:tblGrid>
              <a:tr h="5049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Đ</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Ư</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Ờ</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N</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G</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L</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U</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Ậ</a:t>
                      </a:r>
                      <a:endParaRPr sz="1400" u="none" cap="none" strike="noStrike"/>
                    </a:p>
                  </a:txBody>
                  <a:tcPr marT="45725" marB="45725" marR="91450" marL="91450">
                    <a:solidFill>
                      <a:srgbClr val="FFFF0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Times New Roman"/>
                          <a:ea typeface="Times New Roman"/>
                          <a:cs typeface="Times New Roman"/>
                          <a:sym typeface="Times New Roman"/>
                        </a:rPr>
                        <a:t>T</a:t>
                      </a:r>
                      <a:endParaRPr sz="1400" u="none" cap="none" strike="noStrike"/>
                    </a:p>
                  </a:txBody>
                  <a:tcPr marT="45725" marB="45725" marR="91450" marL="91450">
                    <a:solidFill>
                      <a:srgbClr val="FFFF00"/>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500"/>
                                        <p:tgtEl>
                                          <p:spTgt spid="1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8"/>
                                        </p:tgtEl>
                                      </p:cBhvr>
                                    </p:animEffect>
                                    <p:set>
                                      <p:cBhvr>
                                        <p:cTn dur="1" fill="hold">
                                          <p:stCondLst>
                                            <p:cond delay="500"/>
                                          </p:stCondLst>
                                        </p:cTn>
                                        <p:tgtEl>
                                          <p:spTgt spid="1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9"/>
                                        </p:tgtEl>
                                      </p:cBhvr>
                                    </p:animEffect>
                                    <p:set>
                                      <p:cBhvr>
                                        <p:cTn dur="1" fill="hold">
                                          <p:stCondLst>
                                            <p:cond delay="500"/>
                                          </p:stCondLst>
                                        </p:cTn>
                                        <p:tgtEl>
                                          <p:spTgt spid="1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0"/>
                                        </p:tgtEl>
                                      </p:cBhvr>
                                    </p:animEffect>
                                    <p:set>
                                      <p:cBhvr>
                                        <p:cTn dur="1" fill="hold">
                                          <p:stCondLst>
                                            <p:cond delay="500"/>
                                          </p:stCondLst>
                                        </p:cTn>
                                        <p:tgtEl>
                                          <p:spTgt spid="1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1"/>
                                        </p:tgtEl>
                                      </p:cBhvr>
                                    </p:animEffect>
                                    <p:set>
                                      <p:cBhvr>
                                        <p:cTn dur="1" fill="hold">
                                          <p:stCondLst>
                                            <p:cond delay="500"/>
                                          </p:stCondLst>
                                        </p:cTn>
                                        <p:tgtEl>
                                          <p:spTgt spid="1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2"/>
                                        </p:tgtEl>
                                      </p:cBhvr>
                                    </p:animEffect>
                                    <p:set>
                                      <p:cBhvr>
                                        <p:cTn dur="1" fill="hold">
                                          <p:stCondLst>
                                            <p:cond delay="500"/>
                                          </p:stCondLst>
                                        </p:cTn>
                                        <p:tgtEl>
                                          <p:spTgt spid="1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4"/>
                                        </p:tgtEl>
                                      </p:cBhvr>
                                    </p:animEffect>
                                    <p:set>
                                      <p:cBhvr>
                                        <p:cTn dur="1" fill="hold">
                                          <p:stCondLst>
                                            <p:cond delay="500"/>
                                          </p:stCondLst>
                                        </p:cTn>
                                        <p:tgtEl>
                                          <p:spTgt spid="1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3"/>
                                        </p:tgtEl>
                                      </p:cBhvr>
                                    </p:animEffect>
                                    <p:set>
                                      <p:cBhvr>
                                        <p:cTn dur="1" fill="hold">
                                          <p:stCondLst>
                                            <p:cond delay="500"/>
                                          </p:stCondLst>
                                        </p:cTn>
                                        <p:tgtEl>
                                          <p:spTgt spid="1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9"/>
                                        </p:tgtEl>
                                      </p:cBhvr>
                                    </p:animEffect>
                                    <p:set>
                                      <p:cBhvr>
                                        <p:cTn dur="1" fill="hold">
                                          <p:stCondLst>
                                            <p:cond delay="500"/>
                                          </p:stCondLst>
                                        </p:cTn>
                                        <p:tgtEl>
                                          <p:spTgt spid="1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hua004" id="451" name="Google Shape;451;p30"/>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52" name="Google Shape;452;p30"/>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LUYỆN TẬP</a:t>
            </a:r>
            <a:endParaRPr b="1" i="0" sz="2400" u="none" cap="none" strike="noStrike">
              <a:solidFill>
                <a:srgbClr val="FF0000"/>
              </a:solidFill>
              <a:latin typeface="Times New Roman"/>
              <a:ea typeface="Times New Roman"/>
              <a:cs typeface="Times New Roman"/>
              <a:sym typeface="Times New Roman"/>
            </a:endParaRPr>
          </a:p>
        </p:txBody>
      </p:sp>
      <p:sp>
        <p:nvSpPr>
          <p:cNvPr id="453" name="Google Shape;453;p30"/>
          <p:cNvSpPr txBox="1"/>
          <p:nvPr/>
        </p:nvSpPr>
        <p:spPr>
          <a:xfrm>
            <a:off x="699248" y="806824"/>
            <a:ext cx="1116105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Câu 2: Hình ảnh nào gợi tài sắc của Tiểu Thanh?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454" name="Google Shape;454;p30"/>
          <p:cNvSpPr txBox="1"/>
          <p:nvPr/>
        </p:nvSpPr>
        <p:spPr>
          <a:xfrm>
            <a:off x="699248" y="2568384"/>
            <a:ext cx="1001231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C00000"/>
                </a:solidFill>
                <a:latin typeface="Times New Roman"/>
                <a:ea typeface="Times New Roman"/>
                <a:cs typeface="Times New Roman"/>
                <a:sym typeface="Times New Roman"/>
              </a:rPr>
              <a:t>B. Chi phấn, văn chương</a:t>
            </a:r>
            <a:endParaRPr b="1" i="1" sz="2400" u="none" cap="none" strike="noStrike">
              <a:solidFill>
                <a:srgbClr val="C00000"/>
              </a:solidFill>
              <a:latin typeface="Times New Roman"/>
              <a:ea typeface="Times New Roman"/>
              <a:cs typeface="Times New Roman"/>
              <a:sym typeface="Times New Roman"/>
            </a:endParaRPr>
          </a:p>
        </p:txBody>
      </p:sp>
      <p:sp>
        <p:nvSpPr>
          <p:cNvPr id="455" name="Google Shape;455;p30"/>
          <p:cNvSpPr txBox="1"/>
          <p:nvPr/>
        </p:nvSpPr>
        <p:spPr>
          <a:xfrm>
            <a:off x="712695" y="3394914"/>
            <a:ext cx="6521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C. Lụy phần dư </a:t>
            </a:r>
            <a:endParaRPr b="1" i="1" sz="2400" u="none" cap="none" strike="noStrike">
              <a:solidFill>
                <a:schemeClr val="dk1"/>
              </a:solidFill>
              <a:latin typeface="Times New Roman"/>
              <a:ea typeface="Times New Roman"/>
              <a:cs typeface="Times New Roman"/>
              <a:sym typeface="Times New Roman"/>
            </a:endParaRPr>
          </a:p>
        </p:txBody>
      </p:sp>
      <p:sp>
        <p:nvSpPr>
          <p:cNvPr id="456" name="Google Shape;456;p30"/>
          <p:cNvSpPr txBox="1"/>
          <p:nvPr/>
        </p:nvSpPr>
        <p:spPr>
          <a:xfrm>
            <a:off x="699248" y="1869144"/>
            <a:ext cx="59523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A. Hoa uyển  </a:t>
            </a:r>
            <a:endParaRPr b="1" i="1" sz="2400" u="none" cap="none" strike="noStrike">
              <a:solidFill>
                <a:schemeClr val="dk1"/>
              </a:solidFill>
              <a:latin typeface="Times New Roman"/>
              <a:ea typeface="Times New Roman"/>
              <a:cs typeface="Times New Roman"/>
              <a:sym typeface="Times New Roman"/>
            </a:endParaRPr>
          </a:p>
        </p:txBody>
      </p:sp>
      <p:sp>
        <p:nvSpPr>
          <p:cNvPr id="457" name="Google Shape;457;p30"/>
          <p:cNvSpPr txBox="1"/>
          <p:nvPr/>
        </p:nvSpPr>
        <p:spPr>
          <a:xfrm>
            <a:off x="779930" y="4329951"/>
            <a:ext cx="4235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D. Nhất chỉ thư</a:t>
            </a:r>
            <a:endParaRPr b="1" i="1" sz="2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hua004" id="462" name="Google Shape;462;p31"/>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63" name="Google Shape;463;p31"/>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LUYỆN TẬP</a:t>
            </a:r>
            <a:endParaRPr b="1" i="0" sz="2400" u="none" cap="none" strike="noStrike">
              <a:solidFill>
                <a:srgbClr val="FF0000"/>
              </a:solidFill>
              <a:latin typeface="Times New Roman"/>
              <a:ea typeface="Times New Roman"/>
              <a:cs typeface="Times New Roman"/>
              <a:sym typeface="Times New Roman"/>
            </a:endParaRPr>
          </a:p>
        </p:txBody>
      </p:sp>
      <p:sp>
        <p:nvSpPr>
          <p:cNvPr id="464" name="Google Shape;464;p31"/>
          <p:cNvSpPr txBox="1"/>
          <p:nvPr/>
        </p:nvSpPr>
        <p:spPr>
          <a:xfrm>
            <a:off x="699248" y="887506"/>
            <a:ext cx="677731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Câu 3: Vì sao Nguyễn Du thương Tiểu Thanh?</a:t>
            </a:r>
            <a:endParaRPr b="1" i="0" sz="2400" u="none" cap="none" strike="noStrike">
              <a:solidFill>
                <a:schemeClr val="dk1"/>
              </a:solidFill>
              <a:latin typeface="Times New Roman"/>
              <a:ea typeface="Times New Roman"/>
              <a:cs typeface="Times New Roman"/>
              <a:sym typeface="Times New Roman"/>
            </a:endParaRPr>
          </a:p>
        </p:txBody>
      </p:sp>
      <p:sp>
        <p:nvSpPr>
          <p:cNvPr id="465" name="Google Shape;465;p31"/>
          <p:cNvSpPr txBox="1"/>
          <p:nvPr/>
        </p:nvSpPr>
        <p:spPr>
          <a:xfrm>
            <a:off x="699248" y="1492624"/>
            <a:ext cx="1001231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A. Vì Tiểu Thanh nghèo khổ</a:t>
            </a:r>
            <a:endParaRPr b="1" i="1" sz="2400" u="none" cap="none" strike="noStrike">
              <a:solidFill>
                <a:schemeClr val="dk1"/>
              </a:solidFill>
              <a:latin typeface="Times New Roman"/>
              <a:ea typeface="Times New Roman"/>
              <a:cs typeface="Times New Roman"/>
              <a:sym typeface="Times New Roman"/>
            </a:endParaRPr>
          </a:p>
        </p:txBody>
      </p:sp>
      <p:sp>
        <p:nvSpPr>
          <p:cNvPr id="466" name="Google Shape;466;p31"/>
          <p:cNvSpPr txBox="1"/>
          <p:nvPr/>
        </p:nvSpPr>
        <p:spPr>
          <a:xfrm>
            <a:off x="712695" y="2198131"/>
            <a:ext cx="6521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B. Vì Tiểu Thanh bị áp bức, bóc lột</a:t>
            </a:r>
            <a:endParaRPr b="1" i="1" sz="2400" u="none" cap="none" strike="noStrike">
              <a:solidFill>
                <a:schemeClr val="dk1"/>
              </a:solidFill>
              <a:latin typeface="Times New Roman"/>
              <a:ea typeface="Times New Roman"/>
              <a:cs typeface="Times New Roman"/>
              <a:sym typeface="Times New Roman"/>
            </a:endParaRPr>
          </a:p>
        </p:txBody>
      </p:sp>
      <p:sp>
        <p:nvSpPr>
          <p:cNvPr id="467" name="Google Shape;467;p31"/>
          <p:cNvSpPr txBox="1"/>
          <p:nvPr/>
        </p:nvSpPr>
        <p:spPr>
          <a:xfrm>
            <a:off x="699248" y="2971798"/>
            <a:ext cx="59523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C. Vì Tiểu Thanh có tài sắc nhưng bất hạnh</a:t>
            </a:r>
            <a:endParaRPr b="1" i="1" sz="24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500"/>
                                        <p:tgtEl>
                                          <p:spTgt spid="4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descr="hua004" id="472" name="Google Shape;472;p32"/>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73" name="Google Shape;473;p32"/>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LUYỆN TẬP</a:t>
            </a:r>
            <a:endParaRPr b="1" i="0" sz="2400" u="none" cap="none" strike="noStrike">
              <a:solidFill>
                <a:srgbClr val="FF0000"/>
              </a:solidFill>
              <a:latin typeface="Times New Roman"/>
              <a:ea typeface="Times New Roman"/>
              <a:cs typeface="Times New Roman"/>
              <a:sym typeface="Times New Roman"/>
            </a:endParaRPr>
          </a:p>
        </p:txBody>
      </p:sp>
      <p:sp>
        <p:nvSpPr>
          <p:cNvPr id="474" name="Google Shape;474;p32"/>
          <p:cNvSpPr txBox="1"/>
          <p:nvPr/>
        </p:nvSpPr>
        <p:spPr>
          <a:xfrm>
            <a:off x="699248" y="887506"/>
            <a:ext cx="677731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Câu 3: Vì sao Nguyễn Du thương Tiểu Thanh?</a:t>
            </a:r>
            <a:endParaRPr b="1" i="0" sz="2400" u="none" cap="none" strike="noStrike">
              <a:solidFill>
                <a:schemeClr val="dk1"/>
              </a:solidFill>
              <a:latin typeface="Times New Roman"/>
              <a:ea typeface="Times New Roman"/>
              <a:cs typeface="Times New Roman"/>
              <a:sym typeface="Times New Roman"/>
            </a:endParaRPr>
          </a:p>
        </p:txBody>
      </p:sp>
      <p:sp>
        <p:nvSpPr>
          <p:cNvPr id="475" name="Google Shape;475;p32"/>
          <p:cNvSpPr txBox="1"/>
          <p:nvPr/>
        </p:nvSpPr>
        <p:spPr>
          <a:xfrm>
            <a:off x="699248" y="1492624"/>
            <a:ext cx="1001231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A. Vì Tiểu Thanh nghèo khổ</a:t>
            </a:r>
            <a:endParaRPr b="1" i="1" sz="2400" u="none" cap="none" strike="noStrike">
              <a:solidFill>
                <a:schemeClr val="dk1"/>
              </a:solidFill>
              <a:latin typeface="Times New Roman"/>
              <a:ea typeface="Times New Roman"/>
              <a:cs typeface="Times New Roman"/>
              <a:sym typeface="Times New Roman"/>
            </a:endParaRPr>
          </a:p>
        </p:txBody>
      </p:sp>
      <p:sp>
        <p:nvSpPr>
          <p:cNvPr id="476" name="Google Shape;476;p32"/>
          <p:cNvSpPr txBox="1"/>
          <p:nvPr/>
        </p:nvSpPr>
        <p:spPr>
          <a:xfrm>
            <a:off x="712695" y="2198131"/>
            <a:ext cx="65218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imes New Roman"/>
                <a:ea typeface="Times New Roman"/>
                <a:cs typeface="Times New Roman"/>
                <a:sym typeface="Times New Roman"/>
              </a:rPr>
              <a:t>B. Vì Tiểu Thanh bị áp bức, bóc lột</a:t>
            </a:r>
            <a:endParaRPr b="1" i="1" sz="2400" u="none" cap="none" strike="noStrike">
              <a:solidFill>
                <a:schemeClr val="dk1"/>
              </a:solidFill>
              <a:latin typeface="Times New Roman"/>
              <a:ea typeface="Times New Roman"/>
              <a:cs typeface="Times New Roman"/>
              <a:sym typeface="Times New Roman"/>
            </a:endParaRPr>
          </a:p>
        </p:txBody>
      </p:sp>
      <p:sp>
        <p:nvSpPr>
          <p:cNvPr id="477" name="Google Shape;477;p32"/>
          <p:cNvSpPr txBox="1"/>
          <p:nvPr/>
        </p:nvSpPr>
        <p:spPr>
          <a:xfrm>
            <a:off x="699248" y="2971798"/>
            <a:ext cx="59523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C00000"/>
                </a:solidFill>
                <a:latin typeface="Times New Roman"/>
                <a:ea typeface="Times New Roman"/>
                <a:cs typeface="Times New Roman"/>
                <a:sym typeface="Times New Roman"/>
              </a:rPr>
              <a:t>C. Vì Tiểu Thanh có tài sắc nhưng bất hạnh</a:t>
            </a:r>
            <a:endParaRPr b="1" i="1" sz="2400" u="none" cap="none" strike="noStrike">
              <a:solidFill>
                <a:srgbClr val="C00000"/>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hua004" id="482" name="Google Shape;482;p33"/>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83" name="Google Shape;483;p33"/>
          <p:cNvSpPr txBox="1"/>
          <p:nvPr/>
        </p:nvSpPr>
        <p:spPr>
          <a:xfrm>
            <a:off x="191911" y="101599"/>
            <a:ext cx="88806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Times New Roman"/>
                <a:ea typeface="Times New Roman"/>
                <a:cs typeface="Times New Roman"/>
                <a:sym typeface="Times New Roman"/>
              </a:rPr>
              <a:t>VẬN DỤNG</a:t>
            </a:r>
            <a:endParaRPr b="1" i="0" sz="2400" u="none" cap="none" strike="noStrike">
              <a:solidFill>
                <a:srgbClr val="FF0000"/>
              </a:solidFill>
              <a:latin typeface="Times New Roman"/>
              <a:ea typeface="Times New Roman"/>
              <a:cs typeface="Times New Roman"/>
              <a:sym typeface="Times New Roman"/>
            </a:endParaRPr>
          </a:p>
        </p:txBody>
      </p:sp>
      <p:sp>
        <p:nvSpPr>
          <p:cNvPr id="484" name="Google Shape;484;p33"/>
          <p:cNvSpPr txBox="1"/>
          <p:nvPr/>
        </p:nvSpPr>
        <p:spPr>
          <a:xfrm>
            <a:off x="1748113" y="2541491"/>
            <a:ext cx="10636627" cy="1384995"/>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7030A0"/>
                </a:solidFill>
                <a:latin typeface="Times New Roman"/>
                <a:ea typeface="Times New Roman"/>
                <a:cs typeface="Times New Roman"/>
                <a:sym typeface="Times New Roman"/>
              </a:rPr>
              <a:t>TỪ CÂU CHUYỆN CUỘC ĐỜI TIỂU THANH VÀ NHỮNG KIẾP TÀI SẮC BẠC MỆNH, ĐA CÙNG, EM SUY NGHĨ GÌ VỀ NHỮNG NGƯỜI PHỤ NỮ TÀI SẮC TRONG XÃ HỘI HIỆN NAY?</a:t>
            </a:r>
            <a:endParaRPr b="1" i="0" sz="2800" u="none" cap="none" strike="noStrike">
              <a:solidFill>
                <a:srgbClr val="7030A0"/>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hua004" id="489" name="Google Shape;489;p34"/>
          <p:cNvPicPr preferRelativeResize="0"/>
          <p:nvPr/>
        </p:nvPicPr>
        <p:blipFill rotWithShape="1">
          <a:blip r:embed="rId3">
            <a:alphaModFix/>
          </a:blip>
          <a:srcRect b="0" l="0" r="0" t="0"/>
          <a:stretch/>
        </p:blipFill>
        <p:spPr>
          <a:xfrm>
            <a:off x="0" y="0"/>
            <a:ext cx="14665317" cy="6858000"/>
          </a:xfrm>
          <a:prstGeom prst="rect">
            <a:avLst/>
          </a:prstGeom>
          <a:noFill/>
          <a:ln>
            <a:noFill/>
          </a:ln>
        </p:spPr>
      </p:pic>
      <p:sp>
        <p:nvSpPr>
          <p:cNvPr id="490" name="Google Shape;490;p34"/>
          <p:cNvSpPr txBox="1"/>
          <p:nvPr/>
        </p:nvSpPr>
        <p:spPr>
          <a:xfrm>
            <a:off x="191911" y="101599"/>
            <a:ext cx="888066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0000"/>
                </a:solidFill>
                <a:latin typeface="Times New Roman"/>
                <a:ea typeface="Times New Roman"/>
                <a:cs typeface="Times New Roman"/>
                <a:sym typeface="Times New Roman"/>
              </a:rPr>
              <a:t>VẬN DỤNG</a:t>
            </a:r>
            <a:endParaRPr b="1" i="0" sz="2000" u="none" cap="none" strike="noStrike">
              <a:solidFill>
                <a:srgbClr val="FF0000"/>
              </a:solidFill>
              <a:latin typeface="Times New Roman"/>
              <a:ea typeface="Times New Roman"/>
              <a:cs typeface="Times New Roman"/>
              <a:sym typeface="Times New Roman"/>
            </a:endParaRPr>
          </a:p>
        </p:txBody>
      </p:sp>
      <p:sp>
        <p:nvSpPr>
          <p:cNvPr id="491" name="Google Shape;491;p34"/>
          <p:cNvSpPr txBox="1"/>
          <p:nvPr/>
        </p:nvSpPr>
        <p:spPr>
          <a:xfrm>
            <a:off x="295838" y="497546"/>
            <a:ext cx="1089211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Tìm những tác phẩm của các nhà văn , nhà thơ văn học trung đại thể hiện tiếng nói cảm thương cho người phụ nữ.</a:t>
            </a:r>
            <a:endParaRPr b="1" i="0" sz="2000" u="none" cap="none" strike="noStrike">
              <a:solidFill>
                <a:schemeClr val="dk1"/>
              </a:solidFill>
              <a:latin typeface="Times New Roman"/>
              <a:ea typeface="Times New Roman"/>
              <a:cs typeface="Times New Roman"/>
              <a:sym typeface="Times New Roman"/>
            </a:endParaRPr>
          </a:p>
        </p:txBody>
      </p:sp>
      <p:sp>
        <p:nvSpPr>
          <p:cNvPr id="492" name="Google Shape;492;p34"/>
          <p:cNvSpPr txBox="1"/>
          <p:nvPr/>
        </p:nvSpPr>
        <p:spPr>
          <a:xfrm>
            <a:off x="2581835" y="1922932"/>
            <a:ext cx="707315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Truyện người con gái Nam Xương – Nguyễn Dữ</a:t>
            </a:r>
            <a:endParaRPr b="1" i="0" sz="2000" u="none" cap="none" strike="noStrike">
              <a:solidFill>
                <a:schemeClr val="dk1"/>
              </a:solidFill>
              <a:latin typeface="Times New Roman"/>
              <a:ea typeface="Times New Roman"/>
              <a:cs typeface="Times New Roman"/>
              <a:sym typeface="Times New Roman"/>
            </a:endParaRPr>
          </a:p>
        </p:txBody>
      </p:sp>
      <p:sp>
        <p:nvSpPr>
          <p:cNvPr id="493" name="Google Shape;493;p34"/>
          <p:cNvSpPr txBox="1"/>
          <p:nvPr/>
        </p:nvSpPr>
        <p:spPr>
          <a:xfrm>
            <a:off x="2581835" y="2487711"/>
            <a:ext cx="6858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Chinh phụ ngâm – Đặng Trần Côn, Đoàn Thị Điểm         </a:t>
            </a:r>
            <a:endParaRPr b="1" i="0" sz="2000" u="none" cap="none" strike="noStrike">
              <a:solidFill>
                <a:schemeClr val="dk1"/>
              </a:solidFill>
              <a:latin typeface="Times New Roman"/>
              <a:ea typeface="Times New Roman"/>
              <a:cs typeface="Times New Roman"/>
              <a:sym typeface="Times New Roman"/>
            </a:endParaRPr>
          </a:p>
        </p:txBody>
      </p:sp>
      <p:sp>
        <p:nvSpPr>
          <p:cNvPr id="494" name="Google Shape;494;p34"/>
          <p:cNvSpPr txBox="1"/>
          <p:nvPr/>
        </p:nvSpPr>
        <p:spPr>
          <a:xfrm>
            <a:off x="2608729" y="3133171"/>
            <a:ext cx="484094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Thơ Hồ Xuân Hương</a:t>
            </a:r>
            <a:endParaRPr b="1" i="0" sz="2000" u="none" cap="none" strike="noStrike">
              <a:solidFill>
                <a:schemeClr val="dk1"/>
              </a:solidFill>
              <a:latin typeface="Times New Roman"/>
              <a:ea typeface="Times New Roman"/>
              <a:cs typeface="Times New Roman"/>
              <a:sym typeface="Times New Roman"/>
            </a:endParaRPr>
          </a:p>
        </p:txBody>
      </p:sp>
      <p:sp>
        <p:nvSpPr>
          <p:cNvPr id="495" name="Google Shape;495;p34"/>
          <p:cNvSpPr txBox="1"/>
          <p:nvPr/>
        </p:nvSpPr>
        <p:spPr>
          <a:xfrm>
            <a:off x="282392" y="1196793"/>
            <a:ext cx="1035423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So sánh tiếng nói nhân đạo của Nguyễn Du trong “Độc Tiểu Thanh kí” với các tác giả ấy?</a:t>
            </a:r>
            <a:endParaRPr b="1" i="0" sz="2000" u="none" cap="none" strike="noStrike">
              <a:solidFill>
                <a:schemeClr val="dk1"/>
              </a:solidFill>
              <a:latin typeface="Times New Roman"/>
              <a:ea typeface="Times New Roman"/>
              <a:cs typeface="Times New Roman"/>
              <a:sym typeface="Times New Roman"/>
            </a:endParaRPr>
          </a:p>
        </p:txBody>
      </p:sp>
      <p:sp>
        <p:nvSpPr>
          <p:cNvPr id="496" name="Google Shape;496;p34"/>
          <p:cNvSpPr txBox="1"/>
          <p:nvPr/>
        </p:nvSpPr>
        <p:spPr>
          <a:xfrm>
            <a:off x="497551" y="1828804"/>
            <a:ext cx="286422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Một số tác phẩm:</a:t>
            </a:r>
            <a:endParaRPr b="1" i="0" sz="2000" u="none" cap="none" strike="noStrike">
              <a:solidFill>
                <a:schemeClr val="dk1"/>
              </a:solidFill>
              <a:latin typeface="Times New Roman"/>
              <a:ea typeface="Times New Roman"/>
              <a:cs typeface="Times New Roman"/>
              <a:sym typeface="Times New Roman"/>
            </a:endParaRPr>
          </a:p>
        </p:txBody>
      </p:sp>
      <p:sp>
        <p:nvSpPr>
          <p:cNvPr id="497" name="Google Shape;497;p34"/>
          <p:cNvSpPr txBox="1"/>
          <p:nvPr/>
        </p:nvSpPr>
        <p:spPr>
          <a:xfrm>
            <a:off x="1331265" y="3832416"/>
            <a:ext cx="92784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Giống</a:t>
            </a:r>
            <a:endParaRPr b="1" i="0" sz="2000" u="none" cap="none" strike="noStrike">
              <a:solidFill>
                <a:schemeClr val="dk1"/>
              </a:solidFill>
              <a:latin typeface="Times New Roman"/>
              <a:ea typeface="Times New Roman"/>
              <a:cs typeface="Times New Roman"/>
              <a:sym typeface="Times New Roman"/>
            </a:endParaRPr>
          </a:p>
        </p:txBody>
      </p:sp>
      <p:sp>
        <p:nvSpPr>
          <p:cNvPr id="498" name="Google Shape;498;p34"/>
          <p:cNvSpPr txBox="1"/>
          <p:nvPr/>
        </p:nvSpPr>
        <p:spPr>
          <a:xfrm>
            <a:off x="2487706" y="3859311"/>
            <a:ext cx="743622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Đều khẳng định sắc đẹp, phẩm hạnh của người phụ nữ</a:t>
            </a:r>
            <a:endParaRPr b="1" i="0" sz="2000" u="none" cap="none" strike="noStrike">
              <a:solidFill>
                <a:schemeClr val="dk1"/>
              </a:solidFill>
              <a:latin typeface="Times New Roman"/>
              <a:ea typeface="Times New Roman"/>
              <a:cs typeface="Times New Roman"/>
              <a:sym typeface="Times New Roman"/>
            </a:endParaRPr>
          </a:p>
        </p:txBody>
      </p:sp>
      <p:sp>
        <p:nvSpPr>
          <p:cNvPr id="499" name="Google Shape;499;p34"/>
          <p:cNvSpPr txBox="1"/>
          <p:nvPr/>
        </p:nvSpPr>
        <p:spPr>
          <a:xfrm>
            <a:off x="2541494" y="4397193"/>
            <a:ext cx="636045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Đều thương cho số kiếp bạc mệnh của họ</a:t>
            </a:r>
            <a:endParaRPr b="1" i="0" sz="2000" u="none" cap="none" strike="noStrike">
              <a:solidFill>
                <a:schemeClr val="dk1"/>
              </a:solidFill>
              <a:latin typeface="Times New Roman"/>
              <a:ea typeface="Times New Roman"/>
              <a:cs typeface="Times New Roman"/>
              <a:sym typeface="Times New Roman"/>
            </a:endParaRPr>
          </a:p>
        </p:txBody>
      </p:sp>
      <p:sp>
        <p:nvSpPr>
          <p:cNvPr id="500" name="Google Shape;500;p34"/>
          <p:cNvSpPr txBox="1"/>
          <p:nvPr/>
        </p:nvSpPr>
        <p:spPr>
          <a:xfrm>
            <a:off x="1250575" y="5177121"/>
            <a:ext cx="102197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Khác</a:t>
            </a:r>
            <a:endParaRPr b="1" i="0" sz="2000" u="none" cap="none" strike="noStrike">
              <a:solidFill>
                <a:schemeClr val="dk1"/>
              </a:solidFill>
              <a:latin typeface="Times New Roman"/>
              <a:ea typeface="Times New Roman"/>
              <a:cs typeface="Times New Roman"/>
              <a:sym typeface="Times New Roman"/>
            </a:endParaRPr>
          </a:p>
        </p:txBody>
      </p:sp>
      <p:sp>
        <p:nvSpPr>
          <p:cNvPr id="501" name="Google Shape;501;p34"/>
          <p:cNvSpPr txBox="1"/>
          <p:nvPr/>
        </p:nvSpPr>
        <p:spPr>
          <a:xfrm>
            <a:off x="2487705" y="5042651"/>
            <a:ext cx="829683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Nguyễn Du ngoài khẳng định vẻ đẹp ngoại hình, tâm hồn còn đặc biệt nhấn mạnh vào vẻ đẹp tài năng</a:t>
            </a:r>
            <a:endParaRPr b="1" i="0" sz="2000" u="none" cap="none" strike="noStrike">
              <a:solidFill>
                <a:schemeClr val="dk1"/>
              </a:solidFill>
              <a:latin typeface="Times New Roman"/>
              <a:ea typeface="Times New Roman"/>
              <a:cs typeface="Times New Roman"/>
              <a:sym typeface="Times New Roman"/>
            </a:endParaRPr>
          </a:p>
        </p:txBody>
      </p:sp>
      <p:sp>
        <p:nvSpPr>
          <p:cNvPr id="502" name="Google Shape;502;p34"/>
          <p:cNvSpPr txBox="1"/>
          <p:nvPr/>
        </p:nvSpPr>
        <p:spPr>
          <a:xfrm>
            <a:off x="2554941" y="5836026"/>
            <a:ext cx="747656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 Nguyễn Du nhận mình cùng hội cùng thuyền với những người phụ nữ ấy 🡪 Tiếng nói nhân đạo sâu sắc</a:t>
            </a:r>
            <a:endParaRPr b="1" i="0" sz="2000" u="none" cap="none" strike="noStrike">
              <a:solidFill>
                <a:schemeClr val="dk1"/>
              </a:solidFill>
              <a:latin typeface="Times New Roman"/>
              <a:ea typeface="Times New Roman"/>
              <a:cs typeface="Times New Roman"/>
              <a:sym typeface="Times New Roman"/>
            </a:endParaRPr>
          </a:p>
        </p:txBody>
      </p:sp>
      <p:sp>
        <p:nvSpPr>
          <p:cNvPr id="503" name="Google Shape;503;p34"/>
          <p:cNvSpPr txBox="1"/>
          <p:nvPr/>
        </p:nvSpPr>
        <p:spPr>
          <a:xfrm>
            <a:off x="9985650" y="2019925"/>
            <a:ext cx="9382800" cy="109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500"/>
                                        <p:tgtEl>
                                          <p:spTgt spid="4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20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20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35"/>
          <p:cNvPicPr preferRelativeResize="0"/>
          <p:nvPr/>
        </p:nvPicPr>
        <p:blipFill rotWithShape="1">
          <a:blip r:embed="rId3">
            <a:alphaModFix/>
          </a:blip>
          <a:srcRect b="0" l="0" r="0" t="0"/>
          <a:stretch/>
        </p:blipFill>
        <p:spPr>
          <a:xfrm>
            <a:off x="550844" y="484740"/>
            <a:ext cx="11292290" cy="5530469"/>
          </a:xfrm>
          <a:prstGeom prst="rect">
            <a:avLst/>
          </a:prstGeom>
          <a:noFill/>
          <a:ln>
            <a:noFill/>
          </a:ln>
        </p:spPr>
      </p:pic>
      <p:sp>
        <p:nvSpPr>
          <p:cNvPr id="509" name="Google Shape;509;p35"/>
          <p:cNvSpPr txBox="1"/>
          <p:nvPr/>
        </p:nvSpPr>
        <p:spPr>
          <a:xfrm>
            <a:off x="1509311" y="2170323"/>
            <a:ext cx="9727893"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rgbClr val="FF0000"/>
                </a:solidFill>
                <a:latin typeface="Times New Roman"/>
                <a:ea typeface="Times New Roman"/>
                <a:cs typeface="Times New Roman"/>
                <a:sym typeface="Times New Roman"/>
              </a:rPr>
              <a:t>TRÂN TRỌNG CẢM ƠN CÁC THẦY CÔ GIÁO VÀ CÁC EM HỌC SINH!!!</a:t>
            </a:r>
            <a:endParaRPr b="1" i="0" sz="3200" u="none" cap="none" strike="noStrike">
              <a:solidFill>
                <a:srgbClr val="FF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4"/>
          <p:cNvPicPr preferRelativeResize="0"/>
          <p:nvPr/>
        </p:nvPicPr>
        <p:blipFill rotWithShape="1">
          <a:blip r:embed="rId3">
            <a:alphaModFix/>
          </a:blip>
          <a:srcRect b="30164" l="0" r="0" t="30160"/>
          <a:stretch/>
        </p:blipFill>
        <p:spPr>
          <a:xfrm>
            <a:off x="0" y="0"/>
            <a:ext cx="12191999" cy="68580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5"/>
          <p:cNvPicPr preferRelativeResize="0"/>
          <p:nvPr/>
        </p:nvPicPr>
        <p:blipFill rotWithShape="1">
          <a:blip r:embed="rId3">
            <a:alphaModFix/>
          </a:blip>
          <a:srcRect b="0" l="0" r="0" t="0"/>
          <a:stretch/>
        </p:blipFill>
        <p:spPr>
          <a:xfrm>
            <a:off x="0" y="-169813"/>
            <a:ext cx="12192000" cy="7027813"/>
          </a:xfrm>
          <a:prstGeom prst="rect">
            <a:avLst/>
          </a:prstGeom>
          <a:noFill/>
          <a:ln>
            <a:noFill/>
          </a:ln>
        </p:spPr>
      </p:pic>
      <p:sp>
        <p:nvSpPr>
          <p:cNvPr id="148" name="Google Shape;148;p5"/>
          <p:cNvSpPr txBox="1"/>
          <p:nvPr/>
        </p:nvSpPr>
        <p:spPr>
          <a:xfrm>
            <a:off x="2573383" y="5799907"/>
            <a:ext cx="832104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Times New Roman"/>
                <a:ea typeface="Times New Roman"/>
                <a:cs typeface="Times New Roman"/>
                <a:sym typeface="Times New Roman"/>
              </a:rPr>
              <a:t>KINH THÀNH THĂNG LONG XƯA</a:t>
            </a:r>
            <a:endParaRPr b="1" i="0" sz="3200" u="none" cap="none" strike="noStrike">
              <a:solidFill>
                <a:schemeClr val="lt1"/>
              </a:solidFill>
              <a:latin typeface="Times New Roman"/>
              <a:ea typeface="Times New Roman"/>
              <a:cs typeface="Times New Roman"/>
              <a:sym typeface="Times New Roman"/>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4" name="Google Shape;154;p6"/>
          <p:cNvSpPr txBox="1"/>
          <p:nvPr/>
        </p:nvSpPr>
        <p:spPr>
          <a:xfrm>
            <a:off x="6662057" y="313509"/>
            <a:ext cx="45720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2060"/>
                </a:solidFill>
                <a:latin typeface="Times New Roman"/>
                <a:ea typeface="Times New Roman"/>
                <a:cs typeface="Times New Roman"/>
                <a:sym typeface="Times New Roman"/>
              </a:rPr>
              <a:t>KHỞI NGHĨA NÔNG DÂN THẾ KỈ 18</a:t>
            </a:r>
            <a:endParaRPr b="1" i="0" sz="3600" u="none" cap="none" strike="noStrike">
              <a:solidFill>
                <a:srgbClr val="002060"/>
              </a:solidFill>
              <a:latin typeface="Times New Roman"/>
              <a:ea typeface="Times New Roman"/>
              <a:cs typeface="Times New Roman"/>
              <a:sym typeface="Times New Roman"/>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D:\ISS\mon hoc\Văn\lop 10\V_10_04_côLy_DoTieuThanhKi\links\Untitled-1.png" id="160" name="Google Shape;160;p7"/>
          <p:cNvPicPr preferRelativeResize="0"/>
          <p:nvPr/>
        </p:nvPicPr>
        <p:blipFill rotWithShape="1">
          <a:blip r:embed="rId3">
            <a:alphaModFix/>
          </a:blip>
          <a:srcRect b="0" l="0" r="0" t="0"/>
          <a:stretch/>
        </p:blipFill>
        <p:spPr>
          <a:xfrm>
            <a:off x="419839" y="703489"/>
            <a:ext cx="6285682" cy="5397256"/>
          </a:xfrm>
          <a:prstGeom prst="rect">
            <a:avLst/>
          </a:prstGeom>
          <a:noFill/>
          <a:ln>
            <a:noFill/>
          </a:ln>
          <a:effectLst>
            <a:outerShdw blurRad="101600" rotWithShape="0" algn="tl" dir="5880000" dist="114300">
              <a:srgbClr val="000000">
                <a:alpha val="40000"/>
              </a:srgbClr>
            </a:outerShdw>
          </a:effectLst>
        </p:spPr>
      </p:pic>
      <p:pic>
        <p:nvPicPr>
          <p:cNvPr descr="D:\ISS\mon hoc\Văn\lop 10\V_10_04_côLy_DoTieuThanhKi\links\Untitled-2.png" id="161" name="Google Shape;161;p7"/>
          <p:cNvPicPr preferRelativeResize="0"/>
          <p:nvPr/>
        </p:nvPicPr>
        <p:blipFill rotWithShape="1">
          <a:blip r:embed="rId4">
            <a:alphaModFix/>
          </a:blip>
          <a:srcRect b="0" l="0" r="0" t="0"/>
          <a:stretch/>
        </p:blipFill>
        <p:spPr>
          <a:xfrm>
            <a:off x="5562670" y="885298"/>
            <a:ext cx="5854397" cy="5576209"/>
          </a:xfrm>
          <a:prstGeom prst="rect">
            <a:avLst/>
          </a:prstGeom>
          <a:noFill/>
          <a:ln>
            <a:noFill/>
          </a:ln>
          <a:effectLst>
            <a:outerShdw blurRad="101600" rotWithShape="0" algn="tl" dir="5880000" dist="1143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8"/>
          <p:cNvPicPr preferRelativeResize="0"/>
          <p:nvPr/>
        </p:nvPicPr>
        <p:blipFill rotWithShape="1">
          <a:blip r:embed="rId3">
            <a:alphaModFix/>
          </a:blip>
          <a:srcRect b="0" l="0" r="0" t="0"/>
          <a:stretch/>
        </p:blipFill>
        <p:spPr>
          <a:xfrm>
            <a:off x="0" y="138112"/>
            <a:ext cx="12192000" cy="6581775"/>
          </a:xfrm>
          <a:prstGeom prst="rect">
            <a:avLst/>
          </a:prstGeom>
          <a:noFill/>
          <a:ln>
            <a:noFill/>
          </a:ln>
        </p:spPr>
      </p:pic>
      <p:sp>
        <p:nvSpPr>
          <p:cNvPr id="167" name="Google Shape;167;p8"/>
          <p:cNvSpPr txBox="1"/>
          <p:nvPr/>
        </p:nvSpPr>
        <p:spPr>
          <a:xfrm>
            <a:off x="2259875" y="3304904"/>
            <a:ext cx="8425543" cy="144655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Times New Roman"/>
                <a:ea typeface="Times New Roman"/>
                <a:cs typeface="Times New Roman"/>
                <a:sym typeface="Times New Roman"/>
              </a:rPr>
              <a:t>ĐỌC TIỂU THANH KÍ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Times New Roman"/>
                <a:ea typeface="Times New Roman"/>
                <a:cs typeface="Times New Roman"/>
                <a:sym typeface="Times New Roman"/>
              </a:rPr>
              <a:t>                 </a:t>
            </a:r>
            <a:r>
              <a:rPr b="1" i="0" lang="en-US" sz="3600" u="none" cap="none" strike="noStrike">
                <a:solidFill>
                  <a:schemeClr val="lt1"/>
                </a:solidFill>
                <a:latin typeface="Times New Roman"/>
                <a:ea typeface="Times New Roman"/>
                <a:cs typeface="Times New Roman"/>
                <a:sym typeface="Times New Roman"/>
              </a:rPr>
              <a:t>NGUYỄN DU</a:t>
            </a:r>
            <a:endParaRPr b="1" i="0" sz="36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39138247525a2325468[1]" id="172" name="Google Shape;172;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73" name="Google Shape;173;p9"/>
          <p:cNvSpPr txBox="1"/>
          <p:nvPr/>
        </p:nvSpPr>
        <p:spPr>
          <a:xfrm>
            <a:off x="270933" y="79022"/>
            <a:ext cx="5226756"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FF0000"/>
                </a:solidFill>
                <a:latin typeface="Times New Roman"/>
                <a:ea typeface="Times New Roman"/>
                <a:cs typeface="Times New Roman"/>
                <a:sym typeface="Times New Roman"/>
              </a:rPr>
              <a:t>I. TÌM HIỂU CHUNG</a:t>
            </a:r>
            <a:endParaRPr b="1" i="0" sz="2200" u="none" cap="none" strike="noStrike">
              <a:solidFill>
                <a:srgbClr val="FF0000"/>
              </a:solidFill>
              <a:latin typeface="Times New Roman"/>
              <a:ea typeface="Times New Roman"/>
              <a:cs typeface="Times New Roman"/>
              <a:sym typeface="Times New Roman"/>
            </a:endParaRPr>
          </a:p>
        </p:txBody>
      </p:sp>
      <p:sp>
        <p:nvSpPr>
          <p:cNvPr id="174" name="Google Shape;174;p9"/>
          <p:cNvSpPr txBox="1"/>
          <p:nvPr/>
        </p:nvSpPr>
        <p:spPr>
          <a:xfrm>
            <a:off x="327376" y="756356"/>
            <a:ext cx="3036711"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1. Về Tiểu Thanh</a:t>
            </a:r>
            <a:endParaRPr b="1" i="0" sz="2200" u="none" cap="none" strike="noStrike">
              <a:solidFill>
                <a:schemeClr val="dk1"/>
              </a:solidFill>
              <a:latin typeface="Times New Roman"/>
              <a:ea typeface="Times New Roman"/>
              <a:cs typeface="Times New Roman"/>
              <a:sym typeface="Times New Roman"/>
            </a:endParaRPr>
          </a:p>
        </p:txBody>
      </p:sp>
      <p:sp>
        <p:nvSpPr>
          <p:cNvPr id="175" name="Google Shape;175;p9"/>
          <p:cNvSpPr txBox="1"/>
          <p:nvPr/>
        </p:nvSpPr>
        <p:spPr>
          <a:xfrm>
            <a:off x="4109154" y="1061154"/>
            <a:ext cx="6141155"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C0C0C"/>
                </a:solidFill>
                <a:latin typeface="Times New Roman"/>
                <a:ea typeface="Times New Roman"/>
                <a:cs typeface="Times New Roman"/>
                <a:sym typeface="Times New Roman"/>
              </a:rPr>
              <a:t>- Họ Phùng, sống khoảng đầu thời Minh</a:t>
            </a:r>
            <a:endParaRPr b="1" i="0" sz="2200" u="none" cap="none" strike="noStrike">
              <a:solidFill>
                <a:schemeClr val="dk1"/>
              </a:solidFill>
              <a:latin typeface="Times New Roman"/>
              <a:ea typeface="Times New Roman"/>
              <a:cs typeface="Times New Roman"/>
              <a:sym typeface="Times New Roman"/>
            </a:endParaRPr>
          </a:p>
        </p:txBody>
      </p:sp>
      <p:sp>
        <p:nvSpPr>
          <p:cNvPr id="176" name="Google Shape;176;p9"/>
          <p:cNvSpPr txBox="1"/>
          <p:nvPr/>
        </p:nvSpPr>
        <p:spPr>
          <a:xfrm>
            <a:off x="4549427" y="1625593"/>
            <a:ext cx="6524978" cy="90486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Clr>
                <a:srgbClr val="000000"/>
              </a:buClr>
              <a:buSzPts val="2200"/>
              <a:buFont typeface="Arial"/>
              <a:buNone/>
            </a:pPr>
            <a:r>
              <a:rPr b="1" i="0" lang="en-US" sz="2200" u="none" cap="none" strike="noStrike">
                <a:solidFill>
                  <a:srgbClr val="0C0C0C"/>
                </a:solidFill>
                <a:latin typeface="Times New Roman"/>
                <a:ea typeface="Times New Roman"/>
                <a:cs typeface="Times New Roman"/>
                <a:sym typeface="Times New Roman"/>
              </a:rPr>
              <a:t>- Từ nhỏ nàng đã thông hiểu các môn nghệ thuật cầm kì thi hoạ, lại có phong tư lộng lẫy hơn người.</a:t>
            </a:r>
            <a:endParaRPr b="1" i="0" sz="2200" u="none" cap="none" strike="noStrike">
              <a:solidFill>
                <a:srgbClr val="0C0C0C"/>
              </a:solidFill>
              <a:latin typeface="Times New Roman"/>
              <a:ea typeface="Times New Roman"/>
              <a:cs typeface="Times New Roman"/>
              <a:sym typeface="Times New Roman"/>
            </a:endParaRPr>
          </a:p>
        </p:txBody>
      </p:sp>
      <p:sp>
        <p:nvSpPr>
          <p:cNvPr id="177" name="Google Shape;177;p9"/>
          <p:cNvSpPr txBox="1"/>
          <p:nvPr/>
        </p:nvSpPr>
        <p:spPr>
          <a:xfrm>
            <a:off x="4583285" y="2603045"/>
            <a:ext cx="6479823" cy="90486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Clr>
                <a:srgbClr val="000000"/>
              </a:buClr>
              <a:buSzPts val="2200"/>
              <a:buFont typeface="Arial"/>
              <a:buNone/>
            </a:pPr>
            <a:r>
              <a:rPr b="1" i="0" lang="en-US" sz="2200" u="none" cap="none" strike="noStrike">
                <a:solidFill>
                  <a:srgbClr val="0C0C0C"/>
                </a:solidFill>
                <a:latin typeface="Times New Roman"/>
                <a:ea typeface="Times New Roman"/>
                <a:cs typeface="Times New Roman"/>
                <a:sym typeface="Times New Roman"/>
              </a:rPr>
              <a:t>- Năm 16 tuổi, nàng được gả làm vợ lẽ cho Phùng Sinh, một công tử nhà gia thế. </a:t>
            </a:r>
            <a:endParaRPr b="0" i="0" sz="1400" u="none" cap="none" strike="noStrike">
              <a:solidFill>
                <a:srgbClr val="000000"/>
              </a:solidFill>
              <a:latin typeface="Arial"/>
              <a:ea typeface="Arial"/>
              <a:cs typeface="Arial"/>
              <a:sym typeface="Arial"/>
            </a:endParaRPr>
          </a:p>
        </p:txBody>
      </p:sp>
      <p:sp>
        <p:nvSpPr>
          <p:cNvPr id="178" name="Google Shape;178;p9"/>
          <p:cNvSpPr txBox="1"/>
          <p:nvPr/>
        </p:nvSpPr>
        <p:spPr>
          <a:xfrm>
            <a:off x="4549427" y="6090521"/>
            <a:ext cx="712328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FF0000"/>
                </a:solidFill>
                <a:latin typeface="Times New Roman"/>
                <a:ea typeface="Times New Roman"/>
                <a:cs typeface="Times New Roman"/>
                <a:sym typeface="Times New Roman"/>
              </a:rPr>
              <a:t> =&gt; Mạch cảm hứng: người phụ nữ tài hoa bất hạnh.</a:t>
            </a:r>
            <a:endParaRPr b="1" i="0" sz="2200" u="none" cap="none" strike="noStrike">
              <a:solidFill>
                <a:srgbClr val="FF0000"/>
              </a:solidFill>
              <a:latin typeface="Times New Roman"/>
              <a:ea typeface="Times New Roman"/>
              <a:cs typeface="Times New Roman"/>
              <a:sym typeface="Times New Roman"/>
            </a:endParaRPr>
          </a:p>
        </p:txBody>
      </p:sp>
      <p:pic>
        <p:nvPicPr>
          <p:cNvPr descr="C:\Users\USER\Desktop\mnu18.jpg" id="179" name="Google Shape;179;p9"/>
          <p:cNvPicPr preferRelativeResize="0"/>
          <p:nvPr/>
        </p:nvPicPr>
        <p:blipFill rotWithShape="1">
          <a:blip r:embed="rId4">
            <a:alphaModFix/>
          </a:blip>
          <a:srcRect b="15815" l="16254" r="0" t="0"/>
          <a:stretch/>
        </p:blipFill>
        <p:spPr>
          <a:xfrm rot="706950">
            <a:off x="429554" y="1576362"/>
            <a:ext cx="3723454" cy="4591454"/>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411"/>
              </a:srgbClr>
            </a:outerShdw>
          </a:effectLst>
        </p:spPr>
      </p:pic>
      <p:sp>
        <p:nvSpPr>
          <p:cNvPr id="180" name="Google Shape;180;p9"/>
          <p:cNvSpPr txBox="1"/>
          <p:nvPr/>
        </p:nvSpPr>
        <p:spPr>
          <a:xfrm>
            <a:off x="1061155" y="6240570"/>
            <a:ext cx="2020711"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Times New Roman"/>
                <a:ea typeface="Times New Roman"/>
                <a:cs typeface="Times New Roman"/>
                <a:sym typeface="Times New Roman"/>
              </a:rPr>
              <a:t>Hình minh họa</a:t>
            </a:r>
            <a:endParaRPr b="1" i="0" sz="2200" u="none" cap="none" strike="noStrike">
              <a:solidFill>
                <a:schemeClr val="dk1"/>
              </a:solidFill>
              <a:latin typeface="Times New Roman"/>
              <a:ea typeface="Times New Roman"/>
              <a:cs typeface="Times New Roman"/>
              <a:sym typeface="Times New Roman"/>
            </a:endParaRPr>
          </a:p>
        </p:txBody>
      </p:sp>
      <p:sp>
        <p:nvSpPr>
          <p:cNvPr id="181" name="Google Shape;181;p9"/>
          <p:cNvSpPr txBox="1"/>
          <p:nvPr/>
        </p:nvSpPr>
        <p:spPr>
          <a:xfrm>
            <a:off x="4639731" y="3586615"/>
            <a:ext cx="6344354" cy="90486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Clr>
                <a:srgbClr val="000000"/>
              </a:buClr>
              <a:buSzPts val="2200"/>
              <a:buFont typeface="Arial"/>
              <a:buNone/>
            </a:pPr>
            <a:r>
              <a:rPr b="1" i="0" lang="en-US" sz="2200" u="none" cap="none" strike="noStrike">
                <a:solidFill>
                  <a:srgbClr val="0C0C0C"/>
                </a:solidFill>
                <a:latin typeface="Times New Roman"/>
                <a:ea typeface="Times New Roman"/>
                <a:cs typeface="Times New Roman"/>
                <a:sym typeface="Times New Roman"/>
              </a:rPr>
              <a:t>- Vợ cả tính hay ghen lại cay độc, bắt nàng ra sống riêng trên Cô Sơn, gần Tây Hồ.</a:t>
            </a:r>
            <a:endParaRPr b="0" i="0" sz="1400" u="none" cap="none" strike="noStrike">
              <a:solidFill>
                <a:srgbClr val="000000"/>
              </a:solidFill>
              <a:latin typeface="Arial"/>
              <a:ea typeface="Arial"/>
              <a:cs typeface="Arial"/>
              <a:sym typeface="Arial"/>
            </a:endParaRPr>
          </a:p>
        </p:txBody>
      </p:sp>
      <p:sp>
        <p:nvSpPr>
          <p:cNvPr id="182" name="Google Shape;182;p9"/>
          <p:cNvSpPr txBox="1"/>
          <p:nvPr/>
        </p:nvSpPr>
        <p:spPr>
          <a:xfrm>
            <a:off x="4718756" y="4453462"/>
            <a:ext cx="6355649" cy="1717393"/>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Clr>
                <a:srgbClr val="000000"/>
              </a:buClr>
              <a:buSzPts val="2200"/>
              <a:buFont typeface="Arial"/>
              <a:buNone/>
            </a:pPr>
            <a:r>
              <a:rPr b="1" i="0" lang="en-US" sz="2200" u="none" cap="none" strike="noStrike">
                <a:solidFill>
                  <a:srgbClr val="0C0C0C"/>
                </a:solidFill>
                <a:latin typeface="Times New Roman"/>
                <a:ea typeface="Times New Roman"/>
                <a:cs typeface="Times New Roman"/>
                <a:sym typeface="Times New Roman"/>
              </a:rPr>
              <a:t>- Vì đau buồn, nàng sinh bệnh rồi qua đời khi mới tròn 18 tuổi. Những bài thơ nàng viết để giải tỏa u buồn bị người vợ cả đốt, chỉ còn vương sót lại vài bài</a:t>
            </a:r>
            <a:endParaRPr b="1" i="0" sz="2200" u="none" cap="none" strike="noStrike">
              <a:solidFill>
                <a:srgbClr val="0C0C0C"/>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2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2019-11-12T03:13:31Z</dcterms:created>
  <dc:creator>Luxury</dc:creator>
</cp:coreProperties>
</file>