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284" r:id="rId58"/>
    <p:sldId id="314" r:id="rId59"/>
    <p:sldId id="315" r:id="rId60"/>
    <p:sldId id="316" r:id="rId61"/>
    <p:sldId id="317" r:id="rId62"/>
    <p:sldId id="318" r:id="rId63"/>
    <p:sldId id="319" r:id="rId64"/>
    <p:sldId id="270"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p:cViewPr varScale="1">
        <p:scale>
          <a:sx n="54" d="100"/>
          <a:sy n="54" d="100"/>
        </p:scale>
        <p:origin x="102" y="1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87E46D8-C7BE-4D3E-BD1A-AF8F79273C10}"/>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4B7C5169-0C8B-4125-8833-AD19A7D2E9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FBCFF70A-054C-42E1-B777-E53CE1A9B1EA}"/>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5" name="Chỗ dành sẵn cho Chân trang 4">
            <a:extLst>
              <a:ext uri="{FF2B5EF4-FFF2-40B4-BE49-F238E27FC236}">
                <a16:creationId xmlns:a16="http://schemas.microsoft.com/office/drawing/2014/main" id="{49112248-9282-45AC-9134-F129F1B0BE1A}"/>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0821EE19-20CE-4BF1-8C69-4AFAFD9A427E}"/>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385243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F5C19DC-C55A-488F-AD3E-04260C008F9C}"/>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8C101DA2-3CCD-4932-BF80-3919DDC7438F}"/>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51BB3643-233B-4982-A511-C76EF9B0D3D6}"/>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5" name="Chỗ dành sẵn cho Chân trang 4">
            <a:extLst>
              <a:ext uri="{FF2B5EF4-FFF2-40B4-BE49-F238E27FC236}">
                <a16:creationId xmlns:a16="http://schemas.microsoft.com/office/drawing/2014/main" id="{06C764C7-57C2-4E50-A2CE-EE642AD89685}"/>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020CEE82-2103-463E-BC35-7494AE10B035}"/>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1181054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E6A9765C-76D7-4A33-AB95-D7BD608AC8C0}"/>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E4CF9BFF-D036-437A-BC1A-CC86A8450F6A}"/>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C907B728-6E85-4901-A0C1-124D2BA5637C}"/>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5" name="Chỗ dành sẵn cho Chân trang 4">
            <a:extLst>
              <a:ext uri="{FF2B5EF4-FFF2-40B4-BE49-F238E27FC236}">
                <a16:creationId xmlns:a16="http://schemas.microsoft.com/office/drawing/2014/main" id="{F840DD38-7552-457A-9E44-DEF43088BF4F}"/>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C0B21090-81AE-4E78-88BC-9044A8C465B2}"/>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104933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E8E6C73-3DB4-4AED-AA5D-B617459C433E}"/>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4561FE26-9C70-4053-93F7-53E85E030BFC}"/>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4F6F2845-3001-4D50-87AC-B8034BD877E0}"/>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5" name="Chỗ dành sẵn cho Chân trang 4">
            <a:extLst>
              <a:ext uri="{FF2B5EF4-FFF2-40B4-BE49-F238E27FC236}">
                <a16:creationId xmlns:a16="http://schemas.microsoft.com/office/drawing/2014/main" id="{C4476B00-61B5-4377-90D0-DB0522CD7EF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F1E02199-D2A3-45A8-BC21-CB4B0BD78F72}"/>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18252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6124E6C-62EE-422A-921E-0D5BC56909B6}"/>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4A83E444-FD25-42FC-83ED-E0FF63AE65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8AE9E09D-D041-46BC-8850-CD46E18DFF89}"/>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5" name="Chỗ dành sẵn cho Chân trang 4">
            <a:extLst>
              <a:ext uri="{FF2B5EF4-FFF2-40B4-BE49-F238E27FC236}">
                <a16:creationId xmlns:a16="http://schemas.microsoft.com/office/drawing/2014/main" id="{88C28468-A29D-49ED-B9E7-C15458A9D5B9}"/>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819C4308-BF7C-4209-916B-BA4F550FCEE5}"/>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2893596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3190EDC-1223-4305-9E74-F487624799EB}"/>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9CBD1FBF-17B1-4673-BF25-3A93780F5122}"/>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E15F823D-BADA-432D-A894-4397E545206B}"/>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C363CC14-CFA8-4716-921B-2B24C4A2A867}"/>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6" name="Chỗ dành sẵn cho Chân trang 5">
            <a:extLst>
              <a:ext uri="{FF2B5EF4-FFF2-40B4-BE49-F238E27FC236}">
                <a16:creationId xmlns:a16="http://schemas.microsoft.com/office/drawing/2014/main" id="{4579FB77-0739-41E2-AFFB-E066CA68887D}"/>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64D15C5-D110-468F-A672-4C61243F661E}"/>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2068261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843F17C-827D-4F25-8273-9258BEA6F2F5}"/>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34BAFF1F-EBD7-4D79-815C-099C125A5C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2EBFBE16-1ADF-4347-8920-6D61F1E06ED1}"/>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5B5A032A-9322-43AE-A94F-2ECB34BBBE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FB794663-600B-4CED-BE97-35800105588D}"/>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0D7F8566-6D44-4E09-A43D-F2E2F47BCDA7}"/>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8" name="Chỗ dành sẵn cho Chân trang 7">
            <a:extLst>
              <a:ext uri="{FF2B5EF4-FFF2-40B4-BE49-F238E27FC236}">
                <a16:creationId xmlns:a16="http://schemas.microsoft.com/office/drawing/2014/main" id="{725FA681-BBEF-4E82-99CB-8282065EC6D4}"/>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EAF394FF-DCD5-4D29-9713-20F39FA90FC5}"/>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1684801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A50D374-D609-4E03-AE71-9D305240AC19}"/>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D403BC4C-1849-4A7C-91D1-07F9692B915A}"/>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4" name="Chỗ dành sẵn cho Chân trang 3">
            <a:extLst>
              <a:ext uri="{FF2B5EF4-FFF2-40B4-BE49-F238E27FC236}">
                <a16:creationId xmlns:a16="http://schemas.microsoft.com/office/drawing/2014/main" id="{5F00A870-FF81-4EBD-8F6D-174D70CE58AB}"/>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AF4F182E-B450-4C98-BF7A-8F0B55094B27}"/>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83169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45E4E68E-B663-43A8-ADB1-8B6539B402CB}"/>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3" name="Chỗ dành sẵn cho Chân trang 2">
            <a:extLst>
              <a:ext uri="{FF2B5EF4-FFF2-40B4-BE49-F238E27FC236}">
                <a16:creationId xmlns:a16="http://schemas.microsoft.com/office/drawing/2014/main" id="{77135E95-A8C0-492A-A711-8A5A27FC64A5}"/>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6BD25692-D00F-44F2-A1E5-D4F8395413C3}"/>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13894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6D0E51D-965C-4963-800A-19C685CCF8AB}"/>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C5221D57-2CC0-463E-88D4-1B6570931D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FE4FD7FA-4324-464B-A545-CBE0C8D73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C5B6E574-AE3C-4705-9A19-AA99132DABDA}"/>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6" name="Chỗ dành sẵn cho Chân trang 5">
            <a:extLst>
              <a:ext uri="{FF2B5EF4-FFF2-40B4-BE49-F238E27FC236}">
                <a16:creationId xmlns:a16="http://schemas.microsoft.com/office/drawing/2014/main" id="{BEA3D4C1-A722-4A61-8A21-ED713A91B733}"/>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05A136A-5791-43BF-AEAF-FE03ECD1D399}"/>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307145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D643FED-AC31-46A6-B1B3-9A11696B77BD}"/>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A0D5FDD1-0FD0-460A-BC3F-C3ACF5F57A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A6FAD60A-64CD-481F-9D6F-5B77971FE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A9D85F90-D95E-43CD-98A5-863F3E0F56B7}"/>
              </a:ext>
            </a:extLst>
          </p:cNvPr>
          <p:cNvSpPr>
            <a:spLocks noGrp="1"/>
          </p:cNvSpPr>
          <p:nvPr>
            <p:ph type="dt" sz="half" idx="10"/>
          </p:nvPr>
        </p:nvSpPr>
        <p:spPr/>
        <p:txBody>
          <a:bodyPr/>
          <a:lstStyle/>
          <a:p>
            <a:fld id="{9CC7D65B-CCAD-43D7-BE4F-73382DFFC8EE}" type="datetimeFigureOut">
              <a:rPr lang="en-US" smtClean="0"/>
              <a:t>5/13/2022</a:t>
            </a:fld>
            <a:endParaRPr lang="en-US"/>
          </a:p>
        </p:txBody>
      </p:sp>
      <p:sp>
        <p:nvSpPr>
          <p:cNvPr id="6" name="Chỗ dành sẵn cho Chân trang 5">
            <a:extLst>
              <a:ext uri="{FF2B5EF4-FFF2-40B4-BE49-F238E27FC236}">
                <a16:creationId xmlns:a16="http://schemas.microsoft.com/office/drawing/2014/main" id="{828B20C5-91E5-4CCC-B794-2EFFF19BDCBC}"/>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A9D4579-70FA-4946-AB80-8087B2145929}"/>
              </a:ext>
            </a:extLst>
          </p:cNvPr>
          <p:cNvSpPr>
            <a:spLocks noGrp="1"/>
          </p:cNvSpPr>
          <p:nvPr>
            <p:ph type="sldNum" sz="quarter" idx="12"/>
          </p:nvPr>
        </p:nvSpPr>
        <p:spPr/>
        <p:txBody>
          <a:bodyPr/>
          <a:lstStyle/>
          <a:p>
            <a:fld id="{2EAA7233-D3F2-4B4B-B799-9FF88A76CA8B}" type="slidenum">
              <a:rPr lang="en-US" smtClean="0"/>
              <a:t>‹#›</a:t>
            </a:fld>
            <a:endParaRPr lang="en-US"/>
          </a:p>
        </p:txBody>
      </p:sp>
    </p:spTree>
    <p:extLst>
      <p:ext uri="{BB962C8B-B14F-4D97-AF65-F5344CB8AC3E}">
        <p14:creationId xmlns:p14="http://schemas.microsoft.com/office/powerpoint/2010/main" val="91020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B10F8A1B-D9A2-47D8-BD54-320E5A087B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08C4ADA0-9521-4D73-B7B4-E708C31B40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B37A016B-52ED-4C3F-99AD-CD39917830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7D65B-CCAD-43D7-BE4F-73382DFFC8EE}" type="datetimeFigureOut">
              <a:rPr lang="en-US" smtClean="0"/>
              <a:t>5/13/2022</a:t>
            </a:fld>
            <a:endParaRPr lang="en-US"/>
          </a:p>
        </p:txBody>
      </p:sp>
      <p:sp>
        <p:nvSpPr>
          <p:cNvPr id="5" name="Chỗ dành sẵn cho Chân trang 4">
            <a:extLst>
              <a:ext uri="{FF2B5EF4-FFF2-40B4-BE49-F238E27FC236}">
                <a16:creationId xmlns:a16="http://schemas.microsoft.com/office/drawing/2014/main" id="{F0DAAA1D-3A3E-4E9D-82AC-C93D67ECD6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65DABB96-6A47-4969-93B8-B7CD9EC9F5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AA7233-D3F2-4B4B-B799-9FF88A76CA8B}" type="slidenum">
              <a:rPr lang="en-US" smtClean="0"/>
              <a:t>‹#›</a:t>
            </a:fld>
            <a:endParaRPr lang="en-US"/>
          </a:p>
        </p:txBody>
      </p:sp>
    </p:spTree>
    <p:extLst>
      <p:ext uri="{BB962C8B-B14F-4D97-AF65-F5344CB8AC3E}">
        <p14:creationId xmlns:p14="http://schemas.microsoft.com/office/powerpoint/2010/main" val="2543477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C82BC843-D5B8-4395-B202-C301AAF105FA}"/>
              </a:ext>
            </a:extLst>
          </p:cNvPr>
          <p:cNvSpPr txBox="1"/>
          <p:nvPr/>
        </p:nvSpPr>
        <p:spPr>
          <a:xfrm>
            <a:off x="3048000" y="1539791"/>
            <a:ext cx="6096000" cy="3787383"/>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 ngắn Chuyện người con gái Nam Xương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Dữ sống ở thế kỉ XVI, khi triều đình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nhà Lê bắt đầu rơi vào khủng hoảng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các tập đoàn phong kiến tranh giành quyền binh và gây ra những cuộc nội chiến kéo dài.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Quê ở Trường Tân - Thanh Miện - Hải Dương.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Về con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Dữ nổi tiếng là con người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học rộng tài cao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học trò xuất sắc nhất của Tuyết Giang Phu Tử Nguyễn Bỉnh Khiêm.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“kẻ sĩ” có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nhân cách cao thượng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Chứng kiến những mục nát của chế độ đương triều, ông chỉ làm quan có một năm rồi lui về sống ẩn dật, viết sách và phụng dưỡng mẹ già.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Dù vậy, qua các sáng tác, ông vẫn tỏ ra là một người luôn đau đáu đến vận mệnh của giang sơn xã tắc.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4491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F18DE7C-7997-4657-A764-05C6956B4CEA}"/>
              </a:ext>
            </a:extLst>
          </p:cNvPr>
          <p:cNvSpPr txBox="1"/>
          <p:nvPr/>
        </p:nvSpPr>
        <p:spPr>
          <a:xfrm>
            <a:off x="3048000" y="1308958"/>
            <a:ext cx="6096000" cy="4249048"/>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Trong mối quan hệ với con: Nàng là người mẹ yêu thương con hết mực.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Thiếu vắng chồng, nàng vẫn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mình sinh con, và nuôi dạy con khôn lớn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chỉ trong vai trò là một người mẹ, nàng còn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đóng vai trò là một người cha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hết lòng yêu thương con, không để con phải thiếu thốn tình cảm.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còn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người mẹ tâm lí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chỉ chăm lo cho con về mật vật chất, mà con cả về mặt tinh thần: Bé Đản sinh ra chưa biết mặt cha, lo con thiếu thốn tình cảm của cha nên chỉ vào cái bóng của mình trên vách mà bảo cha Đản. Hơn hết, nàng sớm định hình cho con về một mái ấm, một gia đình hoàn chỉnh.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Vũ Nương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chỉ hoàn thành tốt trách nhiệm của một người vợ, người con, người mẹ, người cha mà còn là một người trụ cột của gia đình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xứng đáng được hưởng những gì hạnh phúc, tuyệt vời nhất. Thế nhưng trớ trêu thay hạnh phúc đã không mỉm cười với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5810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90E1CA5-67F3-4376-97D3-6745DC8E0AD8}"/>
              </a:ext>
            </a:extLst>
          </p:cNvPr>
          <p:cNvSpPr txBox="1"/>
          <p:nvPr/>
        </p:nvSpPr>
        <p:spPr>
          <a:xfrm>
            <a:off x="3048000" y="731877"/>
            <a:ext cx="6096000" cy="5403210"/>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Nguyên nhân cái chết của Vũ Nương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Nguyên nhân trực tiếp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Chiếc bóng trên vách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bé Đản ngộ nhận đó là cha mình, khi người cha thật trở về thì không chịu nhận và ngây thơ, vô tình đưa ra những thông tin khiến mẹ bị oan.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Những lời nói thật của con đã làm thổi bùng lên ngọn lửa ghen tuông trong lòng Trương Sinh.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Nguyên nhân gián tiếp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Do cuộc hôn nhân không bình đẳng và tính cách của Trương Sinh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Vũ Nương là “con kẻ khó” được Trương Sinh đem trăm lạng vàng để cưới về. Sự đối lập giàu nghèo cộng với tính cách “đa nghi” của Trương Sinh đã sản sinh ra sự hồ đồ, độc đoán, gia trưởng sẵn sàng thô bạo với Vũ Nương.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cách cư xử với vợ,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Trương Sinh đã thiếu cả lòng tin và cả tình thương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Do lễ giáo phong kiến hà khắc: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Chế độ nam quyền đã dung túng, cổ vũ cho thói độc đoán, gia trưởng của người đàn ông, cho họ cái quyền tàn phá hạnh phúc mong manh cua người phụ nữ.</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-Vũ Nương không chỉ là nạn nhân của chế độ nam quyền mà còn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nạn nhân của chiến tranh phong kiến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Trương Sinh phải đi lính, thời gian xa cách như ngọn lửa âm ỉ để thổi bùng lên trong con người vốn đa nghi, độc đoán và vô học.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5438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CE2282AF-CE25-4BEB-B988-58BE6F31B0DF}"/>
              </a:ext>
            </a:extLst>
          </p:cNvPr>
          <p:cNvSpPr txBox="1"/>
          <p:nvPr/>
        </p:nvSpPr>
        <p:spPr>
          <a:xfrm>
            <a:off x="3048000" y="1655207"/>
            <a:ext cx="6096000" cy="3556551"/>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Những chi tiết đặc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Những chi tiết kì ảo cuối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 tiết kì ảo thứ nhất: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Phan Lang chiêm bao thấy người con gái áo xanh đến xin tha mạng, sáng hôm sau ông được người phường chài đem biếu con rùa mai xanh thì liền thả.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 tiết kì ảo thứ hai: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Phan Lang chết đuối vì có công nên được Linh Phi cứu sống, gặp Vũ Nương, rồi được rẽ nước đưa về dương thế.</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 tiết kì ảo thứ ba: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Trương Sinh lập đàn giải oan ở bến Hoàng Giang, Vũ Nương ẩn hiện giữa dòng, nói lời từ biệt rồi biến mất.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 tiết kì ảo là sự sáng tạo riêng của Nguyễn Dữ trong tác phẩm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tính chất truyền kì của truyện và tạo nên những giá trị thẩm mĩ mới mà truyện cố tích “Vợ chàng Trương” không có.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8546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4C98DBA-EDD6-4EAA-B530-2847F5F0DC62}"/>
              </a:ext>
            </a:extLst>
          </p:cNvPr>
          <p:cNvSpPr txBox="1"/>
          <p:nvPr/>
        </p:nvSpPr>
        <p:spPr>
          <a:xfrm>
            <a:off x="3048000" y="270212"/>
            <a:ext cx="6096000" cy="6326540"/>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Ý nghĩa của các chi tiết kì ảo cuối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Làm nên đặc trưng của thể loại truyền kì,</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Yếu tố thực đan xen yếu tố kì ảo làm cho câu chuyện thêm li kì, hấp dẫn, kích thích trí tưởng tượng của người đọc.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Làm tăng thêm giá trị hiện thực và ý nghĩa nhân văn cho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Tạo nên một kết thúc có hậu ở một ý nghĩa nào đó: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mặt,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thể hiện ước mơ của con người về sự bất tử, sự chiến thắng của cái thiện, cái đẹp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nỗi khát khao cuộc sống công bằng, hạnh phúc cho những người lương thiện, đặc biệt là người phụ nữ.</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Mặt khác, những chi tiết ấy có tác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hoàn chỉnh thêm nét đẹp trong tính cách của Vũ Nương: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Dù ở một thế giới khác, nhưng nàng vẫn tha thiết hướng về gia đình, quê hương và khát khao được minh oan.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Tuy nhiên, yếu tố kì ảo chỉ làm giảm chứ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làm mất đi tính bi kịch của thiên truyện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Vũ Nương hiện về rực rỡ, uy nghi nhưng chỉ là một sự hiển linh trong thoáng chốc. Tất cả chỉ là ảo ảnh “loang loáng mờ nhạt” trên sông mà dần biến đi mất. Tức là vẫn còn xa cách, vẫn là sự chia li âm dương đôi ngả. Hạnh phúc, sự đoàn tụ là những điều lớn lao cuối cùng của Vũ Nương cũng không dành được, mà đã vĩnh viễn trôi xuôi. Vũ Nương không trở về, cái lí mà nàng đưa ra là vì ân đức của Linh Phi, nhưng chủ yếu là vì xã hội ấy đâu có đất cho những người tốt như nàng, đặc biệt là những người phụ nữ. Chi tiết Phan Lang được rẽ nước trở về nhân gian còn Vũ Nương thì không thể là một minh chứng đanh thép.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435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6B639AB-7FF6-45C9-AC8B-D29D84137F3F}"/>
              </a:ext>
            </a:extLst>
          </p:cNvPr>
          <p:cNvSpPr txBox="1"/>
          <p:nvPr/>
        </p:nvSpPr>
        <p:spPr>
          <a:xfrm>
            <a:off x="3048000" y="385628"/>
            <a:ext cx="6096000" cy="6095708"/>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Giá trị hiện thực và giá trị nhân đạo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Giá trị hiện thực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phản ánh một cách chân thực số phận bất hạnh của người phụ nữ dưới chế độ phong kiến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hình tượng nhân vật Vũ Nương.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Lên án hiện thực xã hội phong kiến với đầy những bất công, vô lí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Xã hội ấy đã dung túng chế độ nam quyền hà khắc, trọng nam khinh nữ, cho người đàn ông cái quyền chà đạp lên số phận người phụ nữ. Ở xã hội đó, người phụ nữ không thể đứng ra để bảo vệ giá trị nhân phẩm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Phản ánh xã hội phong kiến với những mâu thuẫn gây ra những cuộc chiến tranh phi nghĩa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liên miên, làm cho đời sống người dân rơi vào bi kịch, bế tắc.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Giá trị nhân đạo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Khám phá, bênh vực, trân trọng những vẻ đẹp phẩm chất của người phụ nữ</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thông qua hình tượng nhân vật Vũ Nương.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Thể hiện niềm tin vào một tương lai tốt đẹp: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Đề cao giáo trị nhân văn “ở hiền thì gặp lành” và gửi gắm những ước mơ tốt đẹp ngàn đời của nhân dân 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số phận đầy ngang trái, thiệt thòi, bất công của nhân vật Vũ Nương, tác phẩm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thể hiện sự thấu hiểu, xót xa và niềm cảm thông sâu sắc của tác giả</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Lên tiếng tố cáo chế độ độ phong kiến, chế độ nam quyền đã chà đạp lên quyền sống, quyền hưởng hạnh phúc của con người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cũng chính là giá trị nhân văn muôn thuở của nhân loại.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9573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78E2431-0785-4668-8F54-9EABCDD5FA8F}"/>
              </a:ext>
            </a:extLst>
          </p:cNvPr>
          <p:cNvSpPr txBox="1"/>
          <p:nvPr/>
        </p:nvSpPr>
        <p:spPr>
          <a:xfrm>
            <a:off x="3048000" y="962709"/>
            <a:ext cx="6096000" cy="4941546"/>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“Chuyện người con gái Nam Xương”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thể hiện niềm cảm thương sâu sắc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đối với số phận oan nghiệt của người phụ nữ Việt Nam dưới chế độ phong kiến. Qua đó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khẳng định những vẻ đẹp phẩm chất quý báu của họ.</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còn như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thông điệp vượt thời gian: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Tất cả mọi người đều có quyền sống và quyền hạnh phúc. Đặc biệt là những người phụ nữ, họ có quyền bình đẳng để phát huy tài năng và phẩm chất của mình. Đó cũng chính là những biểu hiện của một xã hội hiện đại, văn minh.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Xây dựng tình huống truyện độc đáo: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xoay quanh sự ngộ nhận, hiểu lầm lời nói của bé Đản. Chi tiết cái bóng trở thành điểm mấu chốt của tình huống truyện khiến cốt truyện được thắt nút, mơ nút, thay đổi sau khi nó xuất hiện.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kể chuyện đặc sắc: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Dẫn dắt tình huống hợp lí; xây dựng lời thoại của nhân vật, đan xen với lời kể của tác giả. Đặc biệt là sự kết hợp hài hòa giữa các yếu tố hiện thực và kì ảo.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Có sự kết hợp hài hòa các phương thức biểu đạt: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tự sự, biểu cảm.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1152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E092AEF-7109-4F1C-AB8A-11A8FC90F06E}"/>
              </a:ext>
            </a:extLst>
          </p:cNvPr>
          <p:cNvSpPr txBox="1"/>
          <p:nvPr/>
        </p:nvSpPr>
        <p:spPr>
          <a:xfrm>
            <a:off x="3048000" y="1308958"/>
            <a:ext cx="6096000" cy="4249048"/>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13.Tác phẩm Hoàng Lê nhất thống chí</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 gia văn phái: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nhóm tác giả thuộc dòng họ Ngô Thì</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ở làng Thanh Oai (tỉnh Hà Tây cũ). Trong đó có hai tác giả chính là: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 Thì Chí (1753 - 1788) làm quan dưới thời Lê Chiêu Thống.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 Thì Du (1772 - 1840) làm quan dưới triều Nguyền.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Họ là những nhà Nho mang nặng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tư tưởng trung quân, ái quốc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 Thì Chí từng chạy theo Lê Chiêu Thống khi Nguyền Huệ kéo quân ra Bắc lần thứ hai. Ông cũng chính là người dâng “Trung hưng sách” bàn kế để khôi phục nhà Lê và chống lại nhà Tây Sơn.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Họ là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cây bút trung thực và có tư tưởng tiến bộ</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Họ đã phản ánh được một cách chân thực, sống động những sự kiện lịch sử dân tộc trong khoảng ba mươi năm cuối thế kỉ XVIII - đầu thế kỉ XIX.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6422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0C9AACB-E961-4AFD-B7DA-5409E84DA901}"/>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Thể loại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“Hoàng Lê nhất thống chí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được viết theo thể chí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một thể văn ghi chép sự vật, sự việc. Một thể loại văn vừa có tính văn học, vừa có tính lịch sử lại vừa mang tính triết lí (hiện tượng văn - sử - triết bất phân).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Nếu xét về tính chân thực, tác phẩm có thể được xếp loại kí sự lịch sử. Song, nếu xét về phương diện nghệ thuật: kết cấu, giọng điệu trần thuật... thì tác phẩm thuộc vào loại tiểu thuyết lịch sử. Tác phẩm được viết theo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kiểu chương hồi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đó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gồm 17 hồi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Hoàn cảnh sáng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Hoàng Lê nhất thống chí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tác phẩm được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viết bằng chữ Hán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ghi chép về sự thống nhất đất nước của vương triều nhà Lê vào thời điểm Tây Sơn diệt Trịnh.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được viết ở nhiều thời điểm nổi tiếp nhau,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giai đoạn cuối triều Lê đến đầu triều Nguyễn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do một số tác giả kế tục nhau viết.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được viết bởi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hai tác giả chính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 Thì Chí viết bảy hồi đầu, Ngô Thì Du viết bảy hồi tiếp sau, còn ba hồi cuối có thể do một người khác viết vào khoảng cuối hoặc đầu triều Nguyền.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4090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7C15643-9479-4CFA-A8BA-4EBC13863052}"/>
              </a:ext>
            </a:extLst>
          </p:cNvPr>
          <p:cNvSpPr txBox="1"/>
          <p:nvPr/>
        </p:nvSpPr>
        <p:spPr>
          <a:xfrm>
            <a:off x="3048000" y="501045"/>
            <a:ext cx="6096000" cy="5864875"/>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Vị trí đoạn trích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Đoạn trích trong sách giáo khoa thuộc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hồi thứ mười bốn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tác phẩm, ca ngợi chiến thắng lẫy lừng của vua Quang Trung cùng nghĩa quân Tây Son. Đồng thời, miêu tả sự thất bại tham hại của quân tướng nhà Thanh cùng số phận của bè lũ vua tôi hại nước, hại dân Lê Chiêu Thống.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d. Tóm tắt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Tin quân Thanh kéo vào Thăng Long, tướng Tây Sơn là Ngô Văn Sở lui quân về núi Tam Điệp. Ngày 25 tháng Chạp năm 1788, Nguyễn Huệ lên ngôi vua (hiệu là Quang Trung) ở Phú Xuân, tự mình đốc suất lại binh để chuẩn bị tiến quân ra Bắc diệt Thanh.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Dọc đường vua Quang Trung cho tuyển thêm lính, mở cuộc duyệt binh lớn và chia quân thành các ngả để tiến ra Bắc. Ra chỉ dụ tướng lĩnh, mở tiệc khao quân vào ngày 30 tháng Chạp, hẹn đến ngày mồng 7 Tết thắng lợi sẽ mở tiệc ăn mừng ở Thăng Long.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Đội quân của Quang Trung đánh đen đâu thắng đến đó khiến quân Thanh đại bại. Rạng sáng ngày mồng 3 Tết, nghĩa quân đã tiến vào Thăng Long, bí mật bao vây đồn Hạ Hồi, dùng mưu để quân giặc đầu hàng và hạ đồn một cách dễ dàng.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Ngày mồng 5 Tết, nghĩa quân tiến công vào đồn Ngọc Hồi. Quân giặc chống trả quyết liệt, cuối cùng phải chịu đầu hàng, Sầm Nghi Đống thắt cổ tự tử, Tôn Sĩ Nghị vội vã tháo chạy về nước, vua Lê Chiêu Thống cùng gia quyến trốn chạy theo.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3566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AA55DFF-9877-4789-BE42-9069513B3154}"/>
              </a:ext>
            </a:extLst>
          </p:cNvPr>
          <p:cNvSpPr txBox="1"/>
          <p:nvPr/>
        </p:nvSpPr>
        <p:spPr>
          <a:xfrm>
            <a:off x="3048000" y="731877"/>
            <a:ext cx="6096000" cy="5403210"/>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Hình tượng người anh hùng Quang Trung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Nhà lãnh đạo quyết đoán, mạnh mẽ và bản lĩnh phi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mọi tình huống, Nguyễn Huệ luôn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hành động một cách mạnh mẽ, nhanh gọn và rất quyết đoán: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Nghe tin giặc chiếm thành Thăng Long, không hề nao núng mà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định thân chinh cầm quân đi ngay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Chỉ trong vòng hơn một tháng, Nguyễn Huệ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làm được rất nhiều việc lớn: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Tế cáo trời đất,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lên ngôi hoàng đế</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lấy niên hiệu là Quang Trung để yên lòng dân rồi thân chinh cầm quân ra Bắc.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Trên đường tiến quân ra Bắc, tranh thủ gặp Nguyễn Thiếp để hỏi về kế sách, đặc biệt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thu hút sự ủng hộ của tầng lớp sĩ phu.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Tuyển mộ được hơn một vạn tinh binh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mở cuộc duyệt binh lớn.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Ra phủ dụ tướng sĩ: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Một mặt, vạch trần âm mưu xâm lược của nhà Thanh, cho thấy bộ mặt tàn bạo của kẻ thù; mặt khác, giữ nghiêm kỉ luật, khích lệ tinh thần chiến đấu của binh lính.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Tính cách mạnh mẽ, quyết đoán, đầy bản lĩnh là đặc điểm của những bậc quân vương tài chí. Và với tính cách ấy, Nguyễn Huệ xứng đáng được nhân dân tôn thờ và gửi gắm niềm tin để trở thành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linh hồn của nghĩa quân Tây Sơn.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783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8062F36-88CE-4C0C-8A43-2D4A3930CD55}"/>
              </a:ext>
            </a:extLst>
          </p:cNvPr>
          <p:cNvSpPr txBox="1"/>
          <p:nvPr/>
        </p:nvSpPr>
        <p:spPr>
          <a:xfrm>
            <a:off x="3048000" y="385628"/>
            <a:ext cx="6096000" cy="609570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Thể loại - nguồn gốc xuất xứ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Truyện truyền kì:</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loại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văn xuôi tự sự</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nguồn gốc từ Trung Quốc và thịnh hành từ thời Đường.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truyền kì thường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mô phỏng những cắt truyện từ dân gian hoặc dã sử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đó được tác giả sắp xếp lại tình tiết, bồi đắp thêm cho đời sống các nhân vật, đặc biệt là xen kẽ các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yếu tố kì ảo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Truyện “Truyền kì mạn lục” của Nguyễn Dữ:</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ra đời vào khoảng đầu thế kỉ XVI, đó là thời kì xã hội phong kiến Việt Nam bắt đầu bước vào giai đoạn suy vong: những mâu thuẫn xã hội trở nên gay gắt, quan hệ xã hội bắt đầu phức tạp, các tầng lớp xã hội phân hóa mạnh mẽ.</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“Truyền kì mạn lục” gồm 20 truyện, ghi chép lại những câu chuyện được lưu truyền tản mạn trong dân gian và thường có yếu tố kì ảo, đề tài phong phú.</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mang đậm giá trị nhân văn và được đánh giá là áng “thiên cổ tùy bút” (tức áng văn hay ngàn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Chuyện người con gái Nam Xương: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Xuất xứ: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thiên truyện thứ 16</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20 thiên truyện của “Truyền kì mạn lục”.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Nguồn gốc: truyện viết bằng chữ Hán, có nguồn gốc từ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truyện dân gian “Vợ chàng Trương”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đó được Nguyễn Dữ tái tạo, sắp xếp lại một số tình tiết và thêm vào yếu tố kì ảo.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Ngôi kể</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được kể theo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ngôi thứ 3</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7997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565F07C-0E51-459D-8E3C-B505C37C903D}"/>
              </a:ext>
            </a:extLst>
          </p:cNvPr>
          <p:cNvSpPr txBox="1"/>
          <p:nvPr/>
        </p:nvSpPr>
        <p:spPr>
          <a:xfrm>
            <a:off x="3048000" y="-1230199"/>
            <a:ext cx="6096000" cy="9327362"/>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Bậc minh vương có trí tuệ sáng suốt và nhạy bén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bậc quân vương, thống lĩnh cả vạn tinh binh, vua Quang Trung đã tỏ ra được là một người sáng suốt, nhạy bén trong việc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nhận định tình hình thế cuộc và tương quan lực lượng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giữa ta và địch. Điều đó được thể hiện trong lời phủ dụ với quân lính khi ở Nghệ 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Vua Quang Trung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khẳng định chủ quyền dân tộc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Trong khoảng vũ trụ, đất nào sao ấy, đều đã phân biệt rõ ràng... Người phương Bắc không phải nòi giống nước ta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Tiếp đó,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lên án hành động ngang ngược, phi nghĩa của giặc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trái với đạo trời của quân Thanh: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Từ đời nhà Hán đến nay, chúng đã mấy phen cướp bóc nước ta, giết hại dân ta, vơ vét của cải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khích lệ tinh thần tướng sĩ dưới quyền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đã nhắc lại truyền thống yêu nước, chống giặc ngoại xâm của các bậc minh vương trong lịch sử: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Đời Hán có Trưng Nữ Vương, đời Tống có Đinh Tiên Hoàng, Lê Đại Hành, đời Nguyên có Trần Hưng Đạo, đời Minh có Lê Thái Tô...</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những gương trên,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kêu gọi quân lính hãy “đồng tâm hiệp lực”.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Cuối cùng,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ra kỉ luật nghiêm khắc theo phép nhà binh: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Chớ có quen thói cũ, ăn ở hai lòng, nếu như việc phát giác ra, sẽ bị giết chết ngay tức khắc, không tha một ai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Lời phủ dụ đã như một bài hịch ngắn gọn mà súc tích, sâu sắc để kích thích lòng yêu nước, truyền thống anh hùng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còn là một bậc minh quân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sáng suốt, nhạy bén trong việc dùng người và xét đoán bề tôi: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dịp hội quân ở Tam Điệp, qua lời nói của Quang Trung với Lân và Sở, ta thấy: ông rất hiểu tình thế buộc phải rút quân để bảo toàn lực lượng của hai vị tướng này. Đúng ra thì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quân thua chém tướng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Nhưng ông hiểu lòng họ, sức ít không thể địch nổi quân hùng tướng hổ nhà Thanh.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Đối với Ngô Thì Nhậm, ông hiểu tường tận năng lực, khả năng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đa minh túc trí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vị quân sĩ này. Việc Lân và Sở rút chạy, Quang Trung cũng đoán là do Nhậm chủ mưu, vừa là để bảo toàn lực lượng, vừa gây cho địch sự chủ quan. Ông đã tính đến việc dùng Nhậm là người biết dùng lời khéo léo để dẹp việc binh đao sau này.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một bậc minh quân, rất hiểu tướng sĩ, khen chê đúng người đúng việc và ân uy rạch rò</a:t>
            </a:r>
            <a:r>
              <a:rPr lang="en-US" sz="1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8639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6D9F4EC-0DBE-4E79-BBDD-7AAFB86AB5F0}"/>
              </a:ext>
            </a:extLst>
          </p:cNvPr>
          <p:cNvSpPr txBox="1"/>
          <p:nvPr/>
        </p:nvSpPr>
        <p:spPr>
          <a:xfrm>
            <a:off x="3048000" y="1770623"/>
            <a:ext cx="6096000" cy="3325719"/>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Bậc quân vương có ý chí quyết thắng và tầm nhìn xa trông rộng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Quang Trung tự tin vào tài cầm quân của mình, tin vào các tướng lĩnh và tin ở chính nghĩa của dân tộc. Bởi vậy, mới khởi binh, ông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chắc thắng và dự kiến cả ngày chiến thắng: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Phương lược tiến đánh đã tính sẵn. Chẳng qua mười ngày có thể đuổi được người Thanh...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Đang lo việc đánh giặc, Quang Trung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tính sẵn cả kế hoạch sau chiến thắng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(kế hoạch cho mười năm sau), tìm cách ngoại giao với giặc để có thể dẹp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việc binh đao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cho ta được yên ổn mà nuôi dưỡng lực lượng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Chính tinh thần, ý chí quyết thắng hừng hực của vua Quang Trung đã lan tỏa đến từng quân sĩ để kích thích ý chí quật cường trong họ.</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8940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9330E96-D88E-4DE6-BB5D-DF7FD8F22192}"/>
              </a:ext>
            </a:extLst>
          </p:cNvPr>
          <p:cNvSpPr txBox="1"/>
          <p:nvPr/>
        </p:nvSpPr>
        <p:spPr>
          <a:xfrm>
            <a:off x="3048000" y="385628"/>
            <a:ext cx="6096000" cy="6095708"/>
          </a:xfrm>
          <a:prstGeom prst="rect">
            <a:avLst/>
          </a:prstGeom>
          <a:noFill/>
        </p:spPr>
        <p:txBody>
          <a:bodyPr wrap="square">
            <a:spAutoFit/>
          </a:bodyPr>
          <a:lstStyle/>
          <a:p>
            <a:pPr marL="0" marR="0" algn="just">
              <a:lnSpc>
                <a:spcPts val="1800"/>
              </a:lnSpc>
              <a:spcBef>
                <a:spcPts val="0"/>
              </a:spcBef>
              <a:spcAft>
                <a:spcPts val="0"/>
              </a:spcAft>
              <a:tabLst>
                <a:tab pos="4219575" algn="l"/>
              </a:tabLs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 Bậc kì tài về quân sự - có tài thao lược hơn người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Vua Quang Trung thân chinh cầm quân, đốc suất quân sĩ, tổ chức chiến dịch làm nên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cuộc hành quân thần tốc nổi tiếng trong lịch sử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hành quân thần tốc đến nay vẫn còn khiến chúng ta khâm phục: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Ngày 25 tháng Chạp bắt đầu xuất quân từ Phú Xuân (Huế).</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Vượt khoảng 350 km đường đèo, núi, đến ngày 29 đã tới Nghệ 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Tổ chức tuyển quân, duyệt binh chỉ trong một ngày.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Ngay hôm sau, vượt khoảng 150 km, tiến ra Tam Điệp.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Đêm 30 tháng Chạp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lập tức lên đường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tiến thẳng Thăng Long. Vừa hành quân vừa đánh giặc và giữ bí mật đến bất ngờ.</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Hành quân xa liên tục và gấp gáp, lại là đi bộ hẳn sẽ mệt mỏi, rã rời, song quân đội của Quang Trung vẫn chỉnh tề. Mặc dù quân đội đó không phải toàn lính thiện chiến nhưng dưới sự chỉ huy tài tình của vua Quang Trung, tất cả đã trở thành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quân đội dũng mãnh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tướng ở trên trời rơi xuống, quân chui ở dưới đất lên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đánh đâu thắng đó.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dùng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chiến thuật một cách linh hoạt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ít hao tổn binh lực: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Ở trận Hạ Hồi, bằng chiến thuật nghi binh đã giúp nghĩa quân chiến thắng vẻ vang mà không tốn một hòm tên, mũi đạn.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Ở trận Ngọc Hồi, cho quân làm những tấm ván ghép, bên ngoài phủ rơm dấp nước nên binh lính tiến sát đồn mà không bị đạn hỏa công.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Quang Trung là sức mạnh, là nội lực của nghĩa quân Tây Sơn, đại diện cho vẻ đẹp của một dân tộc anh hùng.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9608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235CF72-FE51-4182-A4E1-F35DBF612141}"/>
              </a:ext>
            </a:extLst>
          </p:cNvPr>
          <p:cNvSpPr txBox="1"/>
          <p:nvPr/>
        </p:nvSpPr>
        <p:spPr>
          <a:xfrm>
            <a:off x="3048000" y="1886039"/>
            <a:ext cx="6096000" cy="3094886"/>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 Một vị anh hùng lẫm liệt trong chiến đấu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Vua Quang Trung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tổng chỉ huy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thực sự của chiến dịch. Ông hoạch định đường lối chiến lược, chiến thuật, tự mình thống lĩnh một mũi tiên phong, xông pha nơi chiến trận,...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Dưới sự lãnh đạo của Quang Trung, nghĩa quân Tây Sơn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chiến thắng áp đảo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quân thù.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nhà vua lẫm liệt trên lưng voi, trực tiếp chỉ huy trận đánh, dũng mãnh, tài ba được khắc họa nổi bật và là linh hồn của cuộc tiến công vĩ đại của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vua anh hùng Quang Trung xông pha nơi chiến trận với tư thế dũng mãnh,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tả đột hữu xông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oai phong lẫm liệt xứng đáng là biểu tượng đẹp nhất về người anh hùng trong văn học trung đại.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5127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9C20063-C367-463D-A8F0-E5F2E9B24DC5}"/>
              </a:ext>
            </a:extLst>
          </p:cNvPr>
          <p:cNvSpPr txBox="1"/>
          <p:nvPr/>
        </p:nvSpPr>
        <p:spPr>
          <a:xfrm>
            <a:off x="3048000" y="501045"/>
            <a:ext cx="6096000" cy="5864875"/>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Sự đại bại của quân Thanh và số phận thảm hại của bọn vua tôi phản nước, hại dân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Sự đại bại của quân tướng nhà Thanh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Đối lập với hình ảnh của nghĩa quân Tây Sơn: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Tướng Tôn Si Nghị: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sợ mất mật, ngựa không còn kịp đóng yên, người không kịp mặc áo giáp, dân bọn lính kị mà của mình chuồn trước qua câu phao, rồi nhằm hướng Bắc mà chạy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Sầm Nghi Đống thì thắt cổ tự tử.</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Quân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đều hoảng hồn, tan tác bỏ chạy, tranh nhau qua cầu sang sông, xô đẩy nhau rơi xuống mà chết rất nhiều... đến nỗi nước sông Nhị Hà vì thế mà tắc nghẽn không chảy được nữa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 một đội binh hùng tướng mạnh mấy chục vạn người diễu võ dương oai giờ đây chi còn biết tháo chạy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đêm ngày đi gấp, không dám nghỉ ngơi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Nguyên nhân của sự thất bại: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Tướng lĩnh thì kiêu căng, chủ quan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bỏ ngoài tai những lời cảnh báo của vua tôi Lê Chiêu Thống, chỉ lo ăn chơi, hưởng lạc trên chiến thắng.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Do sự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bất tài, tham sống sợ chết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nên chưa đánh đã chạy.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Lính tráng thì ô hợp, buông lỏng kỉ cương: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Rời doanh trại để đi kiếm củi và buôn bán ở chợ.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sự đại bại của quân xâm lược nhà Thanh với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âm điệu nhanh, mạnh, gấp gáp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gợi sự đại bại liên tiếp và nhanh chóng của kẻ thù, đồng thời gợi tâm trạng hả hê, sung sướng của người cầm bút.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2668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98A1E58-159D-4BAB-8DA2-1C11F23797FE}"/>
              </a:ext>
            </a:extLst>
          </p:cNvPr>
          <p:cNvSpPr txBox="1"/>
          <p:nvPr/>
        </p:nvSpPr>
        <p:spPr>
          <a:xfrm>
            <a:off x="3048000" y="1770623"/>
            <a:ext cx="6096000" cy="3325719"/>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Số phận thảm bại của bọn vua tôi phản nước, hại dân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Lê Chiêu Thống và bề tôi trung thành của ông ta đã vì lợi ích riêng của dòng họ mà mù quáng “cõng rắn cắn gà nhà” và đặt vận mệnh của dân tộc vào tay kẻ thù xâm lược.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Họ không còn tư cách của bậc quân vương mà phải chịu số phận nhục nhã của kẻ cầu cạnh, van xin và kết cục chịu chung số phận thảm hại của kẻ vong quốc: Lê Chiêu Thống cũng vội vã cùng kẻ thân tín chạy bán sống, bán chết, “luôn mấy ngày không ăn, ai nấy đều mệt lử”, chỉ biết “nhìn nhau than thở, oán giận chảy nước mắt”.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sự thảm bại của bọn vua tôi phản nước, hại dân Lê Chiêu Thống bằng một giọng văn chậm rãi, có khi chững lại khi miêu tả những giọt nước mắt để gợi thái độ ngậm ngùi của người cầm bút.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8420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7927B256-354B-4BA5-8185-013C455358B9}"/>
              </a:ext>
            </a:extLst>
          </p:cNvPr>
          <p:cNvSpPr txBox="1"/>
          <p:nvPr/>
        </p:nvSpPr>
        <p:spPr>
          <a:xfrm>
            <a:off x="3048000" y="1655207"/>
            <a:ext cx="6096000" cy="3556551"/>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Hoàng Lê nhất thống chí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 hồi mười bốn -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Đánh Ngọc Hồi, quán Thanh bị thua trận, bỏ Thăng Long, Chiêu Thống trốn ra ngoài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bức tranh sinh động về người</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anh hùng Nguyễn Huệ - vị vua văn võ toàn tài. Đồng thời, cũng thấy được tình cánh</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thất bại ê chề, khốn đốn, nhục nhã của bọn vua quan bán nước Lê Chiêu Thống.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Lựa chọn trình tự kể theo diễn biến của các sự kiện lịch sử.</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Khắc họa nhân vật lịch sử với ngôn ngữ kể, tả chân thực, sinh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Giọng điệu trần thuật thê hiện thái độ của tác giả với vương triều Lê, với chiến thắng của nhân dân, dân tộc với bọn cướp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7264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05BCB6E-09BF-4614-8B50-DFDC9AC756A5}"/>
              </a:ext>
            </a:extLst>
          </p:cNvPr>
          <p:cNvSpPr txBox="1"/>
          <p:nvPr/>
        </p:nvSpPr>
        <p:spPr>
          <a:xfrm>
            <a:off x="3048000" y="1655207"/>
            <a:ext cx="6096000" cy="3556551"/>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 Kiều của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Thời đại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Du sinh ra và lớn lên trong một thời đại lịch sử (cuối thế kỉ XVIII đầu thế kỉ XIX)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đầy những biến động dữ dội.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Chế độ phong kiến rơi vào khủng hoảng sâu sắc, mâu thuẫn xã hội trở nên gay gắt, các tập đoàn phong kiến tranh giành quyền lực dẫn đến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Lê - Trịnh suy tàn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Phong trào nông dân nổ ra khắp nơi, tiêu biểu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cuộc khởi nghĩa Tây Sơn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đánh đổ các tập đoàn phong kiến thống trị và đánh tan hai mươi vạn quân xâm lược nhà Thanh.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Nhà Tây Sơn tồn tại khoảng 24 năm thì sụp đổ,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nhà Nguyễn lên trị vì</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Tất cả những biến động đó đã ảnh hưởng lớn đến cuộc đời và con người của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6430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CD7896C-6E37-4456-894A-2F2C175987B2}"/>
              </a:ext>
            </a:extLst>
          </p:cNvPr>
          <p:cNvSpPr txBox="1"/>
          <p:nvPr/>
        </p:nvSpPr>
        <p:spPr>
          <a:xfrm>
            <a:off x="3048000" y="-422285"/>
            <a:ext cx="6096000" cy="7711535"/>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Tác giả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Cuộc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Du (1765 - 1820), tên chữ Tố Như, hiệu Thanh Hiên. Quê ở làng Tiên Điền, huyện Nghi Xuân, tỉnh Hà Tĩnh.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xuất thân trong một gia đình đại quý tộc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nhiều đời làm quan và có truyền thống hiếu học.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Cha ông là Nguyễn Nghiễm, từng làm tể tướng 15 năm.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Anh trai cùng cha khác mẹ - Nguyễn Khản cũng làm đến chức Tham Tụng (ngang với Tể Tướng).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sinh ra và lớn lên ở kinh đô Thăng Long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sầm uất, phồn hoa, đô thị.</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Ngay từ rất sớm Nguyễn Du đã được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tiếp nhận một nền giáo dục tiến bộ</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thời đại, cũng như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kế thừa được truyền thống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văn hóa thi thư của gia đình.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Song tuổi thơ của Nguyền Du không hẳn là bình yên, êm ả mà trái qua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khá nhiều những thăng trầm, mất mát.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10 tuổi ông mồ côi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12 tuổi ông tuổi mồ côi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Du phải sống cùng người anh cùng cha khác mẹ là Nguyễn Khản.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Do những xoay vần, biến động dữ dội của lịch sử,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gia đình Nguyễn Du cũng sớm rơi vào sa sút.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triều Lê - Trịnh sụp đổ, nhà Tây Sơn lên thay, Nguyễn Du phải phiêu bạt 10 năm nơi đất Bắc (10 năm gió bụi), rồi về ở ẩn tại Hà Tĩnh. Đây là những năm tháng ông sống trong cảnh nghèo đói, túng bấn và tủi nhục.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1802, Nguyễn Ánh lên ngôi, Nguyễn Du bất đắc chí phải ra làm quan và giữ nhiều trọng trách quan trọng. Ông hai lần được cử làm chánh sứ sang Trung Quốc nhưng lần thứ hai, chưa kịp đi thì lâm bệnh nặng rồi mất tại Huế năm 1820.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đời Nguyễn Du kinh qua đầy những thăng trầm, biến động. Song, tất cả góp phần tạo nên dấu ấn cho những tác phẩm nổi tiếng và có giá trị sâu sắc của 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1288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AD2F50C-9DD3-420B-8E4D-7F7283389ECD}"/>
              </a:ext>
            </a:extLst>
          </p:cNvPr>
          <p:cNvSpPr txBox="1"/>
          <p:nvPr/>
        </p:nvSpPr>
        <p:spPr>
          <a:xfrm>
            <a:off x="3048000" y="1424374"/>
            <a:ext cx="6096000" cy="4018216"/>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Con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Du là người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thông minh, tài trí</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hiểu biết sâu rộng, có vốn sống phong phú, lại sinh ra và lớn lên ở những nơi được coi là cái nôi văn hóa của đất nước.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Sớm phải chịu cảnh mồ côi, nên cuộc đời ông trải qua nhiều gian truân, trôi dạt, long đong. Đặc biệt là “mười năm gió bụi”, được tiếp xúc với nhiều kiểu người, chứng kiến nhiều cảnh đời và nhiều số phận khác nhau. Chính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vốn sống thực tế phong phú</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niềm cảm thông sâu sắc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đã tạo cho ông cảm hứng để sáng tác nên nhiều tác phẩm văn học giá trị.</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Truyền thống thi thư của gia đình đã cho ông nàng khiếu văn chương. Nhưng hơn tất cả, Nguyễn Du còn là người có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trái tim giàu yêu thương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tầm hồn nhạy cảm, tinh tế</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luôn cảm thông cho những đau thương, cực khổ của nhân dân.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người thanh liêm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có nhân cách sống cao thượng. Trước tình hình rối ren, nhũng nhiễu của bọn quan lại, chỉ biết vinh thân phì gia, ông đã hết sức khinh bỉ.</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3872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12114F8-785F-4B7D-979A-F121156248B3}"/>
              </a:ext>
            </a:extLst>
          </p:cNvPr>
          <p:cNvSpPr txBox="1"/>
          <p:nvPr/>
        </p:nvSpPr>
        <p:spPr>
          <a:xfrm>
            <a:off x="3048000" y="731877"/>
            <a:ext cx="6096000" cy="5403210"/>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Phương thức biểu đạt: Tự sự có kết hợp yếu tố biểu cảm.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Tóm tắt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Truyện kể về Vũ Thị Thiết (Vũ Nương), người huyện Nam Xương, xinh đẹp nết na được Trương Sinh - một người ít học, có tính đa nghi, cưới về làm vợ.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Gia đình đang yên ấm, hạnh phúc thì chàng Trương phải rời nhà đi lính. Ở nhà, Vũ Nương sinh con trai, đặt tên là Đản. Nàng hay đùa với con bằng cách chỉ cái bóng của mình lên vách và nói là cha Đản. Mẹ Trương Sinh vì thương nhớ con mà sinh bệnh, nàng hết lòng chăm sóc, phụng dưỡng, song ít lâu sau bà qua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Khi Trương Sinh trở về, nghe theo lời con trẻ nghi ngờ vợ thất tiết. Vũ Nương một mực kêu oan, song Trương Sinh không nghe mà đánh mắng, đuổi vợ đi. Vũ Nương không tự minh oan được bèn trầm mình xuống sông tự vẫn. Một đêm thấy bóng cha trên tường, bé Đản gọi cha. Bấy giờ Trương Sinh mới tỉnh ngộ nhưng đã muộn.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Ít lâu sau, Vũ Nương gặp Phan Lang dưới thủy cung - người cùng làng bị chết đuối, được Linh Phi cứu giúp. Khi Phan Lang trở về, Vũ Nương nhờ gửi chiếc thoa và nhắn chàng Trương lập đàn giải oan cho nàng. Trương Sinh nghe theo, lập đàn giải oan cho nàng ở bến sông ấy. Vũ Nương trở về ẩn hiện giữa dòng, nói vọng vào bờ vài lời tạ từ rồi biến mất.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158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7AA3407-99A1-41BF-9F34-C4F3A35E5112}"/>
              </a:ext>
            </a:extLst>
          </p:cNvPr>
          <p:cNvSpPr txBox="1"/>
          <p:nvPr/>
        </p:nvSpPr>
        <p:spPr>
          <a:xfrm>
            <a:off x="3048000" y="1655207"/>
            <a:ext cx="6096000" cy="3556551"/>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Sự nghiệp văn chương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Du - Đại thi hào của dân tộc, danh nhân văn hóa thế giới, một nhà nhân đạo chủ nghĩa lớn, ông đã có đóng góp to lớn đối với sự phát triển của văn học dân tộc.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Sự nghiệp vàn chương của Nguyễn Du gồm những tác phẩm được viết bằng chữ Hán, chữ Nôm và đều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đạt đến trình độ cổ điển.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Các tập thơ chữ Hán: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Có 3 tập, gồm 243 bài: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Thanh Hiên thi tập; Nam trung thi tập; Bắc hành tạp lục.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Các tác phẩm chữ Nôm: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Có 2 kiệt tác: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Văn tế thập loại chúng sinh và Đoạn trường tán thanh (“Truyện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Sự nghiệp văn chương của Nguyễn Du không phải quá đồ sộ về mặt số lượng, song nó đã kết tinh được những tinh hoa văn hóa thời đại để trở thành đỉnh cao của văn học dân tộc nói riêng và nhân loại nói chung.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9711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1BAA99C-AF94-409E-97B9-058AA837D958}"/>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Những nét chính về tác phẩm “Truyện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Nguồn gốc và sự sáng tạo của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Kiều” được Nguyễn Du viết vào khoảng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đầu thế kỉ XIX</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(1805 - 1809). Nó là tác phẩm tiêu biểu nhất của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thể loại thơ Nôm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viết bằng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thơ lục bát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gồm 3254 câu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Kiều” có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nguồn gốc từ một truyện bên Trung Quốc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“Kim Vân Kiều Truyện” của tác giá Thanh Tâm Tài Nhân - một tác phẩm văn xuôi viết chữ Hán, có kết cấu chương hồi. Lúc đầu truyện có tên là “Đoạn trường tân thanh” (Tiếng kêu mới về nỗi đau đứt ruột).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cảm hứng nhân đạo cao cả và xuất phát từ thực tế cuộc sống, xã hội, con người Việt Nam, Nguyễn Du đã có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sáng tạo độc đáo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cho tác phẩm. Phần sáng tạo của Nguyễn Du là hết sức to lớn: viết nên một tác phẩm trữ tình bằng chữ Nôm; sử dụng thể thơ của dân tộc; nghệ thuật phân tích tâm lí nhân vật tài tình;...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“Truyện Kiều” xứng đáng là đỉnh cao của văn học dân tộc, là tinh hoa văn hóa ánh mãi ngàn đời. Và đúng như Giáo sư Đào Duy Anh viết: “Nếu Nguyên Trãi với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Quốc âm thi tập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người đặt nền móng cho ngôn ngữ văn học dân tộc thì Nguyễn Du với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Truyện Kiều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lại là người đặt nền móng cho ngôn ngữ văn học hiện đại của nước ta”.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5645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D6373C9-393B-4597-8067-ED00EBC767DF}"/>
              </a:ext>
            </a:extLst>
          </p:cNvPr>
          <p:cNvSpPr txBox="1"/>
          <p:nvPr/>
        </p:nvSpPr>
        <p:spPr>
          <a:xfrm>
            <a:off x="3048000" y="2347704"/>
            <a:ext cx="6096000" cy="2171557"/>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Tóm tắt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Phần thứ nhất: Gặp gỡ và đính 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Gia đình Vương viên ngoại thuộc tầng lớp trung lưu có ba người con: Thúy Kiều, Thúy Vân và Vương Quan. Thúy Kiều là chị, nàng nổi tiếng là người con gái tài sắc vẹn toàn. Trong buổi du xuân nhân tiết thanh minh, nàng gặp Kim Trọng - một con người hào hoa, phong nhã. Giữa hai người nhanh chóng nảy sinh những tình cảm tốt đẹp. Sau đó, hai người chủ động thề nguyện đính ước nguyện chung thủy với nhau suốt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0083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28BF8E4-806A-4214-88C0-66D52A5346DA}"/>
              </a:ext>
            </a:extLst>
          </p:cNvPr>
          <p:cNvSpPr txBox="1"/>
          <p:nvPr/>
        </p:nvSpPr>
        <p:spPr>
          <a:xfrm>
            <a:off x="3048000" y="731877"/>
            <a:ext cx="6096000" cy="5403210"/>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Phần thứ hai: Gia biến và lưu lạc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Đúng lúc đó, Kim Trọng phải về quê chịu tang chú, gia đình Kiều bị mắc oan. Nàng phải dứt tình với Kim Trọng, bán mình cứu cha và em. Nàng rơi vào tay Mã Giám Sinh, Tú Bà, bọn trùm lầu xanh. Đau khổ, Kiều tự vẫn nhưng không thành rồi bị giam lỏng ở lầu Ngưng Bích. Nàng bị Sở Khanh lừa, bị bắt, bị đánh đập và phải chịu tiếp khách làng chơi. Nàng gặp Thúc Sinh, một người buôn bán giàu có, chuộc nàng về làm vợ lẽ. Nhưng nàng lại bị Hoạn Thư bày mưu bắt về đánh đập, bắt làm con ở để hầu đàn, hầu rượu. Kiều lại bỏ trốn khỏi nhà Hoạn Thư và nương nhờ nơi cửa Phật. Song sư Giác Duyên lại vô tình gửi nàng cho Bạc Bà – kẻ buôn người, để lần thứ hai Kiều lại rơi vào lầu xanh. Lần này Kiều gặp Từ Hải, người anh hùng trí dũng song toàn. Nhờ uy Từ Hải, Kiều đã báo được ân, trả được oán. Chẳng bao lâu, Từ Hải mắc mưu Hồ Tôn Hiến mà chết. Kiều bị làm nhục, bị ép gả cho Thổ Quan. Quá tủi cực, Kiều tự vẫn ở sông Tiền Đường nhưng được Giác Duyên cứu sống và lần thứ hai nàng nương nhờ cửa Phật.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Phần thứ ba: Đoàn tụ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khi đỗ đạt làm quan, Kim Trọng đã cất công ròng rã đi tìm Kiều. Đến sông Tiền Đường, biết nàng tự vẫn, Kim Trọng đã lập đàn giải oan cho nàng. Tình cờ sư Giác Duyên đi qua mà Kim, Kiều tìm được nhau và đoàn tụ với gia đình.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46893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AFBC5BD-400E-41E5-8710-9CB1016AEE7D}"/>
              </a:ext>
            </a:extLst>
          </p:cNvPr>
          <p:cNvSpPr txBox="1"/>
          <p:nvPr/>
        </p:nvSpPr>
        <p:spPr>
          <a:xfrm>
            <a:off x="3048000" y="1655207"/>
            <a:ext cx="6096000" cy="3556551"/>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Đoạn trích Chị em Thúy Kiều (Truyện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đoạn trích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Vị trí, nội dung đoạn trích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Vị trí: Nằm ở phần I của tác phẩm,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Gặp gỡ và đính 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Đoạn trích miêu tả hai bức chân dung xinh đẹp của chị em Thúy Vân, Thúy Kiều (đặc biệt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Đồng thời cũng dự báo tương lai, số phận của hai nàng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Bố cục: Bốn phần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một: 4 câu đầu: Giới thiệu khái quát về hai chị em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hai: 4 câu tiếp: Gợi tả vẻ đẹp của Thúy Vân.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ba: 12 câu tiếp theo: Gợi tả vẻ đẹp nhan sắc và tài năng của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bốn: 4 câu cuối: Nhận xét chung về cuộc sống và phẩm hạnh của hai chị em.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4869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1D362CB-8174-4EDA-A9C9-0FFD4F7ABCF8}"/>
              </a:ext>
            </a:extLst>
          </p:cNvPr>
          <p:cNvSpPr txBox="1"/>
          <p:nvPr/>
        </p:nvSpPr>
        <p:spPr>
          <a:xfrm>
            <a:off x="3048000" y="-306869"/>
            <a:ext cx="6096000" cy="7480702"/>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Giới thiệu khái quát về hai chị em Thúy Kiều (bốn câu đầu)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Mở đầu đoạn trích, Nguyễn Du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đã sử dụng nghệ thuật ước lệ, cổ điển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giới thiệu về lai lịch, vị trí trong gia đình và vẻ đẹp của hai chị em: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“Đầu lòng hai ả tố nga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Thúy Kiều là chị em là Thúy Vân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Mai cốt cách tuyết tinh thần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Mỗi người một vẻ mười phân vẹn mười.”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Lai lịch: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Họ là hai người con gái đầu trong gia đình họ Vương.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Vị trí trong gia đình: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Thúy Kiều là chị, Thúy Vân là em.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Vẻ đẹp của hai chị em: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Mai cốt cách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Cốt cách thì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thanh cao như hoa mai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một loài hoa mà sắc thì rực rỡ, hương thì quý phái.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Tuyết tinh thần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Phong thái,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tinh thần thì trong trắng, tinh khiết như hoa tuyết.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Nhịp điệu 4/4, 3/3 ở câu thơ thứ hai, ba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nhịp nhàng, đối xứng, làm nổi bật được vẻ đẹp đến độ hoàn mĩ của cả hai chị em.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sử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lời bình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khép lại bốn câu thơ đầu: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Mỗi người một vẻ</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nét riêng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nhan sắc, tính cách, tâm hồn của mỗi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Mười phân vẹn mười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tô đậm được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vẻ đẹp đến độ toàn diện, hoàn hảo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hai chị em.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Lời giới thiệu vô cùng ngắn gọn, nhưng đã mang đến cho chúng ta nhiều thông tin phong phú và những ấn tượng đậm nét nhất về vẻ đẹp của hai nhân vật Thúy Vân và Thúy Kiều. Đồng thời, cũng bộc lộ được cảm hứng ca ngợi cái tài hoa, nhan sắc của con người qua nghệ thuật điêu luyện, tài hoa của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64044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71B50C3-3259-46AA-A48F-702893CE1B16}"/>
              </a:ext>
            </a:extLst>
          </p:cNvPr>
          <p:cNvSpPr txBox="1"/>
          <p:nvPr/>
        </p:nvSpPr>
        <p:spPr>
          <a:xfrm>
            <a:off x="1703294" y="-2499777"/>
            <a:ext cx="9036424" cy="8404032"/>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Gợi tả vẻ đẹp của Thúy Vân (bốn câu tiếp)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Chỉ bằng bốn câu thơ, Nguyền Du đã tả được một cách đầy đủ, trọn vẹn những đặc điểm của nhân vật Thúy Vân: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“Vân xem trang trọng khác vời,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Khuôn trăng đầy đặn, nét ngài nở nang.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Hoa cười ngọc thốt đoan trang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Mây thua nước tóc tuyết nhường màu 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thơ đầu tiên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giới thiệu khái quát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phong thái của Thúy Vân: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sự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đánh giá mang tính chủ quan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người miêu tả.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trang trọng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sự xuất hiện của nhân vật Thúy Vân với vẻ đẹp mang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phong thái đoan trang, cao sang, quý phái.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ấn tượng tốt đẹp về một người phụ nữ trong khuôn khổ, lễ giáo của xã hội phong kiến.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Tiếp đó, tác giả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miêu tả một cách chi tiết, trọn vẹn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bức chân dung tuyệt đẹp của nhân vật Thúy Vân qua bút pháp nghệ thuật ước lệ tượng trưng kết hợp thủ pháp ẩn dụ, nhân hóa, so sánh, liệt kê và đi kèm những từ ngữ giàu sức gợi: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khuôn trăng đầy đặn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vẽ nên một khuôn mặt đầy đặn, phúc hậu, xinh đẹp, sáng trong như mặt trăng rằm;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nét ngài nở nang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tả một đôi lông mày cong, sắc nét như mày ngài. Cặp lông mày ấy tạo nên vẻ cân xứng, hài hòa trên khuôn mặt trẻ trung của Vân.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hoa cười ngọc thốt”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tả khuôn miệng cười tươi tẳn như hoa nở và tiếng nói trong trẻo thốt ra từ hàm răng ngọc ngà;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Mây thua nước tóc, tuyết nhường màu da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gợi tả mái tóc óng ả, nhẹ hơn mây, làn da trắng mịn màng hơn tuyết.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Những từ ngữ giàu sức gợi: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“đầy đặn”, “nở nang”, “đoan trang”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làm nổi bật, nhấn mạnh vẻ đẹp đầy đặn, phúc hậu, quý phái của Vân.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Vẻ đẹp đoan trang của Thúy Vân được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so sánh với những hình tượng đẹp nhất của thiên nhiên: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trăng, hoa, ngọc, mây, tuyết.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Du đã sử dụng rất có chọn lọc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hai động từ là “thua” và “nhường”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Mây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tuyết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của thiên nhiên, tạo hóa, hay đó còn là cả một xã hội phong kiến. Và với vẻ đẹp phúc hậu, hài hòa trong khuôn khổ của xã hội phong kiến, thì dẫu cho Vân có đẹp hơn những cái đẹp nhất của thiên nhiên thì nàng vẫn được đón nhận, bao học và yêu thương.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Đặc biệt, từ bức chân dung ngoại hình của Thúy Vân, ta thấy được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tính cách và số phận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của nàng: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tính cách rất trầm tĩnh, dịu dàng, đoan trang, phúc hậu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hình mẫu lí tưởng của người phụ nữ trong xã hội phong kiến. Nó dự đoán một số phận,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tương lai êm ấm và bình lặng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đang chờ đón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Bằng bút pháp cổ điển ước lệ, tượng trưng, Nguyễn Du đã khắc họa thành công bức chân dung của nhân vật Thúy Vân để từ đó gợi cho người đọc thấy được tính cách, và số phận của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4775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2D8B9FE-9513-475B-B9A2-F58329518381}"/>
              </a:ext>
            </a:extLst>
          </p:cNvPr>
          <p:cNvSpPr txBox="1"/>
          <p:nvPr/>
        </p:nvSpPr>
        <p:spPr>
          <a:xfrm>
            <a:off x="3048000" y="-537701"/>
            <a:ext cx="6096000" cy="7942367"/>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Gợi tả vẻ đẹp nhan sắc và tài năng của Thúy Kiều (mười hai câu tiếp)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Tiếp đó, tác giả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miêu tả một cách chi tiết, trọn vẹn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bức chân dung tuyệt đẹp của nhân vật Thúy Vân qua bút pháp nghệ thuật ước lệ tượng trưng kết hợp thủ pháp ẩn dụ, nhân hóa, so sánh, liệt kê và đi kèm những từ ngữ giàu sức gợi: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khuôn trăng đầy đặn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vẽ nến một khuôn mặt đầy đặn, phúc hậu, xinh đẹp, sáng trong như mặt trăng rằm;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nét ngài nở nang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tả một đôi lông mày cong, sắc nét như mày ngài. Cặp lông mày ấy tạo nên vẻ cân xứng, hài hòa trên khuôn mặt trẻ trung của Vân.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Hỉnh ảnh nhân hóa: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hoa cười ngọc thốt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tả khuôn miệng cười tươi tắn như hoa nở và tiếng nói trong trẻo thốt ra từ hàm răng ngọc ngà;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Mây thua nước tóc, tuyết nhường màu da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gợi tả mái tóc óng ả, nhẹ hơn mây, làn da trắng mịn màng hơn tuyết.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Nếu như miêu tả bức chân dung của Thúy Vân, Nguyễn Du chỉ dùng có bốn câu thì đến Thúy Kiều 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dùng đến mười hai câu.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Chứng tỏ, tác giả đã ưu ái, dùng nhiều bút lực và sự yêu mến đặc biệt cho nhân vật này.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Sự yêu mến đó càng được khẳng định khi Nguyễn Du sử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đòn bẩy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một cách tài tình: Ông miêu tả nhân vật Thúy Vân trước như một tuyệt</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sắc giai nhân đế làm nổi bật cho vẻ đẹp của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“Kiều càng sắc sáo mặn mà,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So bề tài sắc lại là phần hơn.”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“càng”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đứng trước hai từ láy liên tiếp: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“sắc sảo”, “mặn mà”</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tô đậm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vẻ đẹp “sắc sảo” về trí tuệ và vẻ “mặn mà”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về tâm hồn của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tả một cách cụ thể nhưng Nguyễn Du đã khắc sâu trong tâm trí người đọc một ấn tượng sâu sắc về vẻ đẹp vượt trội của Thúy Kiều. Lối miêu tả giúp tác giả tránh được sự trùng lặp nhàm chán và phát huy được trí tưởng tượng của độc giả. Đây chính là sự tài hoa và tài tình của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9009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26C6E42-0BF9-4DF3-ADA2-11679B39A2C9}"/>
              </a:ext>
            </a:extLst>
          </p:cNvPr>
          <p:cNvSpPr txBox="1"/>
          <p:nvPr/>
        </p:nvSpPr>
        <p:spPr>
          <a:xfrm>
            <a:off x="3048000" y="-999366"/>
            <a:ext cx="6096000" cy="8865697"/>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a. Vẻ đẹp nhan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Khác với Thúy Vân, tác giả không miêu tả cụ thể, chi tiết mà chỉ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đặc tả đôi mắt theo lối “điểm nhãn”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tức là vẽ hồn chân dung bằng những hình ảnh mang tính ước lệ:</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 thu thủy nét xuân sơn,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Hoa ghen thua thắm liễu hờn kém xanh.”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Làn thu thủy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đôi mắt trong sáng, tĩnh lặng, sâu thẳm, huyền ảo như làn nước mùa thu.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Nét xuân sơn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đôi lông mày thì thanh tú, xinh đẹp như dáng núi mùa xuân.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cần phải nhiều nét, nhưng bức chân của nhân vật Thúy Kiều vẫn hiện lên với những gì hoàn mĩ nhất. Đôi mắt, nó không chỉ mang vẻ đẹp của bên ngoài mà đó còn là cửa sổ thể hiện phần tinh anh của tâm hồn và trí tuệ. Đó cũng chính là cách tả truyền thống trong văn học trung đại: nét đậm đan xen với nét nhạt, chỗ tỉ mỉ, chỗ chấm phá.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nhân hóa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hoa ghen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liễu hờn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thái độ của thiên nhiên trước vẻ đẹp của Kiều. Ông không tả trực tiếp vẻ đẹp ấy mà tả sự đố kị, ghen ghét để thêm khẳng định cho vẻ đẹp ấy. Và để khách quan, ông đã để cho tạo hóa đánh giá vẻ đẹp nhan sắc của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Vẻ đẹp của Kiều không chỉ khiến cho hoa phái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ghen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liều phải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hờn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mà còn khiến cho nước phải nghiêng, thành phải đổ. Một sức ngưỡng mộ, mê say đến điên đảo cho vẻ đẹp của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Nghiêng nước nghiêng thành'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còn là cách nói sáng tạo từ điển cố</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nhất cố khuynh nhân thành, tái cố khuynh nhân quốc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(ngoảnh lại nhìn một lần thì làm nghiêng thành người, ngoảnh lại nhìn lần nữa thì làm nghiêng nước người) để cực tả vẻ đẹp của bậc tuyệt sắc giai nhân.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Vẻ đẹp, chân dung của Thúy Kiều cũng dự báo về tính cách và số phận của nàng: Cái đẹp của Kiều không hài hòa mà vượt qua mọi khuôn khổ, chuẩn mực, phép tắc của tạo hóa, xã hội. Vì vậy khiến cho các vẻ đẹp khác phải ghen ghét, oán hận, đố kị và chứa đựng ý muốn trả thù. Nó dự báo về một tính cách, tâm hồn đa sầu, đa cảm, một số phận sóng gió.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Vẻ đẹp nhan sắc của Thúy Kiều mang một ấn tượng mạnh và sức gợi lớn cho người đọc. Đó là vẻ đẹp tuyệt thế giai nhân, vẻ đẹp của chiều sâu, hơn những gì đẹp nhất.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7045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280E26C-8A94-4AFF-BDB4-8808520B6AE6}"/>
              </a:ext>
            </a:extLst>
          </p:cNvPr>
          <p:cNvSpPr txBox="1"/>
          <p:nvPr/>
        </p:nvSpPr>
        <p:spPr>
          <a:xfrm>
            <a:off x="3048000" y="-537701"/>
            <a:ext cx="6096000" cy="7942367"/>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Vẻ đẹp của tài năng và tâm hồn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chỉ miêu tả Kiều là một giai nhân tuyệt thế, Nguyễn Du còn cho thấy nàng là người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phụ nữ thông minh, có trí tuệ thiên bẩm và rất đa tài: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“Thông minh vốn sẵn tính trời,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Pha nghề thi họa đủ mùi ca ngâm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Cung thương lâu bậc ngũ âm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Nghề riêng ăn đứt hồ cầm một chương.”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Đây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một sự táo bạo của Nguyễn Du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ông coi trí tuệ của người phụ nữ cũng là một phương diện để ca ngợi. Người phụ nữ trong khuôn khổ của xã hội phong kiến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tam tòng, tứ đức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công, dung, ngôn, hạnh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cầm, kì, thi,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họa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không hề có phương diện thông minh. Cho nên sự thông minh của Kiều được đặt trong bối cảnh của xã hội phong kiến lúc bấy giờ là một sự bứt phá, dũng cảm và táo bạo của Nguyễn Du. Ông đã đưa Kiều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vượt khỏi những khuôn mẫu chuẩn mực của xã hội phong kiến.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người con gái đa tài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đủ cả cầm (đàn), kì (cờ), thi (thơ), hoạ (vẽ) và tài nào cũng đạt đến độ xuất chúng. Đặc biệt, tài đàn đã được Nguyễn Du tập trung miêu tả: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năng khiếu, là sở trường của nàng, tài đàn của nàng điêu luyện và vượt lên trên mọi người: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“Làu bậc ngũ âm”, “ăn đứt hồ cầm”.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chỉ vậy, nàng còn giỏi cả sáng tác.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Bạc mệnh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chính là khúc nhạc mà nàng tự viết, khi cất lên, ai ai cũng xúc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Miêu tả tài đàn là một cách mà Nguyễn Du tập trung gợi lên một thế giới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tâm hồn nhạy cảm, tinh tế, đa sầu, đa cảm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Đặc biệt cung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Bạc mệnh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dự báo trước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cuộc đời hồng nhan bạc mệnh, tài mệnh tương đố</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khó tránh khỏi của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mười hai câu thơ, chúng ta thấy được vẻ đẹp hội tụ sắc - tài - tình, tất cả đều đến mức lí tưởng, xuất chúng của Thúy Kiều. Đồng thời, cho thấy sự tài hoa của Nguyễn Du trong nghệ thuật miêu tả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138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AC0A5FD-5B10-4EC1-8E38-56C323F46F23}"/>
              </a:ext>
            </a:extLst>
          </p:cNvPr>
          <p:cNvSpPr txBox="1"/>
          <p:nvPr/>
        </p:nvSpPr>
        <p:spPr>
          <a:xfrm>
            <a:off x="3048000" y="1424374"/>
            <a:ext cx="6096000" cy="4018216"/>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Nhân vật Vũ Nương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Ngay từ đầu thiên truyện, Vũ Nương được giới thiệu là người phụ nữ đẹp người, đẹp nết,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tính tình thùy mị, nết na, lại thêm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tư dung</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tốt đẹp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xã hội phong kiến, một người phụ nữ đẹp phải hội tụ đủ các yếu tố: “tam tòng, tứ đức”, “công, dung, ngôn, hạnh”. Trong đó, dung chính là vẻ đẹp bên ngoài của người phụ nữ. Và vì cảm kích trước “tư dung” - vẻ đẹp bên ngoài của nàng mà Trương Sinh đã xin mẹ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đem 100 lạng nàng cưới về</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Chi tiết này đã tô đậm vẻ đẹp nhan sắc và phẩm chất của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Nhân vật Vũ Nương đã được tác giả khắc họa với những nét chân dung về người phụ nữ mang vẻ đẹp toàn vẹn nhất trong xã hội phong kiến.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Song để có thể hiểu thật chi tiết về Vũ Nương, chúng ta cần phải đặt nhân vật trong những hoàn cảnh và mối quan hệ khác nhau: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07965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6C6C98E-E536-4284-9FFA-0BD3E5699CB7}"/>
              </a:ext>
            </a:extLst>
          </p:cNvPr>
          <p:cNvSpPr txBox="1"/>
          <p:nvPr/>
        </p:nvSpPr>
        <p:spPr>
          <a:xfrm>
            <a:off x="3048000" y="962709"/>
            <a:ext cx="6096000" cy="4941546"/>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Nhận xét chung về cuộc sống và phẩm hạnh của hai chị em (bốn câu cuối)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Hai chị em Thúy Vân, Thúy Kiều không chỉ là những bậc tuyệt thế giai nhân mà họ còn là những người đức hạnh và sống có khuôn phép: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“Phong lưu rất mực hồng quần,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Xuân xanh xấp xỉ tới tuần cập kê</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Êm đềm trướng ru màn che,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Tường đông ong bướm đi về mặc 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Gia cảnh: Họ sống trong một gia đình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phong lưu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khuôn phép, nề nếp.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sống: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Êm đềm, bình lặng, kín đáo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trướng rủ màn che</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“Xuân xanh xấp xỉ”, “tuần cập kê”</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đến cái tuổi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tóc búi, trâm cài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cả hai chị em. Song họ vẫn sống một cuộc sống kín đáo, gia giáo sau bốn bức tường khép kín chưa từng biết đến chuyện nam nữ.</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Hai chị em họ vẫn là những thiếu nữ có tâm hồn trong trắng như hai bông hoa vẫn còn trong nhụy, sống trong cảnh êm đềm và chưa một lần hương tỏa vì ai, đúng với khuôn phép, mẫu mực của lễ giáo phong kiến.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5191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61E273D-9D0A-4924-9ED5-9D73DD55F777}"/>
              </a:ext>
            </a:extLst>
          </p:cNvPr>
          <p:cNvSpPr txBox="1"/>
          <p:nvPr/>
        </p:nvSpPr>
        <p:spPr>
          <a:xfrm>
            <a:off x="3048000" y="962709"/>
            <a:ext cx="6096000" cy="4941546"/>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5. Cảm hứng nhân văn của Nguyễn Du qua đoạn trích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tả vẻ đẹp của chị em Thúy Vân, Thúy Kiều, Nguyễn Du đã trân trọng, đề cao những giá trị, vẻ đẹp của con người như nhan sắc, tài hoa, phẩm hạnh, khát vọng ý thức về thân phận, nhân phẩm cá nhân.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Bên cạnh việc trân trọng cái đẹp là những dự cảm đầy xót thương về kiếp người hồng nhan bạc mệnh, tài mệnh tương đố của Nguyễn Du. Đó chính là biểu hiện của tấm lòng thương cảm sâu sắc, tràn đầy cảm hứng nhân văn với con người của Nguyễn Du.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Đoạn trích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Chị em Thúy Kiều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khắc họa rõ nét bức chân dung chị em Thúy Vân và Thúy Kiều. Qua đó ca ngợi vẻ đẹp tài năng của con người và dự cảm về kiếp người tài hoa bạc mệnh.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Bút pháp ước lệ tượng trưng tạo được sức gợi.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Nghệ thuật xây dựng nhân vật tinh tế: xây dựng được những bức chân dung đa dạng, linh hoạt, thu hút.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Nghệ thuật sử dụng ngôn từ độc đáo, đặc biệt là lựa chọn những từ ngữ có giá trị gợi tả cao.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83577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9037460-9D31-4F2E-ACD8-27B272EFDA7C}"/>
              </a:ext>
            </a:extLst>
          </p:cNvPr>
          <p:cNvSpPr txBox="1"/>
          <p:nvPr/>
        </p:nvSpPr>
        <p:spPr>
          <a:xfrm>
            <a:off x="3048000" y="1193542"/>
            <a:ext cx="6096000" cy="4479881"/>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Đoạn trích Kiều ở lầu Ngưng Bích (Truyện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Vị trí, nội dung đoạn trích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Vị trí: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Đoạn trích nằm trong phần II: “Gia biến và lưu lạc”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Nội dung đoạn trích: Sau khi bị Mã Giám Sinh lừa gạt, làm nhục, Kiều đau đớn, phẫn uất, toan tự tử, nhất quyết không chịu tiếp khách làng chơi. Tú Bà sợ mất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cả chì lẫn chài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bèn lấy lời ngon ngọt khuyên giải, dụ dỗ Kiều. Mụ vờ chăm sóc thuốc thang, hứa hẹn khi nàng bình phục sẽ gả nàng cho người tử tế. Mụ đưa Kiều giam lỏng ở lầu Ngưng Bích song thực chất là để thực hiện âm mưu mới đê tiện hơn, tàn bạo hơn.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Sống trong cảnh cô tịch chỉ có nước với trời đã khiến cho nỗi cô đơn của Kiều thăng hoa, dệt thành những câu thơ tả cảnh ngụ tình tuyệt tác.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Bố cục: Ba phần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một: 6 cầu đầu: Cảnh ngộ và nỗi niềm của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hai: 8 câu tiếp: Nỗi nhớ Kim Trọng và cha mẹ của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Phần ba: 8 câu cuối: Tâm trạng của Kiều qua cách nhìn cảnh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5174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356892D-28DD-49A1-AC86-E3072F63AC0A}"/>
              </a:ext>
            </a:extLst>
          </p:cNvPr>
          <p:cNvSpPr txBox="1"/>
          <p:nvPr/>
        </p:nvSpPr>
        <p:spPr>
          <a:xfrm>
            <a:off x="3048000" y="-3076858"/>
            <a:ext cx="6096000" cy="13020680"/>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Cảnh ngộ và nỗi niềm của Thúy Kiều (sáu câu thơ đầu)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bao sóng gió dập vùi, lầu Ngưng Bích là chốn yên thân tạm thời của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“Trước lầu Ngưng Bích khóa xuân,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Vẻ non xa tấm trăng gần ở chung”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Hai chữ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khóa xuân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nói lên hoàn cảnh đáng thương đang bị giam lỏng ở lầu Ngưng Bích của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Đặc biệt,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khóa xuân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thường được sử dụng để chỉ người con gái đẹp trong gia đình quyền quý thời xa xưa bị khóa kín tuổi xuân trong những khuôn khổ, phép tắc của gia đình và xã hội. Ở đây, Nguyễn Du đã sử dụng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khóa xuân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hàm ý mỉa mai để nói về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cảnh ngộ xót xa, trớ trêu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Quang cảnh xung quanh lầu Ngưng Bích hiện lên mênh mông, hoang vắng và lạnh lẽo: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“Bốn bề bát ngát xa trông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Cát vàng cồn nọ bụi hông dặm kia.”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gian vô cùng rộng lớn, mênh mông, bát ngát: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“non xa”, “trăng gần”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không gian dài, rộng, cao, sâu vô tận. Đồng thời, gợi sự chơ vơ, chênh vênh, trơ trọi của lầu Ngưng Bích.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láy “bát ngát”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càng tô đậm hơn cái vô cùng, vô tận của không gian.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gian vô cùng trống trải, hoang vắng, không có dấu hiệu của sự sống: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liệt kê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“cát vàng”, “bụi hông"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nói đến sự phai nhạt của sự sống và ngổn ngang của cảnh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Cặp tiểu đối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“mây sớm”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“đèn khuya”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nỗi hắt hiu, trống vắng mênh mông của thiên nhiên.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Quang cảnh xung quanh lầu Ngưng Bích cô liêu, thiếu vắng sự sống, gợi nỗi buồn cho thân phận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Quang cảnh đó đã gợi ở Kiều bao nồi niềm tâm trạng: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“Bẽ bàng mây sớm đèn khuya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Nửa tình nửa cảnh như chia tấm lòng.”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Sự cô đơn, lẻ loi đến cùng cực: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Cụm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mây sớm đèn khuya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thời gian tuần hoàn, khép kín. Tất cả như giam hãm con người và để khắc sâu thêm nỗi cô đơn.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khung cảnh “bốn bề bát ngát”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Kiều chỉ biết bầu bạn với những vật vô tri, vô giác.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Sự ngổn ngang trăm mối, day dứt, âu lo: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Xa trông”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lên sự trông ngóng của Thúy Kiều hướng về một dấu hiệu của sự sống hay quen biết nào đó.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liệt kê</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“cát vàng, “cồn nọ”, “bụi hồng”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trải đều ở các câu thơ đã gợi lên sự ngổn ngang trong lòng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Nỗi chua xót, “bẽ bàng” cho thân phận: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Bị đày đọa trong không gian vô cùng và thời gian vô tận lại càng khắc sâu nỗi cô đơn cùng cực khiến nàng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cảm thấy “bẽ bàng”.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Cụm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như chia tấm lòng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diễn tả nồi niềm chua xót, nỗi lòng tan nát của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Bằng bút pháp tả cảnh ngụ tình, kết hợp hệ thống hình ảnh ước lệ, ngôn ngữ giàu sắc thái biểu cảm, Nguyễn Du đã khắc họa bức tranh thiên nhiên mênh mông, vắng lặng. Và trên nền của khung cảnh ấy là hình ảnh nàng Kiều lẻ loi, cô độc với bao nỗi niềm tâm sự đau thương.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95235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C1B32B8-14F7-46AC-87F5-62DC464BFE83}"/>
              </a:ext>
            </a:extLst>
          </p:cNvPr>
          <p:cNvSpPr txBox="1"/>
          <p:nvPr/>
        </p:nvSpPr>
        <p:spPr>
          <a:xfrm>
            <a:off x="3048000" y="-191453"/>
            <a:ext cx="6096000" cy="7249870"/>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Nỗi nhớ chàng Kim và nỗi nhớ cha mẹ (tám câu thơ tiếp)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Nỗi nhớ chàng Kim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cảnh ngộ cô đơn nơi chân trời góc bể, Kiều đau đớn nhớ tới chàng Kim, mối tình đầu mãnh liệt mà trong sáng của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“Tưởng người dưới nguyệt chén đồng,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Tin sương luống những rày trông mai chờ.”</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Tại sao nỗi nhớ chàng Kim là nỗi nhớ đến trước mà không phải là cha mẹ? Bởi khi Kiều bán mình chuộc cha là nàng đã làm tròn chữ hiếu mà dang dở chữ tình. Cái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mặc cảm của một kẻ phụ tình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luôn thường trực trong suy nghĩ của nàng nên nó đã xuất hiện trước.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Nói về nỗi nhớ người yêu của Thúy Kiều, Nguyền Du không dùng từ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“nhớ” mà dùng từ “tưởng”: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vừa là nhớ, vừa là hình dung, tưởng tượng ra người mình yêu.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Kiều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như thấy lại đêm trăng đẹp nhất của cuộc đời mình. Cái đêm mà nàng cùng với Kim Trọng thề nguyền đính ước bên nhau.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Thúy Kiều như tưởng tượng thấy, ở nơi xa kia, người yêu cũng đang hướng về mình, đang ngày đêm đau đáu chờ tin nàng: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Tin sương luống những rày trông mai chờ</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Càng nhớ chàng Kim, càng nuối tiếc mối tình đầu, Kiều càng thấm thìa tình cảnh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“Bên trời góc bể bơ vơ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Tấm son gột rửa bao giờ cho phai.”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Kiều tủi nhục khi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tấm lòng son sắc đã bị vùi dập, hoen ố,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không biết bao giờ mới gột rửa được.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Dẫu vậy,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tấm lòng thủy chung, son sắt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nàng vẫn không nguôi nhớ về Kim Trọng.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Tấm lòng vị tha, thủy chung son sắt trước sau như một của Thúy Kiều thật đáng trân trọng.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19938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46274C9-1A39-4037-B126-FC1169E1860D}"/>
              </a:ext>
            </a:extLst>
          </p:cNvPr>
          <p:cNvSpPr txBox="1"/>
          <p:nvPr/>
        </p:nvSpPr>
        <p:spPr>
          <a:xfrm>
            <a:off x="3048000" y="-306869"/>
            <a:ext cx="6096000" cy="7480702"/>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Nỗi nhớ cha mẹ ở nơi xa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Tâm trạng đau đớn, thương nhớ người yêu hẳn chưa nguôi, Kiều lại chồng chất thêm nỗi nhớ thương cha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“Xót người tựa cửa hôm mai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Quạt nông ấp lạnh những ai đó giờ</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Sân lai cách mấy nắng mưa,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Cỏ khi gốc tử đã vừa người ôm.”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Chữ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xót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diễn tả một cách chính xác tấm lòng của Kiều dành cho cha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xót xa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 hình dung ra chốn quê nhà cha mẹ vẫn ngày đêm tựa cửa ngóng trông, lo lắng cho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tự trách bản thân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vì chưa làm tròn chữ hiếu: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Thành ngữ “quạt nồng ấp lạnh”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sự day dứt khôn nguôi vì không thể tự hầu hạ, chăm sóc, nâng giấc cho cha mẹ.</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lo lắng không biết giờ đây ai là người chăm sóc cha mẹ khi thời tiết đổi thay.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tưởng tượng nơi quê nhà đã đổi thay,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góc tử đã vừa người ôm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thời gian trôi đi mẹ ngày càng già yếu mà mình thì không thể phụng dường.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Cụm từ “cách mấy nắng mưa”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vừa nói được sự xa cách bao mùa mưa nắng, vừa gợi sự tàn phá của thời gian đối với cảnh vật của con người, làm cho cha mẹ ngày càng già yếu, và cần bàn tay chăm sóc của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Nỗi nhớ được bộc lộ qua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ngôn ngữ độc thoại nội tâm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nên càng chân thực, cảm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Nỗi nhớ của Kiều dành cho Kim Trọng và cha mẹ đã nói lên nhân cách đáng trân trọng của nàng. Trong cảnh ngộ ở lầu Ngưng Bích, nàng mới là người đáng thương nhất. Nhưng quên đi cảnh ngộ của bản thân, nàng đã hướng yêu thương vào những người thân yêu nhất. Nàng thật sự là một người tình thủy chung, một người con hiếu thảo, một con người có tấm lòng vị tha, cao cả.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63216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358E943-2EFF-4AFE-AD98-1DB63F8822EA}"/>
              </a:ext>
            </a:extLst>
          </p:cNvPr>
          <p:cNvSpPr txBox="1"/>
          <p:nvPr/>
        </p:nvSpPr>
        <p:spPr>
          <a:xfrm>
            <a:off x="3048000" y="1424374"/>
            <a:ext cx="6096000" cy="4018216"/>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Tâm trạng của Kiều qua cách nhìn cảnh vật (tám câu thơ cuối)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Mọi cảnh vật qua con mắt Kiều đều gợi lên những nét buồn da diết: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Cách sử dụng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ngôn ngữ độc thoại và điệp từ:</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Mỗi cặp lục bát làm thành một cảnh và đều được tác giả khắc họa, liên kết qua điệp từ “buồn trông”.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Buồn trông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nghĩa là buồn mà nhìn ra xa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trông ngóng một cái gì đó mơ hồ</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sẽ đến làm đổi thay hiện tại, nhưng trông mà vô vọng.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Buồn trông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cả cái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thảng thốt lo âu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có cái xa lạ cuốn hút tầm nhìn của người con gái ngây thơ, lần đầu lạc bước giữa cuộc đời ngang trái, mang tính dự cảm hãi hùng.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Điệp ngữ “buồn trông” kết hợp với các hình ảnh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đứng sau đó đã diễn tả nỗi buồn ngày càng tăng với nhiều sắc độ khác nhau như những con sóng lòng không sao chịu nổi, những nồi buồn vô vọng, vô tận: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2013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FB5AB13-26C6-429B-9E42-C7C2A2F980AF}"/>
              </a:ext>
            </a:extLst>
          </p:cNvPr>
          <p:cNvSpPr txBox="1"/>
          <p:nvPr/>
        </p:nvSpPr>
        <p:spPr>
          <a:xfrm>
            <a:off x="3048000" y="1770623"/>
            <a:ext cx="6096000" cy="3325719"/>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Cảnh đầu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“Buồn trông cửa bể chiều hôm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Thuyền ai thấp thoáng cánh buồm xa xa”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bức tranh của cảnh chiều hôm nhớ nhà. Thời gian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chiều hôm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khiến cho nỗi buồn thân phận trở nên thấm thía.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 “cánh buồm”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là hình ảnh rất đắt để thể hiện ngoại cảnh và nội tâm nhân vật. Cánh buồm nhỏ nhoi đơn độc giữa biển nước mênh mông trong ánh sáng lẻ lói cuối cùng của mặt trời sắp tắt. Con thuyền mỗi lúc một xa, rồi gần như mất hút, biết bao giờ mới tim được bến bờ neo đậu; cũng như Kiều còn lênh đênh giữa dòng đời, biết bao giờ mới được trở về sum họp, đoàn tụ với những người thân yêu.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Cảnh ấy gợi trong lòng người lưu lạc nỗi buồn nhớ da diết về quê nhà xa cách.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06740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A98F961-DF05-451B-9DF0-9E1559E792B8}"/>
              </a:ext>
            </a:extLst>
          </p:cNvPr>
          <p:cNvSpPr txBox="1"/>
          <p:nvPr/>
        </p:nvSpPr>
        <p:spPr>
          <a:xfrm>
            <a:off x="3048000" y="1655207"/>
            <a:ext cx="6096000" cy="3556551"/>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Cảnh thứ 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“Buồn trông ngọn nước mới sa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Hoa trôi man mác biết là về đâu?”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Cùng với hình ảnh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cánh buồm</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ẩn dụ “hoa trôi"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cũng thế hiện cho nỗi buồn, cho thân phận lênh đênh, nổi chìm giữa dòng đời của Thúy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Câu hỏi tu từ</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sự mất phương hướng, gợi một nỗi băn khoăn, thấp thỏm.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Tạo dựng được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bức tranh tương phản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bên là không gian của cửa bể lúc thủy triều lên và một bên là hình ảnh những cánh hoa tàn trôi man mác trên mặt nước. Tác giả đã tô đậm sự nhỏ bé, lênh đênh, trôi dạt của con thuyền, của những cánh hoa đã tàn, đã rụng.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Câu thơ ẩn dụ cho thân phận nổi chìm giữa dòng đời của Thúy Kiều rồi sẽ trôi dạt, bị vùi dập nơi nao.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83873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FF6CA85-30A9-4734-BE08-8D9E79A78713}"/>
              </a:ext>
            </a:extLst>
          </p:cNvPr>
          <p:cNvSpPr txBox="1"/>
          <p:nvPr/>
        </p:nvSpPr>
        <p:spPr>
          <a:xfrm>
            <a:off x="3048000" y="1539791"/>
            <a:ext cx="6096000" cy="3787383"/>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Cảnh thứ ba: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“Buồn trông nội cỏ rầu rầu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Chân mây mặt đất một màu xanh xanh”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Đây là cảnh khá ấn tượng, dễ gợi liên tưởng đến cảnh xuân hôm nào trong tiết thanh minh. Tuy nhiên, không phải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cỏ non xanh tận chân trời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đầy sức sống mà là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nội cỏ rầu rầu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sắc xanh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héo úa, nhàn nhạt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trải dài từ mặt đất đến chân mây.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Nét vẽ không gian: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“nội cỏ”, “chân mây”, “mặt đất”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một không gian vô cùng rộng lớn đang đầy ải nàng Kiều.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láy “rầu rầu”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vẽ nên cả một vùng cỏ cây tàn héo, và gợi nỗi sầu thương cô lẻ.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Từ láy “xanh xanh”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gợi một sắc xanh nhạt nhòa, xa cách, nhạt phai.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Cảnh mờ mịt như tương lai mờ mịt, Thúy Kiều càng cảm nhận rõ sự cô đơn, nhỏ nhoi của thân phận.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186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0BC6836-EFB6-4CA4-BE14-F759F6CE81A3}"/>
              </a:ext>
            </a:extLst>
          </p:cNvPr>
          <p:cNvSpPr txBox="1"/>
          <p:nvPr/>
        </p:nvSpPr>
        <p:spPr>
          <a:xfrm>
            <a:off x="3048000" y="270212"/>
            <a:ext cx="6096000" cy="6326540"/>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Trong mối quan hệ với chồng: Nàng là người vợ thủy chung, yêu thương chồng hết mực.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Trong cuộc sống vợ chồng bình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hiểu chồng</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“có tính đa nghi”, “đối với vợ phòng ngừa quá sức”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Vũ Nương khéo léo cư xử đúng mực, nhường nhịn, giữ gìn khuôn phép nên không để lúc nào vợ chồng phải đến thất hòa.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Vũ Nương là người phụ nữ đức hạnh, nết na, khôn khéo, hiểu chồng. Đồng thời nó đã hé lộ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sự mâu thuẫn trong tính cách giữa hai người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đầy tính dự báo.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Khi tiễn chồng đi lính: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dặn dò chồng với những lời thiết tha, tình nghĩa: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đặt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hạnh phúc gia đình lên trên tất cả</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mà xem thường những thứ vinh hoa phù phiếm: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Thiếp chẳng dám mong đeo được ấn phong hầu, mặc áo gấm trở về quê cũ, chỉ xin ngày về mang theo được hai chữ bình yên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như thấy trước và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cảm thông cho những nỗi vất vả, gian lao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mà chồng sẽ phải chịu đựng ở nơi chiến trận: “Ch</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ỉ e việc quân khó liệu, thế giặc khôn lường. Giặc cuồng còn lẩn lút, quân triều còn gian lao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bộc lộ sự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khắc khoải, xa nhớ</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mình: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Nhìn trăng soi thành cũ, lại sửa soạn áo rét, gửi người ải xa, trông liễu rủ bãi hoan, lại thổn thức tâm tình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lời nói ân tình, đằm thắm, đầy ắp những yêu thương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đó, cho chúng ta thấy Vũ Nương thực sự là một người vợ dịu dàng, hết mực thương chồng, thương con và thật đáng trân trọng.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40107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B3CE8F1-3A7A-4A40-AF5E-05B5F449A7EA}"/>
              </a:ext>
            </a:extLst>
          </p:cNvPr>
          <p:cNvSpPr txBox="1"/>
          <p:nvPr/>
        </p:nvSpPr>
        <p:spPr>
          <a:xfrm>
            <a:off x="3048000" y="847293"/>
            <a:ext cx="6096000" cy="5172378"/>
          </a:xfrm>
          <a:prstGeom prst="rect">
            <a:avLst/>
          </a:prstGeom>
          <a:noFill/>
        </p:spPr>
        <p:txBody>
          <a:bodyPr wrap="square">
            <a:spAutoFit/>
          </a:bodyPr>
          <a:lstStyle/>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Cảnh cuối: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“Buồn trông gió cuốn mặt duềnh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Ầm ầm tiếng sóng kêu quanh ghế ngồi”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Bức tranh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thiên nhiên dữ dội và đầy biến động: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Gió cuốn mặt duềnh đầy giận dữ; sóng thì ầm ầm kêu réo khi thúy triều lên; thậm chí Kiều còn có cảm giác những con sóng dữ dội kia đang bủa vây ngay sát bên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Thiên nhiên là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ẩn dụ cho những biến cố kinh hoàng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sắp sửa ập xuống cuộc đời nàng; ẩn dụ cho những con sóng của số phận sắp sửa chôn vùi nàng; ẩn dụ cho một tương lai đầy sóng gió.</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Thiên nhiên hiện lên chân thực, sinh động nhưng cũng rất ảo. Đó là cảnh được nhìn qua tâm trạng theo quy luật: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Cảnh nào cảnh cảnh chẳng đeo sầu/ Người buồn cảnh có vui đâu bao giờ</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Cảnh được nhìn từ xa đến gần, màu sắc từ nhạt đến đậm, âm thanh từ tĩnh đến động để diễn tả nỗi buồn từ man mác, mông lung để lo âu kinh sợ, dồn đến bão táp của nội tâm.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Tám câu cuối là đoạn thơ tiêu biểu cho bút pháp tả cảnh ngụ tình đặc sắc của Nguyễn Du. Đó là cách biểu hiện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tình trong cảnh ấy, cảnh trong tình này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thực cảnh mà cũng là tâm cảnh.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15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648825D-C2F6-4EEC-A261-D2303215BCC7}"/>
              </a:ext>
            </a:extLst>
          </p:cNvPr>
          <p:cNvSpPr txBox="1"/>
          <p:nvPr/>
        </p:nvSpPr>
        <p:spPr>
          <a:xfrm>
            <a:off x="3048000" y="2347704"/>
            <a:ext cx="6096000" cy="2171557"/>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Đoạn trích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Kiều ở lầu Ngưng Bích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tiêu biểu cho giá trị nhân đạo của tác phẩm Truyện Kiều. Nguyễn Du đã bộc lộ lòng cảm thương xót xa với cảnh ngộ thân phận và nỗi niềm của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-Tả cảnh ngụ tình rất đặc sắc.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Nghệ thuật dùng từ rất tài hoa và đặc biệt là hệ thống từ láy ở tám câu thơ cuối.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9423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71B1E15-97FE-4365-B50C-ABD17AB7D87C}"/>
              </a:ext>
            </a:extLst>
          </p:cNvPr>
          <p:cNvSpPr txBox="1"/>
          <p:nvPr/>
        </p:nvSpPr>
        <p:spPr>
          <a:xfrm>
            <a:off x="3048000" y="-768534"/>
            <a:ext cx="6096000" cy="8404032"/>
          </a:xfrm>
          <a:prstGeom prst="rect">
            <a:avLst/>
          </a:prstGeom>
          <a:noFill/>
        </p:spPr>
        <p:txBody>
          <a:bodyPr wrap="square">
            <a:spAutoFit/>
          </a:bodyPr>
          <a:lstStyle/>
          <a:p>
            <a:pPr marL="0" marR="0" algn="ctr">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Đoạn trích Lục Vân Tiên cứu Kiều Nguyệt Nga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Những nét chính về tác giả - tác phẩm.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Tác giả</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Đình Chiểu (1822 - 1888), sinh ra ở làng Tân Thới, phủ Tân Bình, tỉnh Gia Định.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Cuộc đời Nguyễn Đình Chiểu có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nhiều đau khổ, bất hạnh: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Sinh ra là một cậu ấm con quan, song chẳng bao lâu thì cha bị cách chức, tuổi thơ sớm phải lận đận.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Năm hai sáu tuổi, ông bị mù, khiến đường công danh nghẽn lối, đường tình duyên trắc trở. Bao nhiêu ước mơ của tuổi trẻ tan vỡ, ông về quê dạy học, làm thuốc và sống cảnh nghèo nàn, thanh bạch.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là người có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nghị lực sống phi thường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chịu gục ngã trước số phận oan nghiệt. Ông can đảm ghé vai nhiều trọng trách: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thầy thuốc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không tiếc sức mình cứu nhân độ thế.</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thầy giáo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đặt việc dạy người cao hơn dạy chữ và danh tiếng cụ đồ Chiểu vang khắp miền lục tỉnh.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nhà thơ</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Đình Chiểu để lại cho đời bao áng thơ bất hủ, hướng cho con người đến những giá trị chân - thiện - mĩ.</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một nhà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quân sự</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ông tích cực tham gia kháng chiến với vai trò là người tham mưu và kiên quyết không bị giặc mua chuộc.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Dù ở cương vị nào ông cũng làm việc hết mình và để lại một tấm gương sáng cho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Sự nghiệp văn học: Bao gồm hai đề tài chính: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Đề tài đạo lí</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 “Truyện Lục Văn Tiên ”, “Ngư tiều y thuật vấn đáp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Đề tài yêu nước: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“Chạy giặc”, “Văn tế nghĩa sĩ cần Giuộc”, “Văn tế Trương Định”...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các nhà văn Việt Nam xưa và nay, Nguyễn Đình Chiểu là một trong những nhà văn có nhiều đau khổ, bất hạnh nhất nhưng ông đã sống một cuộc đời thanh bạch, cao cả, đầy nghị lực, khí phách và để lại cho đời một sự nghiệp văn chương có giá trị lớn.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36294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8C7B323-CB5A-4DB2-BF9D-6C09ED3D8481}"/>
              </a:ext>
            </a:extLst>
          </p:cNvPr>
          <p:cNvSpPr txBox="1"/>
          <p:nvPr/>
        </p:nvSpPr>
        <p:spPr>
          <a:xfrm>
            <a:off x="3048000" y="-76036"/>
            <a:ext cx="6096000" cy="7019037"/>
          </a:xfrm>
          <a:prstGeom prst="rect">
            <a:avLst/>
          </a:prstGeom>
          <a:noFill/>
        </p:spPr>
        <p:txBody>
          <a:bodyPr wrap="square">
            <a:spAutoFit/>
          </a:bodyPr>
          <a:lstStyle/>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 Kết cấu của truyện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Truyện có kết cấu theo kiểu truyền thống của loại truyện Phương Đông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xoay quanh cuộc đời nhân vật chính là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Kết cấu có tinh ước lệ:</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Người tốt thường gặp nhiều gian truân, trắc trở, bị kẻ xấu hãm hại, lừa gạt. Nhưng họ vẫn được phù trợ, cưu mang (nhờ người hoặc thần linh), cuối cùng được đền trả xứng đáng, còn kẻ xấu bị trừng trị.</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Kiểu kết cấu này vừa phản ánh chân thực cuộc đời vốn đầy rẫy những bất công, vô lí; vừa nói lên khát vọng ngàn đời của nhân dân: Thiện thắng ác, ở hiền thì gặp lành.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 Xuất xứ đoạn trích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Vị trí đoạn trích: Đoạn trích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Lục Vân Tiên cứu Kiều Nguyệt Nga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nằm ở phần đầu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Truyện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phẩm được viết khoảng đầu những năm 50 của thế kỉ XIX, dài hơn hai nghìn câu thơ (2082) được viết theo thể thơ lục bát.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Nội dung của truyện nhằm truyền dạy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đạo lí tốt đẹp để làm người: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Đề cao tình nghĩa giữa con người với con người trong xã hội: tình cảm vợ chồng, tình nghĩa anh em, tình cảm bạn bè,...</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Nêu cao tinh thần hiệp nghĩa, sẵn sàng cứu khổ phò nguy.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khát vọng của nhân dân hướng tới lẽ công bằng và nhưng điều tốt đẹp trong cuộc đời: Ở hiền gặp lành, ác giả ác báo, thiện thắng ác, chính nghĩa thắng gian tà,...</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Đặc điểm thể loại: Đây là truyện thơ Nôm mang tính chất truyện để kể hơn để đọc, để xem. Vì thế, nó dễ biến thành những hình thức sinh hoạt văn hóa dân gian như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“kể thơ”, “nói thơ”, “hát”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Nó chú trọng hành động của nhân vật hơn là nội tâm.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84076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FBA6BD2-8858-44CC-8F85-B9C0B81FC655}"/>
              </a:ext>
            </a:extLst>
          </p:cNvPr>
          <p:cNvSpPr txBox="1"/>
          <p:nvPr/>
        </p:nvSpPr>
        <p:spPr>
          <a:xfrm>
            <a:off x="3048000" y="2347704"/>
            <a:ext cx="6096000" cy="2171557"/>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 Trọng tâm kiến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Nhân vật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Nhân vật Lục Vân Tiên được khắc họa theo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mô típ của truyện Nôm truyền thống: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chàng trai khôi ngô, tuấn tú, tài giỏi, nghĩa hiệp ra tay giải cứu cho một cô gái xinh đẹp thoát nạn, rồi từ ân nghĩa đến tình yêu.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Mô típ này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thể hiện khát vọng, mong 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nhân dân và tác giả về một xã hội có những con người tài đức, luôn sẵn sàng ra tay giúp người, giúp đời.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25169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E9638E0-B214-46AE-8561-88E79F4F4EE5}"/>
              </a:ext>
            </a:extLst>
          </p:cNvPr>
          <p:cNvSpPr txBox="1"/>
          <p:nvPr/>
        </p:nvSpPr>
        <p:spPr>
          <a:xfrm>
            <a:off x="3048000" y="1193542"/>
            <a:ext cx="6096000" cy="4479881"/>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Khi đánh cướp Phong Lai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Như một vị hảo hán mang tinh thần nghĩa hiệp: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“Vân Tiên ghé lại bên đàng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Bẻ cây làm gậy nhằm làng xông vô.</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Kêu rằng: “Bớ đảng hung đồ!</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Chớ quen làm thói hồ đồ hại dân”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Hành động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ghé lại bên đàng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chàng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băn khoăn, do dự </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khi đánh cướp Phong Lai. Nó phù hợp với tinh thần hăm hở của chàng trai trẻ vừa rời ghế nhà trường muốn lập công danh, thi thố tài năng để giúp đời, giúp người. Gặp bọn cướp Phong Lai là một thử thách, song là một cơ hội cho chàng hành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Hành động gan góc, mau lẹ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bẻ cây làm gậy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chứng tỏ chàng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không màng an nguy của bản thân.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Hành động nghĩa hiệp của Lục Vân Tiên được xuất phát: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tinh thần chính trực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thái độ bất bình, trước những điều xấu xa, tàn ác.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tấm lòng nhân nghĩa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giàu tình yêu thương, luôn sẵn sàng bênh vực cho những kẻ yếu đuối và bảo vệ cho lẽ phải.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2439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A6FA5AB0-38B1-4141-BA4D-4EE4D925D401}"/>
              </a:ext>
            </a:extLst>
          </p:cNvPr>
          <p:cNvSpPr txBox="1"/>
          <p:nvPr/>
        </p:nvSpPr>
        <p:spPr>
          <a:xfrm>
            <a:off x="3048000" y="-999366"/>
            <a:ext cx="6096000" cy="8865697"/>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Một vị anh hùng quả cảm có võ nghệ cao cường: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“Phong Lai mặt đỏ phừng phừng: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Thằng nào dám tới lẫy lừng vào đây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Trước gây việc dữ tại mầy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Truyền quân bốn phía phủ vây bịt bùng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Vân Tiên tả đột hữu xông,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Khác nào Triệu Tử phá vòng Đương Dang.”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Nguyễn Đình Chiểu đã đặt chàng vào một trận đánh không cân sức: một bên là tướng cướp hùng hổ, hung dữ, đông đúc, được trang bị đầy đủ vũ khí với một bên là thân cô, thế cô.</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Nghệ thuật tương phản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được tác giả sử dụng để tô đậm sự quả cảm của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Lục Vân Tiên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xung trận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được miên tả như một dũng tướng với khí thế áp đảo: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Cụm từ “tả đột hữu xông”</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rất giàu giá trị tạo hình, cho thấy chàng đang làm chủ tình thế và tung hoành giữa đáng cướp.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Tác giả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so sánh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Lục Vân Tiên với một chiến tướng vào loại bậc nhất trong Tam Quốc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Triệu Tử Long.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Nhịp điệu thơ nhanh, mạnh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tạo nên cho trận đánh một khí thế hào hùng, sôi động.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Lục Vân Tiên mang tầm vóc của người anh hùng mạnh mẽ, phi thường.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Cuối cùng, chàng đã giành được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chiến thắng vẻ vang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đả cướp Phong Lai: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“Lâu la bốn phía vỡ tan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Đều quăng gươm giảo tìm đàng chạy ngay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Phong Lai trở chẳng kịp tay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Bị Tiên một gậy thác rày thân vong.”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Chính nghĩa đã chiến thắng, cả một đảng cướp vỡ tan, hoảng sợ bỏ chạy.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Tướng cướp Phong Lai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trở chẳng kịp tay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bỏ mạng dưới cây gậy của người anh hùng.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Sức mạnh của Lục Vân Tiên là sức mạnh kết tinh của nhân dân, của chính nghĩa nên nó chiến thắng tuyệt đối.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Hành động mạnh mẽ của Vân Tiên thể hiện được khát vọng của nhân dân về một người anh hùng có sức mạnh phi thường, võ nghệ cao cường luôn bênh vực kẻ yếu, chiến thắng thế lực tàn bạo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14754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4A6A501-1E1E-4AA6-B37E-9A5E31A68AB5}"/>
              </a:ext>
            </a:extLst>
          </p:cNvPr>
          <p:cNvSpPr txBox="1"/>
          <p:nvPr/>
        </p:nvSpPr>
        <p:spPr>
          <a:xfrm>
            <a:off x="3048000" y="1424374"/>
            <a:ext cx="6096000" cy="4018216"/>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Khi trò chuyện với Kiều Nguyệt Nga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Lục Vân Tiên thế hiện là </a:t>
            </a: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một con người giàu lòng nhân hậu:</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Dẹp rồi lũ kiến chòm ong,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Hỏi: “Ai than khóc ở trong xe nầy?”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Chàng tìm cách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trấn an nỗi sợ hãi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họ bằng cách khẳng định lũ cướp đã bị tiêu diệt.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đó, chàng hỏi han rất ân cần và khiêm nhường để họ vơi đi nỗi sợ hãi.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con người biết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trọng lễ nghĩa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lối ứng xử và xưng hô:</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“Khoan khoan ngồi đó chớ ra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Nàng là phận gái, ta là phận trai.”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Đàng hoàng, chững chạc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một mực giữ gìn lễ nghĩa, khuôn phép của xã hội phong kiến khi khuyên Kiều Nguyệt Nga không xuống xe.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Lối xưng hô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 “ta”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tấm lòng trân trọng mà Lục Vân Tiên dành cho Kiều Nguyệt Nga, cũng như thái độ lịch sự của một con người có học, có đọc sách thánh hiền.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21810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D26E9DE-20F4-4ECE-BBC4-E35D093D4091}"/>
              </a:ext>
            </a:extLst>
          </p:cNvPr>
          <p:cNvSpPr txBox="1"/>
          <p:nvPr/>
        </p:nvSpPr>
        <p:spPr>
          <a:xfrm>
            <a:off x="3048000" y="1078126"/>
            <a:ext cx="6096000" cy="4710713"/>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Một con người hào hiệp, nghĩa khí, chính trực: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Vân Tiên nghe nói liên cười: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“Làm ơn há để trông người trả 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Nay đã rõ đặng nguồn cơn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Nào ai tính thiệt so hơn làm gì</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Nhớ câu kiến nghĩa bất vi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Làm người thế ấy cũng phi anh hùng.”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qua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tiếng cười rất vô tư</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sảng khoái khi nghe Kiều Nguyệt Nga nói đến ơn huệ. Nhưng Vân Tiên làm ơn không màng đến sự đền 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trong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quan niệm về người anh hùng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Lục Vân Tiên: Người anh hùng phải làm việc nghĩa như là lẽ tự nhiên của một con người chân chính.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Học đạo phái đi đôi với hành đạo. Đó là lối sống rất cao đẹp của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Lục Vân Tiên là một con người văn võ toàn tài, hào hiệp và nhân hậu. Chàng là hình mẫu trọn vẹn cho người quân tử trong xã hội phong kiến.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Hình ảnh của Lục Vân Tiên là một hình ảnh đẹp, lí tưởng mà Nguyễn Đình Chiểu gửi gắm niềm tin và mong ước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6024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345133E7-13AE-4333-8D32-9B45F067761B}"/>
              </a:ext>
            </a:extLst>
          </p:cNvPr>
          <p:cNvSpPr txBox="1"/>
          <p:nvPr/>
        </p:nvSpPr>
        <p:spPr>
          <a:xfrm>
            <a:off x="3048000" y="-537701"/>
            <a:ext cx="6096000" cy="7942367"/>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Nhân vật Kiều Nguyệt Nga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Một tiểu thư khuê các, nề nếp, gia giáo và có học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qua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lời giới thiệu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về bản thân của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“Thưa rằng: “Tôi Kiều Nguyệt Nga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Con nầy tì tất tên là Kim Liên.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Quê nhà ở quận Tây Xuyên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Cha làm tri phủ ở miền Hà Khê.”</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xuất thân trong một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gia đình quyền quý</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tiểu thư khuê các, lá ngọc cành vàng, trâm anh thế phiệt - con quan tri phủ Hà Khê.</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Lời giới thiệu rất đầy đủ,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chân thành, không khoa trương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kênh kiệu đài các. Đã đáp ứng đầy đủ những lời thăm hỏi ân cần của Lục Vân Tiên, vừa bộc lộ chân thành niềm cảm kích, xúc động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qua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lối xưng hô</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nàng với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“Trước xe quân tử tạm ngôi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Xin cho tiện thiếp lạy rồi sẽ thưa”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Cách xưng hô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“quân tử’’, “tiện thiếp”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kết hợp với hành động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lạy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thưa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cho thấy sự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khiêm nhường, thùy mị, nết na.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sự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thông minh, mực thước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của nàng trong lời ăn tiếng nói.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Thể hiện qua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lời chia sẻ</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về hành động hiếu nghĩa nàng làm: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“Sai quân đem bức thơ về</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Rước tôi qua đó định bề nghi gia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Làm con đâu dám cãi cha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Ví dầu ngàn dặm đàng xa cũng đành.”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không quản đường xa, thân gái dặm trường với bao nguy hiểm bất trắc, từ Tây Xuyên đến Hà Khê vì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vâng theo lời cha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định bề nghi gia, nghi thất.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là người con hiếu thảo,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sống đúng với khuôn phép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gia đình và với lễ giáo phong kiến. Đó cũng chính là điểm gặp gỡ giữa nàng và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Kiều Nguyệt Nga để lại một ấn tượng tốt đẹp: thùy mị, nết na, gia giáo, thông minh, sắc sảo, có học thức.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8605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CB123CAB-DD9A-4602-B00E-2CC4FC57278A}"/>
              </a:ext>
            </a:extLst>
          </p:cNvPr>
          <p:cNvSpPr txBox="1"/>
          <p:nvPr/>
        </p:nvSpPr>
        <p:spPr>
          <a:xfrm>
            <a:off x="3048000" y="1424374"/>
            <a:ext cx="6096000" cy="4018216"/>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Khi xa chồng: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Vũ Nương tỏ ra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người vợ thủy chung, yêu thương chồng hết mực</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Nỗi nhớ chồng cứ đi cùng năm tháng: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mỗi khi thấy bướm lượn đầy vườn, mây che kín núi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lại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thổn thức tâm tình, buồn thương da diết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mơ về một tương lai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gần sẽ lại bên chồng như hình với bóng: Dỗ con, nàng chỉ cái bóng của mình trên vách mà rằng cha Đản.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Tiết hạnh ấy được khẳng định trong câu nói thanh minh, phân trần sau này của nàng với chồng: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Cách biệt ba năm giữ gìn một tiết. Tô son điểm phần từng đã nguôi lòng, ngõ liễu tường hoa chưa hề bén gót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tâm trạng bâng khuâng, nhớ thương, đau buồn của Vũ Nương, Nguyễn Dữ vừa cảm thông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vừa ca ngợi tấm lòng son sắc, thủy chung của nàng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Và nỗi nhớ ấy, tâm trạng ấy cũng chính là tâm trạng chung của những người phụ nữ trong thời loạn lạc, chiến tranh.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33864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8F32B94-E496-49C0-BD9A-50C94274E363}"/>
              </a:ext>
            </a:extLst>
          </p:cNvPr>
          <p:cNvSpPr txBox="1"/>
          <p:nvPr/>
        </p:nvSpPr>
        <p:spPr>
          <a:xfrm>
            <a:off x="3048000" y="-422285"/>
            <a:ext cx="6096000" cy="7711535"/>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Một con người có tấm lòng thủy chung, ân nghĩa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 cử chỉ, lời nói với ân nhân cứu mạng: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“Trong xe chật hẹp khôn phô,</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Cúi đầu trăm lạy cứu cô tôi cùng.”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Mặc dù ý thức rất rõ về lễ giáo và hoàn cảnh của mình, song nàng vẫn định xuống xe để tạ ơn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cất lên với những lời thật da diết, tha thiết: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cúi đầu trăm lạy</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Hành động đó đã phản chiếu tấm lòng sâu sắc của nàng dành cho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Trong lời cảm kích công lao cao cả của Lục Văn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“Lâm nguy chăng gặp giải nguy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Tiết trăm năm cùng bỏ đi một hồi”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hết, Vân Tiên đã giải vây để cứu mạng sống cho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Quan trọng hơn, Vân Tiên đã cứu được sự trong trắng và danh dự của nàng.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Ân nghĩa đó khiến nàng day dứt và không thể không báo đáp.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 Nàng băn khoăn tìm cách để trả ơn Lục Vân Tiên: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“Hà Khê qua đó cũng gần,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Xin theo cùng thiếp đền ân cho chàng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Gặp đây đương lúc giữa đàng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Của tiền chẳng có, bạc vàng thì không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Gẫm câu báo đức thù công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ts val="1800"/>
              </a:lnSpc>
              <a:spcBef>
                <a:spcPts val="0"/>
              </a:spcBef>
              <a:spcAft>
                <a:spcPts val="0"/>
              </a:spcAft>
            </a:pP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Lấy chi cho phí tâm lòng cùng ngươi.”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mời Lục Vân Tiên về Hà Khê để cha mình tạ 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ý thức rằng: không gì có thể sánh bằng công ơn của Lục Vân Tiên. Bởi Nguyệt Nga là người rất coi trọng tình nghĩa và coi tình nghĩa là vô giá.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Kiều Nguyệt Nga kết tinh cho vẻ đẹp tâm hồn của người phụ nữ truyền thống. Nàng không chỉ gia giáo, nết na, có học thức mà còn rất đằm thắm nghĩa tình, cư xử có trước có sau. Bởi thế, nàng đã nguyện gắn bó cuộc đời với chàng để giữ trọn tấm lòng ân nghĩa thủy chung.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28863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42084B2-F8B6-4152-956B-C8600F8B7CC0}"/>
              </a:ext>
            </a:extLst>
          </p:cNvPr>
          <p:cNvSpPr txBox="1"/>
          <p:nvPr/>
        </p:nvSpPr>
        <p:spPr>
          <a:xfrm>
            <a:off x="3048000" y="1770623"/>
            <a:ext cx="6096000" cy="3325719"/>
          </a:xfrm>
          <a:prstGeom prst="rect">
            <a:avLst/>
          </a:prstGeom>
          <a:noFill/>
        </p:spPr>
        <p:txBody>
          <a:bodyPr wrap="square">
            <a:spAutoFit/>
          </a:bodyPr>
          <a:lstStyle/>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 Nội dung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Đoạn trích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Lục Vân Tiên cứu Kiều Nguyệt Nga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đã thể hiện khát vọng hành đạo giúp đời của nhân dân và tác giả. Đồng thời, đã khắc họa thành công những phẩm chất đẹp đẽ của hai nhân vật: Lục Vân Tiên và Kiều Nguyệt Nga.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 Nghệ thuật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Nhân vật được miêu tả qua hành động, cử chỉ, lời nói, ít khắc họa ngoại hình, cũng ít đi sâu vào diễn biến nội tâm, mang tính chất của văn học dân gian.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Ngôn ngữ mộc mạc, bình dị, gần với lời ăn tiếng nói thường ngày và mang tính chất địa phương Nam Bộ; phù hợp với ngôn ngữ người kể chuyện: ngôn ngữ thơ đa dạng, phù hợp với diễn biến tình tiết và tính cách nhân vật.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67288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36435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92138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962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1D82D98-C7D7-4933-BCC2-661E1B9DD968}"/>
              </a:ext>
            </a:extLst>
          </p:cNvPr>
          <p:cNvSpPr txBox="1"/>
          <p:nvPr/>
        </p:nvSpPr>
        <p:spPr>
          <a:xfrm>
            <a:off x="528918" y="219834"/>
            <a:ext cx="11134164" cy="5634043"/>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Khi bị chồng nghi oan: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hết sức phân trần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chồng hiểu rõ tấm lòng trinh bạch của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Trước hết,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nhắc đến thân phận của mình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có được tình nghĩa vợ chồng: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Thiếp vốn con kẻ khó được nương tựa nhà giàu</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Tiếp theo,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khẳng định tấm lòng thủy chung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trắng, vẹn nguyên chờ chồng: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Cách biệt ba năm giữ gìn một tiết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Cuối cùng,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cầu xin chồng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đừng nghi oan: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Dám xin bày tỏ để cởi mối nghi ngờ. Mong chàng đừng một mực nghi oan cho thiếp</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Nàng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hết lời tha thiết, hết lòng nhún nhường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để cứu vãn, hàn gắn hạnh phúc gia đình đang có nguy cơ bị tan vỡ. Qua những lời nói tha thiết đó, nó còn cho thấy thái độ trân trọng chồng và gia đình nhà chồng của nàng.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Không còn hi vọng,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nói trong đau đớn và thất vọng: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Hạnh phúc gia đình,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thú vui nghi gia, nghi thất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là niềm khao khát và tôn thờ cả đời giờ đã tan vỡ.</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Tình yêu giờ đây của nàng được cụ thể bằng những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hình ảnh ước lệ</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bình rơi trâm gãy, mây tạnh mưa tan, sen rũ trong ao, liễu tàn trước gió</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Đen nỗi đau chờ chồng đến hóa đá của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cổ nhân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cũng không có được: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đâu còn có thể lại lên núi Vọng Phu kia nữa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indent="18034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Vậy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tình yêu, hạnh phúc gia đình</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vốn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cơ sở tồn tại của người vợ trẻ giờ đã không còn ý nghĩa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Cuối cùng, bị cự tuyệt quyền yêu, quyền hạnh phúc cũng đồng nghĩa với việc nàng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bị cự tuyệt quyền tồn tại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Vũ Nương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mượn bến Hoàng Giang để giãi tỏ tấm lòng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trắng mà minh oan cho mình: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Thiếp nếu đoan trang giữ tiết, trinh bạch gìn lòng, vào nước xin làm ngọc Mị Nương, xuống đất xin làm cỏ Ngu mì. Nhược bằng lòng chim dạ cả, lừa chồng dối con, dưới xin làm mồi cho tôm cá, trên xin làm cơm cho diều quạ</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tìm đến cái chết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sau mọi sự cố gắng không thành.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Hành động trẫm mình tự vẫn của nàng là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hành động quyết liệt cuối cùng để bảo vệ phẩm giá</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Đối với người con gái đức hạnh và giàu đức hi sinh ấy,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phẩm giá còn cao hơn sự sống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9921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02C0DC92-0996-4608-9A80-A1C902511C6D}"/>
              </a:ext>
            </a:extLst>
          </p:cNvPr>
          <p:cNvSpPr txBox="1"/>
          <p:nvPr/>
        </p:nvSpPr>
        <p:spPr>
          <a:xfrm>
            <a:off x="3048000" y="1539791"/>
            <a:ext cx="6096000" cy="3787383"/>
          </a:xfrm>
          <a:prstGeom prst="rect">
            <a:avLst/>
          </a:prstGeom>
          <a:noFill/>
        </p:spPr>
        <p:txBody>
          <a:bodyPr wrap="square">
            <a:spAutoFit/>
          </a:bodyPr>
          <a:lstStyle/>
          <a:p>
            <a:pPr marL="0" marR="0" algn="just">
              <a:lnSpc>
                <a:spcPts val="1800"/>
              </a:lnSpc>
              <a:spcBef>
                <a:spcPts val="0"/>
              </a:spcBef>
              <a:spcAft>
                <a:spcPts val="0"/>
              </a:spcAft>
            </a:pPr>
            <a:r>
              <a:rPr lang="en-US" sz="1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Những năm tháng sống dưới thủy cung: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Ở chốn làn mây, cung nước nhưng nàng vẫn một lòng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hướng về chồng con, quê hương và khao khát được đoàn tụ.</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Nàng nhận ra Phan Lang người cùng làng.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Nghe Phan Lang kể về chuyện gia đình mà ứa nước mắt xót thương.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khao khát được trả lại phẩm giá, danh dự</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Gửi chiếc thoa vàng, nhờ Phan Lang nói với Trương Sinh lập đàn giải oan cho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Nàng là người trọng tình, trọng nghĩa:</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Dù thương nhớ chồng con, khao khát được đoàn tụ nhưng vẫn quyết giữ lời hứa sống chết bên Linh Phi.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vai trò là một người vợ, Vũ Nương là một ng</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ười phụ nữ chung thủy, mẫu mực, lí tưởng trong xã hội phong kiến</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Trong trái tim của người phụ nữ ấy chỉ có tình yêu, lòng bao dung và sự vị tha.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9558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B398B7C-DEAF-44D0-8918-97D100CA449A}"/>
              </a:ext>
            </a:extLst>
          </p:cNvPr>
          <p:cNvSpPr txBox="1"/>
          <p:nvPr/>
        </p:nvSpPr>
        <p:spPr>
          <a:xfrm>
            <a:off x="3048000" y="1308958"/>
            <a:ext cx="6096000" cy="4249048"/>
          </a:xfrm>
          <a:prstGeom prst="rect">
            <a:avLst/>
          </a:prstGeom>
          <a:noFill/>
        </p:spPr>
        <p:txBody>
          <a:bodyPr wrap="square">
            <a:spAutoFit/>
          </a:bodyPr>
          <a:lstStyle/>
          <a:p>
            <a:pPr marL="0" marR="0" algn="just">
              <a:lnSpc>
                <a:spcPts val="1800"/>
              </a:lnSpc>
              <a:spcBef>
                <a:spcPts val="0"/>
              </a:spcBef>
              <a:spcAft>
                <a:spcPts val="0"/>
              </a:spcAft>
            </a:pPr>
            <a:r>
              <a:rPr lang="en-US" sz="1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Trong mối quan hệ với mẹ chồng: Nàng là một người con dâu hiếu thảo.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-Vũ Nương đã thay Trương Sinh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làm tròn bổn phận người con, người trụ cột đối</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với gia đình nhà chồng: Chăm sóc mẹ chồng khi già yếu, ốm đau. “Nàng hết sức thuốc thang lễ bái thần phật và lấy lời ngọt ngào khôn khéo khuyên lơn”.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Mẹ chồng mất, nàng hết lòng thương xót</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lo liệu ma chay chu đáo như đối với cha mẹ đẻ mình.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Lời trăng trối của bà mẹ chồng trước khi mất đã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khẳng định lòng hiếu thảo, tình cảm chân thành và công lao to lớn của Vũ Nương:</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a:effectLst/>
                <a:latin typeface="Times New Roman" panose="02020603050405020304" pitchFamily="18" charset="0"/>
                <a:ea typeface="Times New Roman" panose="02020603050405020304" pitchFamily="18" charset="0"/>
                <a:cs typeface="Times New Roman" panose="02020603050405020304" pitchFamily="18" charset="0"/>
              </a:rPr>
              <a:t>Xanh kia quyết chẳng phụ con, cũng như con đã chẳng phụ mẹ</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ts val="1800"/>
              </a:lnSpc>
              <a:spcBef>
                <a:spcPts val="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“Đói lòng ăn khế ăn sung/ Trông thấy mẹ chồng thì nuốt chẳng trôi” là một trong những câu ca dao nói về mối quan hệ mẹ chồng nàng dâu trong xã hội phong kiến xưa. Song lời cảm tạ, động viên của bà mẹ đã cho thấy </a:t>
            </a:r>
            <a:r>
              <a:rPr lang="en-US" sz="1800" b="1" i="1">
                <a:effectLst/>
                <a:latin typeface="Times New Roman" panose="02020603050405020304" pitchFamily="18" charset="0"/>
                <a:ea typeface="Times New Roman" panose="02020603050405020304" pitchFamily="18" charset="0"/>
                <a:cs typeface="Times New Roman" panose="02020603050405020304" pitchFamily="18" charset="0"/>
              </a:rPr>
              <a:t>Vũ Nương là một người con dâu hiếu thảo</a:t>
            </a: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Đó là sự đánh giá xác đáng và khách quan nhất.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6526285"/>
      </p:ext>
    </p:extLst>
  </p:cSld>
  <p:clrMapOvr>
    <a:masterClrMapping/>
  </p:clrMapOvr>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17263</Words>
  <PresentationFormat>Màn hình rộng</PresentationFormat>
  <Paragraphs>612</Paragraphs>
  <Slides>64</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64</vt:i4>
      </vt:variant>
    </vt:vector>
  </HeadingPairs>
  <TitlesOfParts>
    <vt:vector size="69" baseType="lpstr">
      <vt:lpstr>Arial</vt:lpstr>
      <vt:lpstr>Calibri</vt:lpstr>
      <vt:lpstr>Calibri Light</vt:lpstr>
      <vt:lpstr>Times New Roman</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2022-05-13T07:15:29Z</dcterms:created>
  <dcterms:modified xsi:type="dcterms:W3CDTF">2022-05-13T07:15:29Z</dcterms:modified>
</cp:coreProperties>
</file>