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63" r:id="rId3"/>
    <p:sldId id="264" r:id="rId4"/>
    <p:sldId id="261" r:id="rId5"/>
    <p:sldId id="262" r:id="rId6"/>
    <p:sldId id="265" r:id="rId7"/>
    <p:sldId id="266" r:id="rId8"/>
    <p:sldId id="260" r:id="rId9"/>
    <p:sldId id="267" r:id="rId10"/>
    <p:sldId id="270" r:id="rId11"/>
    <p:sldId id="269" r:id="rId12"/>
    <p:sldId id="271" r:id="rId13"/>
    <p:sldId id="268"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62"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2B73FC-519A-4995-AD5F-B66A6D87529F}" type="datetimeFigureOut">
              <a:rPr lang="en-US" smtClean="0"/>
              <a:t>6/28/2023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7B6B5D-FC41-4BE6-A653-16E0210B1440}" type="slidenum">
              <a:rPr lang="en-US" smtClean="0"/>
              <a:t>‹#›</a:t>
            </a:fld>
            <a:endParaRPr lang="en-US"/>
          </a:p>
        </p:txBody>
      </p:sp>
    </p:spTree>
    <p:extLst>
      <p:ext uri="{BB962C8B-B14F-4D97-AF65-F5344CB8AC3E}">
        <p14:creationId xmlns:p14="http://schemas.microsoft.com/office/powerpoint/2010/main" val="1241682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B2B450-DB86-4740-ADEB-B7F29B02D3CE}"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00BFD-A65B-431E-909F-1E8D7C2062CC}" type="slidenum">
              <a:rPr lang="en-US" smtClean="0"/>
              <a:t>‹#›</a:t>
            </a:fld>
            <a:endParaRPr lang="en-US"/>
          </a:p>
        </p:txBody>
      </p:sp>
    </p:spTree>
    <p:extLst>
      <p:ext uri="{BB962C8B-B14F-4D97-AF65-F5344CB8AC3E}">
        <p14:creationId xmlns:p14="http://schemas.microsoft.com/office/powerpoint/2010/main" val="3767880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B2B450-DB86-4740-ADEB-B7F29B02D3CE}"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00BFD-A65B-431E-909F-1E8D7C2062CC}" type="slidenum">
              <a:rPr lang="en-US" smtClean="0"/>
              <a:t>‹#›</a:t>
            </a:fld>
            <a:endParaRPr lang="en-US"/>
          </a:p>
        </p:txBody>
      </p:sp>
    </p:spTree>
    <p:extLst>
      <p:ext uri="{BB962C8B-B14F-4D97-AF65-F5344CB8AC3E}">
        <p14:creationId xmlns:p14="http://schemas.microsoft.com/office/powerpoint/2010/main" val="4091495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B2B450-DB86-4740-ADEB-B7F29B02D3CE}"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00BFD-A65B-431E-909F-1E8D7C2062CC}" type="slidenum">
              <a:rPr lang="en-US" smtClean="0"/>
              <a:t>‹#›</a:t>
            </a:fld>
            <a:endParaRPr lang="en-US"/>
          </a:p>
        </p:txBody>
      </p:sp>
    </p:spTree>
    <p:extLst>
      <p:ext uri="{BB962C8B-B14F-4D97-AF65-F5344CB8AC3E}">
        <p14:creationId xmlns:p14="http://schemas.microsoft.com/office/powerpoint/2010/main" val="4232002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B2B450-DB86-4740-ADEB-B7F29B02D3CE}"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00BFD-A65B-431E-909F-1E8D7C2062CC}" type="slidenum">
              <a:rPr lang="en-US" smtClean="0"/>
              <a:t>‹#›</a:t>
            </a:fld>
            <a:endParaRPr lang="en-US"/>
          </a:p>
        </p:txBody>
      </p:sp>
    </p:spTree>
    <p:extLst>
      <p:ext uri="{BB962C8B-B14F-4D97-AF65-F5344CB8AC3E}">
        <p14:creationId xmlns:p14="http://schemas.microsoft.com/office/powerpoint/2010/main" val="255845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B2B450-DB86-4740-ADEB-B7F29B02D3CE}"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00BFD-A65B-431E-909F-1E8D7C2062CC}" type="slidenum">
              <a:rPr lang="en-US" smtClean="0"/>
              <a:t>‹#›</a:t>
            </a:fld>
            <a:endParaRPr lang="en-US"/>
          </a:p>
        </p:txBody>
      </p:sp>
    </p:spTree>
    <p:extLst>
      <p:ext uri="{BB962C8B-B14F-4D97-AF65-F5344CB8AC3E}">
        <p14:creationId xmlns:p14="http://schemas.microsoft.com/office/powerpoint/2010/main" val="3306036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B2B450-DB86-4740-ADEB-B7F29B02D3CE}"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00BFD-A65B-431E-909F-1E8D7C2062CC}" type="slidenum">
              <a:rPr lang="en-US" smtClean="0"/>
              <a:t>‹#›</a:t>
            </a:fld>
            <a:endParaRPr lang="en-US"/>
          </a:p>
        </p:txBody>
      </p:sp>
    </p:spTree>
    <p:extLst>
      <p:ext uri="{BB962C8B-B14F-4D97-AF65-F5344CB8AC3E}">
        <p14:creationId xmlns:p14="http://schemas.microsoft.com/office/powerpoint/2010/main" val="158652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B2B450-DB86-4740-ADEB-B7F29B02D3CE}" type="datetimeFigureOut">
              <a:rPr lang="en-US" smtClean="0"/>
              <a:t>6/28/2023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400BFD-A65B-431E-909F-1E8D7C2062CC}" type="slidenum">
              <a:rPr lang="en-US" smtClean="0"/>
              <a:t>‹#›</a:t>
            </a:fld>
            <a:endParaRPr lang="en-US"/>
          </a:p>
        </p:txBody>
      </p:sp>
    </p:spTree>
    <p:extLst>
      <p:ext uri="{BB962C8B-B14F-4D97-AF65-F5344CB8AC3E}">
        <p14:creationId xmlns:p14="http://schemas.microsoft.com/office/powerpoint/2010/main" val="4022870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B2B450-DB86-4740-ADEB-B7F29B02D3CE}" type="datetimeFigureOut">
              <a:rPr lang="en-US" smtClean="0"/>
              <a:t>6/28/2023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400BFD-A65B-431E-909F-1E8D7C2062CC}" type="slidenum">
              <a:rPr lang="en-US" smtClean="0"/>
              <a:t>‹#›</a:t>
            </a:fld>
            <a:endParaRPr lang="en-US"/>
          </a:p>
        </p:txBody>
      </p:sp>
    </p:spTree>
    <p:extLst>
      <p:ext uri="{BB962C8B-B14F-4D97-AF65-F5344CB8AC3E}">
        <p14:creationId xmlns:p14="http://schemas.microsoft.com/office/powerpoint/2010/main" val="365554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2B450-DB86-4740-ADEB-B7F29B02D3CE}" type="datetimeFigureOut">
              <a:rPr lang="en-US" smtClean="0"/>
              <a:t>6/28/2023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400BFD-A65B-431E-909F-1E8D7C2062CC}" type="slidenum">
              <a:rPr lang="en-US" smtClean="0"/>
              <a:t>‹#›</a:t>
            </a:fld>
            <a:endParaRPr lang="en-US"/>
          </a:p>
        </p:txBody>
      </p:sp>
    </p:spTree>
    <p:extLst>
      <p:ext uri="{BB962C8B-B14F-4D97-AF65-F5344CB8AC3E}">
        <p14:creationId xmlns:p14="http://schemas.microsoft.com/office/powerpoint/2010/main" val="3000354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B2B450-DB86-4740-ADEB-B7F29B02D3CE}"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00BFD-A65B-431E-909F-1E8D7C2062CC}" type="slidenum">
              <a:rPr lang="en-US" smtClean="0"/>
              <a:t>‹#›</a:t>
            </a:fld>
            <a:endParaRPr lang="en-US"/>
          </a:p>
        </p:txBody>
      </p:sp>
    </p:spTree>
    <p:extLst>
      <p:ext uri="{BB962C8B-B14F-4D97-AF65-F5344CB8AC3E}">
        <p14:creationId xmlns:p14="http://schemas.microsoft.com/office/powerpoint/2010/main" val="2650492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B2B450-DB86-4740-ADEB-B7F29B02D3CE}"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00BFD-A65B-431E-909F-1E8D7C2062CC}" type="slidenum">
              <a:rPr lang="en-US" smtClean="0"/>
              <a:t>‹#›</a:t>
            </a:fld>
            <a:endParaRPr lang="en-US"/>
          </a:p>
        </p:txBody>
      </p:sp>
    </p:spTree>
    <p:extLst>
      <p:ext uri="{BB962C8B-B14F-4D97-AF65-F5344CB8AC3E}">
        <p14:creationId xmlns:p14="http://schemas.microsoft.com/office/powerpoint/2010/main" val="1528528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2B450-DB86-4740-ADEB-B7F29B02D3CE}" type="datetimeFigureOut">
              <a:rPr lang="en-US" smtClean="0"/>
              <a:t>6/28/2023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400BFD-A65B-431E-909F-1E8D7C2062CC}" type="slidenum">
              <a:rPr lang="en-US" smtClean="0"/>
              <a:t>‹#›</a:t>
            </a:fld>
            <a:endParaRPr lang="en-US"/>
          </a:p>
        </p:txBody>
      </p:sp>
    </p:spTree>
    <p:extLst>
      <p:ext uri="{BB962C8B-B14F-4D97-AF65-F5344CB8AC3E}">
        <p14:creationId xmlns:p14="http://schemas.microsoft.com/office/powerpoint/2010/main" val="2597368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3+ Hình Ảnh Powerpoint Đẹp Ấn Tượng, Ai Cũng Trầm Trồ"/>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4" y="0"/>
            <a:ext cx="1243899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88087" y="366623"/>
            <a:ext cx="9559589" cy="3062377"/>
          </a:xfrm>
          <a:prstGeom prst="rect">
            <a:avLst/>
          </a:prstGeom>
        </p:spPr>
        <p:txBody>
          <a:bodyPr wrap="square">
            <a:spAutoFit/>
          </a:bodyPr>
          <a:lstStyle/>
          <a:p>
            <a:pPr algn="ctr">
              <a:lnSpc>
                <a:spcPct val="150000"/>
              </a:lnSpc>
              <a:spcAft>
                <a:spcPts val="1000"/>
              </a:spcAft>
            </a:pPr>
            <a:r>
              <a:rPr lang="en-US" sz="2800" b="1"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BÀI 3. LỜI SÔNG NÚI</a:t>
            </a:r>
            <a:endParaRPr lang="en-US" sz="280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1000"/>
              </a:spcAft>
            </a:pPr>
            <a:r>
              <a:rPr lang="en-US" sz="2800" b="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Thực hành đọc</a:t>
            </a:r>
            <a:endParaRPr lang="en-US" sz="280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1000"/>
              </a:spcAft>
            </a:pPr>
            <a:r>
              <a:rPr lang="en-US" sz="2800" b="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CHIẾU DỜI ĐÔ</a:t>
            </a:r>
            <a:endParaRPr lang="en-US" sz="280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342265" algn="ctr">
              <a:lnSpc>
                <a:spcPct val="150000"/>
              </a:lnSpc>
              <a:spcAft>
                <a:spcPts val="1000"/>
              </a:spcAft>
            </a:pPr>
            <a:r>
              <a:rPr lang="en-US" sz="2800" b="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Lý Công Uẩn)</a:t>
            </a:r>
            <a:endParaRPr lang="en-US" sz="280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descr="Chiếu dời đô - Lý Công Uẩn"/>
          <p:cNvPicPr/>
          <p:nvPr/>
        </p:nvPicPr>
        <p:blipFill>
          <a:blip r:embed="rId3">
            <a:extLst>
              <a:ext uri="{28A0092B-C50C-407E-A947-70E740481C1C}">
                <a14:useLocalDpi xmlns:a14="http://schemas.microsoft.com/office/drawing/2010/main" val="0"/>
              </a:ext>
            </a:extLst>
          </a:blip>
          <a:srcRect/>
          <a:stretch>
            <a:fillRect/>
          </a:stretch>
        </p:blipFill>
        <p:spPr bwMode="auto">
          <a:xfrm>
            <a:off x="2175348" y="3717642"/>
            <a:ext cx="3068311" cy="2649100"/>
          </a:xfrm>
          <a:prstGeom prst="rect">
            <a:avLst/>
          </a:prstGeom>
          <a:ln>
            <a:noFill/>
          </a:ln>
          <a:effectLst>
            <a:softEdge rad="112500"/>
          </a:effectLst>
        </p:spPr>
      </p:pic>
      <p:pic>
        <p:nvPicPr>
          <p:cNvPr id="7" name="Picture 6" descr="Tìm hiểu chi tiết văn bản: Chiếu dời đô - Lý Công Uẩn | Ngữ văn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882" y="3717642"/>
            <a:ext cx="2981325" cy="2527758"/>
          </a:xfrm>
          <a:prstGeom prst="rect">
            <a:avLst/>
          </a:prstGeom>
          <a:noFill/>
          <a:ln>
            <a:noFill/>
          </a:ln>
        </p:spPr>
      </p:pic>
    </p:spTree>
    <p:extLst>
      <p:ext uri="{BB962C8B-B14F-4D97-AF65-F5344CB8AC3E}">
        <p14:creationId xmlns:p14="http://schemas.microsoft.com/office/powerpoint/2010/main" val="277724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với hơn 87 về hình nền slide đơn giản và đẹp - cdgdbentre.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88128" y="138527"/>
            <a:ext cx="5163016" cy="523220"/>
          </a:xfrm>
          <a:prstGeom prst="rect">
            <a:avLst/>
          </a:prstGeom>
        </p:spPr>
        <p:txBody>
          <a:bodyPr wrap="none">
            <a:spAutoFit/>
          </a:bodyPr>
          <a:lstStyle/>
          <a:p>
            <a:r>
              <a:rPr lang="vi-VN" sz="2800" b="1">
                <a:solidFill>
                  <a:srgbClr val="7030A0"/>
                </a:solidFill>
                <a:latin typeface="Times New Roman" panose="02020603050405020304" pitchFamily="18" charset="0"/>
                <a:ea typeface="Calibri" panose="020F0502020204030204" pitchFamily="34" charset="0"/>
              </a:rPr>
              <a:t>II. </a:t>
            </a:r>
            <a:r>
              <a:rPr lang="en-US" sz="2800" b="1">
                <a:solidFill>
                  <a:srgbClr val="7030A0"/>
                </a:solidFill>
                <a:latin typeface="Times New Roman" panose="02020603050405020304" pitchFamily="18" charset="0"/>
                <a:ea typeface="Calibri" panose="020F0502020204030204" pitchFamily="34" charset="0"/>
              </a:rPr>
              <a:t>SUY NGẪM VÀ PHẢN HỒI </a:t>
            </a:r>
            <a:endParaRPr lang="en-US" sz="2800"/>
          </a:p>
        </p:txBody>
      </p:sp>
      <p:sp>
        <p:nvSpPr>
          <p:cNvPr id="4" name="Rectangle 3"/>
          <p:cNvSpPr/>
          <p:nvPr/>
        </p:nvSpPr>
        <p:spPr>
          <a:xfrm>
            <a:off x="1137655" y="661747"/>
            <a:ext cx="8969122" cy="954107"/>
          </a:xfrm>
          <a:prstGeom prst="rect">
            <a:avLst/>
          </a:prstGeom>
        </p:spPr>
        <p:txBody>
          <a:bodyPr wrap="none">
            <a:spAutoFit/>
          </a:bodyPr>
          <a:lstStyle/>
          <a:p>
            <a:pPr marL="514350" indent="-514350">
              <a:buAutoNum type="arabicPeriod"/>
            </a:pPr>
            <a:r>
              <a:rPr lang="en-US" sz="28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Tác </a:t>
            </a:r>
            <a:r>
              <a:rPr lang="en-US" sz="2800" b="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giả phân tích bằng cách</a:t>
            </a:r>
            <a:r>
              <a:rPr lang="en-US" sz="28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marL="514350" indent="-514350">
              <a:buAutoNum type="arabicPeriod"/>
            </a:pPr>
            <a:r>
              <a:rPr lang="en-US" sz="2800" b="1">
                <a:solidFill>
                  <a:srgbClr val="002060"/>
                </a:solidFill>
                <a:latin typeface="Times New Roman" panose="02020603050405020304" pitchFamily="18" charset="0"/>
                <a:cs typeface="Times New Roman" panose="02020603050405020304" pitchFamily="18" charset="0"/>
              </a:rPr>
              <a:t>Những lí do để chọn thành Đại La là kinh đô bậc nhất</a:t>
            </a:r>
            <a:endParaRPr lang="en-US" sz="28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1137655" y="1689247"/>
            <a:ext cx="10762589" cy="5193217"/>
          </a:xfrm>
          <a:prstGeom prst="rect">
            <a:avLst/>
          </a:prstGeom>
        </p:spPr>
        <p:txBody>
          <a:bodyPr wrap="square">
            <a:spAutoFit/>
          </a:bodyPr>
          <a:lstStyle/>
          <a:p>
            <a:pPr algn="just">
              <a:lnSpc>
                <a:spcPct val="115000"/>
              </a:lnSpc>
              <a:spcAft>
                <a:spcPts val="1000"/>
              </a:spcAft>
            </a:pP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800" b="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Tác giả đã lập luận bằng cách:</a:t>
            </a:r>
            <a:endParaRPr lang="en-US" sz="280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Sử dụng từ “huống gì” nối kết đoạn văn: lôgíc và liền mạch.</a:t>
            </a:r>
            <a:endParaRPr lang="en-US" sz="280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Sử dụng câu văn biền ngẫu, mỗi câu có hai vế tác động bổ sung cho nhau với NT đối rất chỉnh (đối ý, đối lời, đối thanh, đối nhịp).</a:t>
            </a:r>
            <a:endParaRPr lang="en-US" sz="280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Có sự kết hợp hài hoà các yếu tố nghị luận và biểu cảm “Xem khắp….”</a:t>
            </a:r>
            <a:endParaRPr lang="en-US" sz="280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Hình ảnh vừa tả thực vừa bay bổng tạo vẻ đẹp hào hùng cho phong cảnh Đại La.</a:t>
            </a:r>
            <a:endParaRPr lang="en-US" sz="280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800" b="1"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Lí lẽ đưa ra rất chặt chẽ được dẫn dắt cụ thể linh hoạt . Tất cả nhấn mạnh địa thế tuyệt vời của thành Đại La.</a:t>
            </a:r>
            <a:endParaRPr lang="en-US" sz="2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2212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với hơn 87 về hình nền slide đơn giản và đẹp - cdgdbentre.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88128" y="138527"/>
            <a:ext cx="5163016" cy="523220"/>
          </a:xfrm>
          <a:prstGeom prst="rect">
            <a:avLst/>
          </a:prstGeom>
        </p:spPr>
        <p:txBody>
          <a:bodyPr wrap="none">
            <a:spAutoFit/>
          </a:bodyPr>
          <a:lstStyle/>
          <a:p>
            <a:r>
              <a:rPr lang="vi-VN" sz="2800" b="1">
                <a:solidFill>
                  <a:srgbClr val="7030A0"/>
                </a:solidFill>
                <a:latin typeface="Times New Roman" panose="02020603050405020304" pitchFamily="18" charset="0"/>
                <a:ea typeface="Calibri" panose="020F0502020204030204" pitchFamily="34" charset="0"/>
              </a:rPr>
              <a:t>II. </a:t>
            </a:r>
            <a:r>
              <a:rPr lang="en-US" sz="2800" b="1">
                <a:solidFill>
                  <a:srgbClr val="7030A0"/>
                </a:solidFill>
                <a:latin typeface="Times New Roman" panose="02020603050405020304" pitchFamily="18" charset="0"/>
                <a:ea typeface="Calibri" panose="020F0502020204030204" pitchFamily="34" charset="0"/>
              </a:rPr>
              <a:t>SUY NGẪM VÀ PHẢN HỒI </a:t>
            </a:r>
            <a:endParaRPr lang="en-US" sz="2800"/>
          </a:p>
        </p:txBody>
      </p:sp>
      <p:sp>
        <p:nvSpPr>
          <p:cNvPr id="4" name="Rectangle 3"/>
          <p:cNvSpPr/>
          <p:nvPr/>
        </p:nvSpPr>
        <p:spPr>
          <a:xfrm>
            <a:off x="1137655" y="661747"/>
            <a:ext cx="8969122" cy="954107"/>
          </a:xfrm>
          <a:prstGeom prst="rect">
            <a:avLst/>
          </a:prstGeom>
        </p:spPr>
        <p:txBody>
          <a:bodyPr wrap="none">
            <a:spAutoFit/>
          </a:bodyPr>
          <a:lstStyle/>
          <a:p>
            <a:pPr marL="514350" indent="-514350">
              <a:buAutoNum type="arabicPeriod"/>
            </a:pPr>
            <a:r>
              <a:rPr lang="en-US" sz="28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Tác </a:t>
            </a:r>
            <a:r>
              <a:rPr lang="en-US" sz="2800" b="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giả phân tích bằng cách</a:t>
            </a:r>
            <a:r>
              <a:rPr lang="en-US" sz="28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marL="514350" indent="-514350">
              <a:buAutoNum type="arabicPeriod"/>
            </a:pPr>
            <a:r>
              <a:rPr lang="en-US" sz="2800" b="1">
                <a:solidFill>
                  <a:srgbClr val="002060"/>
                </a:solidFill>
                <a:latin typeface="Times New Roman" panose="02020603050405020304" pitchFamily="18" charset="0"/>
                <a:cs typeface="Times New Roman" panose="02020603050405020304" pitchFamily="18" charset="0"/>
              </a:rPr>
              <a:t>Những lí do để chọn thành Đại La là kinh đô bậc nhất</a:t>
            </a:r>
            <a:endParaRPr lang="en-US" sz="28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1137655" y="1639391"/>
            <a:ext cx="5925297" cy="3901196"/>
          </a:xfrm>
          <a:prstGeom prst="rect">
            <a:avLst/>
          </a:prstGeom>
        </p:spPr>
        <p:txBody>
          <a:bodyPr wrap="square">
            <a:spAutoFit/>
          </a:bodyPr>
          <a:lstStyle/>
          <a:p>
            <a:pPr>
              <a:lnSpc>
                <a:spcPct val="150000"/>
              </a:lnSpc>
            </a:pPr>
            <a:r>
              <a:rPr lang="en-US" sz="2800" b="1" smtClean="0">
                <a:solidFill>
                  <a:srgbClr val="002060"/>
                </a:solidFill>
                <a:latin typeface="Times New Roman" panose="02020603050405020304" pitchFamily="18" charset="0"/>
                <a:ea typeface="Times New Roman" panose="02020603050405020304" pitchFamily="18" charset="0"/>
              </a:rPr>
              <a:t>c</a:t>
            </a:r>
            <a:r>
              <a:rPr lang="en-US" sz="2800" smtClean="0">
                <a:solidFill>
                  <a:srgbClr val="002060"/>
                </a:solidFill>
                <a:latin typeface="Times New Roman" panose="02020603050405020304" pitchFamily="18" charset="0"/>
                <a:ea typeface="Times New Roman" panose="02020603050405020304" pitchFamily="18" charset="0"/>
              </a:rPr>
              <a:t>. </a:t>
            </a:r>
            <a:r>
              <a:rPr lang="en-US" sz="2800">
                <a:solidFill>
                  <a:srgbClr val="002060"/>
                </a:solidFill>
                <a:latin typeface="Times New Roman" panose="02020603050405020304" pitchFamily="18" charset="0"/>
                <a:ea typeface="Times New Roman" panose="02020603050405020304" pitchFamily="18" charset="0"/>
              </a:rPr>
              <a:t>Quyết định dời đô về vùng đất nhiều lợi thế trên cho thấy đức vua Lí Thái Tổ là một người có tầm nhìn chiến lược, có quyết định sáng suốt biết nhìn xa trông rộng, có ý chí hoài bão lớn lao, có ý thức trách nhiệm với đất nước, dân tộc.</a:t>
            </a:r>
            <a:endParaRPr lang="en-US" sz="2800">
              <a:solidFill>
                <a:srgbClr val="002060"/>
              </a:solidFill>
            </a:endParaRPr>
          </a:p>
        </p:txBody>
      </p:sp>
      <p:pic>
        <p:nvPicPr>
          <p:cNvPr id="11266" name="Picture 2" descr="Tìm hiểu chi tiết văn bản: Chiếu dời đô - Lý Công Uẩn | Ngữ văn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3472" y="3862552"/>
            <a:ext cx="3108528" cy="281403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hiếu dời đô - Lý Công Uẩ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3232" y="1752336"/>
            <a:ext cx="3549212" cy="197373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3709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fade">
                                      <p:cBhvr>
                                        <p:cTn id="13" dur="500"/>
                                        <p:tgtEl>
                                          <p:spTgt spid="11268"/>
                                        </p:tgtEl>
                                      </p:cBhvr>
                                    </p:animEffect>
                                  </p:childTnLst>
                                </p:cTn>
                              </p:par>
                              <p:par>
                                <p:cTn id="14" presetID="10" presetClass="entr" presetSubtype="0" fill="hold" nodeType="withEffect">
                                  <p:stCondLst>
                                    <p:cond delay="0"/>
                                  </p:stCondLst>
                                  <p:childTnLst>
                                    <p:set>
                                      <p:cBhvr>
                                        <p:cTn id="15" dur="1" fill="hold">
                                          <p:stCondLst>
                                            <p:cond delay="0"/>
                                          </p:stCondLst>
                                        </p:cTn>
                                        <p:tgtEl>
                                          <p:spTgt spid="11266"/>
                                        </p:tgtEl>
                                        <p:attrNameLst>
                                          <p:attrName>style.visibility</p:attrName>
                                        </p:attrNameLst>
                                      </p:cBhvr>
                                      <p:to>
                                        <p:strVal val="visible"/>
                                      </p:to>
                                    </p:set>
                                    <p:animEffect transition="in" filter="fade">
                                      <p:cBhvr>
                                        <p:cTn id="16"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với hơn 87 về hình nền slide đơn giản và đẹp - cdgdbentre.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88128" y="138527"/>
            <a:ext cx="2539413" cy="523220"/>
          </a:xfrm>
          <a:prstGeom prst="rect">
            <a:avLst/>
          </a:prstGeom>
        </p:spPr>
        <p:txBody>
          <a:bodyPr wrap="none">
            <a:spAutoFit/>
          </a:bodyPr>
          <a:lstStyle/>
          <a:p>
            <a:r>
              <a:rPr lang="vi-VN" sz="2800" b="1">
                <a:solidFill>
                  <a:srgbClr val="7030A0"/>
                </a:solidFill>
                <a:latin typeface="Times New Roman" panose="02020603050405020304" pitchFamily="18" charset="0"/>
                <a:ea typeface="Calibri" panose="020F0502020204030204" pitchFamily="34" charset="0"/>
              </a:rPr>
              <a:t>II. </a:t>
            </a:r>
            <a:r>
              <a:rPr lang="en-US" sz="2800" b="1" smtClean="0">
                <a:solidFill>
                  <a:srgbClr val="7030A0"/>
                </a:solidFill>
                <a:latin typeface="Times New Roman" panose="02020603050405020304" pitchFamily="18" charset="0"/>
                <a:ea typeface="Calibri" panose="020F0502020204030204" pitchFamily="34" charset="0"/>
              </a:rPr>
              <a:t>TỔNG KẾT</a:t>
            </a:r>
            <a:endParaRPr lang="en-US" sz="2800"/>
          </a:p>
        </p:txBody>
      </p:sp>
      <p:sp>
        <p:nvSpPr>
          <p:cNvPr id="5" name="Rectangle 4"/>
          <p:cNvSpPr/>
          <p:nvPr/>
        </p:nvSpPr>
        <p:spPr>
          <a:xfrm>
            <a:off x="1250732" y="800274"/>
            <a:ext cx="9028386" cy="5450338"/>
          </a:xfrm>
          <a:prstGeom prst="rect">
            <a:avLst/>
          </a:prstGeom>
        </p:spPr>
        <p:txBody>
          <a:bodyPr wrap="square">
            <a:spAutoFit/>
          </a:bodyPr>
          <a:lstStyle/>
          <a:p>
            <a:pPr>
              <a:lnSpc>
                <a:spcPct val="150000"/>
              </a:lnSpc>
              <a:spcAft>
                <a:spcPts val="1000"/>
              </a:spcAft>
            </a:pPr>
            <a:r>
              <a:rPr lang="vi-VN" sz="28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1. Nghệ thuật</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 Bố cục 3 phần chặt chẽ.</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 Giọng văn ........</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 Lựa chọn ngôn ngữ ...</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vi-VN" sz="28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2. Nội dung</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8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Phản ánh khát vọng của nhân dân về một đất nước độc lập, thống nhất, đồng thời phản ánh ý chí tự cường của dân tộc Đại Việt đang trên đà lớn mạnh.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0749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với hơn 87 về hình nền slide đơn giản và đẹp - cdgdbentre.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88128" y="1800687"/>
            <a:ext cx="10620705" cy="1384995"/>
          </a:xfrm>
          <a:prstGeom prst="rect">
            <a:avLst/>
          </a:prstGeom>
          <a:solidFill>
            <a:schemeClr val="accent6">
              <a:lumMod val="20000"/>
              <a:lumOff val="80000"/>
            </a:schemeClr>
          </a:solidFill>
        </p:spPr>
        <p:txBody>
          <a:bodyPr wrap="square">
            <a:spAutoFit/>
          </a:bodyPr>
          <a:lstStyle/>
          <a:p>
            <a:pPr>
              <a:lnSpc>
                <a:spcPct val="150000"/>
              </a:lnSpc>
              <a:spcBef>
                <a:spcPts val="65"/>
              </a:spcBef>
              <a:spcAft>
                <a:spcPts val="1000"/>
              </a:spcAft>
            </a:pPr>
            <a:r>
              <a:rPr lang="vi-VN" sz="280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Viết đoạn văn (từ 5 – 7 câu) </a:t>
            </a:r>
            <a:r>
              <a:rPr lang="en-US" sz="280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nêu cảm nhận về nội dung và nghệ thuật văn bản </a:t>
            </a:r>
            <a:r>
              <a:rPr lang="en-US" sz="2800" i="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Chiếu dời đô”</a:t>
            </a:r>
            <a:r>
              <a:rPr lang="en-US" sz="280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của Lý Công Uẩn.</a:t>
            </a:r>
            <a:endParaRPr lang="en-US" sz="2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888128" y="138527"/>
            <a:ext cx="4903650" cy="523220"/>
          </a:xfrm>
          <a:prstGeom prst="rect">
            <a:avLst/>
          </a:prstGeom>
        </p:spPr>
        <p:txBody>
          <a:bodyPr wrap="none">
            <a:spAutoFit/>
          </a:bodyPr>
          <a:lstStyle/>
          <a:p>
            <a:r>
              <a:rPr lang="vi-VN" sz="2800" b="1" smtClean="0">
                <a:solidFill>
                  <a:srgbClr val="7030A0"/>
                </a:solidFill>
                <a:latin typeface="Times New Roman" panose="02020603050405020304" pitchFamily="18" charset="0"/>
                <a:ea typeface="Calibri" panose="020F0502020204030204" pitchFamily="34" charset="0"/>
              </a:rPr>
              <a:t>II</a:t>
            </a:r>
            <a:r>
              <a:rPr lang="en-US" sz="2800" b="1">
                <a:solidFill>
                  <a:srgbClr val="7030A0"/>
                </a:solidFill>
                <a:latin typeface="Times New Roman" panose="02020603050405020304" pitchFamily="18" charset="0"/>
                <a:ea typeface="Calibri" panose="020F0502020204030204" pitchFamily="34" charset="0"/>
              </a:rPr>
              <a:t>I</a:t>
            </a:r>
            <a:r>
              <a:rPr lang="vi-VN" sz="2800" b="1" smtClean="0">
                <a:solidFill>
                  <a:srgbClr val="7030A0"/>
                </a:solidFill>
                <a:latin typeface="Times New Roman" panose="02020603050405020304" pitchFamily="18" charset="0"/>
                <a:ea typeface="Calibri" panose="020F0502020204030204" pitchFamily="34" charset="0"/>
              </a:rPr>
              <a:t>. </a:t>
            </a:r>
            <a:r>
              <a:rPr lang="en-US" sz="2800" b="1" smtClean="0">
                <a:solidFill>
                  <a:srgbClr val="7030A0"/>
                </a:solidFill>
                <a:latin typeface="Times New Roman" panose="02020603050405020304" pitchFamily="18" charset="0"/>
                <a:ea typeface="Calibri" panose="020F0502020204030204" pitchFamily="34" charset="0"/>
              </a:rPr>
              <a:t>VIẾT KẾT NỐI VỚI ĐỌC</a:t>
            </a:r>
            <a:endParaRPr lang="en-US" sz="2800"/>
          </a:p>
        </p:txBody>
      </p:sp>
    </p:spTree>
    <p:extLst>
      <p:ext uri="{BB962C8B-B14F-4D97-AF65-F5344CB8AC3E}">
        <p14:creationId xmlns:p14="http://schemas.microsoft.com/office/powerpoint/2010/main" val="4145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101 hình ảnh lời cảm ơn đẹp, chân thành xuất phát từ trá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44917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với hơn 87 về hình nền slide đơn giản và đẹp - cdgdbentre.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61696" y="669542"/>
            <a:ext cx="1954924" cy="523220"/>
          </a:xfrm>
          <a:prstGeom prst="rect">
            <a:avLst/>
          </a:prstGeom>
          <a:noFill/>
        </p:spPr>
        <p:txBody>
          <a:bodyPr wrap="square" rtlCol="0">
            <a:spAutoFit/>
          </a:bodyPr>
          <a:lstStyle/>
          <a:p>
            <a:r>
              <a:rPr lang="en-US" sz="2800" b="1" smtClean="0">
                <a:solidFill>
                  <a:srgbClr val="002060"/>
                </a:solidFill>
                <a:latin typeface="Times New Roman" panose="02020603050405020304" pitchFamily="18" charset="0"/>
                <a:cs typeface="Times New Roman" panose="02020603050405020304" pitchFamily="18" charset="0"/>
              </a:rPr>
              <a:t>1. Tác giả</a:t>
            </a:r>
            <a:endParaRPr lang="en-US" sz="2800" b="1">
              <a:solidFill>
                <a:srgbClr val="002060"/>
              </a:solidFill>
              <a:latin typeface="Times New Roman" panose="02020603050405020304" pitchFamily="18" charset="0"/>
              <a:cs typeface="Times New Roman" panose="02020603050405020304" pitchFamily="18"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0" y="1560786"/>
            <a:ext cx="6164317" cy="5297213"/>
          </a:xfrm>
          <a:prstGeom prst="rect">
            <a:avLst/>
          </a:prstGeom>
        </p:spPr>
      </p:pic>
      <p:sp>
        <p:nvSpPr>
          <p:cNvPr id="5" name="Cloud Callout 4"/>
          <p:cNvSpPr/>
          <p:nvPr/>
        </p:nvSpPr>
        <p:spPr>
          <a:xfrm>
            <a:off x="7725103" y="835572"/>
            <a:ext cx="3247697" cy="2286000"/>
          </a:xfrm>
          <a:prstGeom prst="cloudCallout">
            <a:avLst>
              <a:gd name="adj1" fmla="val -82963"/>
              <a:gd name="adj2" fmla="val 797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anose="02020603050405020304" pitchFamily="18" charset="0"/>
                <a:cs typeface="Times New Roman" panose="02020603050405020304" pitchFamily="18" charset="0"/>
              </a:rPr>
              <a:t>Hoàn thành phiếu học tập</a:t>
            </a:r>
            <a:endParaRPr lang="en-US" sz="2800">
              <a:latin typeface="Times New Roman" panose="02020603050405020304" pitchFamily="18" charset="0"/>
              <a:cs typeface="Times New Roman" panose="02020603050405020304" pitchFamily="18" charset="0"/>
            </a:endParaRPr>
          </a:p>
        </p:txBody>
      </p:sp>
      <p:sp>
        <p:nvSpPr>
          <p:cNvPr id="3" name="Rectangle 2"/>
          <p:cNvSpPr/>
          <p:nvPr/>
        </p:nvSpPr>
        <p:spPr>
          <a:xfrm>
            <a:off x="683172" y="168706"/>
            <a:ext cx="5966570" cy="523220"/>
          </a:xfrm>
          <a:prstGeom prst="rect">
            <a:avLst/>
          </a:prstGeom>
        </p:spPr>
        <p:txBody>
          <a:bodyPr wrap="none">
            <a:spAutoFit/>
          </a:bodyPr>
          <a:lstStyle/>
          <a:p>
            <a:r>
              <a:rPr lang="vi-VN" sz="2800" b="1">
                <a:solidFill>
                  <a:srgbClr val="7030A0"/>
                </a:solidFill>
                <a:latin typeface="Times New Roman" panose="02020603050405020304" pitchFamily="18" charset="0"/>
                <a:ea typeface="Calibri" panose="020F0502020204030204" pitchFamily="34" charset="0"/>
              </a:rPr>
              <a:t>I. </a:t>
            </a:r>
            <a:r>
              <a:rPr lang="en-US" sz="2800" b="1">
                <a:solidFill>
                  <a:srgbClr val="7030A0"/>
                </a:solidFill>
                <a:latin typeface="Times New Roman" panose="02020603050405020304" pitchFamily="18" charset="0"/>
                <a:ea typeface="Calibri" panose="020F0502020204030204" pitchFamily="34" charset="0"/>
              </a:rPr>
              <a:t>TRẢI NGHIỆM CÙNG VĂN BẢN </a:t>
            </a:r>
            <a:endParaRPr lang="en-US" sz="2800"/>
          </a:p>
        </p:txBody>
      </p:sp>
    </p:spTree>
    <p:extLst>
      <p:ext uri="{BB962C8B-B14F-4D97-AF65-F5344CB8AC3E}">
        <p14:creationId xmlns:p14="http://schemas.microsoft.com/office/powerpoint/2010/main" val="266502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với hơn 87 về hình nền slide đơn giản và đẹp - cdgdbentre.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61696" y="669542"/>
            <a:ext cx="1954924" cy="523220"/>
          </a:xfrm>
          <a:prstGeom prst="rect">
            <a:avLst/>
          </a:prstGeom>
          <a:noFill/>
        </p:spPr>
        <p:txBody>
          <a:bodyPr wrap="square" rtlCol="0">
            <a:spAutoFit/>
          </a:bodyPr>
          <a:lstStyle/>
          <a:p>
            <a:r>
              <a:rPr lang="en-US" sz="2800" b="1" smtClean="0">
                <a:solidFill>
                  <a:srgbClr val="002060"/>
                </a:solidFill>
                <a:latin typeface="Times New Roman" panose="02020603050405020304" pitchFamily="18" charset="0"/>
                <a:cs typeface="Times New Roman" panose="02020603050405020304" pitchFamily="18" charset="0"/>
              </a:rPr>
              <a:t>1. Tác giả</a:t>
            </a:r>
            <a:endParaRPr lang="en-US" sz="2800" b="1">
              <a:solidFill>
                <a:srgbClr val="002060"/>
              </a:solidFill>
              <a:latin typeface="Times New Roman" panose="02020603050405020304" pitchFamily="18" charset="0"/>
              <a:cs typeface="Times New Roman" panose="02020603050405020304" pitchFamily="18" charset="0"/>
            </a:endParaRPr>
          </a:p>
        </p:txBody>
      </p:sp>
      <p:pic>
        <p:nvPicPr>
          <p:cNvPr id="8" name="Picture 7" descr="Lý Thái Tổ là ai?Tiểu sử vua Lý Thái Tổ"/>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3093" y="79814"/>
            <a:ext cx="3608907" cy="2614411"/>
          </a:xfrm>
          <a:prstGeom prst="rect">
            <a:avLst/>
          </a:prstGeom>
          <a:ln>
            <a:noFill/>
          </a:ln>
          <a:effectLst>
            <a:softEdge rad="112500"/>
          </a:effectLst>
        </p:spPr>
      </p:pic>
      <p:sp>
        <p:nvSpPr>
          <p:cNvPr id="7" name="Rectangle 6"/>
          <p:cNvSpPr/>
          <p:nvPr/>
        </p:nvSpPr>
        <p:spPr>
          <a:xfrm>
            <a:off x="1329558" y="1323612"/>
            <a:ext cx="5165834" cy="3970318"/>
          </a:xfrm>
          <a:prstGeom prst="rect">
            <a:avLst/>
          </a:prstGeom>
        </p:spPr>
        <p:txBody>
          <a:bodyPr wrap="square">
            <a:spAutoFit/>
          </a:bodyPr>
          <a:lstStyle/>
          <a:p>
            <a:pPr>
              <a:lnSpc>
                <a:spcPct val="150000"/>
              </a:lnSpc>
            </a:pPr>
            <a:r>
              <a:rPr lang="en-US" sz="2800">
                <a:solidFill>
                  <a:srgbClr val="002060"/>
                </a:solidFill>
                <a:latin typeface="Times New Roman" panose="02020603050405020304" pitchFamily="18" charset="0"/>
                <a:ea typeface="Times New Roman" panose="02020603050405020304" pitchFamily="18" charset="0"/>
              </a:rPr>
              <a:t>- Lý Công Uẩn (974- 1028)</a:t>
            </a:r>
          </a:p>
          <a:p>
            <a:pPr>
              <a:lnSpc>
                <a:spcPct val="150000"/>
              </a:lnSpc>
            </a:pPr>
            <a:r>
              <a:rPr lang="en-US" sz="2800">
                <a:solidFill>
                  <a:srgbClr val="002060"/>
                </a:solidFill>
                <a:latin typeface="Times New Roman" panose="02020603050405020304" pitchFamily="18" charset="0"/>
                <a:ea typeface="Times New Roman" panose="02020603050405020304" pitchFamily="18" charset="0"/>
              </a:rPr>
              <a:t>- Quê: làng Cổ Pháp (Từ Sơn, Bắc Ninh).</a:t>
            </a:r>
          </a:p>
          <a:p>
            <a:pPr>
              <a:lnSpc>
                <a:spcPct val="150000"/>
              </a:lnSpc>
            </a:pPr>
            <a:r>
              <a:rPr lang="en-US" sz="2800">
                <a:solidFill>
                  <a:srgbClr val="002060"/>
                </a:solidFill>
                <a:latin typeface="Times New Roman" panose="02020603050405020304" pitchFamily="18" charset="0"/>
                <a:ea typeface="Times New Roman" panose="02020603050405020304" pitchFamily="18" charset="0"/>
              </a:rPr>
              <a:t>- Là người thông minh, nhân ái, có chí lớn, là người sáng lập vương triều nhà Lí.</a:t>
            </a:r>
            <a:endParaRPr lang="en-US" sz="2800">
              <a:solidFill>
                <a:srgbClr val="002060"/>
              </a:solidFill>
              <a:effectLst/>
              <a:latin typeface="Times New Roman" panose="02020603050405020304" pitchFamily="18" charset="0"/>
              <a:ea typeface="Times New Roman" panose="02020603050405020304" pitchFamily="18" charset="0"/>
            </a:endParaRPr>
          </a:p>
        </p:txBody>
      </p:sp>
      <p:sp>
        <p:nvSpPr>
          <p:cNvPr id="9" name="Rectangle 8"/>
          <p:cNvSpPr/>
          <p:nvPr/>
        </p:nvSpPr>
        <p:spPr>
          <a:xfrm>
            <a:off x="698937" y="15472"/>
            <a:ext cx="5966570" cy="523220"/>
          </a:xfrm>
          <a:prstGeom prst="rect">
            <a:avLst/>
          </a:prstGeom>
        </p:spPr>
        <p:txBody>
          <a:bodyPr wrap="none">
            <a:spAutoFit/>
          </a:bodyPr>
          <a:lstStyle/>
          <a:p>
            <a:r>
              <a:rPr lang="vi-VN" sz="2800" b="1">
                <a:solidFill>
                  <a:srgbClr val="7030A0"/>
                </a:solidFill>
                <a:latin typeface="Times New Roman" panose="02020603050405020304" pitchFamily="18" charset="0"/>
                <a:ea typeface="Calibri" panose="020F0502020204030204" pitchFamily="34" charset="0"/>
              </a:rPr>
              <a:t>I. </a:t>
            </a:r>
            <a:r>
              <a:rPr lang="en-US" sz="2800" b="1">
                <a:solidFill>
                  <a:srgbClr val="7030A0"/>
                </a:solidFill>
                <a:latin typeface="Times New Roman" panose="02020603050405020304" pitchFamily="18" charset="0"/>
                <a:ea typeface="Calibri" panose="020F0502020204030204" pitchFamily="34" charset="0"/>
              </a:rPr>
              <a:t>TRẢI NGHIỆM CÙNG VĂN BẢN </a:t>
            </a:r>
            <a:endParaRPr lang="en-US" sz="2800"/>
          </a:p>
        </p:txBody>
      </p:sp>
    </p:spTree>
    <p:extLst>
      <p:ext uri="{BB962C8B-B14F-4D97-AF65-F5344CB8AC3E}">
        <p14:creationId xmlns:p14="http://schemas.microsoft.com/office/powerpoint/2010/main" val="303395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với hơn 87 về hình nền slide đơn giản và đẹp - cdgdbentre.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45929" y="538692"/>
            <a:ext cx="2916621" cy="1307537"/>
          </a:xfrm>
          <a:prstGeom prst="rect">
            <a:avLst/>
          </a:prstGeom>
          <a:noFill/>
        </p:spPr>
        <p:txBody>
          <a:bodyPr wrap="square" rtlCol="0">
            <a:spAutoFit/>
          </a:bodyPr>
          <a:lstStyle/>
          <a:p>
            <a:pPr marL="514350" indent="-514350">
              <a:lnSpc>
                <a:spcPct val="150000"/>
              </a:lnSpc>
              <a:buAutoNum type="arabicPeriod"/>
            </a:pPr>
            <a:r>
              <a:rPr lang="en-US" sz="2800" b="1" smtClean="0">
                <a:solidFill>
                  <a:srgbClr val="002060"/>
                </a:solidFill>
                <a:latin typeface="Times New Roman" panose="02020603050405020304" pitchFamily="18" charset="0"/>
                <a:cs typeface="Times New Roman" panose="02020603050405020304" pitchFamily="18" charset="0"/>
              </a:rPr>
              <a:t>Tác giả</a:t>
            </a:r>
          </a:p>
          <a:p>
            <a:pPr marL="514350" indent="-514350">
              <a:lnSpc>
                <a:spcPct val="150000"/>
              </a:lnSpc>
              <a:buAutoNum type="arabicPeriod"/>
            </a:pPr>
            <a:r>
              <a:rPr lang="en-US" sz="2800" b="1" smtClean="0">
                <a:solidFill>
                  <a:srgbClr val="002060"/>
                </a:solidFill>
                <a:latin typeface="Times New Roman" panose="02020603050405020304" pitchFamily="18" charset="0"/>
                <a:cs typeface="Times New Roman" panose="02020603050405020304" pitchFamily="18" charset="0"/>
              </a:rPr>
              <a:t>Tác phẩm</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945929" y="2104243"/>
            <a:ext cx="10494579" cy="3539430"/>
          </a:xfrm>
          <a:prstGeom prst="rect">
            <a:avLst/>
          </a:prstGeom>
        </p:spPr>
        <p:txBody>
          <a:bodyPr wrap="square">
            <a:spAutoFit/>
          </a:bodyPr>
          <a:lstStyle/>
          <a:p>
            <a:r>
              <a:rPr lang="en-US" sz="2800">
                <a:solidFill>
                  <a:srgbClr val="002060"/>
                </a:solidFill>
                <a:latin typeface="Times New Roman" panose="02020603050405020304" pitchFamily="18" charset="0"/>
                <a:ea typeface="Times New Roman" panose="02020603050405020304" pitchFamily="18" charset="0"/>
              </a:rPr>
              <a:t>a. Hoàn cảnh xuất xứ, thể loại:</a:t>
            </a:r>
          </a:p>
          <a:p>
            <a:r>
              <a:rPr lang="en-US" sz="2800">
                <a:solidFill>
                  <a:srgbClr val="002060"/>
                </a:solidFill>
                <a:latin typeface="Times New Roman" panose="02020603050405020304" pitchFamily="18" charset="0"/>
                <a:ea typeface="Times New Roman" panose="02020603050405020304" pitchFamily="18" charset="0"/>
              </a:rPr>
              <a:t> Được Lí Công Uẩn viết vào năm 1010 bày tỏ ý định dời đô ra thành Đại La (Hà Nội).</a:t>
            </a:r>
          </a:p>
          <a:p>
            <a:r>
              <a:rPr lang="en-US" sz="2800">
                <a:solidFill>
                  <a:srgbClr val="002060"/>
                </a:solidFill>
                <a:latin typeface="Times New Roman" panose="02020603050405020304" pitchFamily="18" charset="0"/>
                <a:ea typeface="Times New Roman" panose="02020603050405020304" pitchFamily="18" charset="0"/>
              </a:rPr>
              <a:t>- Thể loại: Chiếu.</a:t>
            </a:r>
          </a:p>
          <a:p>
            <a:r>
              <a:rPr lang="en-US" sz="2800">
                <a:solidFill>
                  <a:srgbClr val="002060"/>
                </a:solidFill>
                <a:latin typeface="Times New Roman" panose="02020603050405020304" pitchFamily="18" charset="0"/>
                <a:ea typeface="Times New Roman" panose="02020603050405020304" pitchFamily="18" charset="0"/>
              </a:rPr>
              <a:t>b. Đọc, chú thích bố cục</a:t>
            </a:r>
          </a:p>
          <a:p>
            <a:r>
              <a:rPr lang="en-US" sz="2800">
                <a:solidFill>
                  <a:srgbClr val="002060"/>
                </a:solidFill>
                <a:latin typeface="Times New Roman" panose="02020603050405020304" pitchFamily="18" charset="0"/>
                <a:ea typeface="Times New Roman" panose="02020603050405020304" pitchFamily="18" charset="0"/>
              </a:rPr>
              <a:t>- Từ đầu… không thể không dời đổi: phân tích những tiền đề, cơ sở lịch sử và thực tiễn của việc dời đô.</a:t>
            </a:r>
          </a:p>
          <a:p>
            <a:r>
              <a:rPr lang="en-US" sz="2800">
                <a:solidFill>
                  <a:srgbClr val="002060"/>
                </a:solidFill>
                <a:latin typeface="Times New Roman" panose="02020603050405020304" pitchFamily="18" charset="0"/>
                <a:ea typeface="Times New Roman" panose="02020603050405020304" pitchFamily="18" charset="0"/>
              </a:rPr>
              <a:t>- Tiếp theo…  muôn đời: những lí do để chon Đại La làm kinh đô.</a:t>
            </a:r>
            <a:endParaRPr lang="en-US" sz="2800">
              <a:solidFill>
                <a:srgbClr val="002060"/>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879265" y="15472"/>
            <a:ext cx="5966570" cy="523220"/>
          </a:xfrm>
          <a:prstGeom prst="rect">
            <a:avLst/>
          </a:prstGeom>
        </p:spPr>
        <p:txBody>
          <a:bodyPr wrap="none">
            <a:spAutoFit/>
          </a:bodyPr>
          <a:lstStyle/>
          <a:p>
            <a:r>
              <a:rPr lang="vi-VN" sz="2800" b="1">
                <a:solidFill>
                  <a:srgbClr val="7030A0"/>
                </a:solidFill>
                <a:latin typeface="Times New Roman" panose="02020603050405020304" pitchFamily="18" charset="0"/>
                <a:ea typeface="Calibri" panose="020F0502020204030204" pitchFamily="34" charset="0"/>
              </a:rPr>
              <a:t>I. </a:t>
            </a:r>
            <a:r>
              <a:rPr lang="en-US" sz="2800" b="1">
                <a:solidFill>
                  <a:srgbClr val="7030A0"/>
                </a:solidFill>
                <a:latin typeface="Times New Roman" panose="02020603050405020304" pitchFamily="18" charset="0"/>
                <a:ea typeface="Calibri" panose="020F0502020204030204" pitchFamily="34" charset="0"/>
              </a:rPr>
              <a:t>TRẢI NGHIỆM CÙNG VĂN BẢN </a:t>
            </a:r>
            <a:endParaRPr lang="en-US" sz="2800"/>
          </a:p>
        </p:txBody>
      </p:sp>
    </p:spTree>
    <p:extLst>
      <p:ext uri="{BB962C8B-B14F-4D97-AF65-F5344CB8AC3E}">
        <p14:creationId xmlns:p14="http://schemas.microsoft.com/office/powerpoint/2010/main" val="343761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
                                        <p:tgtEl>
                                          <p:spTgt spid="2"/>
                                        </p:tgtEl>
                                      </p:cBhvr>
                                    </p:animEffect>
                                    <p:anim calcmode="lin" valueType="num">
                                      <p:cBhvr>
                                        <p:cTn id="16" dur="400" fill="hold"/>
                                        <p:tgtEl>
                                          <p:spTgt spid="2"/>
                                        </p:tgtEl>
                                        <p:attrNameLst>
                                          <p:attrName>ppt_x</p:attrName>
                                        </p:attrNameLst>
                                      </p:cBhvr>
                                      <p:tavLst>
                                        <p:tav tm="0">
                                          <p:val>
                                            <p:strVal val="#ppt_x"/>
                                          </p:val>
                                        </p:tav>
                                        <p:tav tm="100000">
                                          <p:val>
                                            <p:strVal val="#ppt_x"/>
                                          </p:val>
                                        </p:tav>
                                      </p:tavLst>
                                    </p:anim>
                                    <p:anim calcmode="lin" valueType="num">
                                      <p:cBhvr>
                                        <p:cTn id="17" dur="400" fill="hold"/>
                                        <p:tgtEl>
                                          <p:spTgt spid="2"/>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với hơn 87 về hình nền slide đơn giản và đẹp - cdgdbentre.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88128" y="138527"/>
            <a:ext cx="5163016" cy="523220"/>
          </a:xfrm>
          <a:prstGeom prst="rect">
            <a:avLst/>
          </a:prstGeom>
        </p:spPr>
        <p:txBody>
          <a:bodyPr wrap="none">
            <a:spAutoFit/>
          </a:bodyPr>
          <a:lstStyle/>
          <a:p>
            <a:r>
              <a:rPr lang="vi-VN" sz="2800" b="1">
                <a:solidFill>
                  <a:srgbClr val="7030A0"/>
                </a:solidFill>
                <a:latin typeface="Times New Roman" panose="02020603050405020304" pitchFamily="18" charset="0"/>
                <a:ea typeface="Calibri" panose="020F0502020204030204" pitchFamily="34" charset="0"/>
              </a:rPr>
              <a:t>II. </a:t>
            </a:r>
            <a:r>
              <a:rPr lang="en-US" sz="2800" b="1">
                <a:solidFill>
                  <a:srgbClr val="7030A0"/>
                </a:solidFill>
                <a:latin typeface="Times New Roman" panose="02020603050405020304" pitchFamily="18" charset="0"/>
                <a:ea typeface="Calibri" panose="020F0502020204030204" pitchFamily="34" charset="0"/>
              </a:rPr>
              <a:t>SUY NGẪM VÀ PHẢN HỒI </a:t>
            </a:r>
            <a:endParaRPr lang="en-US" sz="2800"/>
          </a:p>
        </p:txBody>
      </p:sp>
      <p:sp>
        <p:nvSpPr>
          <p:cNvPr id="3" name="Rectangle 2"/>
          <p:cNvSpPr/>
          <p:nvPr/>
        </p:nvSpPr>
        <p:spPr>
          <a:xfrm>
            <a:off x="1137655" y="661747"/>
            <a:ext cx="4958345" cy="523220"/>
          </a:xfrm>
          <a:prstGeom prst="rect">
            <a:avLst/>
          </a:prstGeom>
        </p:spPr>
        <p:txBody>
          <a:bodyPr wrap="none">
            <a:spAutoFit/>
          </a:bodyPr>
          <a:lstStyle/>
          <a:p>
            <a:r>
              <a:rPr lang="vi-VN" sz="2800" b="1">
                <a:solidFill>
                  <a:srgbClr val="002060"/>
                </a:solidFill>
                <a:latin typeface="Times New Roman" panose="02020603050405020304" pitchFamily="18" charset="0"/>
                <a:ea typeface="Calibri" panose="020F0502020204030204" pitchFamily="34" charset="0"/>
              </a:rPr>
              <a:t>1</a:t>
            </a:r>
            <a:r>
              <a:rPr lang="en-US" sz="2800" b="1">
                <a:solidFill>
                  <a:srgbClr val="002060"/>
                </a:solidFill>
                <a:latin typeface="Times New Roman" panose="02020603050405020304" pitchFamily="18" charset="0"/>
                <a:ea typeface="Calibri" panose="020F0502020204030204" pitchFamily="34" charset="0"/>
              </a:rPr>
              <a:t>. Tác giả phân tích bằng cách:</a:t>
            </a:r>
            <a:endParaRPr lang="en-US" sz="2800">
              <a:solidFill>
                <a:srgbClr val="002060"/>
              </a:solidFill>
            </a:endParaRPr>
          </a:p>
        </p:txBody>
      </p:sp>
      <p:sp>
        <p:nvSpPr>
          <p:cNvPr id="4" name="Rectangle 3"/>
          <p:cNvSpPr/>
          <p:nvPr/>
        </p:nvSpPr>
        <p:spPr>
          <a:xfrm>
            <a:off x="1137656" y="1323494"/>
            <a:ext cx="10181986" cy="3689215"/>
          </a:xfrm>
          <a:prstGeom prst="rect">
            <a:avLst/>
          </a:prstGeom>
        </p:spPr>
        <p:txBody>
          <a:bodyPr wrap="square">
            <a:spAutoFit/>
          </a:bodyPr>
          <a:lstStyle/>
          <a:p>
            <a:pPr>
              <a:lnSpc>
                <a:spcPct val="115000"/>
              </a:lnSpc>
              <a:spcAft>
                <a:spcPts val="1000"/>
              </a:spcAft>
            </a:pPr>
            <a:r>
              <a:rPr lang="en-US" sz="2800" b="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Mở </a:t>
            </a:r>
            <a:r>
              <a:rPr lang="en-US" sz="2800" b="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đầu: </a:t>
            </a:r>
            <a:r>
              <a:rPr lang="en-US" sz="28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nhà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vua viện dẫn sử sách, nói về việc dời đô của các vua thời xưa bên TQ:</a:t>
            </a:r>
            <a:endParaRPr lang="en-US" sz="280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Thời nhà Thương 5 lần dời đô, nhà Chu 3 lần….nhằm mục đích mưu toan nghiệp lớn, xây dựng vương triều phồn thịnh tính kê lâu dài, vừa thuận theo mệnh trời (phù hợp quy luật khách quan), vừa thuận theo ý dân. -&gt; Kq: làm cho đất nước được vững bền, phát triển thịnh vượng.</a:t>
            </a:r>
            <a:endParaRPr lang="en-US" sz="2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105807" y="4751269"/>
            <a:ext cx="8635471" cy="1578894"/>
          </a:xfrm>
          <a:prstGeom prst="rect">
            <a:avLst/>
          </a:prstGeom>
          <a:solidFill>
            <a:schemeClr val="accent4">
              <a:lumMod val="20000"/>
              <a:lumOff val="80000"/>
            </a:schemeClr>
          </a:solidFill>
        </p:spPr>
        <p:txBody>
          <a:bodyPr wrap="square">
            <a:spAutoFit/>
          </a:bodyPr>
          <a:lstStyle/>
          <a:p>
            <a:pPr>
              <a:lnSpc>
                <a:spcPct val="115000"/>
              </a:lnSpc>
              <a:spcAft>
                <a:spcPts val="100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=&gt; Tác dụng: tạo một tiền đề lý luận vững chắc. Đó đều là những chuyện đã xảy ra trong thực tế  bởi vậy nếu có làm theo cũng không có gì là bất thường.</a:t>
            </a:r>
            <a:endParaRPr lang="en-US" sz="2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727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với hơn 87 về hình nền slide đơn giản và đẹp - cdgdbentre.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88128" y="138527"/>
            <a:ext cx="5163016" cy="523220"/>
          </a:xfrm>
          <a:prstGeom prst="rect">
            <a:avLst/>
          </a:prstGeom>
        </p:spPr>
        <p:txBody>
          <a:bodyPr wrap="none">
            <a:spAutoFit/>
          </a:bodyPr>
          <a:lstStyle/>
          <a:p>
            <a:r>
              <a:rPr lang="vi-VN" sz="2800" b="1">
                <a:solidFill>
                  <a:srgbClr val="7030A0"/>
                </a:solidFill>
                <a:latin typeface="Times New Roman" panose="02020603050405020304" pitchFamily="18" charset="0"/>
                <a:ea typeface="Calibri" panose="020F0502020204030204" pitchFamily="34" charset="0"/>
              </a:rPr>
              <a:t>II. </a:t>
            </a:r>
            <a:r>
              <a:rPr lang="en-US" sz="2800" b="1">
                <a:solidFill>
                  <a:srgbClr val="7030A0"/>
                </a:solidFill>
                <a:latin typeface="Times New Roman" panose="02020603050405020304" pitchFamily="18" charset="0"/>
                <a:ea typeface="Calibri" panose="020F0502020204030204" pitchFamily="34" charset="0"/>
              </a:rPr>
              <a:t>SUY NGẪM VÀ PHẢN HỒI </a:t>
            </a:r>
            <a:endParaRPr lang="en-US" sz="2800"/>
          </a:p>
        </p:txBody>
      </p:sp>
      <p:sp>
        <p:nvSpPr>
          <p:cNvPr id="3" name="Rectangle 2"/>
          <p:cNvSpPr/>
          <p:nvPr/>
        </p:nvSpPr>
        <p:spPr>
          <a:xfrm>
            <a:off x="1137655" y="661747"/>
            <a:ext cx="4958345" cy="523220"/>
          </a:xfrm>
          <a:prstGeom prst="rect">
            <a:avLst/>
          </a:prstGeom>
        </p:spPr>
        <p:txBody>
          <a:bodyPr wrap="none">
            <a:spAutoFit/>
          </a:bodyPr>
          <a:lstStyle/>
          <a:p>
            <a:r>
              <a:rPr lang="vi-VN" sz="2800" b="1">
                <a:solidFill>
                  <a:srgbClr val="002060"/>
                </a:solidFill>
                <a:latin typeface="Times New Roman" panose="02020603050405020304" pitchFamily="18" charset="0"/>
                <a:ea typeface="Calibri" panose="020F0502020204030204" pitchFamily="34" charset="0"/>
              </a:rPr>
              <a:t>1</a:t>
            </a:r>
            <a:r>
              <a:rPr lang="en-US" sz="2800" b="1">
                <a:solidFill>
                  <a:srgbClr val="002060"/>
                </a:solidFill>
                <a:latin typeface="Times New Roman" panose="02020603050405020304" pitchFamily="18" charset="0"/>
                <a:ea typeface="Calibri" panose="020F0502020204030204" pitchFamily="34" charset="0"/>
              </a:rPr>
              <a:t>. Tác giả phân tích bằng cách:</a:t>
            </a:r>
            <a:endParaRPr lang="en-US" sz="2800">
              <a:solidFill>
                <a:srgbClr val="002060"/>
              </a:solidFill>
            </a:endParaRPr>
          </a:p>
        </p:txBody>
      </p:sp>
      <p:sp>
        <p:nvSpPr>
          <p:cNvPr id="5" name="Rectangle 4"/>
          <p:cNvSpPr/>
          <p:nvPr/>
        </p:nvSpPr>
        <p:spPr>
          <a:xfrm>
            <a:off x="831588" y="1258023"/>
            <a:ext cx="10819129" cy="5432256"/>
          </a:xfrm>
          <a:prstGeom prst="rect">
            <a:avLst/>
          </a:prstGeom>
        </p:spPr>
        <p:txBody>
          <a:bodyPr wrap="square">
            <a:spAutoFit/>
          </a:bodyPr>
          <a:lstStyle/>
          <a:p>
            <a:pPr>
              <a:lnSpc>
                <a:spcPct val="115000"/>
              </a:lnSpc>
              <a:spcAft>
                <a:spcPts val="100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Hơn nữa những việc làm đó hợp lòng trời vừa lòng dân.</a:t>
            </a:r>
            <a:endParaRPr lang="en-US" sz="280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Hội tụ các yếu tố thiên thời địa lợi nhân hoà, có tác dụng thu phục lòng người.</a:t>
            </a:r>
            <a:endParaRPr lang="en-US" sz="280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Sau đó, tác giả soi sử sách vào tình hình thực  tế của dân tộc để nhận xét có tính chất phê phán hai triều đại Đinh, Lê cứ đóng yên đô tại Hoa Lư gây ra những sai lầm: không theo mệnh trời (không phù hợp với quy luật khách quan), không biết học theo cái đúng của người xưa, dẫn đến hậu qủa: triều đại ngắn ngủi, nhân dân khổ sở, vạn vật không thích nghi, không thể phát triển trong vùng đất chật chội.</a:t>
            </a:r>
            <a:endParaRPr lang="en-US" sz="280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Cuối cùng tác giả khẳng định: “Không thể không dời đổi”</a:t>
            </a:r>
            <a:endParaRPr lang="en-US" sz="2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172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với hơn 87 về hình nền slide đơn giản và đẹp - cdgdbentre.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88128" y="138527"/>
            <a:ext cx="5163016" cy="523220"/>
          </a:xfrm>
          <a:prstGeom prst="rect">
            <a:avLst/>
          </a:prstGeom>
        </p:spPr>
        <p:txBody>
          <a:bodyPr wrap="none">
            <a:spAutoFit/>
          </a:bodyPr>
          <a:lstStyle/>
          <a:p>
            <a:r>
              <a:rPr lang="vi-VN" sz="2800" b="1">
                <a:solidFill>
                  <a:srgbClr val="7030A0"/>
                </a:solidFill>
                <a:latin typeface="Times New Roman" panose="02020603050405020304" pitchFamily="18" charset="0"/>
                <a:ea typeface="Calibri" panose="020F0502020204030204" pitchFamily="34" charset="0"/>
              </a:rPr>
              <a:t>II. </a:t>
            </a:r>
            <a:r>
              <a:rPr lang="en-US" sz="2800" b="1">
                <a:solidFill>
                  <a:srgbClr val="7030A0"/>
                </a:solidFill>
                <a:latin typeface="Times New Roman" panose="02020603050405020304" pitchFamily="18" charset="0"/>
                <a:ea typeface="Calibri" panose="020F0502020204030204" pitchFamily="34" charset="0"/>
              </a:rPr>
              <a:t>SUY NGẪM VÀ PHẢN HỒI </a:t>
            </a:r>
            <a:endParaRPr lang="en-US" sz="2800"/>
          </a:p>
        </p:txBody>
      </p:sp>
      <p:sp>
        <p:nvSpPr>
          <p:cNvPr id="3" name="Rectangle 2"/>
          <p:cNvSpPr/>
          <p:nvPr/>
        </p:nvSpPr>
        <p:spPr>
          <a:xfrm>
            <a:off x="1137655" y="661747"/>
            <a:ext cx="5125121" cy="1384995"/>
          </a:xfrm>
          <a:prstGeom prst="rect">
            <a:avLst/>
          </a:prstGeom>
        </p:spPr>
        <p:txBody>
          <a:bodyPr wrap="none">
            <a:spAutoFit/>
          </a:bodyPr>
          <a:lstStyle/>
          <a:p>
            <a:pPr marL="514350" indent="-514350">
              <a:buAutoNum type="arabicPeriod"/>
            </a:pPr>
            <a:r>
              <a:rPr lang="en-US" sz="2800" b="1" smtClean="0">
                <a:solidFill>
                  <a:srgbClr val="002060"/>
                </a:solidFill>
                <a:latin typeface="Times New Roman" panose="02020603050405020304" pitchFamily="18" charset="0"/>
                <a:ea typeface="Calibri" panose="020F0502020204030204" pitchFamily="34" charset="0"/>
              </a:rPr>
              <a:t>Tác </a:t>
            </a:r>
            <a:r>
              <a:rPr lang="en-US" sz="2800" b="1">
                <a:solidFill>
                  <a:srgbClr val="002060"/>
                </a:solidFill>
                <a:latin typeface="Times New Roman" panose="02020603050405020304" pitchFamily="18" charset="0"/>
                <a:ea typeface="Calibri" panose="020F0502020204030204" pitchFamily="34" charset="0"/>
              </a:rPr>
              <a:t>giả phân tích bằng cách</a:t>
            </a:r>
            <a:r>
              <a:rPr lang="en-US" sz="2800" b="1" smtClean="0">
                <a:solidFill>
                  <a:srgbClr val="002060"/>
                </a:solidFill>
                <a:latin typeface="Times New Roman" panose="02020603050405020304" pitchFamily="18" charset="0"/>
                <a:ea typeface="Calibri" panose="020F0502020204030204" pitchFamily="34" charset="0"/>
              </a:rPr>
              <a:t>:</a:t>
            </a:r>
          </a:p>
          <a:p>
            <a:pPr marL="514350" indent="-514350">
              <a:buAutoNum type="alphaLcPeriod"/>
            </a:pPr>
            <a:r>
              <a:rPr lang="en-US" sz="2800" b="1" smtClean="0">
                <a:solidFill>
                  <a:srgbClr val="002060"/>
                </a:solidFill>
                <a:latin typeface="Times New Roman" panose="02020603050405020304" pitchFamily="18" charset="0"/>
                <a:ea typeface="Calibri" panose="020F0502020204030204" pitchFamily="34" charset="0"/>
              </a:rPr>
              <a:t>Mở đầu</a:t>
            </a:r>
          </a:p>
          <a:p>
            <a:pPr marL="514350" indent="-514350">
              <a:buAutoNum type="alphaLcPeriod"/>
            </a:pPr>
            <a:r>
              <a:rPr lang="en-US" sz="2800" b="1" smtClean="0">
                <a:solidFill>
                  <a:srgbClr val="002060"/>
                </a:solidFill>
                <a:latin typeface="Times New Roman" panose="02020603050405020304" pitchFamily="18" charset="0"/>
                <a:ea typeface="Calibri" panose="020F0502020204030204" pitchFamily="34" charset="0"/>
              </a:rPr>
              <a:t>Nhận xét</a:t>
            </a:r>
          </a:p>
        </p:txBody>
      </p:sp>
      <p:sp>
        <p:nvSpPr>
          <p:cNvPr id="4" name="Rectangle 3"/>
          <p:cNvSpPr/>
          <p:nvPr/>
        </p:nvSpPr>
        <p:spPr>
          <a:xfrm>
            <a:off x="1137655" y="2046742"/>
            <a:ext cx="10733779" cy="4777077"/>
          </a:xfrm>
          <a:prstGeom prst="rect">
            <a:avLst/>
          </a:prstGeom>
        </p:spPr>
        <p:txBody>
          <a:bodyPr wrap="square">
            <a:spAutoFit/>
          </a:bodyPr>
          <a:lstStyle/>
          <a:p>
            <a:pPr>
              <a:lnSpc>
                <a:spcPct val="115000"/>
              </a:lnSpc>
              <a:spcAft>
                <a:spcPts val="100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Cách lập luận hợp lí, chặt chẽ.</a:t>
            </a:r>
            <a:endParaRPr lang="en-US" sz="280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Cùng với  dẫn chứng cụ thể, sinh động, rõ ràng tác giả đan xen những câu văn biểu cảm (tình cảm chân thành của tác giả) “Trẫm rất đau xót…” làm cho lời văn tác động mạnh đến tình cảm người nghe, người đọc làm tăng sức thuyết phục.</a:t>
            </a:r>
            <a:endParaRPr lang="en-US" sz="280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Tuy nhiên cần nhìn nhận công bằng hơn với hai triều đại này vì thực ra khi đó thế và lực của triều Đinh, Lê chưa đủ mạnh để ra nơi đồng bằng, đất phẳng để phòng thủ tốt cần phải dựa vào địa thế hiểm trở của vùng núi Hoa Lư để chống giặc ngoại xâm.</a:t>
            </a:r>
            <a:endParaRPr lang="en-US" sz="2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977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với hơn 87 về hình nền slide đơn giản và đẹp - cdgdbentre.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88128" y="138527"/>
            <a:ext cx="5163016" cy="523220"/>
          </a:xfrm>
          <a:prstGeom prst="rect">
            <a:avLst/>
          </a:prstGeom>
        </p:spPr>
        <p:txBody>
          <a:bodyPr wrap="none">
            <a:spAutoFit/>
          </a:bodyPr>
          <a:lstStyle/>
          <a:p>
            <a:r>
              <a:rPr lang="vi-VN" sz="2800" b="1">
                <a:solidFill>
                  <a:srgbClr val="7030A0"/>
                </a:solidFill>
                <a:latin typeface="Times New Roman" panose="02020603050405020304" pitchFamily="18" charset="0"/>
                <a:ea typeface="Calibri" panose="020F0502020204030204" pitchFamily="34" charset="0"/>
              </a:rPr>
              <a:t>II. </a:t>
            </a:r>
            <a:r>
              <a:rPr lang="en-US" sz="2800" b="1">
                <a:solidFill>
                  <a:srgbClr val="7030A0"/>
                </a:solidFill>
                <a:latin typeface="Times New Roman" panose="02020603050405020304" pitchFamily="18" charset="0"/>
                <a:ea typeface="Calibri" panose="020F0502020204030204" pitchFamily="34" charset="0"/>
              </a:rPr>
              <a:t>SUY NGẪM VÀ PHẢN HỒI </a:t>
            </a:r>
            <a:endParaRPr lang="en-US" sz="2800"/>
          </a:p>
        </p:txBody>
      </p:sp>
      <p:sp>
        <p:nvSpPr>
          <p:cNvPr id="4" name="Rectangle 3"/>
          <p:cNvSpPr/>
          <p:nvPr/>
        </p:nvSpPr>
        <p:spPr>
          <a:xfrm>
            <a:off x="1137655" y="661747"/>
            <a:ext cx="8969122" cy="954107"/>
          </a:xfrm>
          <a:prstGeom prst="rect">
            <a:avLst/>
          </a:prstGeom>
        </p:spPr>
        <p:txBody>
          <a:bodyPr wrap="none">
            <a:spAutoFit/>
          </a:bodyPr>
          <a:lstStyle/>
          <a:p>
            <a:pPr marL="514350" indent="-514350">
              <a:buAutoNum type="arabicPeriod"/>
            </a:pPr>
            <a:r>
              <a:rPr lang="en-US" sz="28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Tác </a:t>
            </a:r>
            <a:r>
              <a:rPr lang="en-US" sz="2800" b="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giả phân tích bằng cách</a:t>
            </a:r>
            <a:r>
              <a:rPr lang="en-US" sz="28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marL="514350" indent="-514350">
              <a:buAutoNum type="arabicPeriod"/>
            </a:pPr>
            <a:r>
              <a:rPr lang="en-US" sz="2800" b="1">
                <a:solidFill>
                  <a:srgbClr val="002060"/>
                </a:solidFill>
                <a:latin typeface="Times New Roman" panose="02020603050405020304" pitchFamily="18" charset="0"/>
                <a:cs typeface="Times New Roman" panose="02020603050405020304" pitchFamily="18" charset="0"/>
              </a:rPr>
              <a:t>Những lí do để chọn thành Đại La là kinh đô bậc nhất</a:t>
            </a:r>
            <a:endParaRPr lang="en-US" sz="28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222" name="Picture 6" descr="Ai trao “sổ đỏ” thành Đại La cho Lý Công Uẩn? | Tạp chí Tuyên giá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660539"/>
            <a:ext cx="4762500" cy="315277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9224" name="Picture 8" descr="Cẩm nang tham quan Di sản Hoàng thành Thăng Long, Hà Nộ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39" y="2139074"/>
            <a:ext cx="4714710" cy="4397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61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9224"/>
                                        </p:tgtEl>
                                        <p:attrNameLst>
                                          <p:attrName>style.visibility</p:attrName>
                                        </p:attrNameLst>
                                      </p:cBhvr>
                                      <p:to>
                                        <p:strVal val="visible"/>
                                      </p:to>
                                    </p:set>
                                    <p:anim calcmode="lin" valueType="num">
                                      <p:cBhvr>
                                        <p:cTn id="13" dur="1000" fill="hold"/>
                                        <p:tgtEl>
                                          <p:spTgt spid="9224"/>
                                        </p:tgtEl>
                                        <p:attrNameLst>
                                          <p:attrName>ppt_w</p:attrName>
                                        </p:attrNameLst>
                                      </p:cBhvr>
                                      <p:tavLst>
                                        <p:tav tm="0">
                                          <p:val>
                                            <p:fltVal val="0"/>
                                          </p:val>
                                        </p:tav>
                                        <p:tav tm="100000">
                                          <p:val>
                                            <p:strVal val="#ppt_w"/>
                                          </p:val>
                                        </p:tav>
                                      </p:tavLst>
                                    </p:anim>
                                    <p:anim calcmode="lin" valueType="num">
                                      <p:cBhvr>
                                        <p:cTn id="14" dur="1000" fill="hold"/>
                                        <p:tgtEl>
                                          <p:spTgt spid="9224"/>
                                        </p:tgtEl>
                                        <p:attrNameLst>
                                          <p:attrName>ppt_h</p:attrName>
                                        </p:attrNameLst>
                                      </p:cBhvr>
                                      <p:tavLst>
                                        <p:tav tm="0">
                                          <p:val>
                                            <p:fltVal val="0"/>
                                          </p:val>
                                        </p:tav>
                                        <p:tav tm="100000">
                                          <p:val>
                                            <p:strVal val="#ppt_h"/>
                                          </p:val>
                                        </p:tav>
                                      </p:tavLst>
                                    </p:anim>
                                    <p:anim calcmode="lin" valueType="num">
                                      <p:cBhvr>
                                        <p:cTn id="15" dur="1000" fill="hold"/>
                                        <p:tgtEl>
                                          <p:spTgt spid="9224"/>
                                        </p:tgtEl>
                                        <p:attrNameLst>
                                          <p:attrName>style.rotation</p:attrName>
                                        </p:attrNameLst>
                                      </p:cBhvr>
                                      <p:tavLst>
                                        <p:tav tm="0">
                                          <p:val>
                                            <p:fltVal val="90"/>
                                          </p:val>
                                        </p:tav>
                                        <p:tav tm="100000">
                                          <p:val>
                                            <p:fltVal val="0"/>
                                          </p:val>
                                        </p:tav>
                                      </p:tavLst>
                                    </p:anim>
                                    <p:animEffect transition="in" filter="fade">
                                      <p:cBhvr>
                                        <p:cTn id="16" dur="1000"/>
                                        <p:tgtEl>
                                          <p:spTgt spid="9224"/>
                                        </p:tgtEl>
                                      </p:cBhvr>
                                    </p:animEffect>
                                  </p:childTnLst>
                                </p:cTn>
                              </p:par>
                              <p:par>
                                <p:cTn id="17" presetID="31" presetClass="entr" presetSubtype="0" fill="hold" nodeType="withEffect">
                                  <p:stCondLst>
                                    <p:cond delay="0"/>
                                  </p:stCondLst>
                                  <p:childTnLst>
                                    <p:set>
                                      <p:cBhvr>
                                        <p:cTn id="18" dur="1" fill="hold">
                                          <p:stCondLst>
                                            <p:cond delay="0"/>
                                          </p:stCondLst>
                                        </p:cTn>
                                        <p:tgtEl>
                                          <p:spTgt spid="9222"/>
                                        </p:tgtEl>
                                        <p:attrNameLst>
                                          <p:attrName>style.visibility</p:attrName>
                                        </p:attrNameLst>
                                      </p:cBhvr>
                                      <p:to>
                                        <p:strVal val="visible"/>
                                      </p:to>
                                    </p:set>
                                    <p:anim calcmode="lin" valueType="num">
                                      <p:cBhvr>
                                        <p:cTn id="19" dur="1000" fill="hold"/>
                                        <p:tgtEl>
                                          <p:spTgt spid="9222"/>
                                        </p:tgtEl>
                                        <p:attrNameLst>
                                          <p:attrName>ppt_w</p:attrName>
                                        </p:attrNameLst>
                                      </p:cBhvr>
                                      <p:tavLst>
                                        <p:tav tm="0">
                                          <p:val>
                                            <p:fltVal val="0"/>
                                          </p:val>
                                        </p:tav>
                                        <p:tav tm="100000">
                                          <p:val>
                                            <p:strVal val="#ppt_w"/>
                                          </p:val>
                                        </p:tav>
                                      </p:tavLst>
                                    </p:anim>
                                    <p:anim calcmode="lin" valueType="num">
                                      <p:cBhvr>
                                        <p:cTn id="20" dur="1000" fill="hold"/>
                                        <p:tgtEl>
                                          <p:spTgt spid="9222"/>
                                        </p:tgtEl>
                                        <p:attrNameLst>
                                          <p:attrName>ppt_h</p:attrName>
                                        </p:attrNameLst>
                                      </p:cBhvr>
                                      <p:tavLst>
                                        <p:tav tm="0">
                                          <p:val>
                                            <p:fltVal val="0"/>
                                          </p:val>
                                        </p:tav>
                                        <p:tav tm="100000">
                                          <p:val>
                                            <p:strVal val="#ppt_h"/>
                                          </p:val>
                                        </p:tav>
                                      </p:tavLst>
                                    </p:anim>
                                    <p:anim calcmode="lin" valueType="num">
                                      <p:cBhvr>
                                        <p:cTn id="21" dur="1000" fill="hold"/>
                                        <p:tgtEl>
                                          <p:spTgt spid="9222"/>
                                        </p:tgtEl>
                                        <p:attrNameLst>
                                          <p:attrName>style.rotation</p:attrName>
                                        </p:attrNameLst>
                                      </p:cBhvr>
                                      <p:tavLst>
                                        <p:tav tm="0">
                                          <p:val>
                                            <p:fltVal val="90"/>
                                          </p:val>
                                        </p:tav>
                                        <p:tav tm="100000">
                                          <p:val>
                                            <p:fltVal val="0"/>
                                          </p:val>
                                        </p:tav>
                                      </p:tavLst>
                                    </p:anim>
                                    <p:animEffect transition="in" filter="fade">
                                      <p:cBhvr>
                                        <p:cTn id="22" dur="1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với hơn 87 về hình nền slide đơn giản và đẹp - cdgdbentre.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88128" y="138527"/>
            <a:ext cx="5163016" cy="523220"/>
          </a:xfrm>
          <a:prstGeom prst="rect">
            <a:avLst/>
          </a:prstGeom>
        </p:spPr>
        <p:txBody>
          <a:bodyPr wrap="none">
            <a:spAutoFit/>
          </a:bodyPr>
          <a:lstStyle/>
          <a:p>
            <a:r>
              <a:rPr lang="vi-VN" sz="2800" b="1">
                <a:solidFill>
                  <a:srgbClr val="7030A0"/>
                </a:solidFill>
                <a:latin typeface="Times New Roman" panose="02020603050405020304" pitchFamily="18" charset="0"/>
                <a:ea typeface="Calibri" panose="020F0502020204030204" pitchFamily="34" charset="0"/>
              </a:rPr>
              <a:t>II. </a:t>
            </a:r>
            <a:r>
              <a:rPr lang="en-US" sz="2800" b="1">
                <a:solidFill>
                  <a:srgbClr val="7030A0"/>
                </a:solidFill>
                <a:latin typeface="Times New Roman" panose="02020603050405020304" pitchFamily="18" charset="0"/>
                <a:ea typeface="Calibri" panose="020F0502020204030204" pitchFamily="34" charset="0"/>
              </a:rPr>
              <a:t>SUY NGẪM VÀ PHẢN HỒI </a:t>
            </a:r>
            <a:endParaRPr lang="en-US" sz="2800"/>
          </a:p>
        </p:txBody>
      </p:sp>
      <p:sp>
        <p:nvSpPr>
          <p:cNvPr id="4" name="Rectangle 3"/>
          <p:cNvSpPr/>
          <p:nvPr/>
        </p:nvSpPr>
        <p:spPr>
          <a:xfrm>
            <a:off x="1137655" y="661747"/>
            <a:ext cx="8969122" cy="954107"/>
          </a:xfrm>
          <a:prstGeom prst="rect">
            <a:avLst/>
          </a:prstGeom>
        </p:spPr>
        <p:txBody>
          <a:bodyPr wrap="none">
            <a:spAutoFit/>
          </a:bodyPr>
          <a:lstStyle/>
          <a:p>
            <a:pPr marL="514350" indent="-514350">
              <a:buAutoNum type="arabicPeriod"/>
            </a:pPr>
            <a:r>
              <a:rPr lang="en-US" sz="28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Tác </a:t>
            </a:r>
            <a:r>
              <a:rPr lang="en-US" sz="2800" b="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giả phân tích bằng cách</a:t>
            </a:r>
            <a:r>
              <a:rPr lang="en-US" sz="28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marL="514350" indent="-514350">
              <a:buAutoNum type="arabicPeriod"/>
            </a:pPr>
            <a:r>
              <a:rPr lang="en-US" sz="2800" b="1">
                <a:solidFill>
                  <a:srgbClr val="002060"/>
                </a:solidFill>
                <a:latin typeface="Times New Roman" panose="02020603050405020304" pitchFamily="18" charset="0"/>
                <a:cs typeface="Times New Roman" panose="02020603050405020304" pitchFamily="18" charset="0"/>
              </a:rPr>
              <a:t>Những lí do để chọn thành Đại La là kinh đô bậc nhất</a:t>
            </a:r>
            <a:endParaRPr lang="en-US" sz="28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1010075" y="1796112"/>
            <a:ext cx="8528064" cy="4808496"/>
          </a:xfrm>
          <a:prstGeom prst="rect">
            <a:avLst/>
          </a:prstGeom>
        </p:spPr>
        <p:txBody>
          <a:bodyPr wrap="square">
            <a:spAutoFit/>
          </a:bodyPr>
          <a:lstStyle/>
          <a:p>
            <a:pPr>
              <a:lnSpc>
                <a:spcPct val="115000"/>
              </a:lnSpc>
              <a:spcAft>
                <a:spcPts val="1000"/>
              </a:spcAft>
            </a:pPr>
            <a:r>
              <a:rPr lang="en-US" sz="2800" b="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Theo tác giả, những lí do để chon thành Đại La làm kinh đô của đất nước:</a:t>
            </a:r>
            <a:endParaRPr lang="en-US" sz="280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Về vị trí địa lí: ở vào nơi trung tâm trời đất, thế rồng cuộn hổ ngồi, mở ra 4 hướng nam bắc đông tây, có núi có sông đất rộng mà bằng phẳng, cao mà bằng phẳng, tránh được lụt lội, chật chội..</a:t>
            </a:r>
            <a:endParaRPr lang="en-US" sz="280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Vị thế chính trị- văn hoá: là đầu mối giao lưu, chốn hội tụ của 4 phương là mảnh đất hưng thịnh “muôn vật cũng rất mực phong phú tốt tươi”.</a:t>
            </a:r>
            <a:endParaRPr lang="en-US" sz="2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314" name="Picture 2" descr="Khám phá câu chuyện lịch sử Thăng Long – Hà Nội ngàn năm qua tour đêm “Giải  mã Hoàng thành Thăng Long” – Cổng thông tin Sở Văn Hóa Thể Thao Hà Nộ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139" y="1796112"/>
            <a:ext cx="2653861" cy="45642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32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3314"/>
                                        </p:tgtEl>
                                        <p:attrNameLst>
                                          <p:attrName>style.visibility</p:attrName>
                                        </p:attrNameLst>
                                      </p:cBhvr>
                                      <p:to>
                                        <p:strVal val="visible"/>
                                      </p:to>
                                    </p:set>
                                    <p:anim calcmode="lin" valueType="num">
                                      <p:cBhvr>
                                        <p:cTn id="15" dur="1000" fill="hold"/>
                                        <p:tgtEl>
                                          <p:spTgt spid="13314"/>
                                        </p:tgtEl>
                                        <p:attrNameLst>
                                          <p:attrName>ppt_w</p:attrName>
                                        </p:attrNameLst>
                                      </p:cBhvr>
                                      <p:tavLst>
                                        <p:tav tm="0">
                                          <p:val>
                                            <p:fltVal val="0"/>
                                          </p:val>
                                        </p:tav>
                                        <p:tav tm="100000">
                                          <p:val>
                                            <p:strVal val="#ppt_w"/>
                                          </p:val>
                                        </p:tav>
                                      </p:tavLst>
                                    </p:anim>
                                    <p:anim calcmode="lin" valueType="num">
                                      <p:cBhvr>
                                        <p:cTn id="16" dur="1000" fill="hold"/>
                                        <p:tgtEl>
                                          <p:spTgt spid="13314"/>
                                        </p:tgtEl>
                                        <p:attrNameLst>
                                          <p:attrName>ppt_h</p:attrName>
                                        </p:attrNameLst>
                                      </p:cBhvr>
                                      <p:tavLst>
                                        <p:tav tm="0">
                                          <p:val>
                                            <p:fltVal val="0"/>
                                          </p:val>
                                        </p:tav>
                                        <p:tav tm="100000">
                                          <p:val>
                                            <p:strVal val="#ppt_h"/>
                                          </p:val>
                                        </p:tav>
                                      </p:tavLst>
                                    </p:anim>
                                    <p:anim calcmode="lin" valueType="num">
                                      <p:cBhvr>
                                        <p:cTn id="17" dur="1000" fill="hold"/>
                                        <p:tgtEl>
                                          <p:spTgt spid="13314"/>
                                        </p:tgtEl>
                                        <p:attrNameLst>
                                          <p:attrName>style.rotation</p:attrName>
                                        </p:attrNameLst>
                                      </p:cBhvr>
                                      <p:tavLst>
                                        <p:tav tm="0">
                                          <p:val>
                                            <p:fltVal val="90"/>
                                          </p:val>
                                        </p:tav>
                                        <p:tav tm="100000">
                                          <p:val>
                                            <p:fltVal val="0"/>
                                          </p:val>
                                        </p:tav>
                                      </p:tavLst>
                                    </p:anim>
                                    <p:animEffect transition="in" filter="fade">
                                      <p:cBhvr>
                                        <p:cTn id="18"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613</Words>
  <PresentationFormat>Widescreen</PresentationFormat>
  <Paragraphs>70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2023-06-24T07:37:06Z</dcterms:created>
  <dcterms:modified xsi:type="dcterms:W3CDTF">2023-06-28T02:04:25Z</dcterms:modified>
</cp:coreProperties>
</file>