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7647-55EF-485E-A4DA-3AE70332ADDC}"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158942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7647-55EF-485E-A4DA-3AE70332ADDC}"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246464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7647-55EF-485E-A4DA-3AE70332ADDC}"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4251517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7647-55EF-485E-A4DA-3AE70332ADDC}"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202831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7647-55EF-485E-A4DA-3AE70332ADDC}"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206783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7647-55EF-485E-A4DA-3AE70332ADDC}"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301856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7647-55EF-485E-A4DA-3AE70332ADDC}"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75580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7647-55EF-485E-A4DA-3AE70332ADDC}"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19177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7647-55EF-485E-A4DA-3AE70332ADDC}"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143517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7647-55EF-485E-A4DA-3AE70332ADDC}"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93331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7647-55EF-485E-A4DA-3AE70332ADDC}"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F90BA-DDD7-43D8-8C01-0AD715B55071}" type="slidenum">
              <a:rPr lang="en-US" smtClean="0"/>
              <a:t>‹#›</a:t>
            </a:fld>
            <a:endParaRPr lang="en-US"/>
          </a:p>
        </p:txBody>
      </p:sp>
    </p:spTree>
    <p:extLst>
      <p:ext uri="{BB962C8B-B14F-4D97-AF65-F5344CB8AC3E}">
        <p14:creationId xmlns:p14="http://schemas.microsoft.com/office/powerpoint/2010/main" val="128850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7647-55EF-485E-A4DA-3AE70332ADDC}" type="datetimeFigureOut">
              <a:rPr lang="en-US" smtClean="0"/>
              <a:t>5/7/2022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F90BA-DDD7-43D8-8C01-0AD715B55071}" type="slidenum">
              <a:rPr lang="en-US" smtClean="0"/>
              <a:t>‹#›</a:t>
            </a:fld>
            <a:endParaRPr lang="en-US"/>
          </a:p>
        </p:txBody>
      </p:sp>
    </p:spTree>
    <p:extLst>
      <p:ext uri="{BB962C8B-B14F-4D97-AF65-F5344CB8AC3E}">
        <p14:creationId xmlns:p14="http://schemas.microsoft.com/office/powerpoint/2010/main" val="14587918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6863417"/>
          </a:xfrm>
          <a:prstGeom prst="rect">
            <a:avLst/>
          </a:prstGeom>
          <a:noFill/>
        </p:spPr>
        <p:txBody>
          <a:bodyPr wrap="square" rtlCol="0">
            <a:spAutoFit/>
          </a:bodyPr>
          <a:lstStyle/>
          <a:p>
            <a:r>
              <a:rPr lang="en-US" sz="2000" b="1" dirty="0"/>
              <a:t>Question 1</a:t>
            </a:r>
            <a:r>
              <a:rPr lang="en-US" sz="2000" dirty="0"/>
              <a:t>. An unexpected surge in _______ power caused the computer to crash.</a:t>
            </a:r>
          </a:p>
          <a:p>
            <a:r>
              <a:rPr lang="en-US" sz="2000" b="1" dirty="0"/>
              <a:t>	A</a:t>
            </a:r>
            <a:r>
              <a:rPr lang="en-US" sz="2000" dirty="0"/>
              <a:t>. electricity	</a:t>
            </a:r>
            <a:r>
              <a:rPr lang="en-US" sz="2000" b="1" dirty="0"/>
              <a:t>B</a:t>
            </a:r>
            <a:r>
              <a:rPr lang="en-US" sz="2000" dirty="0"/>
              <a:t>. electrical	</a:t>
            </a:r>
            <a:r>
              <a:rPr lang="en-US" sz="2000" b="1" dirty="0"/>
              <a:t>C</a:t>
            </a:r>
            <a:r>
              <a:rPr lang="en-US" sz="2000" dirty="0"/>
              <a:t>. electrically	</a:t>
            </a:r>
            <a:r>
              <a:rPr lang="en-US" sz="2000" b="1" dirty="0"/>
              <a:t>D</a:t>
            </a:r>
            <a:r>
              <a:rPr lang="en-US" sz="2000" dirty="0"/>
              <a:t>. electrify</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Từ</a:t>
            </a:r>
            <a:r>
              <a:rPr lang="en-US" sz="2000" dirty="0"/>
              <a:t> </a:t>
            </a:r>
            <a:r>
              <a:rPr lang="en-US" sz="2000" dirty="0" err="1"/>
              <a:t>loại</a:t>
            </a:r>
            <a:endParaRPr lang="en-US" sz="2000" dirty="0"/>
          </a:p>
          <a:p>
            <a:r>
              <a:rPr lang="en-US" sz="2000" dirty="0" err="1"/>
              <a:t>Giải</a:t>
            </a:r>
            <a:r>
              <a:rPr lang="en-US" sz="2000" dirty="0"/>
              <a:t> </a:t>
            </a:r>
            <a:r>
              <a:rPr lang="en-US" sz="2000" dirty="0" err="1"/>
              <a:t>thích</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A. electricity /ˌ</a:t>
            </a:r>
            <a:r>
              <a:rPr lang="en-US" sz="2000" dirty="0" err="1"/>
              <a:t>elɪkˈtrɪsəti</a:t>
            </a:r>
            <a:r>
              <a:rPr lang="en-US" sz="2000" dirty="0"/>
              <a:t>/ (n): </a:t>
            </a:r>
            <a:r>
              <a:rPr lang="en-US" sz="2000" dirty="0" err="1"/>
              <a:t>điện</a:t>
            </a:r>
            <a:endParaRPr lang="en-US" sz="2000" dirty="0"/>
          </a:p>
          <a:p>
            <a:r>
              <a:rPr lang="en-US" sz="2000" dirty="0"/>
              <a:t>B. electrical /</a:t>
            </a:r>
            <a:r>
              <a:rPr lang="en-US" sz="2000" dirty="0" err="1"/>
              <a:t>iˈlektrɪkəl</a:t>
            </a:r>
            <a:r>
              <a:rPr lang="en-US" sz="2000" dirty="0"/>
              <a:t>/ (a): (</a:t>
            </a:r>
            <a:r>
              <a:rPr lang="en-US" sz="2000" dirty="0" err="1"/>
              <a:t>thuộc</a:t>
            </a:r>
            <a:r>
              <a:rPr lang="en-US" sz="2000" dirty="0"/>
              <a:t>) </a:t>
            </a:r>
            <a:r>
              <a:rPr lang="en-US" sz="2000" dirty="0" err="1"/>
              <a:t>điện</a:t>
            </a:r>
            <a:endParaRPr lang="en-US" sz="2000" dirty="0"/>
          </a:p>
          <a:p>
            <a:r>
              <a:rPr lang="en-US" sz="2000" dirty="0"/>
              <a:t>C. electrically /</a:t>
            </a:r>
            <a:r>
              <a:rPr lang="en-US" sz="2000" dirty="0" err="1"/>
              <a:t>iˈlektrɪkəli</a:t>
            </a:r>
            <a:r>
              <a:rPr lang="en-US" sz="2000" dirty="0"/>
              <a:t>/ (</a:t>
            </a:r>
            <a:r>
              <a:rPr lang="en-US" sz="2000" dirty="0" err="1"/>
              <a:t>adv</a:t>
            </a:r>
            <a:r>
              <a:rPr lang="en-US" sz="2000" dirty="0"/>
              <a:t>): </a:t>
            </a:r>
            <a:r>
              <a:rPr lang="en-US" sz="2000" dirty="0" err="1"/>
              <a:t>liên</a:t>
            </a:r>
            <a:r>
              <a:rPr lang="en-US" sz="2000" dirty="0"/>
              <a:t> </a:t>
            </a:r>
            <a:r>
              <a:rPr lang="en-US" sz="2000" dirty="0" err="1"/>
              <a:t>quan</a:t>
            </a:r>
            <a:r>
              <a:rPr lang="en-US" sz="2000" dirty="0"/>
              <a:t> </a:t>
            </a:r>
            <a:r>
              <a:rPr lang="en-US" sz="2000" dirty="0" err="1"/>
              <a:t>đến</a:t>
            </a:r>
            <a:r>
              <a:rPr lang="en-US" sz="2000" dirty="0"/>
              <a:t> </a:t>
            </a:r>
            <a:r>
              <a:rPr lang="en-US" sz="2000" dirty="0" err="1"/>
              <a:t>chức</a:t>
            </a:r>
            <a:r>
              <a:rPr lang="en-US" sz="2000" dirty="0"/>
              <a:t> </a:t>
            </a:r>
            <a:r>
              <a:rPr lang="en-US" sz="2000" dirty="0" err="1"/>
              <a:t>năng</a:t>
            </a:r>
            <a:r>
              <a:rPr lang="en-US" sz="2000" dirty="0"/>
              <a:t> </a:t>
            </a:r>
            <a:r>
              <a:rPr lang="en-US" sz="2000" dirty="0" err="1"/>
              <a:t>điện</a:t>
            </a:r>
            <a:endParaRPr lang="en-US" sz="2000" dirty="0"/>
          </a:p>
          <a:p>
            <a:r>
              <a:rPr lang="en-US" sz="2000" dirty="0"/>
              <a:t>D. electrify /</a:t>
            </a:r>
            <a:r>
              <a:rPr lang="en-US" sz="2000" dirty="0" err="1"/>
              <a:t>iˈlektrɪfaɪ</a:t>
            </a:r>
            <a:r>
              <a:rPr lang="en-US" sz="2000" dirty="0"/>
              <a:t>/ (v): </a:t>
            </a:r>
            <a:r>
              <a:rPr lang="en-US" sz="2000" dirty="0" err="1"/>
              <a:t>làm</a:t>
            </a:r>
            <a:r>
              <a:rPr lang="en-US" sz="2000" dirty="0"/>
              <a:t> </a:t>
            </a:r>
            <a:r>
              <a:rPr lang="en-US" sz="2000" dirty="0" err="1"/>
              <a:t>cho</a:t>
            </a:r>
            <a:r>
              <a:rPr lang="en-US" sz="2000" dirty="0"/>
              <a:t> </a:t>
            </a:r>
            <a:r>
              <a:rPr lang="en-US" sz="2000" dirty="0" err="1"/>
              <a:t>nhiễm</a:t>
            </a:r>
            <a:r>
              <a:rPr lang="en-US" sz="2000" dirty="0"/>
              <a:t> </a:t>
            </a:r>
            <a:r>
              <a:rPr lang="en-US" sz="2000" dirty="0" err="1"/>
              <a:t>điện</a:t>
            </a:r>
            <a:r>
              <a:rPr lang="en-US" sz="2000" dirty="0"/>
              <a:t>, </a:t>
            </a:r>
            <a:r>
              <a:rPr lang="en-US" sz="2000" dirty="0" err="1"/>
              <a:t>cho</a:t>
            </a:r>
            <a:r>
              <a:rPr lang="en-US" sz="2000" dirty="0"/>
              <a:t> </a:t>
            </a:r>
            <a:r>
              <a:rPr lang="en-US" sz="2000" dirty="0" err="1"/>
              <a:t>điện</a:t>
            </a:r>
            <a:r>
              <a:rPr lang="en-US" sz="2000" dirty="0"/>
              <a:t> </a:t>
            </a:r>
            <a:r>
              <a:rPr lang="en-US" sz="2000" dirty="0" err="1"/>
              <a:t>giật</a:t>
            </a:r>
            <a:endParaRPr lang="en-US" sz="2000" dirty="0"/>
          </a:p>
          <a:p>
            <a:r>
              <a:rPr lang="en-US" sz="2000" dirty="0"/>
              <a:t>=&gt; </a:t>
            </a:r>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danh</a:t>
            </a:r>
            <a:r>
              <a:rPr lang="en-US" sz="2000" dirty="0"/>
              <a:t> </a:t>
            </a:r>
            <a:r>
              <a:rPr lang="en-US" sz="2000" dirty="0" err="1"/>
              <a:t>từ</a:t>
            </a:r>
            <a:r>
              <a:rPr lang="en-US" sz="2000" dirty="0"/>
              <a:t> “</a:t>
            </a:r>
            <a:r>
              <a:rPr lang="en-US" sz="2000" b="1" dirty="0"/>
              <a:t>power</a:t>
            </a:r>
            <a:r>
              <a:rPr lang="en-US" sz="2000" dirty="0"/>
              <a:t>” </a:t>
            </a:r>
            <a:r>
              <a:rPr lang="en-US" sz="2000" dirty="0" err="1"/>
              <a:t>nên</a:t>
            </a:r>
            <a:r>
              <a:rPr lang="en-US" sz="2000" dirty="0"/>
              <a:t> </a:t>
            </a:r>
            <a:r>
              <a:rPr lang="en-US" sz="2000" dirty="0" err="1"/>
              <a:t>vị</a:t>
            </a:r>
            <a:r>
              <a:rPr lang="en-US" sz="2000" dirty="0"/>
              <a:t> </a:t>
            </a:r>
            <a:r>
              <a:rPr lang="en-US" sz="2000" dirty="0" err="1"/>
              <a:t>trí</a:t>
            </a:r>
            <a:r>
              <a:rPr lang="en-US" sz="2000" dirty="0"/>
              <a:t> </a:t>
            </a:r>
            <a:r>
              <a:rPr lang="en-US" sz="2000" dirty="0" err="1"/>
              <a:t>trống</a:t>
            </a:r>
            <a:r>
              <a:rPr lang="en-US" sz="2000" dirty="0"/>
              <a:t> </a:t>
            </a:r>
            <a:r>
              <a:rPr lang="en-US" sz="2000" dirty="0" err="1"/>
              <a:t>cần</a:t>
            </a:r>
            <a:r>
              <a:rPr lang="en-US" sz="2000" dirty="0"/>
              <a:t> </a:t>
            </a:r>
            <a:r>
              <a:rPr lang="en-US" sz="2000" dirty="0" err="1"/>
              <a:t>một</a:t>
            </a:r>
            <a:r>
              <a:rPr lang="en-US" sz="2000" dirty="0"/>
              <a:t> </a:t>
            </a:r>
            <a:r>
              <a:rPr lang="en-US" sz="2000" dirty="0" err="1"/>
              <a:t>tính</a:t>
            </a:r>
            <a:r>
              <a:rPr lang="en-US" sz="2000" dirty="0"/>
              <a:t> </a:t>
            </a:r>
            <a:r>
              <a:rPr lang="en-US" sz="2000" dirty="0" err="1"/>
              <a:t>từ</a:t>
            </a:r>
            <a:r>
              <a:rPr lang="en-US" sz="2000" dirty="0"/>
              <a:t> =&gt;B </a:t>
            </a:r>
            <a:r>
              <a:rPr lang="en-US" sz="2000" dirty="0" err="1"/>
              <a:t>là</a:t>
            </a:r>
            <a:r>
              <a:rPr lang="en-US" sz="2000" dirty="0"/>
              <a:t> </a:t>
            </a:r>
            <a:r>
              <a:rPr lang="en-US" sz="2000" dirty="0" err="1"/>
              <a:t>đáp</a:t>
            </a:r>
            <a:r>
              <a:rPr lang="en-US" sz="2000" dirty="0"/>
              <a:t> </a:t>
            </a:r>
            <a:r>
              <a:rPr lang="en-US" sz="2000" dirty="0" err="1"/>
              <a:t>án</a:t>
            </a:r>
            <a:r>
              <a:rPr lang="en-US" sz="2000" dirty="0"/>
              <a:t> </a:t>
            </a:r>
            <a:r>
              <a:rPr lang="en-US" sz="2000" dirty="0" err="1"/>
              <a:t>hợp</a:t>
            </a:r>
            <a:r>
              <a:rPr lang="en-US" sz="2000" dirty="0"/>
              <a:t> </a:t>
            </a:r>
            <a:r>
              <a:rPr lang="en-US" sz="2000" dirty="0" err="1"/>
              <a:t>lí</a:t>
            </a:r>
            <a:r>
              <a:rPr lang="en-US" sz="2000" dirty="0"/>
              <a:t> </a:t>
            </a:r>
          </a:p>
          <a:p>
            <a:r>
              <a:rPr lang="en-US" sz="2000" b="1" i="1" dirty="0" err="1"/>
              <a:t>Tạm</a:t>
            </a:r>
            <a:r>
              <a:rPr lang="en-US" sz="2000" b="1" i="1" dirty="0"/>
              <a:t> </a:t>
            </a:r>
            <a:r>
              <a:rPr lang="en-US" sz="2000" b="1" i="1" dirty="0" err="1"/>
              <a:t>dịch</a:t>
            </a:r>
            <a:r>
              <a:rPr lang="en-US" sz="2000" b="1" i="1" dirty="0"/>
              <a:t>:</a:t>
            </a:r>
            <a:r>
              <a:rPr lang="en-US" sz="2000" i="1" dirty="0"/>
              <a:t> </a:t>
            </a:r>
            <a:r>
              <a:rPr lang="en-US" sz="2000" i="1" dirty="0" err="1"/>
              <a:t>Nguồn</a:t>
            </a:r>
            <a:r>
              <a:rPr lang="en-US" sz="2000" i="1" dirty="0"/>
              <a:t> </a:t>
            </a:r>
            <a:r>
              <a:rPr lang="en-US" sz="2000" i="1" dirty="0" err="1"/>
              <a:t>điện</a:t>
            </a:r>
            <a:r>
              <a:rPr lang="en-US" sz="2000" i="1" dirty="0"/>
              <a:t> </a:t>
            </a:r>
            <a:r>
              <a:rPr lang="en-US" sz="2000" i="1" dirty="0" err="1"/>
              <a:t>đột</a:t>
            </a:r>
            <a:r>
              <a:rPr lang="en-US" sz="2000" i="1" dirty="0"/>
              <a:t> </a:t>
            </a:r>
            <a:r>
              <a:rPr lang="en-US" sz="2000" i="1" dirty="0" err="1"/>
              <a:t>ngột</a:t>
            </a:r>
            <a:r>
              <a:rPr lang="en-US" sz="2000" i="1" dirty="0"/>
              <a:t> </a:t>
            </a:r>
            <a:r>
              <a:rPr lang="en-US" sz="2000" i="1" dirty="0" err="1"/>
              <a:t>tăng</a:t>
            </a:r>
            <a:r>
              <a:rPr lang="en-US" sz="2000" i="1" dirty="0"/>
              <a:t> </a:t>
            </a:r>
            <a:r>
              <a:rPr lang="en-US" sz="2000" i="1" dirty="0" err="1"/>
              <a:t>cao</a:t>
            </a:r>
            <a:r>
              <a:rPr lang="en-US" sz="2000" i="1" dirty="0"/>
              <a:t> </a:t>
            </a:r>
            <a:r>
              <a:rPr lang="en-US" sz="2000" i="1" dirty="0" err="1"/>
              <a:t>khiến</a:t>
            </a:r>
            <a:r>
              <a:rPr lang="en-US" sz="2000" i="1" dirty="0"/>
              <a:t> </a:t>
            </a:r>
            <a:r>
              <a:rPr lang="en-US" sz="2000" i="1" dirty="0" err="1"/>
              <a:t>máy</a:t>
            </a:r>
            <a:r>
              <a:rPr lang="en-US" sz="2000" i="1" dirty="0"/>
              <a:t> </a:t>
            </a:r>
            <a:r>
              <a:rPr lang="en-US" sz="2000" i="1" dirty="0" err="1"/>
              <a:t>tính</a:t>
            </a:r>
            <a:r>
              <a:rPr lang="en-US" sz="2000" i="1" dirty="0"/>
              <a:t> </a:t>
            </a:r>
            <a:r>
              <a:rPr lang="en-US" sz="2000" i="1" dirty="0" err="1"/>
              <a:t>bị</a:t>
            </a:r>
            <a:r>
              <a:rPr lang="en-US" sz="2000" i="1" dirty="0"/>
              <a:t> </a:t>
            </a:r>
            <a:r>
              <a:rPr lang="en-US" sz="2000" i="1" dirty="0" err="1"/>
              <a:t>hỏng</a:t>
            </a:r>
            <a:r>
              <a:rPr lang="en-US" sz="2000" dirty="0"/>
              <a:t>.</a:t>
            </a:r>
          </a:p>
          <a:p>
            <a:r>
              <a:rPr lang="en-US" sz="2000" b="1" dirty="0"/>
              <a:t>Question 2</a:t>
            </a:r>
            <a:r>
              <a:rPr lang="en-US" sz="2000" dirty="0"/>
              <a:t>. </a:t>
            </a:r>
            <a:r>
              <a:rPr lang="vi-VN" sz="2000" dirty="0"/>
              <a:t>His welcoming speech wasn’t good, _______ ?</a:t>
            </a:r>
            <a:endParaRPr lang="en-US" sz="2000" dirty="0"/>
          </a:p>
          <a:p>
            <a:r>
              <a:rPr lang="vi-VN" sz="2000" b="1" dirty="0"/>
              <a:t>	A. </a:t>
            </a:r>
            <a:r>
              <a:rPr lang="vi-VN" sz="2000" dirty="0"/>
              <a:t>wasn’t it	</a:t>
            </a:r>
            <a:r>
              <a:rPr lang="vi-VN" sz="2000" b="1" dirty="0"/>
              <a:t>B. </a:t>
            </a:r>
            <a:r>
              <a:rPr lang="vi-VN" sz="2000" dirty="0"/>
              <a:t>was he	</a:t>
            </a:r>
            <a:r>
              <a:rPr lang="vi-VN" sz="2000" b="1" dirty="0"/>
              <a:t>C. </a:t>
            </a:r>
            <a:r>
              <a:rPr lang="vi-VN" sz="2000" dirty="0"/>
              <a:t>was it	</a:t>
            </a:r>
            <a:r>
              <a:rPr lang="vi-VN" sz="2000" b="1" dirty="0"/>
              <a:t>D. </a:t>
            </a:r>
            <a:r>
              <a:rPr lang="vi-VN" sz="2000" dirty="0"/>
              <a:t>wasn’t he</a:t>
            </a:r>
            <a:endParaRPr lang="en-US" sz="2000" dirty="0"/>
          </a:p>
          <a:p>
            <a:endParaRPr lang="vi-VN" sz="2000" b="1" dirty="0" smtClean="0"/>
          </a:p>
          <a:p>
            <a:r>
              <a:rPr lang="vi-VN" sz="2000" dirty="0" smtClean="0"/>
              <a:t>Kiến </a:t>
            </a:r>
            <a:r>
              <a:rPr lang="vi-VN" sz="2000" dirty="0"/>
              <a:t>thức: </a:t>
            </a:r>
            <a:r>
              <a:rPr lang="en-US" sz="2000" dirty="0" err="1"/>
              <a:t>Câu</a:t>
            </a:r>
            <a:r>
              <a:rPr lang="en-US" sz="2000" dirty="0"/>
              <a:t> </a:t>
            </a:r>
            <a:r>
              <a:rPr lang="en-US" sz="2000" dirty="0" err="1"/>
              <a:t>hỏi</a:t>
            </a:r>
            <a:r>
              <a:rPr lang="en-US" sz="2000" dirty="0"/>
              <a:t> </a:t>
            </a:r>
            <a:r>
              <a:rPr lang="en-US" sz="2000" dirty="0" err="1"/>
              <a:t>đuôi</a:t>
            </a:r>
            <a:endParaRPr lang="en-US" sz="2000" dirty="0"/>
          </a:p>
          <a:p>
            <a:r>
              <a:rPr lang="en-US" sz="2000" dirty="0" err="1"/>
              <a:t>Giải</a:t>
            </a:r>
            <a:r>
              <a:rPr lang="en-US" sz="2000" dirty="0"/>
              <a:t> </a:t>
            </a:r>
            <a:r>
              <a:rPr lang="en-US" sz="2000" dirty="0" err="1"/>
              <a:t>thích</a:t>
            </a:r>
            <a:r>
              <a:rPr lang="en-US" sz="2000" dirty="0"/>
              <a:t>: </a:t>
            </a:r>
          </a:p>
          <a:p>
            <a:r>
              <a:rPr lang="en-US" sz="2000" dirty="0"/>
              <a:t>- </a:t>
            </a:r>
            <a:r>
              <a:rPr lang="vi-VN" sz="2000" dirty="0"/>
              <a:t>Vế trước là khẳng định thì câu hỏi đuôi là phủ định, và ngược lại.</a:t>
            </a:r>
            <a:endParaRPr lang="en-US" sz="2000" dirty="0"/>
          </a:p>
          <a:p>
            <a:r>
              <a:rPr lang="en-US" sz="2000" dirty="0"/>
              <a:t>- </a:t>
            </a:r>
            <a:r>
              <a:rPr lang="en-US" sz="2000" dirty="0" err="1"/>
              <a:t>Chủ</a:t>
            </a:r>
            <a:r>
              <a:rPr lang="en-US" sz="2000" dirty="0"/>
              <a:t> </a:t>
            </a:r>
            <a:r>
              <a:rPr lang="en-US" sz="2000" dirty="0" err="1"/>
              <a:t>ngữ</a:t>
            </a:r>
            <a:r>
              <a:rPr lang="en-US" sz="2000" dirty="0"/>
              <a:t> </a:t>
            </a:r>
            <a:r>
              <a:rPr lang="en-US" sz="2000" dirty="0" err="1"/>
              <a:t>là</a:t>
            </a:r>
            <a:r>
              <a:rPr lang="en-US" sz="2000" dirty="0"/>
              <a:t> “His welcoming speech” </a:t>
            </a:r>
            <a:r>
              <a:rPr lang="en-US" sz="2000" dirty="0" err="1"/>
              <a:t>chỉ</a:t>
            </a:r>
            <a:r>
              <a:rPr lang="en-US" sz="2000" dirty="0"/>
              <a:t> </a:t>
            </a:r>
            <a:r>
              <a:rPr lang="en-US" sz="2000" dirty="0" err="1"/>
              <a:t>sự</a:t>
            </a:r>
            <a:r>
              <a:rPr lang="en-US" sz="2000" dirty="0"/>
              <a:t> </a:t>
            </a:r>
            <a:r>
              <a:rPr lang="en-US" sz="2000" dirty="0" err="1"/>
              <a:t>việc</a:t>
            </a:r>
            <a:r>
              <a:rPr lang="en-US" sz="2000" dirty="0"/>
              <a:t> </a:t>
            </a:r>
            <a:r>
              <a:rPr lang="en-US" sz="2000" dirty="0" err="1"/>
              <a:t>nên</a:t>
            </a:r>
            <a:r>
              <a:rPr lang="en-US" sz="2000" dirty="0"/>
              <a:t> </a:t>
            </a:r>
            <a:r>
              <a:rPr lang="en-US" sz="2000" dirty="0" err="1"/>
              <a:t>phần</a:t>
            </a:r>
            <a:r>
              <a:rPr lang="en-US" sz="2000" dirty="0"/>
              <a:t> </a:t>
            </a:r>
            <a:r>
              <a:rPr lang="en-US" sz="2000" dirty="0" err="1"/>
              <a:t>láy</a:t>
            </a:r>
            <a:r>
              <a:rPr lang="en-US" sz="2000" dirty="0"/>
              <a:t> </a:t>
            </a:r>
            <a:r>
              <a:rPr lang="en-US" sz="2000" dirty="0" err="1"/>
              <a:t>đuôi</a:t>
            </a:r>
            <a:r>
              <a:rPr lang="en-US" sz="2000" dirty="0"/>
              <a:t> </a:t>
            </a:r>
            <a:r>
              <a:rPr lang="en-US" sz="2000" dirty="0" err="1"/>
              <a:t>dùng</a:t>
            </a:r>
            <a:r>
              <a:rPr lang="en-US" sz="2000" dirty="0"/>
              <a:t> “it”</a:t>
            </a:r>
          </a:p>
          <a:p>
            <a:r>
              <a:rPr lang="en-US" sz="2000" dirty="0"/>
              <a:t>- </a:t>
            </a:r>
            <a:r>
              <a:rPr lang="en-US" sz="2000" dirty="0" err="1"/>
              <a:t>Động</a:t>
            </a:r>
            <a:r>
              <a:rPr lang="en-US" sz="2000" dirty="0"/>
              <a:t> </a:t>
            </a:r>
            <a:r>
              <a:rPr lang="en-US" sz="2000" dirty="0" err="1"/>
              <a:t>từ</a:t>
            </a:r>
            <a:r>
              <a:rPr lang="en-US" sz="2000" dirty="0"/>
              <a:t> “wasn’t” =&gt; was</a:t>
            </a:r>
          </a:p>
          <a:p>
            <a:r>
              <a:rPr lang="vi-VN" sz="2000" b="1" i="1" dirty="0"/>
              <a:t>Tạm dịch:</a:t>
            </a:r>
            <a:r>
              <a:rPr lang="vi-VN" sz="2000" i="1" dirty="0"/>
              <a:t> Bài phát biểu chào mừng của anh ấy không hay, có phải không?</a:t>
            </a:r>
            <a:endParaRPr lang="en-US" sz="2000" dirty="0"/>
          </a:p>
          <a:p>
            <a:endParaRPr lang="en-US" sz="2000" dirty="0"/>
          </a:p>
        </p:txBody>
      </p:sp>
      <p:sp>
        <p:nvSpPr>
          <p:cNvPr id="5" name="Oval 4"/>
          <p:cNvSpPr/>
          <p:nvPr/>
        </p:nvSpPr>
        <p:spPr>
          <a:xfrm>
            <a:off x="28194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724400" y="426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664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Effect transition="in" filter="fade">
                                      <p:cBhvr>
                                        <p:cTn id="51" dur="1000"/>
                                        <p:tgtEl>
                                          <p:spTgt spid="4">
                                            <p:txEl>
                                              <p:pRg st="15" end="15"/>
                                            </p:txEl>
                                          </p:spTgt>
                                        </p:tgtEl>
                                      </p:cBhvr>
                                    </p:animEffect>
                                    <p:anim calcmode="lin" valueType="num">
                                      <p:cBhvr>
                                        <p:cTn id="52"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6" end="16"/>
                                            </p:txEl>
                                          </p:spTgt>
                                        </p:tgtEl>
                                        <p:attrNameLst>
                                          <p:attrName>style.visibility</p:attrName>
                                        </p:attrNameLst>
                                      </p:cBhvr>
                                      <p:to>
                                        <p:strVal val="visible"/>
                                      </p:to>
                                    </p:set>
                                    <p:animEffect transition="in" filter="fade">
                                      <p:cBhvr>
                                        <p:cTn id="56" dur="1000"/>
                                        <p:tgtEl>
                                          <p:spTgt spid="4">
                                            <p:txEl>
                                              <p:pRg st="16" end="16"/>
                                            </p:txEl>
                                          </p:spTgt>
                                        </p:tgtEl>
                                      </p:cBhvr>
                                    </p:animEffect>
                                    <p:anim calcmode="lin" valueType="num">
                                      <p:cBhvr>
                                        <p:cTn id="57"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7" end="17"/>
                                            </p:txEl>
                                          </p:spTgt>
                                        </p:tgtEl>
                                        <p:attrNameLst>
                                          <p:attrName>style.visibility</p:attrName>
                                        </p:attrNameLst>
                                      </p:cBhvr>
                                      <p:to>
                                        <p:strVal val="visible"/>
                                      </p:to>
                                    </p:set>
                                    <p:animEffect transition="in" filter="fade">
                                      <p:cBhvr>
                                        <p:cTn id="61" dur="1000"/>
                                        <p:tgtEl>
                                          <p:spTgt spid="4">
                                            <p:txEl>
                                              <p:pRg st="17" end="17"/>
                                            </p:txEl>
                                          </p:spTgt>
                                        </p:tgtEl>
                                      </p:cBhvr>
                                    </p:animEffect>
                                    <p:anim calcmode="lin" valueType="num">
                                      <p:cBhvr>
                                        <p:cTn id="62"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4">
                                            <p:txEl>
                                              <p:pRg st="18" end="18"/>
                                            </p:txEl>
                                          </p:spTgt>
                                        </p:tgtEl>
                                        <p:attrNameLst>
                                          <p:attrName>style.visibility</p:attrName>
                                        </p:attrNameLst>
                                      </p:cBhvr>
                                      <p:to>
                                        <p:strVal val="visible"/>
                                      </p:to>
                                    </p:set>
                                    <p:animEffect transition="in" filter="fade">
                                      <p:cBhvr>
                                        <p:cTn id="66" dur="1000"/>
                                        <p:tgtEl>
                                          <p:spTgt spid="4">
                                            <p:txEl>
                                              <p:pRg st="18" end="18"/>
                                            </p:txEl>
                                          </p:spTgt>
                                        </p:tgtEl>
                                      </p:cBhvr>
                                    </p:animEffect>
                                    <p:anim calcmode="lin" valueType="num">
                                      <p:cBhvr>
                                        <p:cTn id="67"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4">
                                            <p:txEl>
                                              <p:pRg st="19" end="19"/>
                                            </p:txEl>
                                          </p:spTgt>
                                        </p:tgtEl>
                                        <p:attrNameLst>
                                          <p:attrName>style.visibility</p:attrName>
                                        </p:attrNameLst>
                                      </p:cBhvr>
                                      <p:to>
                                        <p:strVal val="visible"/>
                                      </p:to>
                                    </p:set>
                                    <p:animEffect transition="in" filter="fade">
                                      <p:cBhvr>
                                        <p:cTn id="71" dur="1000"/>
                                        <p:tgtEl>
                                          <p:spTgt spid="4">
                                            <p:txEl>
                                              <p:pRg st="19" end="19"/>
                                            </p:txEl>
                                          </p:spTgt>
                                        </p:tgtEl>
                                      </p:cBhvr>
                                    </p:animEffect>
                                    <p:anim calcmode="lin" valueType="num">
                                      <p:cBhvr>
                                        <p:cTn id="72"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19" end="19"/>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4">
                                            <p:txEl>
                                              <p:pRg st="20" end="20"/>
                                            </p:txEl>
                                          </p:spTgt>
                                        </p:tgtEl>
                                        <p:attrNameLst>
                                          <p:attrName>style.visibility</p:attrName>
                                        </p:attrNameLst>
                                      </p:cBhvr>
                                      <p:to>
                                        <p:strVal val="visible"/>
                                      </p:to>
                                    </p:set>
                                    <p:animEffect transition="in" filter="fade">
                                      <p:cBhvr>
                                        <p:cTn id="76" dur="1000"/>
                                        <p:tgtEl>
                                          <p:spTgt spid="4">
                                            <p:txEl>
                                              <p:pRg st="20" end="20"/>
                                            </p:txEl>
                                          </p:spTgt>
                                        </p:tgtEl>
                                      </p:cBhvr>
                                    </p:animEffect>
                                    <p:anim calcmode="lin" valueType="num">
                                      <p:cBhvr>
                                        <p:cTn id="77" dur="1000" fill="hold"/>
                                        <p:tgtEl>
                                          <p:spTgt spid="4">
                                            <p:txEl>
                                              <p:pRg st="20" end="20"/>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additive="base">
                                        <p:cTn id="83" dur="500" fill="hold"/>
                                        <p:tgtEl>
                                          <p:spTgt spid="6"/>
                                        </p:tgtEl>
                                        <p:attrNameLst>
                                          <p:attrName>ppt_x</p:attrName>
                                        </p:attrNameLst>
                                      </p:cBhvr>
                                      <p:tavLst>
                                        <p:tav tm="0">
                                          <p:val>
                                            <p:strVal val="#ppt_x"/>
                                          </p:val>
                                        </p:tav>
                                        <p:tav tm="100000">
                                          <p:val>
                                            <p:strVal val="#ppt_x"/>
                                          </p:val>
                                        </p:tav>
                                      </p:tavLst>
                                    </p:anim>
                                    <p:anim calcmode="lin" valueType="num">
                                      <p:cBhvr additive="base">
                                        <p:cTn id="8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7109639"/>
          </a:xfrm>
          <a:prstGeom prst="rect">
            <a:avLst/>
          </a:prstGeom>
          <a:noFill/>
        </p:spPr>
        <p:txBody>
          <a:bodyPr wrap="square" rtlCol="0">
            <a:spAutoFit/>
          </a:bodyPr>
          <a:lstStyle/>
          <a:p>
            <a:r>
              <a:rPr lang="en-US" sz="2400" b="1" dirty="0"/>
              <a:t>Question 17</a:t>
            </a:r>
            <a:r>
              <a:rPr lang="vi-VN" sz="2400" dirty="0"/>
              <a:t>. Woodley and Leonard are at the airport. </a:t>
            </a:r>
            <a:endParaRPr lang="en-US" sz="2400" dirty="0"/>
          </a:p>
          <a:p>
            <a:pPr lvl="0"/>
            <a:r>
              <a:rPr lang="vi-VN" sz="2400" b="1" dirty="0"/>
              <a:t>Woodley</a:t>
            </a:r>
            <a:r>
              <a:rPr lang="vi-VN" sz="2400" dirty="0"/>
              <a:t>: “Thank you for giving me a lift to their airport.” </a:t>
            </a:r>
            <a:endParaRPr lang="en-US" sz="2400" dirty="0"/>
          </a:p>
          <a:p>
            <a:r>
              <a:rPr lang="vi-VN" sz="2400" b="1" dirty="0"/>
              <a:t>	</a:t>
            </a:r>
            <a:r>
              <a:rPr lang="en-US" sz="2400" b="1" dirty="0"/>
              <a:t>-     </a:t>
            </a:r>
            <a:r>
              <a:rPr lang="vi-VN" sz="2400" b="1" dirty="0"/>
              <a:t>Leonard</a:t>
            </a:r>
            <a:r>
              <a:rPr lang="vi-VN" sz="2400" dirty="0"/>
              <a:t>: “Don’t mention it. _______”</a:t>
            </a:r>
            <a:endParaRPr lang="en-US" sz="2400" dirty="0"/>
          </a:p>
          <a:p>
            <a:r>
              <a:rPr lang="vi-VN" sz="2400" b="1" dirty="0"/>
              <a:t>	A. </a:t>
            </a:r>
            <a:r>
              <a:rPr lang="vi-VN" sz="2400" dirty="0"/>
              <a:t>You’re better now</a:t>
            </a:r>
            <a:r>
              <a:rPr lang="en-US" sz="2400" dirty="0"/>
              <a:t>.</a:t>
            </a:r>
            <a:r>
              <a:rPr lang="vi-VN" sz="2400" dirty="0"/>
              <a:t>	</a:t>
            </a:r>
            <a:r>
              <a:rPr lang="vi-VN" sz="2400" b="1" dirty="0" smtClean="0"/>
              <a:t>B</a:t>
            </a:r>
            <a:r>
              <a:rPr lang="vi-VN" sz="2400" b="1" dirty="0"/>
              <a:t>. </a:t>
            </a:r>
            <a:r>
              <a:rPr lang="vi-VN" sz="2400" dirty="0"/>
              <a:t>Be confident</a:t>
            </a:r>
            <a:r>
              <a:rPr lang="en-US" sz="2400" dirty="0"/>
              <a:t>.</a:t>
            </a:r>
          </a:p>
          <a:p>
            <a:r>
              <a:rPr lang="vi-VN" sz="2400" b="1" dirty="0"/>
              <a:t>	C. </a:t>
            </a:r>
            <a:r>
              <a:rPr lang="vi-VN" sz="2400" dirty="0"/>
              <a:t>It’s the least I can do</a:t>
            </a:r>
            <a:r>
              <a:rPr lang="en-US" sz="2400" dirty="0"/>
              <a:t>.</a:t>
            </a:r>
            <a:r>
              <a:rPr lang="vi-VN" sz="2400" dirty="0"/>
              <a:t>	</a:t>
            </a:r>
            <a:r>
              <a:rPr lang="vi-VN" sz="2400" b="1" dirty="0" smtClean="0"/>
              <a:t>D</a:t>
            </a:r>
            <a:r>
              <a:rPr lang="vi-VN" sz="2400" b="1" dirty="0"/>
              <a:t>. </a:t>
            </a:r>
            <a:r>
              <a:rPr lang="vi-VN" sz="2400" dirty="0"/>
              <a:t>Have you heard their story?</a:t>
            </a:r>
            <a:endParaRPr lang="en-US" sz="2400" dirty="0"/>
          </a:p>
          <a:p>
            <a:endParaRPr lang="vi-VN" sz="2400" b="1" dirty="0" smtClean="0"/>
          </a:p>
          <a:p>
            <a:r>
              <a:rPr lang="vi-VN" sz="2400" dirty="0" smtClean="0"/>
              <a:t>Kiến </a:t>
            </a:r>
            <a:r>
              <a:rPr lang="vi-VN" sz="2400" dirty="0"/>
              <a:t>thức: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a:t>
            </a:r>
          </a:p>
          <a:p>
            <a:r>
              <a:rPr lang="vi-VN" sz="2400" b="1" dirty="0"/>
              <a:t>A</a:t>
            </a:r>
            <a:r>
              <a:rPr lang="vi-VN" sz="2400" dirty="0"/>
              <a:t>. Bây giờ bạn đã tốt hơn</a:t>
            </a:r>
            <a:endParaRPr lang="en-US" sz="2400" dirty="0"/>
          </a:p>
          <a:p>
            <a:r>
              <a:rPr lang="vi-VN" sz="2400" b="1" dirty="0"/>
              <a:t>B</a:t>
            </a:r>
            <a:r>
              <a:rPr lang="vi-VN" sz="2400" dirty="0"/>
              <a:t>. Hãy tự tin</a:t>
            </a:r>
            <a:endParaRPr lang="en-US" sz="2400" dirty="0"/>
          </a:p>
          <a:p>
            <a:r>
              <a:rPr lang="vi-VN" sz="2400" b="1" dirty="0"/>
              <a:t>C</a:t>
            </a:r>
            <a:r>
              <a:rPr lang="vi-VN" sz="2400" dirty="0"/>
              <a:t>. Ít nhất tớ cũng có thể làm vậy cho cậu</a:t>
            </a:r>
            <a:endParaRPr lang="en-US" sz="2400" dirty="0"/>
          </a:p>
          <a:p>
            <a:r>
              <a:rPr lang="vi-VN" sz="2400" b="1" dirty="0"/>
              <a:t>D</a:t>
            </a:r>
            <a:r>
              <a:rPr lang="vi-VN" sz="2400" dirty="0"/>
              <a:t>. Bạn đã nghe câu chuyện của họ chưa?</a:t>
            </a:r>
            <a:endParaRPr lang="en-US" sz="2400" dirty="0"/>
          </a:p>
          <a:p>
            <a:r>
              <a:rPr lang="en-US" sz="2400" dirty="0" err="1"/>
              <a:t>Bản</a:t>
            </a:r>
            <a:r>
              <a:rPr lang="en-US" sz="2400" dirty="0"/>
              <a:t> word </a:t>
            </a:r>
            <a:r>
              <a:rPr lang="en-US" sz="2400" dirty="0" err="1"/>
              <a:t>phát</a:t>
            </a:r>
            <a:r>
              <a:rPr lang="en-US" sz="2400" dirty="0"/>
              <a:t> </a:t>
            </a:r>
            <a:r>
              <a:rPr lang="en-US" sz="2400" dirty="0" err="1"/>
              <a:t>hành</a:t>
            </a:r>
            <a:r>
              <a:rPr lang="en-US" sz="2400" dirty="0"/>
              <a:t> </a:t>
            </a:r>
            <a:r>
              <a:rPr lang="en-US" sz="2400" dirty="0" err="1"/>
              <a:t>từ</a:t>
            </a:r>
            <a:r>
              <a:rPr lang="en-US" sz="2400" dirty="0"/>
              <a:t> Tailieuchuan.vn</a:t>
            </a:r>
          </a:p>
          <a:p>
            <a:r>
              <a:rPr lang="vi-VN" sz="2400" b="1" dirty="0"/>
              <a:t>Tạm dịch:</a:t>
            </a:r>
            <a:r>
              <a:rPr lang="vi-VN" sz="2400" dirty="0"/>
              <a:t> </a:t>
            </a:r>
            <a:endParaRPr lang="en-US" sz="2400" dirty="0"/>
          </a:p>
          <a:p>
            <a:pPr lvl="0"/>
            <a:r>
              <a:rPr lang="vi-VN" sz="2400" b="1" dirty="0"/>
              <a:t>Woodley:</a:t>
            </a:r>
            <a:r>
              <a:rPr lang="vi-VN" sz="2400" dirty="0"/>
              <a:t> "Cảm ơn bạn đã cho tôi đưa tôi đến sân bay của họ."</a:t>
            </a:r>
            <a:endParaRPr lang="en-US" sz="2400" dirty="0"/>
          </a:p>
          <a:p>
            <a:pPr lvl="0"/>
            <a:r>
              <a:rPr lang="vi-VN" sz="2400" b="1" dirty="0"/>
              <a:t>Leonard:</a:t>
            </a:r>
            <a:r>
              <a:rPr lang="vi-VN" sz="2400" dirty="0"/>
              <a:t> “Không có gì đâu. Ít nhất tớ cũng có thể làm vậy cho cậu .”</a:t>
            </a:r>
            <a:endParaRPr lang="en-US" sz="2400" dirty="0"/>
          </a:p>
          <a:p>
            <a:endParaRPr lang="en-US" sz="2400" dirty="0"/>
          </a:p>
        </p:txBody>
      </p:sp>
      <p:sp>
        <p:nvSpPr>
          <p:cNvPr id="5" name="Oval 4"/>
          <p:cNvSpPr/>
          <p:nvPr/>
        </p:nvSpPr>
        <p:spPr>
          <a:xfrm>
            <a:off x="10668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28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991600" cy="5632311"/>
          </a:xfrm>
          <a:prstGeom prst="rect">
            <a:avLst/>
          </a:prstGeom>
          <a:noFill/>
        </p:spPr>
        <p:txBody>
          <a:bodyPr wrap="square" rtlCol="0">
            <a:spAutoFit/>
          </a:bodyPr>
          <a:lstStyle/>
          <a:p>
            <a:r>
              <a:rPr lang="en-US" sz="2000" b="1" dirty="0"/>
              <a:t>Question 18</a:t>
            </a:r>
            <a:r>
              <a:rPr lang="vi-VN" sz="2000" dirty="0"/>
              <a:t>. </a:t>
            </a:r>
            <a:r>
              <a:rPr lang="vi-VN" sz="2000" b="1" dirty="0"/>
              <a:t>A. </a:t>
            </a:r>
            <a:r>
              <a:rPr lang="vi-VN" sz="2000" dirty="0"/>
              <a:t>renovate	</a:t>
            </a:r>
            <a:r>
              <a:rPr lang="vi-VN" sz="2000" b="1" dirty="0"/>
              <a:t>B. </a:t>
            </a:r>
            <a:r>
              <a:rPr lang="vi-VN" sz="2000" dirty="0"/>
              <a:t>recommend	</a:t>
            </a:r>
            <a:r>
              <a:rPr lang="vi-VN" sz="2000" b="1" dirty="0"/>
              <a:t>C. </a:t>
            </a:r>
            <a:r>
              <a:rPr lang="vi-VN" sz="2000" dirty="0"/>
              <a:t>modernize	</a:t>
            </a:r>
            <a:r>
              <a:rPr lang="vi-VN" sz="2000" b="1" dirty="0"/>
              <a:t>D. </a:t>
            </a:r>
            <a:r>
              <a:rPr lang="vi-VN" sz="2000" dirty="0"/>
              <a:t>simplify</a:t>
            </a:r>
            <a:endParaRPr lang="en-US" sz="2000" dirty="0"/>
          </a:p>
          <a:p>
            <a:endParaRPr lang="vi-VN" sz="2000" b="1" dirty="0" smtClean="0"/>
          </a:p>
          <a:p>
            <a:r>
              <a:rPr lang="vi-VN" sz="2000" dirty="0" smtClean="0"/>
              <a:t>Kiến </a:t>
            </a:r>
            <a:r>
              <a:rPr lang="vi-VN" sz="2000" dirty="0"/>
              <a:t>thức: </a:t>
            </a:r>
            <a:r>
              <a:rPr lang="en-US" sz="2000" dirty="0" err="1"/>
              <a:t>Trọng</a:t>
            </a:r>
            <a:r>
              <a:rPr lang="en-US" sz="2000" dirty="0"/>
              <a:t> </a:t>
            </a:r>
            <a:r>
              <a:rPr lang="en-US" sz="2000" dirty="0" err="1"/>
              <a:t>âm</a:t>
            </a:r>
            <a:r>
              <a:rPr lang="en-US" sz="2000" dirty="0"/>
              <a:t> </a:t>
            </a:r>
            <a:r>
              <a:rPr lang="en-US" sz="2000" dirty="0" err="1"/>
              <a:t>của</a:t>
            </a:r>
            <a:r>
              <a:rPr lang="en-US" sz="2000" dirty="0"/>
              <a:t> </a:t>
            </a:r>
            <a:r>
              <a:rPr lang="en-US" sz="2000" dirty="0" err="1"/>
              <a:t>từ</a:t>
            </a:r>
            <a:r>
              <a:rPr lang="en-US" sz="2000" dirty="0"/>
              <a:t> 3 </a:t>
            </a:r>
            <a:r>
              <a:rPr lang="en-US" sz="2000" dirty="0" err="1"/>
              <a:t>âm</a:t>
            </a:r>
            <a:r>
              <a:rPr lang="en-US" sz="2000" dirty="0"/>
              <a:t> </a:t>
            </a:r>
            <a:r>
              <a:rPr lang="en-US" sz="2000" dirty="0" err="1"/>
              <a:t>tiết</a:t>
            </a:r>
            <a:endParaRPr lang="en-US" sz="2000" dirty="0"/>
          </a:p>
          <a:p>
            <a:r>
              <a:rPr lang="vi-VN" sz="2000" dirty="0"/>
              <a:t>Giải thích:</a:t>
            </a:r>
            <a:endParaRPr lang="en-US" sz="2000" dirty="0"/>
          </a:p>
          <a:p>
            <a:r>
              <a:rPr lang="vi-VN" sz="2000" b="1" dirty="0"/>
              <a:t>A</a:t>
            </a:r>
            <a:r>
              <a:rPr lang="vi-VN" sz="2000" dirty="0"/>
              <a:t>. renovate /ˈren.ə.veɪt/	</a:t>
            </a:r>
            <a:r>
              <a:rPr lang="vi-VN" sz="2000" b="1" dirty="0"/>
              <a:t>B</a:t>
            </a:r>
            <a:r>
              <a:rPr lang="vi-VN" sz="2000" dirty="0"/>
              <a:t>. recommend /ˌrek.əˈmend/</a:t>
            </a:r>
            <a:endParaRPr lang="en-US" sz="2000" dirty="0"/>
          </a:p>
          <a:p>
            <a:r>
              <a:rPr lang="vi-VN" sz="2000" b="1" dirty="0"/>
              <a:t>C</a:t>
            </a:r>
            <a:r>
              <a:rPr lang="vi-VN" sz="2000" dirty="0"/>
              <a:t>. modernize /ˈmɑː.dɚ.naɪz/	</a:t>
            </a:r>
            <a:r>
              <a:rPr lang="vi-VN" sz="2000" b="1" dirty="0"/>
              <a:t>D</a:t>
            </a:r>
            <a:r>
              <a:rPr lang="vi-VN" sz="2000" dirty="0"/>
              <a:t>. simplify /ˈsɪm.plə.faɪ/</a:t>
            </a:r>
            <a:endParaRPr lang="en-US" sz="2000" dirty="0"/>
          </a:p>
          <a:p>
            <a:r>
              <a:rPr lang="vi-VN" sz="2000" dirty="0"/>
              <a:t>→ Đáp án </a:t>
            </a:r>
            <a:r>
              <a:rPr lang="vi-VN" sz="2000" b="1" dirty="0"/>
              <a:t>B</a:t>
            </a:r>
            <a:r>
              <a:rPr lang="vi-VN" sz="2000" dirty="0"/>
              <a:t> trọng âm rơi vào âm tiết thứ ba, các đáp án còn lại trọng âm rơi vào âm tiết thứ nhất</a:t>
            </a:r>
            <a:r>
              <a:rPr lang="en-US" sz="2000" dirty="0"/>
              <a:t>.</a:t>
            </a:r>
          </a:p>
          <a:p>
            <a:r>
              <a:rPr lang="en-US" sz="2000" b="1" dirty="0"/>
              <a:t> </a:t>
            </a:r>
            <a:endParaRPr lang="en-US" sz="2000" dirty="0"/>
          </a:p>
          <a:p>
            <a:r>
              <a:rPr lang="en-US" sz="2000" b="1" dirty="0"/>
              <a:t>Question 19</a:t>
            </a:r>
            <a:r>
              <a:rPr lang="vi-VN" sz="2000" dirty="0"/>
              <a:t>. </a:t>
            </a:r>
            <a:r>
              <a:rPr lang="vi-VN" sz="2000" b="1" dirty="0"/>
              <a:t>A. </a:t>
            </a:r>
            <a:r>
              <a:rPr lang="vi-VN" sz="2000" dirty="0"/>
              <a:t>produce	</a:t>
            </a:r>
            <a:r>
              <a:rPr lang="vi-VN" sz="2000" b="1" dirty="0"/>
              <a:t>B. </a:t>
            </a:r>
            <a:r>
              <a:rPr lang="vi-VN" sz="2000" dirty="0"/>
              <a:t>market	</a:t>
            </a:r>
            <a:r>
              <a:rPr lang="vi-VN" sz="2000" b="1" dirty="0"/>
              <a:t>C. </a:t>
            </a:r>
            <a:r>
              <a:rPr lang="vi-VN" sz="2000" dirty="0"/>
              <a:t>urban	</a:t>
            </a:r>
            <a:r>
              <a:rPr lang="vi-VN" sz="2000" b="1" dirty="0"/>
              <a:t>D. </a:t>
            </a:r>
            <a:r>
              <a:rPr lang="vi-VN" sz="2000" dirty="0"/>
              <a:t>report</a:t>
            </a:r>
            <a:endParaRPr lang="en-US" sz="2000" dirty="0"/>
          </a:p>
          <a:p>
            <a:endParaRPr lang="vi-VN" sz="2000" b="1" dirty="0" smtClean="0"/>
          </a:p>
          <a:p>
            <a:r>
              <a:rPr lang="vi-VN" sz="2000" dirty="0" smtClean="0"/>
              <a:t>Kiến </a:t>
            </a:r>
            <a:r>
              <a:rPr lang="vi-VN" sz="2000" dirty="0"/>
              <a:t>thức: </a:t>
            </a:r>
            <a:r>
              <a:rPr lang="en-US" sz="2000" dirty="0" err="1"/>
              <a:t>Trọng</a:t>
            </a:r>
            <a:r>
              <a:rPr lang="en-US" sz="2000" dirty="0"/>
              <a:t> </a:t>
            </a:r>
            <a:r>
              <a:rPr lang="en-US" sz="2000" dirty="0" err="1"/>
              <a:t>âm</a:t>
            </a:r>
            <a:r>
              <a:rPr lang="en-US" sz="2000" dirty="0"/>
              <a:t> </a:t>
            </a:r>
            <a:r>
              <a:rPr lang="en-US" sz="2000" dirty="0" err="1"/>
              <a:t>của</a:t>
            </a:r>
            <a:r>
              <a:rPr lang="en-US" sz="2000" dirty="0"/>
              <a:t> </a:t>
            </a:r>
            <a:r>
              <a:rPr lang="en-US" sz="2000" dirty="0" err="1"/>
              <a:t>từ</a:t>
            </a:r>
            <a:r>
              <a:rPr lang="en-US" sz="2000" dirty="0"/>
              <a:t> 2 </a:t>
            </a:r>
            <a:r>
              <a:rPr lang="en-US" sz="2000" dirty="0" err="1"/>
              <a:t>âm</a:t>
            </a:r>
            <a:r>
              <a:rPr lang="en-US" sz="2000" dirty="0"/>
              <a:t> </a:t>
            </a:r>
            <a:r>
              <a:rPr lang="en-US" sz="2000" dirty="0" err="1"/>
              <a:t>tiết</a:t>
            </a:r>
            <a:endParaRPr lang="en-US" sz="2000" dirty="0"/>
          </a:p>
          <a:p>
            <a:r>
              <a:rPr lang="vi-VN" sz="2000" dirty="0"/>
              <a:t>Giải thích: </a:t>
            </a:r>
            <a:endParaRPr lang="en-US" sz="2000" dirty="0"/>
          </a:p>
          <a:p>
            <a:r>
              <a:rPr lang="vi-VN" sz="2000" dirty="0"/>
              <a:t>A. /ˈprɒdjuːs/ (nông sản – danh từ)		B. /ˈmɑːkɪt/</a:t>
            </a:r>
            <a:endParaRPr lang="en-US" sz="2000" dirty="0"/>
          </a:p>
          <a:p>
            <a:r>
              <a:rPr lang="vi-VN" sz="2000" dirty="0"/>
              <a:t>C. /ˈəːbən/					D. /rɪˈpɔːt/</a:t>
            </a:r>
            <a:endParaRPr lang="en-US" sz="2000" dirty="0"/>
          </a:p>
          <a:p>
            <a:r>
              <a:rPr lang="vi-VN" sz="2000" dirty="0"/>
              <a:t>→ Chọn đáp án: D</a:t>
            </a:r>
            <a:r>
              <a:rPr lang="en-US" sz="2000" dirty="0"/>
              <a:t>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a:t>
            </a:r>
            <a:r>
              <a:rPr lang="en-US" sz="2000" dirty="0" err="1"/>
              <a:t>hai</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a:t>
            </a:r>
            <a:r>
              <a:rPr lang="en-US" sz="2000" dirty="0" err="1"/>
              <a:t>nhất</a:t>
            </a:r>
            <a:r>
              <a:rPr lang="en-US" sz="2000" dirty="0"/>
              <a:t>.</a:t>
            </a:r>
          </a:p>
          <a:p>
            <a:endParaRPr lang="en-US" sz="2000" dirty="0"/>
          </a:p>
        </p:txBody>
      </p:sp>
      <p:sp>
        <p:nvSpPr>
          <p:cNvPr id="6" name="Oval 5"/>
          <p:cNvSpPr/>
          <p:nvPr/>
        </p:nvSpPr>
        <p:spPr>
          <a:xfrm>
            <a:off x="2819400" y="228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6400800" y="3044755"/>
            <a:ext cx="304800" cy="38424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63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additive="base">
                                        <p:cTn id="1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 calcmode="lin" valueType="num">
                                      <p:cBhvr additive="base">
                                        <p:cTn id="2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Effect transition="in" filter="fade">
                                      <p:cBhvr>
                                        <p:cTn id="35" dur="1000"/>
                                        <p:tgtEl>
                                          <p:spTgt spid="5">
                                            <p:txEl>
                                              <p:pRg st="10" end="10"/>
                                            </p:txEl>
                                          </p:spTgt>
                                        </p:tgtEl>
                                      </p:cBhvr>
                                    </p:animEffect>
                                    <p:anim calcmode="lin" valueType="num">
                                      <p:cBhvr>
                                        <p:cTn id="36"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fade">
                                      <p:cBhvr>
                                        <p:cTn id="40" dur="1000"/>
                                        <p:tgtEl>
                                          <p:spTgt spid="5">
                                            <p:txEl>
                                              <p:pRg st="11" end="11"/>
                                            </p:txEl>
                                          </p:spTgt>
                                        </p:tgtEl>
                                      </p:cBhvr>
                                    </p:animEffect>
                                    <p:anim calcmode="lin" valueType="num">
                                      <p:cBhvr>
                                        <p:cTn id="41"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5">
                                            <p:txEl>
                                              <p:pRg st="12" end="12"/>
                                            </p:txEl>
                                          </p:spTgt>
                                        </p:tgtEl>
                                        <p:attrNameLst>
                                          <p:attrName>style.visibility</p:attrName>
                                        </p:attrNameLst>
                                      </p:cBhvr>
                                      <p:to>
                                        <p:strVal val="visible"/>
                                      </p:to>
                                    </p:set>
                                    <p:animEffect transition="in" filter="fade">
                                      <p:cBhvr>
                                        <p:cTn id="45" dur="1000"/>
                                        <p:tgtEl>
                                          <p:spTgt spid="5">
                                            <p:txEl>
                                              <p:pRg st="12" end="12"/>
                                            </p:txEl>
                                          </p:spTgt>
                                        </p:tgtEl>
                                      </p:cBhvr>
                                    </p:animEffect>
                                    <p:anim calcmode="lin" valueType="num">
                                      <p:cBhvr>
                                        <p:cTn id="46"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5">
                                            <p:txEl>
                                              <p:pRg st="13" end="13"/>
                                            </p:txEl>
                                          </p:spTgt>
                                        </p:tgtEl>
                                        <p:attrNameLst>
                                          <p:attrName>style.visibility</p:attrName>
                                        </p:attrNameLst>
                                      </p:cBhvr>
                                      <p:to>
                                        <p:strVal val="visible"/>
                                      </p:to>
                                    </p:set>
                                    <p:animEffect transition="in" filter="fade">
                                      <p:cBhvr>
                                        <p:cTn id="50" dur="1000"/>
                                        <p:tgtEl>
                                          <p:spTgt spid="5">
                                            <p:txEl>
                                              <p:pRg st="13" end="13"/>
                                            </p:txEl>
                                          </p:spTgt>
                                        </p:tgtEl>
                                      </p:cBhvr>
                                    </p:animEffect>
                                    <p:anim calcmode="lin" valueType="num">
                                      <p:cBhvr>
                                        <p:cTn id="51"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animEffect transition="in" filter="fade">
                                      <p:cBhvr>
                                        <p:cTn id="55" dur="1000"/>
                                        <p:tgtEl>
                                          <p:spTgt spid="5">
                                            <p:txEl>
                                              <p:pRg st="14" end="14"/>
                                            </p:txEl>
                                          </p:spTgt>
                                        </p:tgtEl>
                                      </p:cBhvr>
                                    </p:animEffect>
                                    <p:anim calcmode="lin" valueType="num">
                                      <p:cBhvr>
                                        <p:cTn id="56"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additive="base">
                                        <p:cTn id="62" dur="500" fill="hold"/>
                                        <p:tgtEl>
                                          <p:spTgt spid="7"/>
                                        </p:tgtEl>
                                        <p:attrNameLst>
                                          <p:attrName>ppt_x</p:attrName>
                                        </p:attrNameLst>
                                      </p:cBhvr>
                                      <p:tavLst>
                                        <p:tav tm="0">
                                          <p:val>
                                            <p:strVal val="#ppt_x"/>
                                          </p:val>
                                        </p:tav>
                                        <p:tav tm="100000">
                                          <p:val>
                                            <p:strVal val="#ppt_x"/>
                                          </p:val>
                                        </p:tav>
                                      </p:tavLst>
                                    </p:anim>
                                    <p:anim calcmode="lin" valueType="num">
                                      <p:cBhvr additive="base">
                                        <p:cTn id="6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15400" cy="5632311"/>
          </a:xfrm>
          <a:prstGeom prst="rect">
            <a:avLst/>
          </a:prstGeom>
          <a:noFill/>
        </p:spPr>
        <p:txBody>
          <a:bodyPr wrap="square" rtlCol="0">
            <a:spAutoFit/>
          </a:bodyPr>
          <a:lstStyle/>
          <a:p>
            <a:r>
              <a:rPr lang="en-US" sz="2400" b="1" dirty="0"/>
              <a:t>Question 20</a:t>
            </a:r>
            <a:r>
              <a:rPr lang="en-US" sz="2400" dirty="0"/>
              <a:t>. </a:t>
            </a:r>
            <a:r>
              <a:rPr lang="vi-VN" sz="2400" b="1" dirty="0"/>
              <a:t>A. </a:t>
            </a:r>
            <a:r>
              <a:rPr lang="vi-VN" sz="2400" dirty="0"/>
              <a:t>wick</a:t>
            </a:r>
            <a:r>
              <a:rPr lang="vi-VN" sz="2400" u="sng" dirty="0"/>
              <a:t>ed</a:t>
            </a:r>
            <a:r>
              <a:rPr lang="vi-VN" sz="2400" dirty="0"/>
              <a:t>	</a:t>
            </a:r>
            <a:r>
              <a:rPr lang="vi-VN" sz="2400" b="1" dirty="0"/>
              <a:t>B. </a:t>
            </a:r>
            <a:r>
              <a:rPr lang="vi-VN" sz="2400" dirty="0"/>
              <a:t>mix</a:t>
            </a:r>
            <a:r>
              <a:rPr lang="vi-VN" sz="2400" u="sng" dirty="0"/>
              <a:t>ed</a:t>
            </a:r>
            <a:r>
              <a:rPr lang="vi-VN" sz="2400" dirty="0"/>
              <a:t>	</a:t>
            </a:r>
            <a:r>
              <a:rPr lang="vi-VN" sz="2400" b="1" dirty="0"/>
              <a:t>C. </a:t>
            </a:r>
            <a:r>
              <a:rPr lang="vi-VN" sz="2400" dirty="0"/>
              <a:t>need</a:t>
            </a:r>
            <a:r>
              <a:rPr lang="vi-VN" sz="2400" u="sng" dirty="0"/>
              <a:t>ed</a:t>
            </a:r>
            <a:r>
              <a:rPr lang="vi-VN" sz="2400" dirty="0"/>
              <a:t>	</a:t>
            </a:r>
            <a:r>
              <a:rPr lang="vi-VN" sz="2400" b="1" dirty="0"/>
              <a:t>D. </a:t>
            </a:r>
            <a:r>
              <a:rPr lang="vi-VN" sz="2400" dirty="0"/>
              <a:t>learn</a:t>
            </a:r>
            <a:r>
              <a:rPr lang="vi-VN" sz="2400" u="sng" dirty="0"/>
              <a:t>ed</a:t>
            </a:r>
            <a:endParaRPr lang="en-US" sz="2400" dirty="0"/>
          </a:p>
          <a:p>
            <a:endParaRPr lang="vi-VN" sz="2400" b="1" dirty="0" smtClean="0"/>
          </a:p>
          <a:p>
            <a:r>
              <a:rPr lang="vi-VN" sz="2400" dirty="0" smtClean="0"/>
              <a:t>Kiến </a:t>
            </a:r>
            <a:r>
              <a:rPr lang="vi-VN" sz="2400" dirty="0"/>
              <a:t>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vi-VN" sz="2400" dirty="0"/>
              <a:t>A. /ˈwɪkɪd/		B. /mɪkst/	</a:t>
            </a:r>
            <a:r>
              <a:rPr lang="vi-VN" sz="2400" dirty="0" smtClean="0"/>
              <a:t>C</a:t>
            </a:r>
            <a:r>
              <a:rPr lang="vi-VN" sz="2400" dirty="0"/>
              <a:t>. /niːdid/		D. /ˈləːnɪd</a:t>
            </a:r>
            <a:endParaRPr lang="en-US" sz="2400" dirty="0"/>
          </a:p>
          <a:p>
            <a:r>
              <a:rPr lang="vi-VN" sz="2400" dirty="0"/>
              <a:t>→ Chọn đáp án: B</a:t>
            </a:r>
            <a:endParaRPr lang="en-US" sz="2400" dirty="0"/>
          </a:p>
          <a:p>
            <a:r>
              <a:rPr lang="en-US" sz="2400" b="1" dirty="0"/>
              <a:t> </a:t>
            </a:r>
            <a:endParaRPr lang="en-US" sz="2400" dirty="0"/>
          </a:p>
          <a:p>
            <a:r>
              <a:rPr lang="en-US" sz="2400" b="1" dirty="0"/>
              <a:t>Question 21</a:t>
            </a:r>
            <a:r>
              <a:rPr lang="vi-VN" sz="2400" dirty="0"/>
              <a:t>. </a:t>
            </a:r>
            <a:r>
              <a:rPr lang="vi-VN" sz="2400" b="1" dirty="0"/>
              <a:t>A. </a:t>
            </a:r>
            <a:r>
              <a:rPr lang="vi-VN" sz="2400" dirty="0"/>
              <a:t>pl</a:t>
            </a:r>
            <a:r>
              <a:rPr lang="vi-VN" sz="2400" u="sng" dirty="0"/>
              <a:t>a</a:t>
            </a:r>
            <a:r>
              <a:rPr lang="vi-VN" sz="2400" dirty="0"/>
              <a:t>ne	</a:t>
            </a:r>
            <a:r>
              <a:rPr lang="vi-VN" sz="2400" b="1" dirty="0"/>
              <a:t>B. </a:t>
            </a:r>
            <a:r>
              <a:rPr lang="vi-VN" sz="2400" dirty="0"/>
              <a:t>h</a:t>
            </a:r>
            <a:r>
              <a:rPr lang="vi-VN" sz="2400" u="sng" dirty="0"/>
              <a:t>a</a:t>
            </a:r>
            <a:r>
              <a:rPr lang="vi-VN" sz="2400" dirty="0"/>
              <a:t>nd	</a:t>
            </a:r>
            <a:r>
              <a:rPr lang="vi-VN" sz="2400" b="1" dirty="0"/>
              <a:t>C. </a:t>
            </a:r>
            <a:r>
              <a:rPr lang="vi-VN" sz="2400" dirty="0"/>
              <a:t>b</a:t>
            </a:r>
            <a:r>
              <a:rPr lang="vi-VN" sz="2400" u="sng" dirty="0"/>
              <a:t>a</a:t>
            </a:r>
            <a:r>
              <a:rPr lang="vi-VN" sz="2400" dirty="0"/>
              <a:t>t	</a:t>
            </a:r>
            <a:r>
              <a:rPr lang="vi-VN" sz="2400" b="1" dirty="0"/>
              <a:t>D. </a:t>
            </a:r>
            <a:r>
              <a:rPr lang="vi-VN" sz="2400" dirty="0"/>
              <a:t>l</a:t>
            </a:r>
            <a:r>
              <a:rPr lang="vi-VN" sz="2400" u="sng" dirty="0"/>
              <a:t>a</a:t>
            </a:r>
            <a:r>
              <a:rPr lang="vi-VN" sz="2400" dirty="0"/>
              <a:t>ck</a:t>
            </a:r>
            <a:endParaRPr lang="en-US" sz="2400" dirty="0"/>
          </a:p>
          <a:p>
            <a:endParaRPr lang="vi-VN" sz="2400" b="1" dirty="0" smtClean="0"/>
          </a:p>
          <a:p>
            <a:r>
              <a:rPr lang="vi-VN" sz="2400" dirty="0" smtClean="0"/>
              <a:t>Kiến </a:t>
            </a:r>
            <a:r>
              <a:rPr lang="vi-VN" sz="2400" dirty="0"/>
              <a:t>thức: Cách phát âm của nguyên âm</a:t>
            </a:r>
            <a:endParaRPr lang="en-US" sz="2400" dirty="0"/>
          </a:p>
          <a:p>
            <a:r>
              <a:rPr lang="en-US" sz="2400" dirty="0" err="1"/>
              <a:t>Giải</a:t>
            </a:r>
            <a:r>
              <a:rPr lang="en-US" sz="2400" dirty="0"/>
              <a:t> </a:t>
            </a:r>
            <a:r>
              <a:rPr lang="en-US" sz="2400" dirty="0" err="1"/>
              <a:t>thích</a:t>
            </a:r>
            <a:r>
              <a:rPr lang="en-US" sz="2400" dirty="0"/>
              <a:t>:</a:t>
            </a:r>
          </a:p>
          <a:p>
            <a:r>
              <a:rPr lang="vi-VN" sz="2400" b="1" dirty="0"/>
              <a:t>A</a:t>
            </a:r>
            <a:r>
              <a:rPr lang="vi-VN" sz="2400" dirty="0"/>
              <a:t>. plane /pleɪn/	</a:t>
            </a:r>
            <a:r>
              <a:rPr lang="vi-VN" sz="2400" b="1" dirty="0"/>
              <a:t>B</a:t>
            </a:r>
            <a:r>
              <a:rPr lang="vi-VN" sz="2400" dirty="0"/>
              <a:t>. hand /hænd/</a:t>
            </a:r>
            <a:endParaRPr lang="en-US" sz="2400" dirty="0"/>
          </a:p>
          <a:p>
            <a:r>
              <a:rPr lang="vi-VN" sz="2400" b="1" dirty="0"/>
              <a:t>C</a:t>
            </a:r>
            <a:r>
              <a:rPr lang="vi-VN" sz="2400" dirty="0"/>
              <a:t>. bat /bæt/	</a:t>
            </a:r>
            <a:r>
              <a:rPr lang="vi-VN" sz="2400" b="1" dirty="0"/>
              <a:t>D</a:t>
            </a:r>
            <a:r>
              <a:rPr lang="vi-VN" sz="2400" dirty="0"/>
              <a:t>. lack /læk/</a:t>
            </a:r>
            <a:endParaRPr lang="en-US" sz="2400" dirty="0"/>
          </a:p>
          <a:p>
            <a:r>
              <a:rPr lang="vi-VN" sz="2400" dirty="0"/>
              <a:t>Đáp án </a:t>
            </a:r>
            <a:r>
              <a:rPr lang="vi-VN" sz="2400" b="1" dirty="0"/>
              <a:t>A</a:t>
            </a:r>
            <a:r>
              <a:rPr lang="vi-VN" sz="2400" dirty="0"/>
              <a:t>, âm a đọc là /eɪ/, còn lại đọc là /æ/</a:t>
            </a:r>
            <a:endParaRPr lang="en-US" sz="2400" dirty="0"/>
          </a:p>
          <a:p>
            <a:endParaRPr lang="en-US" sz="2400" dirty="0"/>
          </a:p>
        </p:txBody>
      </p:sp>
      <p:sp>
        <p:nvSpPr>
          <p:cNvPr id="5" name="Oval 4"/>
          <p:cNvSpPr/>
          <p:nvPr/>
        </p:nvSpPr>
        <p:spPr>
          <a:xfrm>
            <a:off x="3657600" y="228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1752600" y="2819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591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 calcmode="lin" valueType="num">
                                      <p:cBhvr additive="base">
                                        <p:cTn id="4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500" fill="hold"/>
                                        <p:tgtEl>
                                          <p:spTgt spid="6"/>
                                        </p:tgtEl>
                                        <p:attrNameLst>
                                          <p:attrName>ppt_x</p:attrName>
                                        </p:attrNameLst>
                                      </p:cBhvr>
                                      <p:tavLst>
                                        <p:tav tm="0">
                                          <p:val>
                                            <p:strVal val="#ppt_x"/>
                                          </p:val>
                                        </p:tav>
                                        <p:tav tm="100000">
                                          <p:val>
                                            <p:strVal val="#ppt_x"/>
                                          </p:val>
                                        </p:tav>
                                      </p:tavLst>
                                    </p:anim>
                                    <p:anim calcmode="lin" valueType="num">
                                      <p:cBhvr additive="base">
                                        <p:cTn id="5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5" name="TextBox 4"/>
          <p:cNvSpPr txBox="1"/>
          <p:nvPr/>
        </p:nvSpPr>
        <p:spPr>
          <a:xfrm>
            <a:off x="152400" y="228600"/>
            <a:ext cx="8991600" cy="6740307"/>
          </a:xfrm>
          <a:prstGeom prst="rect">
            <a:avLst/>
          </a:prstGeom>
          <a:noFill/>
        </p:spPr>
        <p:txBody>
          <a:bodyPr wrap="square" rtlCol="0">
            <a:spAutoFit/>
          </a:bodyPr>
          <a:lstStyle/>
          <a:p>
            <a:r>
              <a:rPr lang="en-US" b="1" dirty="0"/>
              <a:t>Question 22</a:t>
            </a:r>
            <a:r>
              <a:rPr lang="en-US" dirty="0"/>
              <a:t>. In 1985, the Coca-Cola Company </a:t>
            </a:r>
            <a:r>
              <a:rPr lang="en-US" b="1" u="sng" dirty="0"/>
              <a:t>altered</a:t>
            </a:r>
            <a:r>
              <a:rPr lang="en-US" dirty="0"/>
              <a:t> the secret formula of the drink’s ingredients.</a:t>
            </a:r>
          </a:p>
          <a:p>
            <a:r>
              <a:rPr lang="en-US" b="1" dirty="0"/>
              <a:t>	A</a:t>
            </a:r>
            <a:r>
              <a:rPr lang="en-US" dirty="0"/>
              <a:t>. modified	</a:t>
            </a:r>
            <a:r>
              <a:rPr lang="en-US" b="1" dirty="0"/>
              <a:t>B</a:t>
            </a:r>
            <a:r>
              <a:rPr lang="en-US" dirty="0"/>
              <a:t>. proposed	</a:t>
            </a:r>
            <a:r>
              <a:rPr lang="en-US" b="1" dirty="0"/>
              <a:t>C</a:t>
            </a:r>
            <a:r>
              <a:rPr lang="en-US" dirty="0"/>
              <a:t>. enriched	</a:t>
            </a:r>
            <a:r>
              <a:rPr lang="en-US" b="1" dirty="0"/>
              <a:t>D</a:t>
            </a:r>
            <a:r>
              <a:rPr lang="en-US" dirty="0"/>
              <a:t>. restore</a:t>
            </a:r>
          </a:p>
          <a:p>
            <a:endParaRPr lang="vi-VN" b="1" dirty="0" smtClean="0"/>
          </a:p>
          <a:p>
            <a:r>
              <a:rPr lang="en-US" dirty="0" err="1" smtClean="0"/>
              <a:t>Kiến</a:t>
            </a:r>
            <a:r>
              <a:rPr lang="en-US" dirty="0" smtClean="0"/>
              <a:t> </a:t>
            </a:r>
            <a:r>
              <a:rPr lang="en-US" dirty="0" err="1"/>
              <a:t>thức</a:t>
            </a:r>
            <a:r>
              <a:rPr lang="en-US" dirty="0"/>
              <a:t>: </a:t>
            </a:r>
            <a:r>
              <a:rPr lang="en-US" dirty="0" err="1"/>
              <a:t>Đồng</a:t>
            </a:r>
            <a:r>
              <a:rPr lang="en-US" dirty="0"/>
              <a:t> </a:t>
            </a:r>
            <a:r>
              <a:rPr lang="en-US" dirty="0" err="1"/>
              <a:t>nghĩa</a:t>
            </a:r>
            <a:r>
              <a:rPr lang="en-US" dirty="0"/>
              <a:t> (</a:t>
            </a:r>
            <a:r>
              <a:rPr lang="en-US" dirty="0" err="1"/>
              <a:t>từ</a:t>
            </a:r>
            <a:r>
              <a:rPr lang="en-US" dirty="0"/>
              <a:t> </a:t>
            </a:r>
            <a:r>
              <a:rPr lang="en-US" dirty="0" err="1"/>
              <a:t>đơn</a:t>
            </a:r>
            <a:r>
              <a:rPr lang="en-US" dirty="0"/>
              <a:t>)</a:t>
            </a:r>
          </a:p>
          <a:p>
            <a:r>
              <a:rPr lang="en-US" dirty="0" err="1"/>
              <a:t>Giải</a:t>
            </a:r>
            <a:r>
              <a:rPr lang="en-US" dirty="0"/>
              <a:t> </a:t>
            </a:r>
            <a:r>
              <a:rPr lang="en-US" dirty="0" err="1"/>
              <a:t>thích</a:t>
            </a:r>
            <a:r>
              <a:rPr lang="en-US" dirty="0"/>
              <a:t>:</a:t>
            </a:r>
          </a:p>
          <a:p>
            <a:r>
              <a:rPr lang="en-US" b="1" dirty="0"/>
              <a:t>A</a:t>
            </a:r>
            <a:r>
              <a:rPr lang="en-US" dirty="0"/>
              <a:t>. modified </a:t>
            </a:r>
            <a:r>
              <a:rPr lang="vi-VN" dirty="0"/>
              <a:t>/ˈmɒdɪfaɪ/</a:t>
            </a:r>
            <a:r>
              <a:rPr lang="en-US" dirty="0"/>
              <a:t> (v): </a:t>
            </a:r>
            <a:r>
              <a:rPr lang="en-US" dirty="0" err="1"/>
              <a:t>thay</a:t>
            </a:r>
            <a:r>
              <a:rPr lang="en-US" dirty="0"/>
              <a:t> </a:t>
            </a:r>
            <a:r>
              <a:rPr lang="en-US" dirty="0" err="1" smtClean="0"/>
              <a:t>đổi</a:t>
            </a:r>
            <a:r>
              <a:rPr lang="vi-VN" dirty="0" smtClean="0"/>
              <a:t>		</a:t>
            </a:r>
            <a:r>
              <a:rPr lang="en-US" b="1" dirty="0" smtClean="0"/>
              <a:t>B</a:t>
            </a:r>
            <a:r>
              <a:rPr lang="en-US" dirty="0"/>
              <a:t>. proposed </a:t>
            </a:r>
            <a:r>
              <a:rPr lang="vi-VN" dirty="0"/>
              <a:t>/prəˈpəʊz/</a:t>
            </a:r>
            <a:r>
              <a:rPr lang="en-US" dirty="0"/>
              <a:t> (v): </a:t>
            </a:r>
            <a:r>
              <a:rPr lang="en-US" dirty="0" err="1"/>
              <a:t>kiến</a:t>
            </a:r>
            <a:r>
              <a:rPr lang="en-US" dirty="0"/>
              <a:t> </a:t>
            </a:r>
            <a:r>
              <a:rPr lang="en-US" dirty="0" err="1"/>
              <a:t>nghị</a:t>
            </a:r>
            <a:endParaRPr lang="en-US" dirty="0"/>
          </a:p>
          <a:p>
            <a:r>
              <a:rPr lang="en-US" b="1" dirty="0"/>
              <a:t>C</a:t>
            </a:r>
            <a:r>
              <a:rPr lang="en-US" dirty="0"/>
              <a:t>. enriched </a:t>
            </a:r>
            <a:r>
              <a:rPr lang="vi-VN" dirty="0"/>
              <a:t>/ɪnˈrɪtʃ/</a:t>
            </a:r>
            <a:r>
              <a:rPr lang="en-US" dirty="0"/>
              <a:t> (v): </a:t>
            </a:r>
            <a:r>
              <a:rPr lang="en-US" dirty="0" err="1"/>
              <a:t>làm</a:t>
            </a:r>
            <a:r>
              <a:rPr lang="en-US" dirty="0"/>
              <a:t> </a:t>
            </a:r>
            <a:r>
              <a:rPr lang="en-US" dirty="0" err="1"/>
              <a:t>giàu</a:t>
            </a:r>
            <a:r>
              <a:rPr lang="en-US" dirty="0"/>
              <a:t>, </a:t>
            </a:r>
            <a:r>
              <a:rPr lang="en-US" dirty="0" err="1"/>
              <a:t>làm</a:t>
            </a:r>
            <a:r>
              <a:rPr lang="en-US" dirty="0"/>
              <a:t> </a:t>
            </a:r>
            <a:r>
              <a:rPr lang="en-US" dirty="0" err="1"/>
              <a:t>phong</a:t>
            </a:r>
            <a:r>
              <a:rPr lang="en-US" dirty="0"/>
              <a:t> </a:t>
            </a:r>
            <a:r>
              <a:rPr lang="en-US" dirty="0" err="1" smtClean="0"/>
              <a:t>phú</a:t>
            </a:r>
            <a:r>
              <a:rPr lang="vi-VN" dirty="0" smtClean="0"/>
              <a:t> </a:t>
            </a:r>
            <a:r>
              <a:rPr lang="en-US" b="1" dirty="0" smtClean="0"/>
              <a:t>D</a:t>
            </a:r>
            <a:r>
              <a:rPr lang="en-US" dirty="0"/>
              <a:t>. restored </a:t>
            </a:r>
            <a:r>
              <a:rPr lang="vi-VN" dirty="0"/>
              <a:t>/rɪˈstɔːr/</a:t>
            </a:r>
            <a:r>
              <a:rPr lang="en-US" dirty="0"/>
              <a:t> (v): </a:t>
            </a:r>
            <a:r>
              <a:rPr lang="en-US" dirty="0" err="1"/>
              <a:t>khôi</a:t>
            </a:r>
            <a:r>
              <a:rPr lang="en-US" dirty="0"/>
              <a:t> </a:t>
            </a:r>
            <a:r>
              <a:rPr lang="en-US" dirty="0" err="1"/>
              <a:t>phục</a:t>
            </a:r>
            <a:r>
              <a:rPr lang="en-US" dirty="0"/>
              <a:t>, </a:t>
            </a:r>
            <a:r>
              <a:rPr lang="en-US" dirty="0" err="1"/>
              <a:t>hồi</a:t>
            </a:r>
            <a:r>
              <a:rPr lang="en-US" dirty="0"/>
              <a:t> </a:t>
            </a:r>
            <a:r>
              <a:rPr lang="en-US" dirty="0" err="1"/>
              <a:t>phục</a:t>
            </a:r>
            <a:endParaRPr lang="en-US" dirty="0"/>
          </a:p>
          <a:p>
            <a:r>
              <a:rPr lang="en-US" b="1" dirty="0"/>
              <a:t>altered </a:t>
            </a:r>
            <a:r>
              <a:rPr lang="vi-VN" dirty="0"/>
              <a:t>/ˈɒltər /</a:t>
            </a:r>
            <a:r>
              <a:rPr lang="en-US" dirty="0"/>
              <a:t> (v): </a:t>
            </a:r>
            <a:r>
              <a:rPr lang="en-US" dirty="0" err="1"/>
              <a:t>thay</a:t>
            </a:r>
            <a:r>
              <a:rPr lang="en-US" dirty="0"/>
              <a:t> </a:t>
            </a:r>
            <a:r>
              <a:rPr lang="en-US" dirty="0" err="1"/>
              <a:t>đổi</a:t>
            </a:r>
            <a:r>
              <a:rPr lang="en-US" dirty="0"/>
              <a:t> = modified </a:t>
            </a:r>
          </a:p>
          <a:p>
            <a:r>
              <a:rPr lang="en-US" b="1" i="1" dirty="0" err="1"/>
              <a:t>Tạm</a:t>
            </a:r>
            <a:r>
              <a:rPr lang="en-US" b="1" i="1" dirty="0"/>
              <a:t> </a:t>
            </a:r>
            <a:r>
              <a:rPr lang="en-US" b="1" i="1" dirty="0" err="1"/>
              <a:t>dịch</a:t>
            </a:r>
            <a:r>
              <a:rPr lang="en-US" b="1" i="1" dirty="0"/>
              <a:t>:</a:t>
            </a:r>
            <a:r>
              <a:rPr lang="en-US" i="1" dirty="0"/>
              <a:t> </a:t>
            </a:r>
            <a:endParaRPr lang="en-US" dirty="0"/>
          </a:p>
          <a:p>
            <a:r>
              <a:rPr lang="en-US" i="1" dirty="0" err="1"/>
              <a:t>Vào</a:t>
            </a:r>
            <a:r>
              <a:rPr lang="en-US" i="1" dirty="0"/>
              <a:t> </a:t>
            </a:r>
            <a:r>
              <a:rPr lang="en-US" i="1" dirty="0" err="1"/>
              <a:t>năm</a:t>
            </a:r>
            <a:r>
              <a:rPr lang="en-US" i="1" dirty="0"/>
              <a:t> 1985, </a:t>
            </a:r>
            <a:r>
              <a:rPr lang="en-US" i="1" dirty="0" err="1"/>
              <a:t>công</a:t>
            </a:r>
            <a:r>
              <a:rPr lang="en-US" i="1" dirty="0"/>
              <a:t> </a:t>
            </a:r>
            <a:r>
              <a:rPr lang="en-US" i="1" dirty="0" err="1"/>
              <a:t>ty</a:t>
            </a:r>
            <a:r>
              <a:rPr lang="en-US" i="1" dirty="0"/>
              <a:t> Coca-Cola </a:t>
            </a:r>
            <a:r>
              <a:rPr lang="en-US" i="1" dirty="0" err="1"/>
              <a:t>đã</a:t>
            </a:r>
            <a:r>
              <a:rPr lang="en-US" i="1" dirty="0"/>
              <a:t> </a:t>
            </a:r>
            <a:r>
              <a:rPr lang="en-US" i="1" dirty="0" err="1"/>
              <a:t>thay</a:t>
            </a:r>
            <a:r>
              <a:rPr lang="en-US" i="1" dirty="0"/>
              <a:t> </a:t>
            </a:r>
            <a:r>
              <a:rPr lang="en-US" i="1" dirty="0" err="1"/>
              <a:t>đổi</a:t>
            </a:r>
            <a:r>
              <a:rPr lang="en-US" i="1" dirty="0"/>
              <a:t> </a:t>
            </a:r>
            <a:r>
              <a:rPr lang="en-US" i="1" dirty="0" err="1"/>
              <a:t>công</a:t>
            </a:r>
            <a:r>
              <a:rPr lang="en-US" i="1" dirty="0"/>
              <a:t> </a:t>
            </a:r>
            <a:r>
              <a:rPr lang="en-US" i="1" dirty="0" err="1"/>
              <a:t>thức</a:t>
            </a:r>
            <a:r>
              <a:rPr lang="en-US" i="1" dirty="0"/>
              <a:t> </a:t>
            </a:r>
            <a:r>
              <a:rPr lang="en-US" i="1" dirty="0" err="1"/>
              <a:t>bí</a:t>
            </a:r>
            <a:r>
              <a:rPr lang="en-US" i="1" dirty="0"/>
              <a:t> </a:t>
            </a:r>
            <a:r>
              <a:rPr lang="en-US" i="1" dirty="0" err="1"/>
              <a:t>mật</a:t>
            </a:r>
            <a:r>
              <a:rPr lang="en-US" i="1" dirty="0"/>
              <a:t> </a:t>
            </a:r>
            <a:r>
              <a:rPr lang="en-US" i="1" dirty="0" err="1"/>
              <a:t>về</a:t>
            </a:r>
            <a:r>
              <a:rPr lang="en-US" i="1" dirty="0"/>
              <a:t> </a:t>
            </a:r>
            <a:r>
              <a:rPr lang="en-US" i="1" dirty="0" err="1"/>
              <a:t>các</a:t>
            </a:r>
            <a:r>
              <a:rPr lang="en-US" i="1" dirty="0"/>
              <a:t> </a:t>
            </a:r>
            <a:r>
              <a:rPr lang="en-US" i="1" dirty="0" err="1"/>
              <a:t>thành</a:t>
            </a:r>
            <a:r>
              <a:rPr lang="en-US" i="1" dirty="0"/>
              <a:t> </a:t>
            </a:r>
            <a:r>
              <a:rPr lang="en-US" i="1" dirty="0" err="1"/>
              <a:t>phần</a:t>
            </a:r>
            <a:r>
              <a:rPr lang="en-US" i="1" dirty="0"/>
              <a:t> </a:t>
            </a:r>
            <a:r>
              <a:rPr lang="en-US" i="1" dirty="0" err="1"/>
              <a:t>của</a:t>
            </a:r>
            <a:r>
              <a:rPr lang="en-US" i="1" dirty="0"/>
              <a:t> </a:t>
            </a:r>
            <a:r>
              <a:rPr lang="en-US" i="1" dirty="0" err="1"/>
              <a:t>đồ</a:t>
            </a:r>
            <a:r>
              <a:rPr lang="en-US" i="1" dirty="0"/>
              <a:t> </a:t>
            </a:r>
            <a:r>
              <a:rPr lang="en-US" i="1" dirty="0" err="1"/>
              <a:t>uống</a:t>
            </a:r>
            <a:r>
              <a:rPr lang="en-US" i="1" dirty="0"/>
              <a:t>.</a:t>
            </a:r>
            <a:endParaRPr lang="en-US" dirty="0"/>
          </a:p>
          <a:p>
            <a:r>
              <a:rPr lang="en-US" b="1" dirty="0"/>
              <a:t>Question 23</a:t>
            </a:r>
            <a:r>
              <a:rPr lang="vi-VN" dirty="0"/>
              <a:t>. Due to the foot-and-mouth pandemic, the company was forced to </a:t>
            </a:r>
            <a:r>
              <a:rPr lang="vi-VN" b="1" u="sng" dirty="0"/>
              <a:t>reappraise</a:t>
            </a:r>
            <a:r>
              <a:rPr lang="vi-VN" b="1" dirty="0"/>
              <a:t> </a:t>
            </a:r>
            <a:r>
              <a:rPr lang="vi-VN" dirty="0"/>
              <a:t>its strategy.</a:t>
            </a:r>
            <a:endParaRPr lang="en-US" dirty="0"/>
          </a:p>
          <a:p>
            <a:r>
              <a:rPr lang="vi-VN" b="1" dirty="0"/>
              <a:t>	A. </a:t>
            </a:r>
            <a:r>
              <a:rPr lang="vi-VN" dirty="0"/>
              <a:t>reapply	</a:t>
            </a:r>
            <a:r>
              <a:rPr lang="vi-VN" b="1" dirty="0"/>
              <a:t>B. </a:t>
            </a:r>
            <a:r>
              <a:rPr lang="vi-VN" dirty="0"/>
              <a:t>reconsider	</a:t>
            </a:r>
            <a:r>
              <a:rPr lang="vi-VN" b="1" dirty="0"/>
              <a:t>C. </a:t>
            </a:r>
            <a:r>
              <a:rPr lang="vi-VN" dirty="0"/>
              <a:t>remind	</a:t>
            </a:r>
            <a:r>
              <a:rPr lang="vi-VN" b="1" dirty="0"/>
              <a:t>D. </a:t>
            </a:r>
            <a:r>
              <a:rPr lang="vi-VN" dirty="0"/>
              <a:t>recall</a:t>
            </a:r>
            <a:endParaRPr lang="en-US" dirty="0"/>
          </a:p>
          <a:p>
            <a:endParaRPr lang="vi-VN" b="1" dirty="0" smtClean="0"/>
          </a:p>
          <a:p>
            <a:r>
              <a:rPr lang="vi-VN" dirty="0" smtClean="0"/>
              <a:t>Kiến </a:t>
            </a:r>
            <a:r>
              <a:rPr lang="vi-VN" dirty="0"/>
              <a:t>thức: </a:t>
            </a:r>
            <a:r>
              <a:rPr lang="en-US" dirty="0" err="1"/>
              <a:t>Đồng</a:t>
            </a:r>
            <a:r>
              <a:rPr lang="en-US" dirty="0"/>
              <a:t> </a:t>
            </a:r>
            <a:r>
              <a:rPr lang="en-US" dirty="0" err="1"/>
              <a:t>nghĩa</a:t>
            </a:r>
            <a:r>
              <a:rPr lang="en-US" dirty="0"/>
              <a:t> (</a:t>
            </a:r>
            <a:r>
              <a:rPr lang="en-US" dirty="0" err="1"/>
              <a:t>từ</a:t>
            </a:r>
            <a:r>
              <a:rPr lang="en-US" dirty="0"/>
              <a:t> </a:t>
            </a:r>
            <a:r>
              <a:rPr lang="en-US" dirty="0" err="1"/>
              <a:t>đơn</a:t>
            </a:r>
            <a:r>
              <a:rPr lang="en-US" dirty="0"/>
              <a:t>)</a:t>
            </a:r>
          </a:p>
          <a:p>
            <a:r>
              <a:rPr lang="vi-VN" dirty="0"/>
              <a:t>Giải thích: reappraise (v): xem xét lại</a:t>
            </a:r>
            <a:endParaRPr lang="en-US" dirty="0"/>
          </a:p>
          <a:p>
            <a:r>
              <a:rPr lang="vi-VN" b="1" dirty="0"/>
              <a:t>A</a:t>
            </a:r>
            <a:r>
              <a:rPr lang="vi-VN" dirty="0"/>
              <a:t>. reapply (v): đăng ký lại				</a:t>
            </a:r>
            <a:r>
              <a:rPr lang="vi-VN" b="1" dirty="0"/>
              <a:t>B</a:t>
            </a:r>
            <a:r>
              <a:rPr lang="vi-VN" dirty="0"/>
              <a:t>. reconsider (v): xem xét lại</a:t>
            </a:r>
            <a:endParaRPr lang="en-US" dirty="0"/>
          </a:p>
          <a:p>
            <a:r>
              <a:rPr lang="vi-VN" b="1" dirty="0"/>
              <a:t>C</a:t>
            </a:r>
            <a:r>
              <a:rPr lang="vi-VN" dirty="0"/>
              <a:t>. remind (v): nhắc nhở				</a:t>
            </a:r>
            <a:r>
              <a:rPr lang="vi-VN" b="1" dirty="0"/>
              <a:t>D</a:t>
            </a:r>
            <a:r>
              <a:rPr lang="vi-VN" dirty="0"/>
              <a:t>. recall (v): nhớ lại</a:t>
            </a:r>
            <a:endParaRPr lang="en-US" dirty="0"/>
          </a:p>
          <a:p>
            <a:r>
              <a:rPr lang="vi-VN" dirty="0"/>
              <a:t>→ reappraise = reconsider</a:t>
            </a:r>
            <a:endParaRPr lang="en-US" dirty="0"/>
          </a:p>
          <a:p>
            <a:r>
              <a:rPr lang="vi-VN" b="1" i="1" dirty="0"/>
              <a:t>Tạm dịch</a:t>
            </a:r>
            <a:r>
              <a:rPr lang="vi-VN" i="1" dirty="0"/>
              <a:t>: Do đại dịch lở mồm long móng, công ty buộc phải xem xét lại chiến lược của mình</a:t>
            </a:r>
            <a:r>
              <a:rPr lang="vi-VN" dirty="0"/>
              <a:t>.</a:t>
            </a:r>
            <a:endParaRPr lang="en-US" dirty="0"/>
          </a:p>
          <a:p>
            <a:endParaRPr lang="en-US" dirty="0"/>
          </a:p>
        </p:txBody>
      </p:sp>
      <p:sp>
        <p:nvSpPr>
          <p:cNvPr id="6" name="Oval 5"/>
          <p:cNvSpPr/>
          <p:nvPr/>
        </p:nvSpPr>
        <p:spPr>
          <a:xfrm>
            <a:off x="10668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2895600" y="4038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73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1000"/>
                                        <p:tgtEl>
                                          <p:spTgt spid="5">
                                            <p:txEl>
                                              <p:pRg st="6" end="6"/>
                                            </p:txEl>
                                          </p:spTgt>
                                        </p:tgtEl>
                                      </p:cBhvr>
                                    </p:animEffect>
                                    <p:anim calcmode="lin" valueType="num">
                                      <p:cBhvr>
                                        <p:cTn id="2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1000"/>
                                        <p:tgtEl>
                                          <p:spTgt spid="5">
                                            <p:txEl>
                                              <p:pRg st="7" end="7"/>
                                            </p:txEl>
                                          </p:spTgt>
                                        </p:tgtEl>
                                      </p:cBhvr>
                                    </p:animEffect>
                                    <p:anim calcmode="lin" valueType="num">
                                      <p:cBhvr>
                                        <p:cTn id="2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1000"/>
                                        <p:tgtEl>
                                          <p:spTgt spid="5">
                                            <p:txEl>
                                              <p:pRg st="8" end="8"/>
                                            </p:txEl>
                                          </p:spTgt>
                                        </p:tgtEl>
                                      </p:cBhvr>
                                    </p:animEffect>
                                    <p:anim calcmode="lin" valueType="num">
                                      <p:cBhvr>
                                        <p:cTn id="3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1000"/>
                                        <p:tgtEl>
                                          <p:spTgt spid="5">
                                            <p:txEl>
                                              <p:pRg st="9" end="9"/>
                                            </p:txEl>
                                          </p:spTgt>
                                        </p:tgtEl>
                                      </p:cBhvr>
                                    </p:animEffect>
                                    <p:anim calcmode="lin" valueType="num">
                                      <p:cBhvr>
                                        <p:cTn id="38"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ppt_x"/>
                                          </p:val>
                                        </p:tav>
                                        <p:tav tm="100000">
                                          <p:val>
                                            <p:strVal val="#ppt_x"/>
                                          </p:val>
                                        </p:tav>
                                      </p:tavLst>
                                    </p:anim>
                                    <p:anim calcmode="lin" valueType="num">
                                      <p:cBhvr additive="base">
                                        <p:cTn id="4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5">
                                            <p:txEl>
                                              <p:pRg st="13" end="13"/>
                                            </p:txEl>
                                          </p:spTgt>
                                        </p:tgtEl>
                                        <p:attrNameLst>
                                          <p:attrName>style.visibility</p:attrName>
                                        </p:attrNameLst>
                                      </p:cBhvr>
                                      <p:to>
                                        <p:strVal val="visible"/>
                                      </p:to>
                                    </p:set>
                                    <p:animEffect transition="in" filter="fade">
                                      <p:cBhvr>
                                        <p:cTn id="50" dur="1000"/>
                                        <p:tgtEl>
                                          <p:spTgt spid="5">
                                            <p:txEl>
                                              <p:pRg st="13" end="13"/>
                                            </p:txEl>
                                          </p:spTgt>
                                        </p:tgtEl>
                                      </p:cBhvr>
                                    </p:animEffect>
                                    <p:anim calcmode="lin" valueType="num">
                                      <p:cBhvr>
                                        <p:cTn id="51"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animEffect transition="in" filter="fade">
                                      <p:cBhvr>
                                        <p:cTn id="55" dur="1000"/>
                                        <p:tgtEl>
                                          <p:spTgt spid="5">
                                            <p:txEl>
                                              <p:pRg st="14" end="14"/>
                                            </p:txEl>
                                          </p:spTgt>
                                        </p:tgtEl>
                                      </p:cBhvr>
                                    </p:animEffect>
                                    <p:anim calcmode="lin" valueType="num">
                                      <p:cBhvr>
                                        <p:cTn id="56"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5">
                                            <p:txEl>
                                              <p:pRg st="15" end="15"/>
                                            </p:txEl>
                                          </p:spTgt>
                                        </p:tgtEl>
                                        <p:attrNameLst>
                                          <p:attrName>style.visibility</p:attrName>
                                        </p:attrNameLst>
                                      </p:cBhvr>
                                      <p:to>
                                        <p:strVal val="visible"/>
                                      </p:to>
                                    </p:set>
                                    <p:animEffect transition="in" filter="fade">
                                      <p:cBhvr>
                                        <p:cTn id="60" dur="1000"/>
                                        <p:tgtEl>
                                          <p:spTgt spid="5">
                                            <p:txEl>
                                              <p:pRg st="15" end="15"/>
                                            </p:txEl>
                                          </p:spTgt>
                                        </p:tgtEl>
                                      </p:cBhvr>
                                    </p:animEffect>
                                    <p:anim calcmode="lin" valueType="num">
                                      <p:cBhvr>
                                        <p:cTn id="61"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5">
                                            <p:txEl>
                                              <p:pRg st="16" end="16"/>
                                            </p:txEl>
                                          </p:spTgt>
                                        </p:tgtEl>
                                        <p:attrNameLst>
                                          <p:attrName>style.visibility</p:attrName>
                                        </p:attrNameLst>
                                      </p:cBhvr>
                                      <p:to>
                                        <p:strVal val="visible"/>
                                      </p:to>
                                    </p:set>
                                    <p:animEffect transition="in" filter="fade">
                                      <p:cBhvr>
                                        <p:cTn id="65" dur="1000"/>
                                        <p:tgtEl>
                                          <p:spTgt spid="5">
                                            <p:txEl>
                                              <p:pRg st="16" end="16"/>
                                            </p:txEl>
                                          </p:spTgt>
                                        </p:tgtEl>
                                      </p:cBhvr>
                                    </p:animEffect>
                                    <p:anim calcmode="lin" valueType="num">
                                      <p:cBhvr>
                                        <p:cTn id="66"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5">
                                            <p:txEl>
                                              <p:pRg st="17" end="17"/>
                                            </p:txEl>
                                          </p:spTgt>
                                        </p:tgtEl>
                                        <p:attrNameLst>
                                          <p:attrName>style.visibility</p:attrName>
                                        </p:attrNameLst>
                                      </p:cBhvr>
                                      <p:to>
                                        <p:strVal val="visible"/>
                                      </p:to>
                                    </p:set>
                                    <p:animEffect transition="in" filter="fade">
                                      <p:cBhvr>
                                        <p:cTn id="70" dur="1000"/>
                                        <p:tgtEl>
                                          <p:spTgt spid="5">
                                            <p:txEl>
                                              <p:pRg st="17" end="17"/>
                                            </p:txEl>
                                          </p:spTgt>
                                        </p:tgtEl>
                                      </p:cBhvr>
                                    </p:animEffect>
                                    <p:anim calcmode="lin" valueType="num">
                                      <p:cBhvr>
                                        <p:cTn id="71"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17" end="17"/>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5">
                                            <p:txEl>
                                              <p:pRg st="18" end="18"/>
                                            </p:txEl>
                                          </p:spTgt>
                                        </p:tgtEl>
                                        <p:attrNameLst>
                                          <p:attrName>style.visibility</p:attrName>
                                        </p:attrNameLst>
                                      </p:cBhvr>
                                      <p:to>
                                        <p:strVal val="visible"/>
                                      </p:to>
                                    </p:set>
                                    <p:animEffect transition="in" filter="fade">
                                      <p:cBhvr>
                                        <p:cTn id="75" dur="1000"/>
                                        <p:tgtEl>
                                          <p:spTgt spid="5">
                                            <p:txEl>
                                              <p:pRg st="18" end="18"/>
                                            </p:txEl>
                                          </p:spTgt>
                                        </p:tgtEl>
                                      </p:cBhvr>
                                    </p:animEffect>
                                    <p:anim calcmode="lin" valueType="num">
                                      <p:cBhvr>
                                        <p:cTn id="76" dur="1000" fill="hold"/>
                                        <p:tgtEl>
                                          <p:spTgt spid="5">
                                            <p:txEl>
                                              <p:pRg st="18" end="18"/>
                                            </p:txEl>
                                          </p:spTgt>
                                        </p:tgtEl>
                                        <p:attrNameLst>
                                          <p:attrName>ppt_x</p:attrName>
                                        </p:attrNameLst>
                                      </p:cBhvr>
                                      <p:tavLst>
                                        <p:tav tm="0">
                                          <p:val>
                                            <p:strVal val="#ppt_x"/>
                                          </p:val>
                                        </p:tav>
                                        <p:tav tm="100000">
                                          <p:val>
                                            <p:strVal val="#ppt_x"/>
                                          </p:val>
                                        </p:tav>
                                      </p:tavLst>
                                    </p:anim>
                                    <p:anim calcmode="lin" valueType="num">
                                      <p:cBhvr>
                                        <p:cTn id="77" dur="1000" fill="hold"/>
                                        <p:tgtEl>
                                          <p:spTgt spid="5">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 calcmode="lin" valueType="num">
                                      <p:cBhvr additive="base">
                                        <p:cTn id="82" dur="500" fill="hold"/>
                                        <p:tgtEl>
                                          <p:spTgt spid="7"/>
                                        </p:tgtEl>
                                        <p:attrNameLst>
                                          <p:attrName>ppt_x</p:attrName>
                                        </p:attrNameLst>
                                      </p:cBhvr>
                                      <p:tavLst>
                                        <p:tav tm="0">
                                          <p:val>
                                            <p:strVal val="#ppt_x"/>
                                          </p:val>
                                        </p:tav>
                                        <p:tav tm="100000">
                                          <p:val>
                                            <p:strVal val="#ppt_x"/>
                                          </p:val>
                                        </p:tav>
                                      </p:tavLst>
                                    </p:anim>
                                    <p:anim calcmode="lin" valueType="num">
                                      <p:cBhvr additive="base">
                                        <p:cTn id="8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991600" cy="6463308"/>
          </a:xfrm>
          <a:prstGeom prst="rect">
            <a:avLst/>
          </a:prstGeom>
          <a:noFill/>
        </p:spPr>
        <p:txBody>
          <a:bodyPr wrap="square" rtlCol="0">
            <a:spAutoFit/>
          </a:bodyPr>
          <a:lstStyle/>
          <a:p>
            <a:r>
              <a:rPr lang="en-US" b="1" dirty="0"/>
              <a:t>Question 24</a:t>
            </a:r>
            <a:r>
              <a:rPr lang="en-US" dirty="0"/>
              <a:t>. </a:t>
            </a:r>
            <a:r>
              <a:rPr lang="vi-VN" dirty="0"/>
              <a:t>The whole country is </a:t>
            </a:r>
            <a:r>
              <a:rPr lang="vi-VN" b="1" u="sng" dirty="0"/>
              <a:t>up in arms</a:t>
            </a:r>
            <a:r>
              <a:rPr lang="vi-VN" b="1" dirty="0"/>
              <a:t> </a:t>
            </a:r>
            <a:r>
              <a:rPr lang="vi-VN" dirty="0"/>
              <a:t>about the new tax the government has imposed on books.</a:t>
            </a:r>
            <a:endParaRPr lang="en-US" dirty="0"/>
          </a:p>
          <a:p>
            <a:r>
              <a:rPr lang="vi-VN" b="1" dirty="0"/>
              <a:t>	A. </a:t>
            </a:r>
            <a:r>
              <a:rPr lang="vi-VN" dirty="0"/>
              <a:t>worried	</a:t>
            </a:r>
            <a:r>
              <a:rPr lang="vi-VN" b="1" dirty="0"/>
              <a:t>B. </a:t>
            </a:r>
            <a:r>
              <a:rPr lang="vi-VN" dirty="0"/>
              <a:t>angry	</a:t>
            </a:r>
            <a:r>
              <a:rPr lang="vi-VN" b="1" dirty="0"/>
              <a:t>C. </a:t>
            </a:r>
            <a:r>
              <a:rPr lang="vi-VN" dirty="0"/>
              <a:t>excited	</a:t>
            </a:r>
            <a:r>
              <a:rPr lang="vi-VN" b="1" dirty="0"/>
              <a:t>D. </a:t>
            </a:r>
            <a:r>
              <a:rPr lang="vi-VN" dirty="0"/>
              <a:t>passive</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Trái</a:t>
            </a:r>
            <a:r>
              <a:rPr lang="en-US" dirty="0"/>
              <a:t> </a:t>
            </a:r>
            <a:r>
              <a:rPr lang="en-US" dirty="0" err="1"/>
              <a:t>nghĩa</a:t>
            </a:r>
            <a:r>
              <a:rPr lang="en-US" dirty="0"/>
              <a:t> (</a:t>
            </a:r>
            <a:r>
              <a:rPr lang="en-US" dirty="0" err="1"/>
              <a:t>cụm</a:t>
            </a:r>
            <a:r>
              <a:rPr lang="en-US" dirty="0"/>
              <a:t> </a:t>
            </a:r>
            <a:r>
              <a:rPr lang="en-US" dirty="0" err="1"/>
              <a:t>từ</a:t>
            </a:r>
            <a:r>
              <a:rPr lang="en-US" dirty="0"/>
              <a:t> </a:t>
            </a:r>
            <a:r>
              <a:rPr lang="en-US" dirty="0" err="1"/>
              <a:t>hoặc</a:t>
            </a:r>
            <a:r>
              <a:rPr lang="en-US" dirty="0"/>
              <a:t> </a:t>
            </a:r>
            <a:r>
              <a:rPr lang="en-US" dirty="0" err="1"/>
              <a:t>thành</a:t>
            </a:r>
            <a:r>
              <a:rPr lang="en-US" dirty="0"/>
              <a:t> </a:t>
            </a:r>
            <a:r>
              <a:rPr lang="en-US" dirty="0" err="1"/>
              <a:t>ngữ</a:t>
            </a:r>
            <a:r>
              <a:rPr lang="en-US" dirty="0"/>
              <a:t>)</a:t>
            </a:r>
          </a:p>
          <a:p>
            <a:r>
              <a:rPr lang="en-US" dirty="0" err="1"/>
              <a:t>Giải</a:t>
            </a:r>
            <a:r>
              <a:rPr lang="en-US" dirty="0"/>
              <a:t> </a:t>
            </a:r>
            <a:r>
              <a:rPr lang="en-US" dirty="0" err="1"/>
              <a:t>thích</a:t>
            </a:r>
            <a:r>
              <a:rPr lang="en-US" dirty="0"/>
              <a:t>:</a:t>
            </a:r>
          </a:p>
          <a:p>
            <a:r>
              <a:rPr lang="vi-VN" dirty="0"/>
              <a:t>up in arms: tức giận, nổi loạn, bất mãn</a:t>
            </a:r>
            <a:endParaRPr lang="en-US" dirty="0"/>
          </a:p>
          <a:p>
            <a:r>
              <a:rPr lang="vi-VN" b="1" dirty="0"/>
              <a:t>A</a:t>
            </a:r>
            <a:r>
              <a:rPr lang="vi-VN" dirty="0"/>
              <a:t>. worried (a): lo </a:t>
            </a:r>
            <a:r>
              <a:rPr lang="vi-VN" dirty="0" smtClean="0"/>
              <a:t>lắng		</a:t>
            </a:r>
            <a:r>
              <a:rPr lang="vi-VN" b="1" dirty="0" smtClean="0"/>
              <a:t>B</a:t>
            </a:r>
            <a:r>
              <a:rPr lang="vi-VN" dirty="0"/>
              <a:t>. angry (a): tức giận</a:t>
            </a:r>
            <a:endParaRPr lang="en-US" dirty="0"/>
          </a:p>
          <a:p>
            <a:r>
              <a:rPr lang="vi-VN" b="1" dirty="0"/>
              <a:t>C</a:t>
            </a:r>
            <a:r>
              <a:rPr lang="vi-VN" dirty="0"/>
              <a:t>. excited (a): phấn </a:t>
            </a:r>
            <a:r>
              <a:rPr lang="vi-VN" dirty="0" smtClean="0"/>
              <a:t>khích		</a:t>
            </a:r>
            <a:r>
              <a:rPr lang="vi-VN" b="1" dirty="0" smtClean="0"/>
              <a:t>D</a:t>
            </a:r>
            <a:r>
              <a:rPr lang="vi-VN" dirty="0"/>
              <a:t>. passive (a): bị động</a:t>
            </a:r>
            <a:endParaRPr lang="en-US" dirty="0"/>
          </a:p>
          <a:p>
            <a:r>
              <a:rPr lang="vi-VN" dirty="0"/>
              <a:t>→ up in arms &gt;&lt; excited</a:t>
            </a:r>
            <a:endParaRPr lang="en-US" dirty="0"/>
          </a:p>
          <a:p>
            <a:r>
              <a:rPr lang="vi-VN" b="1" i="1" dirty="0"/>
              <a:t>Tạm dịch</a:t>
            </a:r>
            <a:r>
              <a:rPr lang="vi-VN" i="1" dirty="0"/>
              <a:t>: Cả đất nước đang dậy sóng về mức thuế mới mà chính phủ áp dụng đối với sách.</a:t>
            </a:r>
            <a:endParaRPr lang="en-US" dirty="0"/>
          </a:p>
          <a:p>
            <a:r>
              <a:rPr lang="en-US" b="1" dirty="0"/>
              <a:t>Question 25</a:t>
            </a:r>
            <a:r>
              <a:rPr lang="vi-VN" dirty="0"/>
              <a:t>. Arguing with David is </a:t>
            </a:r>
            <a:r>
              <a:rPr lang="vi-VN" b="1" u="sng" dirty="0"/>
              <a:t>futile</a:t>
            </a:r>
            <a:r>
              <a:rPr lang="vi-VN" dirty="0"/>
              <a:t>; he’ll never accept that he was wrong.</a:t>
            </a:r>
            <a:endParaRPr lang="en-US" dirty="0"/>
          </a:p>
          <a:p>
            <a:r>
              <a:rPr lang="vi-VN" b="1" dirty="0"/>
              <a:t>	A. </a:t>
            </a:r>
            <a:r>
              <a:rPr lang="vi-VN" dirty="0"/>
              <a:t>pointless	</a:t>
            </a:r>
            <a:r>
              <a:rPr lang="vi-VN" b="1" dirty="0"/>
              <a:t>B. </a:t>
            </a:r>
            <a:r>
              <a:rPr lang="vi-VN" dirty="0"/>
              <a:t>modern	</a:t>
            </a:r>
            <a:r>
              <a:rPr lang="vi-VN" b="1" dirty="0"/>
              <a:t>C. </a:t>
            </a:r>
            <a:r>
              <a:rPr lang="vi-VN" dirty="0"/>
              <a:t>fruitful	</a:t>
            </a:r>
            <a:r>
              <a:rPr lang="vi-VN" b="1" dirty="0"/>
              <a:t>D. </a:t>
            </a:r>
            <a:r>
              <a:rPr lang="vi-VN" dirty="0"/>
              <a:t>stupid</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Trái</a:t>
            </a:r>
            <a:r>
              <a:rPr lang="en-US" dirty="0"/>
              <a:t> </a:t>
            </a:r>
            <a:r>
              <a:rPr lang="en-US" dirty="0" err="1"/>
              <a:t>nghĩa</a:t>
            </a:r>
            <a:r>
              <a:rPr lang="en-US" dirty="0"/>
              <a:t> (</a:t>
            </a:r>
            <a:r>
              <a:rPr lang="en-US" dirty="0" err="1"/>
              <a:t>từ</a:t>
            </a:r>
            <a:r>
              <a:rPr lang="en-US" dirty="0"/>
              <a:t> </a:t>
            </a:r>
            <a:r>
              <a:rPr lang="en-US" dirty="0" err="1"/>
              <a:t>đơn</a:t>
            </a:r>
            <a:r>
              <a:rPr lang="en-US" dirty="0"/>
              <a:t>)</a:t>
            </a:r>
          </a:p>
          <a:p>
            <a:r>
              <a:rPr lang="en-US" dirty="0" err="1"/>
              <a:t>Giải</a:t>
            </a:r>
            <a:r>
              <a:rPr lang="en-US" dirty="0"/>
              <a:t> </a:t>
            </a:r>
            <a:r>
              <a:rPr lang="en-US" dirty="0" err="1"/>
              <a:t>thích</a:t>
            </a:r>
            <a:r>
              <a:rPr lang="en-US" dirty="0"/>
              <a:t>: </a:t>
            </a:r>
          </a:p>
          <a:p>
            <a:r>
              <a:rPr lang="vi-VN" b="1" dirty="0"/>
              <a:t>A</a:t>
            </a:r>
            <a:r>
              <a:rPr lang="vi-VN" dirty="0"/>
              <a:t>. pointless (adj): vô ích				</a:t>
            </a:r>
            <a:r>
              <a:rPr lang="vi-VN" b="1" dirty="0"/>
              <a:t>B</a:t>
            </a:r>
            <a:r>
              <a:rPr lang="vi-VN" dirty="0"/>
              <a:t>. modern (adj): hiện đại</a:t>
            </a:r>
            <a:endParaRPr lang="en-US" dirty="0"/>
          </a:p>
          <a:p>
            <a:r>
              <a:rPr lang="vi-VN" b="1" dirty="0"/>
              <a:t>C</a:t>
            </a:r>
            <a:r>
              <a:rPr lang="vi-VN" dirty="0"/>
              <a:t>. fruitful (adj): hiệu quả				</a:t>
            </a:r>
            <a:r>
              <a:rPr lang="vi-VN" b="1" dirty="0"/>
              <a:t>D</a:t>
            </a:r>
            <a:r>
              <a:rPr lang="vi-VN" dirty="0"/>
              <a:t>. stupid (adj): ngu ngốc</a:t>
            </a:r>
            <a:endParaRPr lang="en-US" dirty="0"/>
          </a:p>
          <a:p>
            <a:r>
              <a:rPr lang="vi-VN" dirty="0"/>
              <a:t>Futile (adj): vô ích = pointless &gt;&lt; fruitful</a:t>
            </a:r>
            <a:endParaRPr lang="en-US" dirty="0"/>
          </a:p>
          <a:p>
            <a:r>
              <a:rPr lang="vi-VN" b="1" dirty="0"/>
              <a:t>Tạm dịch:</a:t>
            </a:r>
            <a:r>
              <a:rPr lang="vi-VN" dirty="0"/>
              <a:t> Tranh luận với Rick là vô ích; anh ấy sẽ không bao giờ chấp nhận rằng anh ấy đã sai.</a:t>
            </a:r>
            <a:endParaRPr lang="en-US" dirty="0"/>
          </a:p>
          <a:p>
            <a:endParaRPr lang="en-US" dirty="0"/>
          </a:p>
        </p:txBody>
      </p:sp>
      <p:sp>
        <p:nvSpPr>
          <p:cNvPr id="6" name="Oval 5"/>
          <p:cNvSpPr/>
          <p:nvPr/>
        </p:nvSpPr>
        <p:spPr>
          <a:xfrm>
            <a:off x="3733800" y="6858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6324600" y="3810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134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
                                            <p:txEl>
                                              <p:pRg st="13" end="13"/>
                                            </p:txEl>
                                          </p:spTgt>
                                        </p:tgtEl>
                                        <p:attrNameLst>
                                          <p:attrName>style.visibility</p:attrName>
                                        </p:attrNameLst>
                                      </p:cBhvr>
                                      <p:to>
                                        <p:strVal val="visible"/>
                                      </p:to>
                                    </p:set>
                                    <p:anim calcmode="lin" valueType="num">
                                      <p:cBhvr additive="base">
                                        <p:cTn id="44"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5">
                                            <p:txEl>
                                              <p:pRg st="14" end="14"/>
                                            </p:txEl>
                                          </p:spTgt>
                                        </p:tgtEl>
                                        <p:attrNameLst>
                                          <p:attrName>style.visibility</p:attrName>
                                        </p:attrNameLst>
                                      </p:cBhvr>
                                      <p:to>
                                        <p:strVal val="visible"/>
                                      </p:to>
                                    </p:set>
                                    <p:anim calcmode="lin" valueType="num">
                                      <p:cBhvr additive="base">
                                        <p:cTn id="48"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5">
                                            <p:txEl>
                                              <p:pRg st="15" end="15"/>
                                            </p:txEl>
                                          </p:spTgt>
                                        </p:tgtEl>
                                        <p:attrNameLst>
                                          <p:attrName>style.visibility</p:attrName>
                                        </p:attrNameLst>
                                      </p:cBhvr>
                                      <p:to>
                                        <p:strVal val="visible"/>
                                      </p:to>
                                    </p:set>
                                    <p:anim calcmode="lin" valueType="num">
                                      <p:cBhvr additive="base">
                                        <p:cTn id="52"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5">
                                            <p:txEl>
                                              <p:pRg st="16" end="16"/>
                                            </p:txEl>
                                          </p:spTgt>
                                        </p:tgtEl>
                                        <p:attrNameLst>
                                          <p:attrName>style.visibility</p:attrName>
                                        </p:attrNameLst>
                                      </p:cBhvr>
                                      <p:to>
                                        <p:strVal val="visible"/>
                                      </p:to>
                                    </p:set>
                                    <p:anim calcmode="lin" valueType="num">
                                      <p:cBhvr additive="base">
                                        <p:cTn id="56"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5">
                                            <p:txEl>
                                              <p:pRg st="16" end="16"/>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5">
                                            <p:txEl>
                                              <p:pRg st="17" end="17"/>
                                            </p:txEl>
                                          </p:spTgt>
                                        </p:tgtEl>
                                        <p:attrNameLst>
                                          <p:attrName>style.visibility</p:attrName>
                                        </p:attrNameLst>
                                      </p:cBhvr>
                                      <p:to>
                                        <p:strVal val="visible"/>
                                      </p:to>
                                    </p:set>
                                    <p:anim calcmode="lin" valueType="num">
                                      <p:cBhvr additive="base">
                                        <p:cTn id="60"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
                                            <p:txEl>
                                              <p:pRg st="17" end="17"/>
                                            </p:txEl>
                                          </p:spTgt>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5">
                                            <p:txEl>
                                              <p:pRg st="18" end="18"/>
                                            </p:txEl>
                                          </p:spTgt>
                                        </p:tgtEl>
                                        <p:attrNameLst>
                                          <p:attrName>style.visibility</p:attrName>
                                        </p:attrNameLst>
                                      </p:cBhvr>
                                      <p:to>
                                        <p:strVal val="visible"/>
                                      </p:to>
                                    </p:set>
                                    <p:anim calcmode="lin" valueType="num">
                                      <p:cBhvr additive="base">
                                        <p:cTn id="64"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5">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additive="base">
                                        <p:cTn id="70" dur="500" fill="hold"/>
                                        <p:tgtEl>
                                          <p:spTgt spid="7"/>
                                        </p:tgtEl>
                                        <p:attrNameLst>
                                          <p:attrName>ppt_x</p:attrName>
                                        </p:attrNameLst>
                                      </p:cBhvr>
                                      <p:tavLst>
                                        <p:tav tm="0">
                                          <p:val>
                                            <p:strVal val="#ppt_x"/>
                                          </p:val>
                                        </p:tav>
                                        <p:tav tm="100000">
                                          <p:val>
                                            <p:strVal val="#ppt_x"/>
                                          </p:val>
                                        </p:tav>
                                      </p:tavLst>
                                    </p:anim>
                                    <p:anim calcmode="lin" valueType="num">
                                      <p:cBhvr additive="base">
                                        <p:cTn id="7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247864"/>
          </a:xfrm>
          <a:prstGeom prst="rect">
            <a:avLst/>
          </a:prstGeom>
          <a:noFill/>
        </p:spPr>
        <p:txBody>
          <a:bodyPr wrap="square" rtlCol="0">
            <a:spAutoFit/>
          </a:bodyPr>
          <a:lstStyle/>
          <a:p>
            <a:r>
              <a:rPr lang="vi-VN" sz="2000" b="1" dirty="0"/>
              <a:t>Question </a:t>
            </a:r>
            <a:r>
              <a:rPr lang="en-US" sz="2000" b="1" dirty="0"/>
              <a:t>26</a:t>
            </a:r>
            <a:r>
              <a:rPr lang="vi-VN" sz="2000" dirty="0"/>
              <a:t>. She had only just begun to speak when people started interrupting.</a:t>
            </a:r>
            <a:endParaRPr lang="en-US" sz="2000" dirty="0"/>
          </a:p>
          <a:p>
            <a:r>
              <a:rPr lang="vi-VN" sz="2000" b="1" dirty="0"/>
              <a:t>	A.</a:t>
            </a:r>
            <a:r>
              <a:rPr lang="vi-VN" sz="2000" dirty="0"/>
              <a:t> </a:t>
            </a:r>
            <a:r>
              <a:rPr lang="en-US" sz="2000" dirty="0"/>
              <a:t>Only when s</a:t>
            </a:r>
            <a:r>
              <a:rPr lang="vi-VN" sz="2000" dirty="0"/>
              <a:t>he hardly had begun to speak </a:t>
            </a:r>
            <a:r>
              <a:rPr lang="en-US" sz="2000" dirty="0"/>
              <a:t>did</a:t>
            </a:r>
            <a:r>
              <a:rPr lang="vi-VN" sz="2000" dirty="0"/>
              <a:t> people start interrupting.</a:t>
            </a:r>
            <a:endParaRPr lang="en-US" sz="2000" dirty="0"/>
          </a:p>
          <a:p>
            <a:r>
              <a:rPr lang="vi-VN" sz="2000" dirty="0"/>
              <a:t>	</a:t>
            </a:r>
            <a:r>
              <a:rPr lang="vi-VN" sz="2000" b="1" dirty="0"/>
              <a:t>B.</a:t>
            </a:r>
            <a:r>
              <a:rPr lang="vi-VN" sz="2000" dirty="0"/>
              <a:t> Hardly </a:t>
            </a:r>
            <a:r>
              <a:rPr lang="en-US" sz="2000" dirty="0"/>
              <a:t>had </a:t>
            </a:r>
            <a:r>
              <a:rPr lang="vi-VN" sz="2000" dirty="0"/>
              <a:t>she begun to speak when people start interrupting.</a:t>
            </a:r>
            <a:endParaRPr lang="en-US" sz="2000" dirty="0"/>
          </a:p>
          <a:p>
            <a:r>
              <a:rPr lang="vi-VN" sz="2000" dirty="0"/>
              <a:t>	</a:t>
            </a:r>
            <a:r>
              <a:rPr lang="vi-VN" sz="2000" b="1" dirty="0"/>
              <a:t>C.</a:t>
            </a:r>
            <a:r>
              <a:rPr lang="vi-VN" sz="2000" dirty="0"/>
              <a:t> Hardly had she begun to speak when people started interrupting.</a:t>
            </a:r>
            <a:endParaRPr lang="en-US" sz="2000" dirty="0"/>
          </a:p>
          <a:p>
            <a:r>
              <a:rPr lang="vi-VN" sz="2000" dirty="0"/>
              <a:t>	</a:t>
            </a:r>
            <a:r>
              <a:rPr lang="vi-VN" sz="2000" b="1" dirty="0"/>
              <a:t>D.</a:t>
            </a:r>
            <a:r>
              <a:rPr lang="vi-VN" sz="2000" dirty="0"/>
              <a:t> </a:t>
            </a:r>
            <a:r>
              <a:rPr lang="en-US" sz="2000" dirty="0"/>
              <a:t>No sooner did </a:t>
            </a:r>
            <a:r>
              <a:rPr lang="vi-VN" sz="2000" dirty="0"/>
              <a:t>people start interrupting </a:t>
            </a:r>
            <a:r>
              <a:rPr lang="en-US" sz="2000" dirty="0"/>
              <a:t>than s</a:t>
            </a:r>
            <a:r>
              <a:rPr lang="vi-VN" sz="2000" dirty="0"/>
              <a:t>he beg</a:t>
            </a:r>
            <a:r>
              <a:rPr lang="en-US" sz="2000" dirty="0"/>
              <a:t>a</a:t>
            </a:r>
            <a:r>
              <a:rPr lang="vi-VN" sz="2000" dirty="0"/>
              <a:t>n to speak.</a:t>
            </a:r>
            <a:endParaRPr lang="en-US" sz="2000" dirty="0"/>
          </a:p>
          <a:p>
            <a:r>
              <a:rPr lang="vi-VN" sz="2000" b="1" dirty="0"/>
              <a:t> </a:t>
            </a:r>
            <a:endParaRPr lang="en-US" sz="2000" dirty="0"/>
          </a:p>
          <a:p>
            <a:endParaRPr lang="vi-VN"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đảo</a:t>
            </a:r>
            <a:r>
              <a:rPr lang="en-US" sz="2000" dirty="0"/>
              <a:t> </a:t>
            </a:r>
            <a:r>
              <a:rPr lang="en-US" sz="2000" dirty="0" err="1"/>
              <a:t>ngữ</a:t>
            </a:r>
            <a:endParaRPr lang="en-US" sz="2000" dirty="0"/>
          </a:p>
          <a:p>
            <a:r>
              <a:rPr lang="vi-VN" sz="2000" dirty="0"/>
              <a:t>Giải thích: </a:t>
            </a:r>
            <a:endParaRPr lang="en-US" sz="2000" dirty="0"/>
          </a:p>
          <a:p>
            <a:r>
              <a:rPr lang="en-US" sz="2000" b="1" dirty="0"/>
              <a:t>A</a:t>
            </a:r>
            <a:r>
              <a:rPr lang="en-US" sz="2000" dirty="0"/>
              <a:t>. </a:t>
            </a:r>
            <a:r>
              <a:rPr lang="en-US" sz="2000" dirty="0" err="1"/>
              <a:t>Chỉ</a:t>
            </a:r>
            <a:r>
              <a:rPr lang="en-US" sz="2000" dirty="0"/>
              <a:t> </a:t>
            </a:r>
            <a:r>
              <a:rPr lang="en-US" sz="2000" dirty="0" err="1"/>
              <a:t>khi</a:t>
            </a:r>
            <a:r>
              <a:rPr lang="en-US" sz="2000" dirty="0"/>
              <a:t> </a:t>
            </a:r>
            <a:r>
              <a:rPr lang="en-US" sz="2000" dirty="0" err="1"/>
              <a:t>cô</a:t>
            </a:r>
            <a:r>
              <a:rPr lang="en-US" sz="2000" dirty="0"/>
              <a:t> </a:t>
            </a:r>
            <a:r>
              <a:rPr lang="en-US" sz="2000" dirty="0" err="1"/>
              <a:t>ấy</a:t>
            </a:r>
            <a:r>
              <a:rPr lang="en-US" sz="2000" dirty="0"/>
              <a:t> </a:t>
            </a:r>
            <a:r>
              <a:rPr lang="en-US" sz="2000" dirty="0" err="1"/>
              <a:t>hầu</a:t>
            </a:r>
            <a:r>
              <a:rPr lang="en-US" sz="2000" dirty="0"/>
              <a:t> </a:t>
            </a:r>
            <a:r>
              <a:rPr lang="en-US" sz="2000" dirty="0" err="1"/>
              <a:t>như</a:t>
            </a:r>
            <a:r>
              <a:rPr lang="en-US" sz="2000" dirty="0"/>
              <a:t> </a:t>
            </a:r>
            <a:r>
              <a:rPr lang="en-US" sz="2000" dirty="0" err="1"/>
              <a:t>không</a:t>
            </a:r>
            <a:r>
              <a:rPr lang="en-US" sz="2000" dirty="0"/>
              <a:t> </a:t>
            </a:r>
            <a:r>
              <a:rPr lang="en-US" sz="2000" dirty="0" err="1"/>
              <a:t>nói</a:t>
            </a:r>
            <a:r>
              <a:rPr lang="en-US" sz="2000" dirty="0"/>
              <a:t> </a:t>
            </a:r>
            <a:r>
              <a:rPr lang="en-US" sz="2000" dirty="0" err="1"/>
              <a:t>thì</a:t>
            </a:r>
            <a:r>
              <a:rPr lang="en-US" sz="2000" dirty="0"/>
              <a:t> </a:t>
            </a:r>
            <a:r>
              <a:rPr lang="en-US" sz="2000" dirty="0" err="1"/>
              <a:t>mọi</a:t>
            </a:r>
            <a:r>
              <a:rPr lang="en-US" sz="2000" dirty="0"/>
              <a:t> </a:t>
            </a:r>
            <a:r>
              <a:rPr lang="en-US" sz="2000" dirty="0" err="1"/>
              <a:t>người</a:t>
            </a:r>
            <a:r>
              <a:rPr lang="en-US" sz="2000" dirty="0"/>
              <a:t> </a:t>
            </a:r>
            <a:r>
              <a:rPr lang="en-US" sz="2000" dirty="0" err="1"/>
              <a:t>bắt</a:t>
            </a:r>
            <a:r>
              <a:rPr lang="en-US" sz="2000" dirty="0"/>
              <a:t> </a:t>
            </a:r>
            <a:r>
              <a:rPr lang="en-US" sz="2000" dirty="0" err="1"/>
              <a:t>đầu</a:t>
            </a:r>
            <a:r>
              <a:rPr lang="en-US" sz="2000" dirty="0"/>
              <a:t>. =&gt; </a:t>
            </a:r>
            <a:r>
              <a:rPr lang="en-US" sz="2000" dirty="0" err="1"/>
              <a:t>Sai</a:t>
            </a:r>
            <a:r>
              <a:rPr lang="en-US" sz="2000" dirty="0"/>
              <a:t> </a:t>
            </a:r>
            <a:r>
              <a:rPr lang="en-US" sz="2000" dirty="0" err="1"/>
              <a:t>nghĩa</a:t>
            </a:r>
            <a:endParaRPr lang="en-US" sz="2000" dirty="0"/>
          </a:p>
          <a:p>
            <a:r>
              <a:rPr lang="en-US" sz="2000" b="1" dirty="0"/>
              <a:t>B</a:t>
            </a:r>
            <a:r>
              <a:rPr lang="en-US" sz="2000" dirty="0"/>
              <a:t>. </a:t>
            </a:r>
            <a:r>
              <a:rPr lang="vi-VN" sz="2000" dirty="0"/>
              <a:t>Ngay khi cô ấy chỉ mới bắt đầu nói thì mọi người ngắt lời.</a:t>
            </a:r>
            <a:r>
              <a:rPr lang="en-US" sz="2000" dirty="0"/>
              <a:t> =&gt; </a:t>
            </a:r>
            <a:r>
              <a:rPr lang="en-US" sz="2000" dirty="0" err="1"/>
              <a:t>Sai</a:t>
            </a:r>
            <a:r>
              <a:rPr lang="en-US" sz="2000" dirty="0"/>
              <a:t> </a:t>
            </a:r>
            <a:r>
              <a:rPr lang="en-US" sz="2000" dirty="0" err="1"/>
              <a:t>cấu</a:t>
            </a:r>
            <a:r>
              <a:rPr lang="en-US" sz="2000" dirty="0"/>
              <a:t> </a:t>
            </a:r>
            <a:r>
              <a:rPr lang="en-US" sz="2000" dirty="0" err="1"/>
              <a:t>trúc</a:t>
            </a:r>
            <a:endParaRPr lang="en-US" sz="2000" dirty="0"/>
          </a:p>
          <a:p>
            <a:r>
              <a:rPr lang="en-US" sz="2000" dirty="0"/>
              <a:t>C. </a:t>
            </a:r>
            <a:r>
              <a:rPr lang="vi-VN" sz="2000" dirty="0"/>
              <a:t>Ngay khi cô ấy chỉ mới bắt đầu nói thì mọi người ngắt lời.</a:t>
            </a:r>
            <a:r>
              <a:rPr lang="en-US" sz="2000" dirty="0"/>
              <a:t> =&gt; </a:t>
            </a:r>
            <a:r>
              <a:rPr lang="en-US" sz="2000" dirty="0" err="1"/>
              <a:t>Đúng</a:t>
            </a:r>
            <a:endParaRPr lang="en-US" sz="2000" dirty="0"/>
          </a:p>
          <a:p>
            <a:r>
              <a:rPr lang="en-US" sz="2000" dirty="0"/>
              <a:t>D. </a:t>
            </a:r>
            <a:r>
              <a:rPr lang="en-US" sz="2000" dirty="0" err="1"/>
              <a:t>Ngay</a:t>
            </a:r>
            <a:r>
              <a:rPr lang="en-US" sz="2000" dirty="0"/>
              <a:t> </a:t>
            </a:r>
            <a:r>
              <a:rPr lang="en-US" sz="2000" dirty="0" err="1"/>
              <a:t>khi</a:t>
            </a:r>
            <a:r>
              <a:rPr lang="en-US" sz="2000" dirty="0"/>
              <a:t> </a:t>
            </a:r>
            <a:r>
              <a:rPr lang="en-US" sz="2000" dirty="0" err="1"/>
              <a:t>mọi</a:t>
            </a:r>
            <a:r>
              <a:rPr lang="en-US" sz="2000" dirty="0"/>
              <a:t> </a:t>
            </a:r>
            <a:r>
              <a:rPr lang="en-US" sz="2000" dirty="0" err="1"/>
              <a:t>người</a:t>
            </a:r>
            <a:r>
              <a:rPr lang="en-US" sz="2000" dirty="0"/>
              <a:t> </a:t>
            </a:r>
            <a:r>
              <a:rPr lang="en-US" sz="2000" dirty="0" err="1"/>
              <a:t>ngắt</a:t>
            </a:r>
            <a:r>
              <a:rPr lang="en-US" sz="2000" dirty="0"/>
              <a:t> </a:t>
            </a:r>
            <a:r>
              <a:rPr lang="en-US" sz="2000" dirty="0" err="1"/>
              <a:t>lời</a:t>
            </a:r>
            <a:r>
              <a:rPr lang="en-US" sz="2000" dirty="0"/>
              <a:t> </a:t>
            </a:r>
            <a:r>
              <a:rPr lang="en-US" sz="2000" dirty="0" err="1"/>
              <a:t>thì</a:t>
            </a:r>
            <a:r>
              <a:rPr lang="en-US" sz="2000" dirty="0"/>
              <a:t> </a:t>
            </a:r>
            <a:r>
              <a:rPr lang="en-US" sz="2000" dirty="0" err="1"/>
              <a:t>cô</a:t>
            </a:r>
            <a:r>
              <a:rPr lang="en-US" sz="2000" dirty="0"/>
              <a:t> </a:t>
            </a:r>
            <a:r>
              <a:rPr lang="en-US" sz="2000" dirty="0" err="1"/>
              <a:t>ấy</a:t>
            </a:r>
            <a:r>
              <a:rPr lang="en-US" sz="2000" dirty="0"/>
              <a:t> </a:t>
            </a:r>
            <a:r>
              <a:rPr lang="en-US" sz="2000" dirty="0" err="1"/>
              <a:t>nói</a:t>
            </a:r>
            <a:r>
              <a:rPr lang="en-US" sz="2000" dirty="0"/>
              <a:t>. =&gt; </a:t>
            </a:r>
            <a:r>
              <a:rPr lang="en-US" sz="2000" dirty="0" err="1"/>
              <a:t>Sai</a:t>
            </a:r>
            <a:r>
              <a:rPr lang="en-US" sz="2000" dirty="0"/>
              <a:t> </a:t>
            </a:r>
            <a:r>
              <a:rPr lang="en-US" sz="2000" dirty="0" err="1"/>
              <a:t>nghĩa</a:t>
            </a:r>
            <a:endParaRPr lang="en-US" sz="2000" dirty="0"/>
          </a:p>
          <a:p>
            <a:r>
              <a:rPr lang="vi-VN" sz="2000" b="1" dirty="0"/>
              <a:t>Cấu trúc</a:t>
            </a:r>
            <a:r>
              <a:rPr lang="vi-VN" sz="2000" dirty="0"/>
              <a:t>: </a:t>
            </a:r>
            <a:endParaRPr lang="en-US" sz="2000" dirty="0"/>
          </a:p>
          <a:p>
            <a:r>
              <a:rPr lang="vi-VN" sz="2000" dirty="0"/>
              <a:t>Hardly/ Scarcely/ Barely + had + S + </a:t>
            </a:r>
            <a:r>
              <a:rPr lang="de-DE" sz="2000" dirty="0"/>
              <a:t>pp.</a:t>
            </a:r>
            <a:r>
              <a:rPr lang="vi-VN" sz="2000" dirty="0"/>
              <a:t>... + when </a:t>
            </a:r>
            <a:r>
              <a:rPr lang="de-DE" sz="2000" dirty="0"/>
              <a:t>+ S + V </a:t>
            </a:r>
            <a:r>
              <a:rPr lang="fr-FR" sz="2000" dirty="0"/>
              <a:t>(2/</a:t>
            </a:r>
            <a:r>
              <a:rPr lang="fr-FR" sz="2000" dirty="0" err="1"/>
              <a:t>ed</a:t>
            </a:r>
            <a:r>
              <a:rPr lang="fr-FR" sz="2000" dirty="0"/>
              <a:t>)... </a:t>
            </a:r>
            <a:r>
              <a:rPr lang="vi-VN" sz="2000" dirty="0"/>
              <a:t>(Vừa mới/ ngay khi......thì....)</a:t>
            </a:r>
            <a:endParaRPr lang="en-US" sz="2000" dirty="0"/>
          </a:p>
          <a:p>
            <a:endParaRPr lang="en-US" sz="2000" dirty="0"/>
          </a:p>
        </p:txBody>
      </p:sp>
      <p:sp>
        <p:nvSpPr>
          <p:cNvPr id="5" name="Oval 4"/>
          <p:cNvSpPr/>
          <p:nvPr/>
        </p:nvSpPr>
        <p:spPr>
          <a:xfrm>
            <a:off x="1143000" y="1828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62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7171194"/>
          </a:xfrm>
          <a:prstGeom prst="rect">
            <a:avLst/>
          </a:prstGeom>
          <a:noFill/>
        </p:spPr>
        <p:txBody>
          <a:bodyPr wrap="square" rtlCol="0">
            <a:spAutoFit/>
          </a:bodyPr>
          <a:lstStyle/>
          <a:p>
            <a:r>
              <a:rPr lang="vi-VN" sz="2000" b="1" dirty="0"/>
              <a:t>Question </a:t>
            </a:r>
            <a:r>
              <a:rPr lang="en-US" sz="2000" b="1" dirty="0"/>
              <a:t>27</a:t>
            </a:r>
            <a:r>
              <a:rPr lang="vi-VN" sz="2000" dirty="0"/>
              <a:t>. Joe is not here with us. He will know how to fix this technical issue.</a:t>
            </a:r>
            <a:endParaRPr lang="en-US" sz="2000" dirty="0"/>
          </a:p>
          <a:p>
            <a:r>
              <a:rPr lang="vi-VN" sz="2000" b="1" dirty="0"/>
              <a:t>	A. </a:t>
            </a:r>
            <a:r>
              <a:rPr lang="vi-VN" sz="2000" dirty="0"/>
              <a:t>Provided that Joe is here with us, he won’t know how to fix this technical issue.</a:t>
            </a:r>
            <a:endParaRPr lang="en-US" sz="2000" dirty="0"/>
          </a:p>
          <a:p>
            <a:r>
              <a:rPr lang="vi-VN" sz="2000" b="1" dirty="0"/>
              <a:t>	B. </a:t>
            </a:r>
            <a:r>
              <a:rPr lang="vi-VN" sz="2000" dirty="0"/>
              <a:t>Joe will know how to fix this technical issue even if he is not here with us.</a:t>
            </a:r>
            <a:endParaRPr lang="en-US" sz="2000" dirty="0"/>
          </a:p>
          <a:p>
            <a:r>
              <a:rPr lang="vi-VN" sz="2000" b="1" dirty="0"/>
              <a:t>	C. </a:t>
            </a:r>
            <a:r>
              <a:rPr lang="vi-VN" sz="2000" dirty="0"/>
              <a:t>We wish Joe were here with us and fix</a:t>
            </a:r>
            <a:r>
              <a:rPr lang="en-US" sz="2000" dirty="0" err="1"/>
              <a:t>ed</a:t>
            </a:r>
            <a:r>
              <a:rPr lang="vi-VN" sz="2000" dirty="0"/>
              <a:t> this technical issue.</a:t>
            </a:r>
            <a:endParaRPr lang="en-US" sz="2000" dirty="0"/>
          </a:p>
          <a:p>
            <a:r>
              <a:rPr lang="vi-VN" sz="2000" b="1" dirty="0"/>
              <a:t>	D. </a:t>
            </a:r>
            <a:r>
              <a:rPr lang="vi-VN" sz="2000" dirty="0"/>
              <a:t>If only Joe were here with us help fix this technical issue.</a:t>
            </a:r>
            <a:endParaRPr lang="en-US" sz="2000" dirty="0"/>
          </a:p>
          <a:p>
            <a:endParaRPr lang="vi-VN"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câu</a:t>
            </a:r>
            <a:r>
              <a:rPr lang="en-US" sz="2000" dirty="0"/>
              <a:t> </a:t>
            </a:r>
            <a:r>
              <a:rPr lang="en-US" sz="2000" dirty="0" err="1"/>
              <a:t>ước</a:t>
            </a:r>
            <a:endParaRPr lang="en-US" sz="2000" dirty="0"/>
          </a:p>
          <a:p>
            <a:r>
              <a:rPr lang="vi-VN" sz="2000" dirty="0"/>
              <a:t>Giải thích: </a:t>
            </a:r>
            <a:endParaRPr lang="en-US" sz="2000" dirty="0"/>
          </a:p>
          <a:p>
            <a:r>
              <a:rPr lang="vi-VN" sz="2000" dirty="0"/>
              <a:t>Joe không ở đây với chúng ta. Anh ấy sẽ biết cách khắc phục sự cố kỹ thuật này.</a:t>
            </a:r>
            <a:endParaRPr lang="en-US" sz="2000" dirty="0"/>
          </a:p>
          <a:p>
            <a:r>
              <a:rPr lang="vi-VN" sz="2000" dirty="0"/>
              <a:t>A. Nếu Joe ở đây với chúng ta, anh ấy sẽ không biết cách khắc phục sự cố kỹ thuật này.</a:t>
            </a:r>
            <a:endParaRPr lang="en-US" sz="2000" dirty="0"/>
          </a:p>
          <a:p>
            <a:r>
              <a:rPr lang="vi-VN" sz="2000" dirty="0"/>
              <a:t>→ sai nghĩa</a:t>
            </a:r>
            <a:endParaRPr lang="en-US" sz="2000" dirty="0"/>
          </a:p>
          <a:p>
            <a:r>
              <a:rPr lang="vi-VN" sz="2000" dirty="0"/>
              <a:t>B. Joe sẽ biết cách khắc phục sự cố kỹ thuật này ngay cả khi anh ấy không ở đây với chúng ta.</a:t>
            </a:r>
            <a:endParaRPr lang="en-US" sz="2000" dirty="0"/>
          </a:p>
          <a:p>
            <a:r>
              <a:rPr lang="vi-VN" sz="2000" dirty="0"/>
              <a:t>C. Chúng tôi ước Joe ở đây với chúng ta và khắc phục sự cố kỹ thuật này. → </a:t>
            </a:r>
            <a:r>
              <a:rPr lang="en-US" sz="2000" dirty="0" err="1"/>
              <a:t>Đúng</a:t>
            </a:r>
            <a:endParaRPr lang="en-US" sz="2000" dirty="0"/>
          </a:p>
          <a:p>
            <a:r>
              <a:rPr lang="vi-VN" sz="2000" dirty="0"/>
              <a:t>D. Giá như Joe ở đây với chúng ta để giúp khắc phục sự cố kỹ thuật này.→ sai ngữ pháp</a:t>
            </a:r>
            <a:endParaRPr lang="en-US" sz="2000" dirty="0"/>
          </a:p>
          <a:p>
            <a:endParaRPr lang="en-US" sz="2000" dirty="0"/>
          </a:p>
        </p:txBody>
      </p:sp>
      <p:sp>
        <p:nvSpPr>
          <p:cNvPr id="6" name="Oval 5"/>
          <p:cNvSpPr/>
          <p:nvPr/>
        </p:nvSpPr>
        <p:spPr>
          <a:xfrm>
            <a:off x="990600" y="2057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57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458200" cy="6740307"/>
          </a:xfrm>
          <a:prstGeom prst="rect">
            <a:avLst/>
          </a:prstGeom>
          <a:noFill/>
        </p:spPr>
        <p:txBody>
          <a:bodyPr wrap="square" rtlCol="0">
            <a:spAutoFit/>
          </a:bodyPr>
          <a:lstStyle/>
          <a:p>
            <a:r>
              <a:rPr lang="vi-VN" b="1" dirty="0"/>
              <a:t>Question </a:t>
            </a:r>
            <a:r>
              <a:rPr lang="en-US" b="1" dirty="0"/>
              <a:t>28</a:t>
            </a:r>
            <a:r>
              <a:rPr lang="vi-VN" dirty="0"/>
              <a:t>.</a:t>
            </a:r>
            <a:r>
              <a:rPr lang="en-US" dirty="0"/>
              <a:t> Last year, m</a:t>
            </a:r>
            <a:r>
              <a:rPr lang="vi-VN" dirty="0"/>
              <a:t>y parents </a:t>
            </a:r>
            <a:r>
              <a:rPr lang="vi-VN" u="sng" dirty="0"/>
              <a:t>earn</a:t>
            </a:r>
            <a:r>
              <a:rPr lang="vi-VN" dirty="0"/>
              <a:t> a modest </a:t>
            </a:r>
            <a:r>
              <a:rPr lang="vi-VN" u="sng" dirty="0"/>
              <a:t>income</a:t>
            </a:r>
            <a:r>
              <a:rPr lang="vi-VN" dirty="0"/>
              <a:t> and were unable </a:t>
            </a:r>
            <a:r>
              <a:rPr lang="vi-VN" u="sng" dirty="0"/>
              <a:t>to send</a:t>
            </a:r>
            <a:r>
              <a:rPr lang="vi-VN" dirty="0"/>
              <a:t> me to </a:t>
            </a:r>
            <a:r>
              <a:rPr lang="vi-VN" u="sng" dirty="0"/>
              <a:t>public</a:t>
            </a:r>
            <a:r>
              <a:rPr lang="vi-VN" dirty="0"/>
              <a:t> school.</a:t>
            </a:r>
            <a:endParaRPr lang="en-US" dirty="0"/>
          </a:p>
          <a:p>
            <a:r>
              <a:rPr lang="vi-VN" b="1" dirty="0"/>
              <a:t>	A. </a:t>
            </a:r>
            <a:r>
              <a:rPr lang="vi-VN" dirty="0"/>
              <a:t>earn	</a:t>
            </a:r>
            <a:r>
              <a:rPr lang="vi-VN" b="1" dirty="0"/>
              <a:t>B. </a:t>
            </a:r>
            <a:r>
              <a:rPr lang="vi-VN" dirty="0"/>
              <a:t>income	</a:t>
            </a:r>
            <a:r>
              <a:rPr lang="vi-VN" b="1" dirty="0"/>
              <a:t>C. </a:t>
            </a:r>
            <a:r>
              <a:rPr lang="vi-VN" dirty="0"/>
              <a:t>to send	</a:t>
            </a:r>
            <a:r>
              <a:rPr lang="vi-VN" b="1" dirty="0"/>
              <a:t>D. </a:t>
            </a:r>
            <a:r>
              <a:rPr lang="vi-VN" dirty="0"/>
              <a:t>public</a:t>
            </a:r>
            <a:endParaRPr lang="en-US" dirty="0"/>
          </a:p>
          <a:p>
            <a:endParaRPr lang="vi-VN" b="1" dirty="0" smtClean="0"/>
          </a:p>
          <a:p>
            <a:r>
              <a:rPr lang="vi-VN" dirty="0" smtClean="0"/>
              <a:t>Kiến </a:t>
            </a:r>
            <a:r>
              <a:rPr lang="vi-VN" dirty="0"/>
              <a:t>thức: </a:t>
            </a:r>
            <a:r>
              <a:rPr lang="en-US" dirty="0" err="1"/>
              <a:t>Lỗi</a:t>
            </a:r>
            <a:r>
              <a:rPr lang="en-US" dirty="0"/>
              <a:t> </a:t>
            </a:r>
            <a:r>
              <a:rPr lang="en-US" dirty="0" err="1"/>
              <a:t>sai</a:t>
            </a:r>
            <a:r>
              <a:rPr lang="en-US" dirty="0"/>
              <a:t> – </a:t>
            </a:r>
            <a:r>
              <a:rPr lang="en-US" dirty="0" err="1"/>
              <a:t>Thì</a:t>
            </a:r>
            <a:r>
              <a:rPr lang="en-US" dirty="0"/>
              <a:t> </a:t>
            </a:r>
            <a:r>
              <a:rPr lang="en-US" dirty="0" err="1"/>
              <a:t>của</a:t>
            </a:r>
            <a:r>
              <a:rPr lang="en-US" dirty="0"/>
              <a:t> </a:t>
            </a:r>
            <a:r>
              <a:rPr lang="en-US" dirty="0" err="1"/>
              <a:t>động</a:t>
            </a:r>
            <a:r>
              <a:rPr lang="en-US" dirty="0"/>
              <a:t> </a:t>
            </a:r>
            <a:r>
              <a:rPr lang="en-US" dirty="0" err="1"/>
              <a:t>từ</a:t>
            </a:r>
            <a:r>
              <a:rPr lang="en-US" dirty="0"/>
              <a:t> </a:t>
            </a:r>
          </a:p>
          <a:p>
            <a:r>
              <a:rPr lang="vi-VN" dirty="0"/>
              <a:t>Giải thích: </a:t>
            </a:r>
            <a:endParaRPr lang="en-US" dirty="0"/>
          </a:p>
          <a:p>
            <a:r>
              <a:rPr lang="vi-VN" dirty="0"/>
              <a:t>Hành động xảy ra trong quá khứ nên chia động từ ở quá khứ</a:t>
            </a:r>
            <a:endParaRPr lang="en-US" dirty="0"/>
          </a:p>
          <a:p>
            <a:r>
              <a:rPr lang="vi-VN" dirty="0"/>
              <a:t>Sửa: earn → earned</a:t>
            </a:r>
            <a:endParaRPr lang="en-US" dirty="0"/>
          </a:p>
          <a:p>
            <a:r>
              <a:rPr lang="vi-VN" b="1" i="1" dirty="0"/>
              <a:t>Tạm dịch:</a:t>
            </a:r>
            <a:r>
              <a:rPr lang="vi-VN" i="1" dirty="0"/>
              <a:t> </a:t>
            </a:r>
            <a:r>
              <a:rPr lang="en-US" i="1" dirty="0" err="1"/>
              <a:t>Năm</a:t>
            </a:r>
            <a:r>
              <a:rPr lang="en-US" i="1" dirty="0"/>
              <a:t> </a:t>
            </a:r>
            <a:r>
              <a:rPr lang="en-US" i="1" dirty="0" err="1"/>
              <a:t>ngoái</a:t>
            </a:r>
            <a:r>
              <a:rPr lang="en-US" i="1" dirty="0"/>
              <a:t>, c</a:t>
            </a:r>
            <a:r>
              <a:rPr lang="vi-VN" i="1" dirty="0"/>
              <a:t>ha mẹ tôi có thu nhập khiêm tốn và không thể cho tôi học trường công.</a:t>
            </a:r>
            <a:endParaRPr lang="en-US" dirty="0"/>
          </a:p>
          <a:p>
            <a:r>
              <a:rPr lang="vi-VN" b="1" dirty="0"/>
              <a:t> </a:t>
            </a:r>
            <a:endParaRPr lang="en-US" dirty="0"/>
          </a:p>
          <a:p>
            <a:r>
              <a:rPr lang="vi-VN" b="1" dirty="0"/>
              <a:t>Question </a:t>
            </a:r>
            <a:r>
              <a:rPr lang="en-US" b="1" dirty="0"/>
              <a:t>29</a:t>
            </a:r>
            <a:r>
              <a:rPr lang="vi-VN" dirty="0"/>
              <a:t>. Participating </a:t>
            </a:r>
            <a:r>
              <a:rPr lang="vi-VN" u="sng" dirty="0"/>
              <a:t>in</a:t>
            </a:r>
            <a:r>
              <a:rPr lang="vi-VN" dirty="0"/>
              <a:t> teamwork </a:t>
            </a:r>
            <a:r>
              <a:rPr lang="vi-VN" u="sng" dirty="0"/>
              <a:t>activities</a:t>
            </a:r>
            <a:r>
              <a:rPr lang="vi-VN" dirty="0"/>
              <a:t> </a:t>
            </a:r>
            <a:r>
              <a:rPr lang="vi-VN" u="sng" dirty="0"/>
              <a:t>helps</a:t>
            </a:r>
            <a:r>
              <a:rPr lang="vi-VN" dirty="0"/>
              <a:t> students develop </a:t>
            </a:r>
            <a:r>
              <a:rPr lang="vi-VN" u="sng" dirty="0"/>
              <a:t>our</a:t>
            </a:r>
            <a:r>
              <a:rPr lang="vi-VN" dirty="0"/>
              <a:t> social skills.</a:t>
            </a:r>
            <a:endParaRPr lang="en-US" dirty="0"/>
          </a:p>
          <a:p>
            <a:r>
              <a:rPr lang="vi-VN" b="1" dirty="0"/>
              <a:t>	A. </a:t>
            </a:r>
            <a:r>
              <a:rPr lang="vi-VN" dirty="0"/>
              <a:t>in	</a:t>
            </a:r>
            <a:r>
              <a:rPr lang="vi-VN" b="1" dirty="0"/>
              <a:t>B. </a:t>
            </a:r>
            <a:r>
              <a:rPr lang="vi-VN" dirty="0"/>
              <a:t>activities	</a:t>
            </a:r>
            <a:r>
              <a:rPr lang="vi-VN" b="1" dirty="0"/>
              <a:t>C. </a:t>
            </a:r>
            <a:r>
              <a:rPr lang="vi-VN" dirty="0"/>
              <a:t>helps	</a:t>
            </a:r>
            <a:r>
              <a:rPr lang="vi-VN" b="1" dirty="0"/>
              <a:t>D. </a:t>
            </a:r>
            <a:r>
              <a:rPr lang="vi-VN" dirty="0"/>
              <a:t>our</a:t>
            </a:r>
            <a:endParaRPr lang="en-US" dirty="0"/>
          </a:p>
          <a:p>
            <a:endParaRPr lang="vi-VN" b="1" dirty="0" smtClean="0"/>
          </a:p>
          <a:p>
            <a:r>
              <a:rPr lang="vi-VN" dirty="0" smtClean="0"/>
              <a:t>Kiến </a:t>
            </a:r>
            <a:r>
              <a:rPr lang="vi-VN" dirty="0"/>
              <a:t>thức: </a:t>
            </a:r>
            <a:r>
              <a:rPr lang="en-US" dirty="0" err="1"/>
              <a:t>Lỗi</a:t>
            </a:r>
            <a:r>
              <a:rPr lang="en-US" dirty="0"/>
              <a:t> </a:t>
            </a:r>
            <a:r>
              <a:rPr lang="en-US" dirty="0" err="1"/>
              <a:t>sai</a:t>
            </a:r>
            <a:r>
              <a:rPr lang="en-US" dirty="0"/>
              <a:t> – </a:t>
            </a:r>
            <a:r>
              <a:rPr lang="en-US" dirty="0" err="1"/>
              <a:t>Đại</a:t>
            </a:r>
            <a:r>
              <a:rPr lang="en-US" dirty="0"/>
              <a:t> </a:t>
            </a:r>
            <a:r>
              <a:rPr lang="en-US" dirty="0" err="1"/>
              <a:t>từ</a:t>
            </a:r>
            <a:r>
              <a:rPr lang="en-US" dirty="0"/>
              <a:t> </a:t>
            </a:r>
            <a:r>
              <a:rPr lang="en-US" dirty="0" err="1"/>
              <a:t>nhân</a:t>
            </a:r>
            <a:r>
              <a:rPr lang="en-US" dirty="0"/>
              <a:t> </a:t>
            </a:r>
            <a:r>
              <a:rPr lang="en-US" dirty="0" err="1"/>
              <a:t>xưng</a:t>
            </a:r>
            <a:r>
              <a:rPr lang="en-US" dirty="0"/>
              <a:t>/ </a:t>
            </a:r>
            <a:r>
              <a:rPr lang="en-US" dirty="0" err="1"/>
              <a:t>tính</a:t>
            </a:r>
            <a:r>
              <a:rPr lang="en-US" dirty="0"/>
              <a:t> </a:t>
            </a:r>
            <a:r>
              <a:rPr lang="en-US" dirty="0" err="1"/>
              <a:t>từ</a:t>
            </a:r>
            <a:r>
              <a:rPr lang="en-US" dirty="0"/>
              <a:t> </a:t>
            </a:r>
            <a:r>
              <a:rPr lang="en-US" dirty="0" err="1"/>
              <a:t>sở</a:t>
            </a:r>
            <a:r>
              <a:rPr lang="en-US" dirty="0"/>
              <a:t> </a:t>
            </a:r>
            <a:r>
              <a:rPr lang="en-US" dirty="0" err="1"/>
              <a:t>hữu</a:t>
            </a:r>
            <a:endParaRPr lang="en-US" dirty="0"/>
          </a:p>
          <a:p>
            <a:r>
              <a:rPr lang="vi-VN" dirty="0"/>
              <a:t>Giải thích: </a:t>
            </a:r>
            <a:endParaRPr lang="en-US" dirty="0"/>
          </a:p>
          <a:p>
            <a:r>
              <a:rPr lang="vi-VN" dirty="0"/>
              <a:t>Ta cần một tính từ sở hữu thay thế cho danh từ “students” là danh từ số nhiều, tân ngữ thay thế là “they” nên tính từ sở hữu ta phải dùng “their” mới phù hợp về nghĩa</a:t>
            </a:r>
            <a:endParaRPr lang="en-US" dirty="0"/>
          </a:p>
          <a:p>
            <a:r>
              <a:rPr lang="vi-VN" dirty="0"/>
              <a:t>Sửa: </a:t>
            </a:r>
            <a:r>
              <a:rPr lang="vi-VN" b="1" dirty="0"/>
              <a:t>our → their</a:t>
            </a:r>
            <a:endParaRPr lang="en-US" dirty="0"/>
          </a:p>
          <a:p>
            <a:r>
              <a:rPr lang="vi-VN" b="1" i="1" dirty="0"/>
              <a:t>Tạm dịch</a:t>
            </a:r>
            <a:r>
              <a:rPr lang="vi-VN" i="1" dirty="0"/>
              <a:t>: Tham gia các hoạt động làm việc nhóm giúp học sinh phát triển các kỹ năng xã hội của chúng.</a:t>
            </a:r>
            <a:endParaRPr lang="en-US" dirty="0"/>
          </a:p>
          <a:p>
            <a:endParaRPr lang="en-US" dirty="0"/>
          </a:p>
        </p:txBody>
      </p:sp>
      <p:sp>
        <p:nvSpPr>
          <p:cNvPr id="5" name="Oval 4"/>
          <p:cNvSpPr/>
          <p:nvPr/>
        </p:nvSpPr>
        <p:spPr>
          <a:xfrm>
            <a:off x="12192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876800" y="38862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912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5" end="15"/>
                                            </p:txEl>
                                          </p:spTgt>
                                        </p:tgtEl>
                                        <p:attrNameLst>
                                          <p:attrName>style.visibility</p:attrName>
                                        </p:attrNameLst>
                                      </p:cBhvr>
                                      <p:to>
                                        <p:strVal val="visible"/>
                                      </p:to>
                                    </p:set>
                                    <p:anim calcmode="lin" valueType="num">
                                      <p:cBhvr additive="base">
                                        <p:cTn id="4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 calcmode="lin" valueType="num">
                                      <p:cBhvr additive="base">
                                        <p:cTn id="5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262979"/>
          </a:xfrm>
          <a:prstGeom prst="rect">
            <a:avLst/>
          </a:prstGeom>
          <a:noFill/>
        </p:spPr>
        <p:txBody>
          <a:bodyPr wrap="square" rtlCol="0">
            <a:spAutoFit/>
          </a:bodyPr>
          <a:lstStyle/>
          <a:p>
            <a:r>
              <a:rPr lang="vi-VN" sz="2400" b="1" dirty="0"/>
              <a:t>Question </a:t>
            </a:r>
            <a:r>
              <a:rPr lang="en-US" sz="2400" b="1" dirty="0"/>
              <a:t>30</a:t>
            </a:r>
            <a:r>
              <a:rPr lang="vi-VN" sz="2400" dirty="0"/>
              <a:t>. He was </a:t>
            </a:r>
            <a:r>
              <a:rPr lang="vi-VN" sz="2400" u="sng" dirty="0"/>
              <a:t>so</a:t>
            </a:r>
            <a:r>
              <a:rPr lang="vi-VN" sz="2400" dirty="0"/>
              <a:t> </a:t>
            </a:r>
            <a:r>
              <a:rPr lang="vi-VN" sz="2400" u="sng" dirty="0"/>
              <a:t>exhausted</a:t>
            </a:r>
            <a:r>
              <a:rPr lang="vi-VN" sz="2400" dirty="0"/>
              <a:t> that he </a:t>
            </a:r>
            <a:r>
              <a:rPr lang="vi-VN" sz="2400" u="sng" dirty="0"/>
              <a:t>felt asleep</a:t>
            </a:r>
            <a:r>
              <a:rPr lang="vi-VN" sz="2400" dirty="0"/>
              <a:t> </a:t>
            </a:r>
            <a:r>
              <a:rPr lang="vi-VN" sz="2400" u="sng" dirty="0"/>
              <a:t>at</a:t>
            </a:r>
            <a:r>
              <a:rPr lang="vi-VN" sz="2400" dirty="0"/>
              <a:t> his desk.</a:t>
            </a:r>
            <a:endParaRPr lang="en-US" sz="2400" dirty="0"/>
          </a:p>
          <a:p>
            <a:r>
              <a:rPr lang="vi-VN" sz="2400" b="1" dirty="0"/>
              <a:t>	A. </a:t>
            </a:r>
            <a:r>
              <a:rPr lang="en-US" sz="2400" dirty="0"/>
              <a:t>so</a:t>
            </a:r>
            <a:r>
              <a:rPr lang="vi-VN" sz="2400" dirty="0"/>
              <a:t>	</a:t>
            </a:r>
            <a:r>
              <a:rPr lang="vi-VN" sz="2400" b="1" dirty="0"/>
              <a:t>B. </a:t>
            </a:r>
            <a:r>
              <a:rPr lang="en-US" sz="2400" dirty="0"/>
              <a:t>exhaust</a:t>
            </a:r>
            <a:r>
              <a:rPr lang="vi-VN" sz="2400" dirty="0"/>
              <a:t>ed	</a:t>
            </a:r>
            <a:r>
              <a:rPr lang="vi-VN" sz="2400" b="1" dirty="0"/>
              <a:t>C. </a:t>
            </a:r>
            <a:r>
              <a:rPr lang="en-US" sz="2400" dirty="0"/>
              <a:t>felt asleep</a:t>
            </a:r>
            <a:r>
              <a:rPr lang="vi-VN" sz="2400" dirty="0"/>
              <a:t>	</a:t>
            </a:r>
            <a:r>
              <a:rPr lang="vi-VN" sz="2400" b="1" dirty="0"/>
              <a:t>D. </a:t>
            </a:r>
            <a:r>
              <a:rPr lang="en-US" sz="2400" dirty="0"/>
              <a:t>at</a:t>
            </a:r>
          </a:p>
          <a:p>
            <a:endParaRPr lang="vi-VN"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vi-VN" sz="2400" dirty="0"/>
              <a:t>Giải thích: </a:t>
            </a:r>
            <a:endParaRPr lang="en-US" sz="2400" dirty="0"/>
          </a:p>
          <a:p>
            <a:r>
              <a:rPr lang="vi-VN" sz="2400" dirty="0"/>
              <a:t>Cụm từ: “</a:t>
            </a:r>
            <a:r>
              <a:rPr lang="vi-VN" sz="2400" b="1" dirty="0"/>
              <a:t>fall asleep”</a:t>
            </a:r>
            <a:r>
              <a:rPr lang="vi-VN" sz="2400" dirty="0"/>
              <a:t> nghĩa là ngủ thiếp đi, khi chuyển về quá khứ là “fell asleep”. </a:t>
            </a:r>
            <a:endParaRPr lang="en-US" sz="2400" dirty="0"/>
          </a:p>
          <a:p>
            <a:r>
              <a:rPr lang="vi-VN" sz="2400" dirty="0"/>
              <a:t>Còn “felt” là quá khứ của “feel”. Ta hay nói “feel sleepy” - cảm thấy buồn ngủ. </a:t>
            </a:r>
            <a:endParaRPr lang="en-US" sz="2400" dirty="0"/>
          </a:p>
          <a:p>
            <a:r>
              <a:rPr lang="en-US" sz="2400" dirty="0" err="1"/>
              <a:t>Sửa</a:t>
            </a:r>
            <a:r>
              <a:rPr lang="en-US" sz="2400" dirty="0"/>
              <a:t>: </a:t>
            </a:r>
            <a:r>
              <a:rPr lang="vi-VN" sz="2400" b="1" dirty="0"/>
              <a:t> felt asleep → fell asleep</a:t>
            </a:r>
            <a:endParaRPr lang="en-US" sz="2400" dirty="0"/>
          </a:p>
          <a:p>
            <a:r>
              <a:rPr lang="vi-VN" sz="2400" b="1" i="1" dirty="0"/>
              <a:t>Tạm dịch</a:t>
            </a:r>
            <a:r>
              <a:rPr lang="vi-VN" sz="2400" i="1" dirty="0"/>
              <a:t>: Anh ta kiệt sức đến mức ngủ gục luôn tại bàn làm việc. </a:t>
            </a:r>
            <a:endParaRPr lang="en-US" sz="2400" dirty="0"/>
          </a:p>
          <a:p>
            <a:endParaRPr lang="en-US" sz="2400" dirty="0"/>
          </a:p>
        </p:txBody>
      </p:sp>
      <p:sp>
        <p:nvSpPr>
          <p:cNvPr id="5" name="Oval 4"/>
          <p:cNvSpPr/>
          <p:nvPr/>
        </p:nvSpPr>
        <p:spPr>
          <a:xfrm>
            <a:off x="3886200" y="99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773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067800" cy="6463308"/>
          </a:xfrm>
          <a:prstGeom prst="rect">
            <a:avLst/>
          </a:prstGeom>
          <a:noFill/>
        </p:spPr>
        <p:txBody>
          <a:bodyPr wrap="square" rtlCol="0">
            <a:spAutoFit/>
          </a:bodyPr>
          <a:lstStyle/>
          <a:p>
            <a:r>
              <a:rPr lang="vi-VN" b="1" dirty="0"/>
              <a:t>Question </a:t>
            </a:r>
            <a:r>
              <a:rPr lang="en-US" b="1" dirty="0"/>
              <a:t>31</a:t>
            </a:r>
            <a:r>
              <a:rPr lang="en-US" dirty="0"/>
              <a:t>. </a:t>
            </a:r>
            <a:r>
              <a:rPr lang="vi-VN" dirty="0"/>
              <a:t>I’m certain that Johny used his smartphone in the exam as he finished it in just 5 minutes.</a:t>
            </a:r>
            <a:endParaRPr lang="en-US" dirty="0"/>
          </a:p>
          <a:p>
            <a:r>
              <a:rPr lang="vi-VN" b="1" dirty="0"/>
              <a:t>	A. </a:t>
            </a:r>
            <a:r>
              <a:rPr lang="vi-VN" dirty="0"/>
              <a:t>Johny can’t have used his smartphone in the exam as he finished it in just 5 minutes.</a:t>
            </a:r>
            <a:endParaRPr lang="en-US" dirty="0"/>
          </a:p>
          <a:p>
            <a:r>
              <a:rPr lang="vi-VN" b="1" dirty="0"/>
              <a:t>	B. </a:t>
            </a:r>
            <a:r>
              <a:rPr lang="vi-VN" dirty="0"/>
              <a:t>John needn’t have used his smartphone in the exam as he finished it in just 5 minutes.</a:t>
            </a:r>
            <a:endParaRPr lang="en-US" dirty="0"/>
          </a:p>
          <a:p>
            <a:r>
              <a:rPr lang="vi-VN" b="1" dirty="0"/>
              <a:t>	C. </a:t>
            </a:r>
            <a:r>
              <a:rPr lang="vi-VN" dirty="0"/>
              <a:t>Johny might have used his smartphone in the exam as he finished it in just 5 minutes.</a:t>
            </a:r>
            <a:endParaRPr lang="en-US" dirty="0"/>
          </a:p>
          <a:p>
            <a:r>
              <a:rPr lang="vi-VN" b="1" dirty="0"/>
              <a:t>	D. </a:t>
            </a:r>
            <a:r>
              <a:rPr lang="vi-VN" dirty="0"/>
              <a:t>Johny must have used his smartphone in the exam as he finished it in just 5 minutes.</a:t>
            </a:r>
            <a:endParaRPr lang="en-US" dirty="0"/>
          </a:p>
          <a:p>
            <a:r>
              <a:rPr lang="en-US" b="1" dirty="0"/>
              <a:t>Question 31</a:t>
            </a:r>
            <a:r>
              <a:rPr lang="en-US" dirty="0"/>
              <a:t>. </a:t>
            </a:r>
            <a:r>
              <a:rPr lang="en-US" b="1" dirty="0" err="1"/>
              <a:t>Đáp</a:t>
            </a:r>
            <a:r>
              <a:rPr lang="en-US" b="1" dirty="0"/>
              <a:t> </a:t>
            </a:r>
            <a:r>
              <a:rPr lang="en-US" b="1" dirty="0" err="1"/>
              <a:t>án</a:t>
            </a:r>
            <a:r>
              <a:rPr lang="en-US" b="1" dirty="0"/>
              <a:t>: D</a:t>
            </a:r>
            <a:endParaRPr lang="en-US" dirty="0"/>
          </a:p>
          <a:p>
            <a:r>
              <a:rPr lang="en-US" dirty="0" err="1"/>
              <a:t>Kiến</a:t>
            </a:r>
            <a:r>
              <a:rPr lang="en-US" dirty="0"/>
              <a:t> </a:t>
            </a:r>
            <a:r>
              <a:rPr lang="en-US" dirty="0" err="1"/>
              <a:t>thức</a:t>
            </a:r>
            <a:r>
              <a:rPr lang="en-US" dirty="0"/>
              <a:t>: </a:t>
            </a:r>
            <a:r>
              <a:rPr lang="en-US" dirty="0" err="1"/>
              <a:t>Câu</a:t>
            </a:r>
            <a:r>
              <a:rPr lang="en-US" dirty="0"/>
              <a:t> </a:t>
            </a:r>
            <a:r>
              <a:rPr lang="en-US" dirty="0" err="1"/>
              <a:t>đồng</a:t>
            </a:r>
            <a:r>
              <a:rPr lang="en-US" dirty="0"/>
              <a:t> </a:t>
            </a:r>
            <a:r>
              <a:rPr lang="en-US" dirty="0" err="1"/>
              <a:t>nghĩa</a:t>
            </a:r>
            <a:r>
              <a:rPr lang="en-US" dirty="0"/>
              <a:t> – </a:t>
            </a:r>
            <a:r>
              <a:rPr lang="en-US" dirty="0" err="1"/>
              <a:t>Động</a:t>
            </a:r>
            <a:r>
              <a:rPr lang="en-US" dirty="0"/>
              <a:t> </a:t>
            </a:r>
            <a:r>
              <a:rPr lang="en-US" dirty="0" err="1"/>
              <a:t>từ</a:t>
            </a:r>
            <a:r>
              <a:rPr lang="en-US" dirty="0"/>
              <a:t> </a:t>
            </a:r>
            <a:r>
              <a:rPr lang="en-US" dirty="0" err="1"/>
              <a:t>khuyết</a:t>
            </a:r>
            <a:r>
              <a:rPr lang="en-US" dirty="0"/>
              <a:t> </a:t>
            </a:r>
            <a:r>
              <a:rPr lang="en-US" dirty="0" err="1"/>
              <a:t>thiếu</a:t>
            </a:r>
            <a:endParaRPr lang="en-US" dirty="0"/>
          </a:p>
          <a:p>
            <a:r>
              <a:rPr lang="en-US" dirty="0" err="1"/>
              <a:t>Giải</a:t>
            </a:r>
            <a:r>
              <a:rPr lang="en-US" dirty="0"/>
              <a:t> </a:t>
            </a:r>
            <a:r>
              <a:rPr lang="en-US" dirty="0" err="1"/>
              <a:t>thích</a:t>
            </a:r>
            <a:r>
              <a:rPr lang="en-US" dirty="0"/>
              <a:t>: </a:t>
            </a:r>
          </a:p>
          <a:p>
            <a:r>
              <a:rPr lang="vi-VN" dirty="0"/>
              <a:t>B. John không cần sử dụng điện thoại thông minh của mình trong bài kiểm tra vì anh ấy đã hoàn thành nó chỉ trong 5 phút.</a:t>
            </a:r>
            <a:endParaRPr lang="en-US" dirty="0"/>
          </a:p>
          <a:p>
            <a:r>
              <a:rPr lang="vi-VN" dirty="0"/>
              <a:t>C. Johny có thể đã sử dụng điện thoại thông minh của mình trong bài kiểm tra vì anh ấy đã hoàn thành nó chỉ trong 5 phút.</a:t>
            </a:r>
            <a:endParaRPr lang="en-US" dirty="0"/>
          </a:p>
          <a:p>
            <a:r>
              <a:rPr lang="vi-VN" dirty="0"/>
              <a:t>D. Johny chắc hẳn đã sử dụng điện thoại thông minh của mình trong bài kiểm tra vì anh ấy đã hoàn thành nó chỉ trong 5 phút.</a:t>
            </a:r>
            <a:endParaRPr lang="en-US" dirty="0"/>
          </a:p>
          <a:p>
            <a:r>
              <a:rPr lang="vi-VN" b="1" i="1" dirty="0"/>
              <a:t>Tạm dịch:</a:t>
            </a:r>
            <a:endParaRPr lang="en-US" dirty="0"/>
          </a:p>
          <a:p>
            <a:r>
              <a:rPr lang="vi-VN" i="1" dirty="0"/>
              <a:t>Tôi chắc chắn rằng Johny đã sử dụng điện thoại thông minh của mình trong bài kiểm tra vì anh ấy đã hoàn thành bài thi chỉ trong 5 phút.</a:t>
            </a:r>
            <a:endParaRPr lang="en-US" dirty="0"/>
          </a:p>
          <a:p>
            <a:endParaRPr lang="en-US" dirty="0"/>
          </a:p>
        </p:txBody>
      </p:sp>
      <p:sp>
        <p:nvSpPr>
          <p:cNvPr id="5" name="Oval 4"/>
          <p:cNvSpPr/>
          <p:nvPr/>
        </p:nvSpPr>
        <p:spPr>
          <a:xfrm>
            <a:off x="914400" y="2438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72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6186309"/>
          </a:xfrm>
          <a:prstGeom prst="rect">
            <a:avLst/>
          </a:prstGeom>
          <a:noFill/>
        </p:spPr>
        <p:txBody>
          <a:bodyPr wrap="square" rtlCol="0">
            <a:spAutoFit/>
          </a:bodyPr>
          <a:lstStyle/>
          <a:p>
            <a:r>
              <a:rPr lang="en-US" b="1" dirty="0"/>
              <a:t>Question 3</a:t>
            </a:r>
            <a:r>
              <a:rPr lang="en-US" dirty="0"/>
              <a:t>. </a:t>
            </a:r>
            <a:r>
              <a:rPr lang="vi-VN" dirty="0"/>
              <a:t>Children and parents should be concerned about _______ knowledge of growing vegetables and raising pets.</a:t>
            </a:r>
            <a:endParaRPr lang="en-US" dirty="0"/>
          </a:p>
          <a:p>
            <a:r>
              <a:rPr lang="vi-VN" b="1" dirty="0"/>
              <a:t>	A. </a:t>
            </a:r>
            <a:r>
              <a:rPr lang="vi-VN" dirty="0"/>
              <a:t>bridging	</a:t>
            </a:r>
            <a:r>
              <a:rPr lang="vi-VN" b="1" dirty="0"/>
              <a:t>B. </a:t>
            </a:r>
            <a:r>
              <a:rPr lang="vi-VN" dirty="0"/>
              <a:t>taking	</a:t>
            </a:r>
            <a:r>
              <a:rPr lang="vi-VN" b="1" dirty="0"/>
              <a:t>C. </a:t>
            </a:r>
            <a:r>
              <a:rPr lang="vi-VN" dirty="0"/>
              <a:t>acquiring	</a:t>
            </a:r>
            <a:r>
              <a:rPr lang="vi-VN" b="1" dirty="0"/>
              <a:t>D. </a:t>
            </a:r>
            <a:r>
              <a:rPr lang="vi-VN" dirty="0"/>
              <a:t>voicing</a:t>
            </a:r>
            <a:endParaRPr lang="en-US" dirty="0"/>
          </a:p>
          <a:p>
            <a:endParaRPr lang="vi-VN" b="1" dirty="0" smtClean="0"/>
          </a:p>
          <a:p>
            <a:r>
              <a:rPr lang="vi-VN" dirty="0" smtClean="0"/>
              <a:t>Kiến </a:t>
            </a:r>
            <a:r>
              <a:rPr lang="vi-VN" dirty="0"/>
              <a:t>thức</a:t>
            </a:r>
            <a:r>
              <a:rPr lang="en-US" dirty="0"/>
              <a:t>: </a:t>
            </a:r>
            <a:r>
              <a:rPr lang="en-US" dirty="0" err="1"/>
              <a:t>Từ</a:t>
            </a:r>
            <a:r>
              <a:rPr lang="en-US" dirty="0"/>
              <a:t> </a:t>
            </a:r>
            <a:r>
              <a:rPr lang="en-US" dirty="0" err="1"/>
              <a:t>vựng</a:t>
            </a:r>
            <a:endParaRPr lang="en-US" dirty="0"/>
          </a:p>
          <a:p>
            <a:r>
              <a:rPr lang="en-US" dirty="0" err="1"/>
              <a:t>Giải</a:t>
            </a:r>
            <a:r>
              <a:rPr lang="en-US" dirty="0"/>
              <a:t> </a:t>
            </a:r>
            <a:r>
              <a:rPr lang="en-US" dirty="0" err="1"/>
              <a:t>thích</a:t>
            </a:r>
            <a:r>
              <a:rPr lang="en-US" dirty="0"/>
              <a:t>:</a:t>
            </a:r>
          </a:p>
          <a:p>
            <a:r>
              <a:rPr lang="vi-VN" dirty="0"/>
              <a:t>A. bridge (v): bắc cầu, lấp chỗ </a:t>
            </a:r>
            <a:r>
              <a:rPr lang="vi-VN" dirty="0" smtClean="0"/>
              <a:t>trống		B</a:t>
            </a:r>
            <a:r>
              <a:rPr lang="vi-VN" dirty="0"/>
              <a:t>. take (v): đưa, lấy</a:t>
            </a:r>
            <a:endParaRPr lang="en-US" dirty="0"/>
          </a:p>
          <a:p>
            <a:r>
              <a:rPr lang="vi-VN" dirty="0"/>
              <a:t>C. acquire (v): đạt được, thu </a:t>
            </a:r>
            <a:r>
              <a:rPr lang="vi-VN" dirty="0" smtClean="0"/>
              <a:t>được		D</a:t>
            </a:r>
            <a:r>
              <a:rPr lang="vi-VN" dirty="0"/>
              <a:t>. voice (v): bày tỏ, nói lên</a:t>
            </a:r>
            <a:endParaRPr lang="en-US" dirty="0"/>
          </a:p>
          <a:p>
            <a:r>
              <a:rPr lang="vi-VN" dirty="0"/>
              <a:t>Ta có cụm collocation : acquire one’s knowledge/ skill: thu nạp kiến thức/ kỹ năng</a:t>
            </a:r>
            <a:endParaRPr lang="en-US" dirty="0"/>
          </a:p>
          <a:p>
            <a:r>
              <a:rPr lang="vi-VN" b="1" i="1" dirty="0"/>
              <a:t>Tạm dịch:</a:t>
            </a:r>
            <a:r>
              <a:rPr lang="vi-VN" i="1" dirty="0"/>
              <a:t> Cha mẹ và con cái cần quan tâm hơn tới việc thu nạp những kiến thức liên quan tới trông rau và chăm nuôi thú cưng.</a:t>
            </a:r>
            <a:endParaRPr lang="en-US" dirty="0"/>
          </a:p>
          <a:p>
            <a:r>
              <a:rPr lang="en-US" b="1" dirty="0"/>
              <a:t>Question 4</a:t>
            </a:r>
            <a:r>
              <a:rPr lang="en-US" dirty="0"/>
              <a:t>. </a:t>
            </a:r>
            <a:r>
              <a:rPr lang="vi-VN" dirty="0"/>
              <a:t>Regrettably, the popularity of this lake with tourists has contributed _______ its pollution.</a:t>
            </a:r>
            <a:endParaRPr lang="en-US" dirty="0"/>
          </a:p>
          <a:p>
            <a:r>
              <a:rPr lang="vi-VN" b="1" dirty="0"/>
              <a:t>	A. </a:t>
            </a:r>
            <a:r>
              <a:rPr lang="vi-VN" dirty="0"/>
              <a:t>with	</a:t>
            </a:r>
            <a:r>
              <a:rPr lang="vi-VN" b="1" dirty="0"/>
              <a:t>B. </a:t>
            </a:r>
            <a:r>
              <a:rPr lang="vi-VN" dirty="0"/>
              <a:t>to	</a:t>
            </a:r>
            <a:r>
              <a:rPr lang="vi-VN" b="1" dirty="0"/>
              <a:t>C. </a:t>
            </a:r>
            <a:r>
              <a:rPr lang="vi-VN" dirty="0"/>
              <a:t>of	</a:t>
            </a:r>
            <a:r>
              <a:rPr lang="vi-VN" b="1" dirty="0"/>
              <a:t>D. </a:t>
            </a:r>
            <a:r>
              <a:rPr lang="vi-VN" dirty="0"/>
              <a:t>for</a:t>
            </a:r>
            <a:endParaRPr lang="en-US" dirty="0"/>
          </a:p>
          <a:p>
            <a:r>
              <a:rPr lang="vi-VN" b="1" dirty="0"/>
              <a:t> </a:t>
            </a:r>
            <a:endParaRPr lang="en-US" dirty="0"/>
          </a:p>
          <a:p>
            <a:endParaRPr lang="vi-VN" b="1" dirty="0" smtClean="0"/>
          </a:p>
          <a:p>
            <a:r>
              <a:rPr lang="vi-VN" dirty="0" smtClean="0"/>
              <a:t>Kiến </a:t>
            </a:r>
            <a:r>
              <a:rPr lang="vi-VN" dirty="0"/>
              <a:t>thức: </a:t>
            </a:r>
            <a:r>
              <a:rPr lang="en-US" dirty="0" err="1"/>
              <a:t>Giới</a:t>
            </a:r>
            <a:r>
              <a:rPr lang="en-US" dirty="0"/>
              <a:t> </a:t>
            </a:r>
            <a:r>
              <a:rPr lang="en-US" dirty="0" err="1"/>
              <a:t>từ</a:t>
            </a:r>
            <a:endParaRPr lang="en-US" dirty="0"/>
          </a:p>
          <a:p>
            <a:r>
              <a:rPr lang="vi-VN" dirty="0"/>
              <a:t>Giải thích:</a:t>
            </a:r>
            <a:r>
              <a:rPr lang="en-US" dirty="0"/>
              <a:t> </a:t>
            </a:r>
          </a:p>
          <a:p>
            <a:r>
              <a:rPr lang="vi-VN" dirty="0"/>
              <a:t>Ta có cụm: Contribute to: đóng góp, góp phần</a:t>
            </a:r>
            <a:endParaRPr lang="en-US" dirty="0"/>
          </a:p>
          <a:p>
            <a:r>
              <a:rPr lang="vi-VN" b="1" i="1" dirty="0"/>
              <a:t>Tạm dịch</a:t>
            </a:r>
            <a:r>
              <a:rPr lang="vi-VN" i="1" dirty="0"/>
              <a:t>: Đáng tiếc, sự nổi tiếng của hồ này với khách du lịch đã góp phần làm cho nó bị ô nhiễm.</a:t>
            </a:r>
            <a:endParaRPr lang="en-US" dirty="0"/>
          </a:p>
          <a:p>
            <a:endParaRPr lang="en-US" dirty="0"/>
          </a:p>
        </p:txBody>
      </p:sp>
      <p:sp>
        <p:nvSpPr>
          <p:cNvPr id="5" name="Oval 4"/>
          <p:cNvSpPr/>
          <p:nvPr/>
        </p:nvSpPr>
        <p:spPr>
          <a:xfrm>
            <a:off x="4038600" y="914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2057400" y="3886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782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5" end="15"/>
                                            </p:txEl>
                                          </p:spTgt>
                                        </p:tgtEl>
                                        <p:attrNameLst>
                                          <p:attrName>style.visibility</p:attrName>
                                        </p:attrNameLst>
                                      </p:cBhvr>
                                      <p:to>
                                        <p:strVal val="visible"/>
                                      </p:to>
                                    </p:set>
                                    <p:anim calcmode="lin" valueType="num">
                                      <p:cBhvr additive="base">
                                        <p:cTn id="4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 calcmode="lin" valueType="num">
                                      <p:cBhvr additive="base">
                                        <p:cTn id="5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016758"/>
          </a:xfrm>
          <a:prstGeom prst="rect">
            <a:avLst/>
          </a:prstGeom>
          <a:noFill/>
        </p:spPr>
        <p:txBody>
          <a:bodyPr wrap="square" rtlCol="0">
            <a:spAutoFit/>
          </a:bodyPr>
          <a:lstStyle/>
          <a:p>
            <a:r>
              <a:rPr lang="vi-VN" sz="2000" b="1" dirty="0"/>
              <a:t>Question </a:t>
            </a:r>
            <a:r>
              <a:rPr lang="en-US" sz="2000" b="1" dirty="0"/>
              <a:t>32</a:t>
            </a:r>
            <a:r>
              <a:rPr lang="en-US" sz="2000" dirty="0"/>
              <a:t>.</a:t>
            </a:r>
            <a:r>
              <a:rPr lang="vi-VN" sz="2000" dirty="0"/>
              <a:t> “I’m sorry I’ve stained your new blouse,” said Olivia.</a:t>
            </a:r>
            <a:endParaRPr lang="en-US" sz="2000" dirty="0"/>
          </a:p>
          <a:p>
            <a:r>
              <a:rPr lang="vi-VN" sz="2000" b="1" dirty="0"/>
              <a:t>	A. </a:t>
            </a:r>
            <a:r>
              <a:rPr lang="vi-VN" sz="2000" dirty="0"/>
              <a:t>Olivia apologized for having stained my new blouse.</a:t>
            </a:r>
            <a:endParaRPr lang="en-US" sz="2000" dirty="0"/>
          </a:p>
          <a:p>
            <a:r>
              <a:rPr lang="vi-VN" sz="2000" b="1" dirty="0"/>
              <a:t>	B. </a:t>
            </a:r>
            <a:r>
              <a:rPr lang="vi-VN" sz="2000" dirty="0"/>
              <a:t>Olivia admitted having stained my new blouse.</a:t>
            </a:r>
            <a:endParaRPr lang="en-US" sz="2000" dirty="0"/>
          </a:p>
          <a:p>
            <a:r>
              <a:rPr lang="vi-VN" sz="2000" b="1" dirty="0"/>
              <a:t>	C. </a:t>
            </a:r>
            <a:r>
              <a:rPr lang="vi-VN" sz="2000" dirty="0"/>
              <a:t>Olivia denied having stained my new blouse.</a:t>
            </a:r>
            <a:endParaRPr lang="en-US" sz="2000" dirty="0"/>
          </a:p>
          <a:p>
            <a:r>
              <a:rPr lang="vi-VN" sz="2000" b="1" dirty="0"/>
              <a:t>	D. </a:t>
            </a:r>
            <a:r>
              <a:rPr lang="vi-VN" sz="2000" dirty="0"/>
              <a:t>Olivia promised to have stained my new blouse.</a:t>
            </a:r>
            <a:endParaRPr lang="en-US" sz="2000" dirty="0"/>
          </a:p>
          <a:p>
            <a:endParaRPr lang="vi-VN" sz="2000" b="1" dirty="0" smtClean="0"/>
          </a:p>
          <a:p>
            <a:r>
              <a:rPr lang="vi-VN" sz="2000" dirty="0" smtClean="0"/>
              <a:t>Kiến </a:t>
            </a:r>
            <a:r>
              <a:rPr lang="vi-VN" sz="2000" dirty="0"/>
              <a:t>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Câu</a:t>
            </a:r>
            <a:r>
              <a:rPr lang="en-US" sz="2000" dirty="0"/>
              <a:t> </a:t>
            </a:r>
            <a:r>
              <a:rPr lang="en-US" sz="2000" dirty="0" err="1"/>
              <a:t>tường</a:t>
            </a:r>
            <a:r>
              <a:rPr lang="en-US" sz="2000" dirty="0"/>
              <a:t> </a:t>
            </a:r>
            <a:r>
              <a:rPr lang="en-US" sz="2000" dirty="0" err="1"/>
              <a:t>thuật</a:t>
            </a:r>
            <a:endParaRPr lang="en-US" sz="2000" dirty="0"/>
          </a:p>
          <a:p>
            <a:r>
              <a:rPr lang="vi-VN" sz="2000" dirty="0"/>
              <a:t>Giải thích: </a:t>
            </a:r>
            <a:endParaRPr lang="en-US" sz="2000" dirty="0"/>
          </a:p>
          <a:p>
            <a:r>
              <a:rPr lang="vi-VN" sz="2000" b="1" dirty="0"/>
              <a:t>A</a:t>
            </a:r>
            <a:r>
              <a:rPr lang="vi-VN" sz="2000" dirty="0"/>
              <a:t>. Olivia xin lỗi vì đã làm bẩn chiếc áo cánh mới của tôi.</a:t>
            </a:r>
            <a:endParaRPr lang="en-US" sz="2000" dirty="0"/>
          </a:p>
          <a:p>
            <a:r>
              <a:rPr lang="vi-VN" sz="2000" b="1" dirty="0"/>
              <a:t>B</a:t>
            </a:r>
            <a:r>
              <a:rPr lang="vi-VN" sz="2000" dirty="0"/>
              <a:t>. Olivia thừa nhận đã làm bẩn chiếc áo cánh mới của tôi. → sai về nghĩa</a:t>
            </a:r>
            <a:endParaRPr lang="en-US" sz="2000" dirty="0"/>
          </a:p>
          <a:p>
            <a:r>
              <a:rPr lang="vi-VN" sz="2000" b="1" dirty="0"/>
              <a:t>C</a:t>
            </a:r>
            <a:r>
              <a:rPr lang="vi-VN" sz="2000" dirty="0"/>
              <a:t>. Olivia phủ nhận việc tôi làm bẩn chiếc áo cánh mới. → sai về nghĩa</a:t>
            </a:r>
            <a:endParaRPr lang="en-US" sz="2000" dirty="0"/>
          </a:p>
          <a:p>
            <a:r>
              <a:rPr lang="vi-VN" sz="2000" b="1" dirty="0"/>
              <a:t>D</a:t>
            </a:r>
            <a:r>
              <a:rPr lang="vi-VN" sz="2000" dirty="0"/>
              <a:t>. Olivia hứa sẽ nhuộm chiếc áo cánh mới của tôi. → sai về nghĩa</a:t>
            </a:r>
            <a:endParaRPr lang="en-US" sz="2000" dirty="0"/>
          </a:p>
          <a:p>
            <a:r>
              <a:rPr lang="vi-VN" sz="2000" b="1" i="1" dirty="0"/>
              <a:t>Tạm dịch:</a:t>
            </a:r>
            <a:r>
              <a:rPr lang="vi-VN" sz="2000" i="1" dirty="0"/>
              <a:t> “Tôi xin lỗi vì tôi đã làm bẩn chiếc áo cánh mới của bạn.” Olivia nói.</a:t>
            </a:r>
            <a:endParaRPr lang="en-US" sz="2000" dirty="0"/>
          </a:p>
          <a:p>
            <a:r>
              <a:rPr lang="vi-VN" sz="2000" dirty="0"/>
              <a:t>→ Olivia xin lỗi vì đã làm bẩn chiếc áo cánh mới của tôi.</a:t>
            </a:r>
            <a:endParaRPr lang="en-US" sz="2000" dirty="0"/>
          </a:p>
          <a:p>
            <a:endParaRPr lang="en-US" sz="2000" dirty="0"/>
          </a:p>
        </p:txBody>
      </p:sp>
      <p:sp>
        <p:nvSpPr>
          <p:cNvPr id="5" name="Oval 4"/>
          <p:cNvSpPr/>
          <p:nvPr/>
        </p:nvSpPr>
        <p:spPr>
          <a:xfrm>
            <a:off x="10668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26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262979"/>
          </a:xfrm>
          <a:prstGeom prst="rect">
            <a:avLst/>
          </a:prstGeom>
          <a:noFill/>
        </p:spPr>
        <p:txBody>
          <a:bodyPr wrap="square" rtlCol="0">
            <a:spAutoFit/>
          </a:bodyPr>
          <a:lstStyle/>
          <a:p>
            <a:r>
              <a:rPr lang="vi-VN" sz="2400" b="1" dirty="0"/>
              <a:t>Question </a:t>
            </a:r>
            <a:r>
              <a:rPr lang="en-US" sz="2400" b="1" dirty="0"/>
              <a:t>33</a:t>
            </a:r>
            <a:r>
              <a:rPr lang="en-US" sz="2400" dirty="0"/>
              <a:t>.</a:t>
            </a:r>
            <a:r>
              <a:rPr lang="vi-VN" sz="2400" dirty="0"/>
              <a:t> I</a:t>
            </a:r>
            <a:r>
              <a:rPr lang="vi-VN" sz="2400" b="1" dirty="0"/>
              <a:t> </a:t>
            </a:r>
            <a:r>
              <a:rPr lang="vi-VN" sz="2400" dirty="0"/>
              <a:t>haven’t gone to the cinema for ten years.</a:t>
            </a:r>
            <a:endParaRPr lang="en-US" sz="2400" dirty="0"/>
          </a:p>
          <a:p>
            <a:r>
              <a:rPr lang="vi-VN" sz="2400" b="1" dirty="0"/>
              <a:t>	A.</a:t>
            </a:r>
            <a:r>
              <a:rPr lang="vi-VN" sz="2400" dirty="0"/>
              <a:t> It was ten years ago I went to the cinema.</a:t>
            </a:r>
            <a:endParaRPr lang="en-US" sz="2400" dirty="0"/>
          </a:p>
          <a:p>
            <a:r>
              <a:rPr lang="vi-VN" sz="2400" dirty="0"/>
              <a:t>	B. The last time I went to the cinema was ten years.</a:t>
            </a:r>
            <a:endParaRPr lang="en-US" sz="2400" dirty="0"/>
          </a:p>
          <a:p>
            <a:r>
              <a:rPr lang="vi-VN" sz="2400" dirty="0"/>
              <a:t>	C. I last went to the cinema ten years ago.</a:t>
            </a:r>
            <a:endParaRPr lang="en-US" sz="2400" dirty="0"/>
          </a:p>
          <a:p>
            <a:r>
              <a:rPr lang="vi-VN" sz="2400" dirty="0"/>
              <a:t>	D. It’s ten years I haven’t gone to the cinema.</a:t>
            </a:r>
            <a:endParaRPr lang="en-US" sz="2400" dirty="0"/>
          </a:p>
          <a:p>
            <a:endParaRPr lang="vi-VN" sz="2400" b="1" dirty="0" smtClean="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vi-VN" sz="2400" dirty="0"/>
              <a:t>Giải thích:  Tôi đã không đến rạp chiếu phim 10 năm rồi.</a:t>
            </a:r>
            <a:endParaRPr lang="en-US" sz="2400" dirty="0"/>
          </a:p>
          <a:p>
            <a:r>
              <a:rPr lang="vi-VN" sz="2400" dirty="0"/>
              <a:t>A sai cấu trúc</a:t>
            </a:r>
            <a:endParaRPr lang="en-US" sz="2400" dirty="0"/>
          </a:p>
          <a:p>
            <a:r>
              <a:rPr lang="vi-VN" sz="2400" dirty="0"/>
              <a:t>B sai vì thiếu “ago” ở cuối câu</a:t>
            </a:r>
            <a:endParaRPr lang="en-US" sz="2400" dirty="0"/>
          </a:p>
          <a:p>
            <a:r>
              <a:rPr lang="vi-VN" sz="2400" dirty="0"/>
              <a:t>D sai. Sửa lại sẽ phải là: It’s 10 years since I last went to the cinema.</a:t>
            </a:r>
            <a:endParaRPr lang="en-US" sz="2400" dirty="0"/>
          </a:p>
          <a:p>
            <a:r>
              <a:rPr lang="en-US" sz="2400" b="1" i="1" dirty="0" err="1"/>
              <a:t>Tạm</a:t>
            </a:r>
            <a:r>
              <a:rPr lang="en-US" sz="2400" b="1" i="1" dirty="0"/>
              <a:t> d</a:t>
            </a:r>
            <a:r>
              <a:rPr lang="vi-VN" sz="2400" b="1" i="1" dirty="0"/>
              <a:t>ịch:</a:t>
            </a:r>
            <a:r>
              <a:rPr lang="vi-VN" sz="2400" i="1" dirty="0"/>
              <a:t> Lần cuối tôi đi đến rạp chiếu phim cách đây 10 năm.</a:t>
            </a:r>
            <a:endParaRPr lang="en-US" sz="2400" dirty="0"/>
          </a:p>
          <a:p>
            <a:endParaRPr lang="en-US" sz="2400" dirty="0"/>
          </a:p>
        </p:txBody>
      </p:sp>
      <p:sp>
        <p:nvSpPr>
          <p:cNvPr id="5" name="Oval 4"/>
          <p:cNvSpPr/>
          <p:nvPr/>
        </p:nvSpPr>
        <p:spPr>
          <a:xfrm>
            <a:off x="10668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714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463308"/>
          </a:xfrm>
          <a:prstGeom prst="rect">
            <a:avLst/>
          </a:prstGeom>
          <a:noFill/>
        </p:spPr>
        <p:txBody>
          <a:bodyPr wrap="square" rtlCol="0">
            <a:spAutoFit/>
          </a:bodyPr>
          <a:lstStyle/>
          <a:p>
            <a:r>
              <a:rPr lang="vi-VN" b="1" dirty="0"/>
              <a:t>Question </a:t>
            </a:r>
            <a:r>
              <a:rPr lang="en-US" b="1" dirty="0"/>
              <a:t>34. </a:t>
            </a:r>
            <a:r>
              <a:rPr lang="vi-VN" b="1" dirty="0"/>
              <a:t>A</a:t>
            </a:r>
            <a:r>
              <a:rPr lang="vi-VN" dirty="0"/>
              <a:t>. give          </a:t>
            </a:r>
            <a:r>
              <a:rPr lang="en-US" dirty="0"/>
              <a:t>	</a:t>
            </a:r>
            <a:r>
              <a:rPr lang="vi-VN" b="1" dirty="0"/>
              <a:t>B</a:t>
            </a:r>
            <a:r>
              <a:rPr lang="vi-VN" dirty="0"/>
              <a:t>. work          </a:t>
            </a:r>
            <a:r>
              <a:rPr lang="en-US" dirty="0"/>
              <a:t>	</a:t>
            </a:r>
            <a:r>
              <a:rPr lang="vi-VN" b="1" dirty="0"/>
              <a:t>C</a:t>
            </a:r>
            <a:r>
              <a:rPr lang="vi-VN" dirty="0"/>
              <a:t>. put          </a:t>
            </a:r>
            <a:r>
              <a:rPr lang="en-US" dirty="0"/>
              <a:t>	</a:t>
            </a:r>
            <a:r>
              <a:rPr lang="vi-VN" b="1" dirty="0"/>
              <a:t>D</a:t>
            </a:r>
            <a:r>
              <a:rPr lang="vi-VN" dirty="0"/>
              <a:t>. take </a:t>
            </a:r>
            <a:endParaRPr lang="en-US" dirty="0"/>
          </a:p>
          <a:p>
            <a:r>
              <a:rPr lang="vi-VN" b="1" dirty="0"/>
              <a:t>Question 34</a:t>
            </a:r>
            <a:r>
              <a:rPr lang="vi-VN" dirty="0"/>
              <a:t>. </a:t>
            </a:r>
            <a:r>
              <a:rPr lang="en-US" b="1" dirty="0" err="1"/>
              <a:t>Đáp</a:t>
            </a:r>
            <a:r>
              <a:rPr lang="en-US" b="1" dirty="0"/>
              <a:t> </a:t>
            </a:r>
            <a:r>
              <a:rPr lang="en-US" b="1" dirty="0" err="1"/>
              <a:t>án</a:t>
            </a:r>
            <a:r>
              <a:rPr lang="en-US" b="1" dirty="0"/>
              <a:t>: B</a:t>
            </a:r>
            <a:endParaRPr lang="en-US" dirty="0"/>
          </a:p>
          <a:p>
            <a:r>
              <a:rPr lang="vi-VN" dirty="0"/>
              <a:t>Kiến thức: </a:t>
            </a:r>
            <a:r>
              <a:rPr lang="en-US" dirty="0" err="1"/>
              <a:t>Đọc</a:t>
            </a:r>
            <a:r>
              <a:rPr lang="en-US" dirty="0"/>
              <a:t> </a:t>
            </a:r>
            <a:r>
              <a:rPr lang="en-US" dirty="0" err="1"/>
              <a:t>điền</a:t>
            </a:r>
            <a:r>
              <a:rPr lang="en-US" dirty="0"/>
              <a:t> </a:t>
            </a:r>
            <a:r>
              <a:rPr lang="en-US" dirty="0" err="1"/>
              <a:t>từ</a:t>
            </a:r>
            <a:endParaRPr lang="en-US" dirty="0"/>
          </a:p>
          <a:p>
            <a:r>
              <a:rPr lang="vi-VN" dirty="0"/>
              <a:t>Giải thích: </a:t>
            </a:r>
            <a:endParaRPr lang="en-US" dirty="0"/>
          </a:p>
          <a:p>
            <a:r>
              <a:rPr lang="vi-VN" dirty="0"/>
              <a:t>Ta có cụm từ work one’s way through st: kiên trì với một nhiệm vụ công việc. </a:t>
            </a:r>
            <a:endParaRPr lang="en-US" dirty="0"/>
          </a:p>
          <a:p>
            <a:endParaRPr lang="vi-VN" b="1" dirty="0" smtClean="0"/>
          </a:p>
          <a:p>
            <a:r>
              <a:rPr lang="en-US" dirty="0" smtClean="0"/>
              <a:t>Voluntary </a:t>
            </a:r>
            <a:r>
              <a:rPr lang="en-US" dirty="0"/>
              <a:t>work helps foster independence and imparts the ability to deal with different situations, often simultaneously, thus teaching people how to </a:t>
            </a:r>
            <a:r>
              <a:rPr lang="vi-VN" b="1" dirty="0" smtClean="0"/>
              <a:t>____</a:t>
            </a:r>
            <a:r>
              <a:rPr lang="en-US" dirty="0" smtClean="0"/>
              <a:t> </a:t>
            </a:r>
            <a:r>
              <a:rPr lang="en-US" dirty="0"/>
              <a:t>their way through different systems. </a:t>
            </a:r>
          </a:p>
          <a:p>
            <a:r>
              <a:rPr lang="vi-VN" b="1" dirty="0"/>
              <a:t>Question </a:t>
            </a:r>
            <a:r>
              <a:rPr lang="en-US" b="1" dirty="0"/>
              <a:t>35. </a:t>
            </a:r>
            <a:r>
              <a:rPr lang="vi-VN" b="1" dirty="0"/>
              <a:t>A</a:t>
            </a:r>
            <a:r>
              <a:rPr lang="vi-VN" dirty="0"/>
              <a:t>. so          </a:t>
            </a:r>
            <a:r>
              <a:rPr lang="en-US" dirty="0"/>
              <a:t>	</a:t>
            </a:r>
            <a:r>
              <a:rPr lang="vi-VN" b="1" dirty="0"/>
              <a:t>B</a:t>
            </a:r>
            <a:r>
              <a:rPr lang="vi-VN" dirty="0"/>
              <a:t>. but          </a:t>
            </a:r>
            <a:r>
              <a:rPr lang="en-US" dirty="0"/>
              <a:t>	</a:t>
            </a:r>
            <a:r>
              <a:rPr lang="vi-VN" b="1" dirty="0"/>
              <a:t>C</a:t>
            </a:r>
            <a:r>
              <a:rPr lang="vi-VN" dirty="0"/>
              <a:t>. or          </a:t>
            </a:r>
            <a:r>
              <a:rPr lang="en-US" dirty="0"/>
              <a:t>	</a:t>
            </a:r>
            <a:r>
              <a:rPr lang="vi-VN" b="1" dirty="0"/>
              <a:t>D</a:t>
            </a:r>
            <a:r>
              <a:rPr lang="vi-VN" dirty="0"/>
              <a:t>. for </a:t>
            </a:r>
            <a:endParaRPr lang="en-US" dirty="0"/>
          </a:p>
          <a:p>
            <a:endParaRPr lang="vi-VN" b="1" dirty="0" smtClean="0"/>
          </a:p>
          <a:p>
            <a:r>
              <a:rPr lang="en-US" dirty="0" err="1" smtClean="0"/>
              <a:t>Kiến</a:t>
            </a:r>
            <a:r>
              <a:rPr lang="en-US" dirty="0" smtClean="0"/>
              <a:t> </a:t>
            </a:r>
            <a:r>
              <a:rPr lang="en-US" dirty="0" err="1"/>
              <a:t>thức</a:t>
            </a:r>
            <a:r>
              <a:rPr lang="en-US" dirty="0"/>
              <a:t>: </a:t>
            </a:r>
            <a:r>
              <a:rPr lang="vi-VN" dirty="0"/>
              <a:t>Đ</a:t>
            </a:r>
            <a:r>
              <a:rPr lang="en-US" dirty="0" err="1"/>
              <a:t>ọc</a:t>
            </a:r>
            <a:r>
              <a:rPr lang="en-US" dirty="0"/>
              <a:t> </a:t>
            </a:r>
            <a:r>
              <a:rPr lang="en-US" dirty="0" err="1"/>
              <a:t>điền</a:t>
            </a:r>
            <a:r>
              <a:rPr lang="en-US" dirty="0"/>
              <a:t> </a:t>
            </a:r>
            <a:r>
              <a:rPr lang="en-US" dirty="0" err="1"/>
              <a:t>từ</a:t>
            </a:r>
            <a:endParaRPr lang="en-US" dirty="0"/>
          </a:p>
          <a:p>
            <a:r>
              <a:rPr lang="en-US" dirty="0" err="1"/>
              <a:t>Giải</a:t>
            </a:r>
            <a:r>
              <a:rPr lang="en-US" dirty="0"/>
              <a:t> </a:t>
            </a:r>
            <a:r>
              <a:rPr lang="en-US" dirty="0" err="1"/>
              <a:t>thích</a:t>
            </a:r>
            <a:r>
              <a:rPr lang="en-US" dirty="0"/>
              <a:t>: Ta </a:t>
            </a:r>
            <a:r>
              <a:rPr lang="en-US" dirty="0" err="1"/>
              <a:t>thấy</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giữa</a:t>
            </a:r>
            <a:r>
              <a:rPr lang="en-US" dirty="0"/>
              <a:t> </a:t>
            </a:r>
            <a:r>
              <a:rPr lang="en-US" dirty="0" err="1"/>
              <a:t>hai</a:t>
            </a:r>
            <a:r>
              <a:rPr lang="en-US" dirty="0"/>
              <a:t> </a:t>
            </a:r>
            <a:r>
              <a:rPr lang="en-US" dirty="0" err="1"/>
              <a:t>vế</a:t>
            </a:r>
            <a:r>
              <a:rPr lang="en-US" dirty="0"/>
              <a:t> </a:t>
            </a:r>
            <a:r>
              <a:rPr lang="en-US" dirty="0" err="1"/>
              <a:t>câu</a:t>
            </a:r>
            <a:r>
              <a:rPr lang="en-US" dirty="0"/>
              <a:t> </a:t>
            </a:r>
            <a:r>
              <a:rPr lang="en-US" dirty="0" err="1"/>
              <a:t>trước</a:t>
            </a:r>
            <a:r>
              <a:rPr lang="en-US" dirty="0"/>
              <a:t> </a:t>
            </a:r>
            <a:r>
              <a:rPr lang="en-US" dirty="0" err="1"/>
              <a:t>và</a:t>
            </a:r>
            <a:r>
              <a:rPr lang="en-US" dirty="0"/>
              <a:t> </a:t>
            </a:r>
            <a:r>
              <a:rPr lang="en-US" dirty="0" err="1"/>
              <a:t>sau</a:t>
            </a:r>
            <a:r>
              <a:rPr lang="en-US" dirty="0"/>
              <a:t> </a:t>
            </a:r>
            <a:r>
              <a:rPr lang="en-US" dirty="0" err="1"/>
              <a:t>chỗ</a:t>
            </a:r>
            <a:r>
              <a:rPr lang="en-US" dirty="0"/>
              <a:t> </a:t>
            </a:r>
            <a:r>
              <a:rPr lang="en-US" dirty="0" err="1"/>
              <a:t>trống</a:t>
            </a:r>
            <a:r>
              <a:rPr lang="en-US" dirty="0"/>
              <a:t> </a:t>
            </a:r>
            <a:r>
              <a:rPr lang="en-US" dirty="0" err="1"/>
              <a:t>là</a:t>
            </a:r>
            <a:r>
              <a:rPr lang="en-US" dirty="0"/>
              <a:t> </a:t>
            </a:r>
            <a:r>
              <a:rPr lang="en-US" dirty="0" err="1"/>
              <a:t>quan</a:t>
            </a:r>
            <a:r>
              <a:rPr lang="en-US" dirty="0"/>
              <a:t> </a:t>
            </a:r>
            <a:r>
              <a:rPr lang="en-US" dirty="0" err="1"/>
              <a:t>hệ</a:t>
            </a:r>
            <a:r>
              <a:rPr lang="en-US" dirty="0"/>
              <a:t> </a:t>
            </a:r>
            <a:r>
              <a:rPr lang="en-US" dirty="0" err="1"/>
              <a:t>tương</a:t>
            </a:r>
            <a:r>
              <a:rPr lang="en-US" dirty="0"/>
              <a:t> </a:t>
            </a:r>
            <a:r>
              <a:rPr lang="en-US" dirty="0" err="1"/>
              <a:t>phản</a:t>
            </a:r>
            <a:r>
              <a:rPr lang="en-US" dirty="0"/>
              <a:t>. </a:t>
            </a:r>
            <a:r>
              <a:rPr lang="en-US" dirty="0" err="1"/>
              <a:t>Vế</a:t>
            </a:r>
            <a:r>
              <a:rPr lang="en-US" dirty="0"/>
              <a:t> </a:t>
            </a:r>
            <a:r>
              <a:rPr lang="en-US" dirty="0" err="1"/>
              <a:t>trước</a:t>
            </a:r>
            <a:r>
              <a:rPr lang="en-US" dirty="0"/>
              <a:t> ta </a:t>
            </a:r>
            <a:r>
              <a:rPr lang="en-US" dirty="0" err="1"/>
              <a:t>thấy</a:t>
            </a:r>
            <a:r>
              <a:rPr lang="en-US" dirty="0"/>
              <a:t> </a:t>
            </a:r>
            <a:r>
              <a:rPr lang="en-US" dirty="0" err="1"/>
              <a:t>xuất</a:t>
            </a:r>
            <a:r>
              <a:rPr lang="en-US" dirty="0"/>
              <a:t> </a:t>
            </a:r>
            <a:r>
              <a:rPr lang="en-US" dirty="0" err="1"/>
              <a:t>hiện</a:t>
            </a:r>
            <a:r>
              <a:rPr lang="en-US" dirty="0"/>
              <a:t> </a:t>
            </a:r>
            <a:r>
              <a:rPr lang="en-US" dirty="0" err="1"/>
              <a:t>các</a:t>
            </a:r>
            <a:r>
              <a:rPr lang="en-US" dirty="0"/>
              <a:t> </a:t>
            </a:r>
            <a:r>
              <a:rPr lang="en-US" dirty="0" err="1"/>
              <a:t>cụm</a:t>
            </a:r>
            <a:r>
              <a:rPr lang="en-US" dirty="0"/>
              <a:t> </a:t>
            </a:r>
            <a:r>
              <a:rPr lang="en-US" dirty="0" err="1"/>
              <a:t>từ</a:t>
            </a:r>
            <a:r>
              <a:rPr lang="en-US" dirty="0"/>
              <a:t> “young adults .. .not seem to have expertise or knowledge” </a:t>
            </a:r>
            <a:r>
              <a:rPr lang="en-US" dirty="0" err="1"/>
              <a:t>còn</a:t>
            </a:r>
            <a:r>
              <a:rPr lang="en-US" dirty="0"/>
              <a:t> </a:t>
            </a:r>
            <a:r>
              <a:rPr lang="en-US" dirty="0" err="1"/>
              <a:t>vế</a:t>
            </a:r>
            <a:r>
              <a:rPr lang="en-US" dirty="0"/>
              <a:t> </a:t>
            </a:r>
            <a:r>
              <a:rPr lang="en-US" dirty="0" err="1"/>
              <a:t>sau</a:t>
            </a:r>
            <a:r>
              <a:rPr lang="en-US" dirty="0"/>
              <a:t> ta </a:t>
            </a:r>
            <a:r>
              <a:rPr lang="en-US" dirty="0" err="1"/>
              <a:t>lại</a:t>
            </a:r>
            <a:r>
              <a:rPr lang="en-US" dirty="0"/>
              <a:t> </a:t>
            </a:r>
            <a:r>
              <a:rPr lang="en-US" dirty="0" err="1"/>
              <a:t>thấy</a:t>
            </a:r>
            <a:r>
              <a:rPr lang="en-US" dirty="0"/>
              <a:t> </a:t>
            </a:r>
            <a:r>
              <a:rPr lang="en-US" dirty="0" err="1"/>
              <a:t>các</a:t>
            </a:r>
            <a:r>
              <a:rPr lang="en-US" dirty="0"/>
              <a:t> </a:t>
            </a:r>
            <a:r>
              <a:rPr lang="en-US" dirty="0" err="1"/>
              <a:t>cụm</a:t>
            </a:r>
            <a:r>
              <a:rPr lang="en-US" dirty="0"/>
              <a:t> </a:t>
            </a:r>
            <a:r>
              <a:rPr lang="en-US" dirty="0" err="1"/>
              <a:t>từ</a:t>
            </a:r>
            <a:r>
              <a:rPr lang="en-US" dirty="0"/>
              <a:t> “they do have many skills”. </a:t>
            </a:r>
            <a:r>
              <a:rPr lang="en-US" dirty="0" err="1"/>
              <a:t>Như</a:t>
            </a:r>
            <a:r>
              <a:rPr lang="en-US" dirty="0"/>
              <a:t> </a:t>
            </a:r>
            <a:r>
              <a:rPr lang="en-US" dirty="0" err="1"/>
              <a:t>vậy</a:t>
            </a:r>
            <a:r>
              <a:rPr lang="en-US" dirty="0"/>
              <a:t> </a:t>
            </a:r>
            <a:r>
              <a:rPr lang="en-US" dirty="0" err="1"/>
              <a:t>để</a:t>
            </a:r>
            <a:r>
              <a:rPr lang="en-US" dirty="0"/>
              <a:t> </a:t>
            </a:r>
            <a:r>
              <a:rPr lang="en-US" dirty="0" err="1"/>
              <a:t>thể</a:t>
            </a:r>
            <a:r>
              <a:rPr lang="en-US" dirty="0"/>
              <a:t> </a:t>
            </a:r>
            <a:r>
              <a:rPr lang="en-US" dirty="0" err="1"/>
              <a:t>hiện</a:t>
            </a:r>
            <a:r>
              <a:rPr lang="en-US" dirty="0"/>
              <a:t> </a:t>
            </a:r>
            <a:r>
              <a:rPr lang="en-US" dirty="0" err="1"/>
              <a:t>quan</a:t>
            </a:r>
            <a:r>
              <a:rPr lang="en-US" dirty="0"/>
              <a:t> </a:t>
            </a:r>
            <a:r>
              <a:rPr lang="en-US" dirty="0" err="1"/>
              <a:t>hệ</a:t>
            </a:r>
            <a:r>
              <a:rPr lang="en-US" dirty="0"/>
              <a:t> </a:t>
            </a:r>
            <a:r>
              <a:rPr lang="en-US" dirty="0" err="1"/>
              <a:t>tương</a:t>
            </a:r>
            <a:r>
              <a:rPr lang="en-US" dirty="0"/>
              <a:t> </a:t>
            </a:r>
            <a:r>
              <a:rPr lang="en-US" dirty="0" err="1"/>
              <a:t>phản</a:t>
            </a:r>
            <a:r>
              <a:rPr lang="en-US" dirty="0"/>
              <a:t> </a:t>
            </a:r>
            <a:r>
              <a:rPr lang="en-US" dirty="0" err="1"/>
              <a:t>đối</a:t>
            </a:r>
            <a:r>
              <a:rPr lang="en-US" dirty="0"/>
              <a:t> </a:t>
            </a:r>
            <a:r>
              <a:rPr lang="en-US" dirty="0" err="1"/>
              <a:t>lập</a:t>
            </a:r>
            <a:r>
              <a:rPr lang="en-US" dirty="0"/>
              <a:t> ta </a:t>
            </a:r>
            <a:r>
              <a:rPr lang="en-US" dirty="0" err="1"/>
              <a:t>chọn</a:t>
            </a:r>
            <a:r>
              <a:rPr lang="en-US" dirty="0"/>
              <a:t> </a:t>
            </a:r>
            <a:r>
              <a:rPr lang="en-US" dirty="0" err="1"/>
              <a:t>được</a:t>
            </a:r>
            <a:r>
              <a:rPr lang="en-US" dirty="0"/>
              <a:t> </a:t>
            </a:r>
            <a:r>
              <a:rPr lang="en-US" dirty="0" err="1"/>
              <a:t>phương</a:t>
            </a:r>
            <a:r>
              <a:rPr lang="en-US" dirty="0"/>
              <a:t> </a:t>
            </a:r>
            <a:r>
              <a:rPr lang="en-US" dirty="0" err="1"/>
              <a:t>án</a:t>
            </a:r>
            <a:r>
              <a:rPr lang="en-US" dirty="0"/>
              <a:t>  B. </a:t>
            </a:r>
          </a:p>
          <a:p>
            <a:r>
              <a:rPr lang="en-US" dirty="0" err="1"/>
              <a:t>Phương</a:t>
            </a:r>
            <a:r>
              <a:rPr lang="en-US" dirty="0"/>
              <a:t> </a:t>
            </a:r>
            <a:r>
              <a:rPr lang="en-US" dirty="0" err="1"/>
              <a:t>án</a:t>
            </a:r>
            <a:r>
              <a:rPr lang="en-US" dirty="0"/>
              <a:t> A </a:t>
            </a:r>
            <a:r>
              <a:rPr lang="en-US" dirty="0" err="1"/>
              <a:t>đứng</a:t>
            </a:r>
            <a:r>
              <a:rPr lang="en-US" dirty="0"/>
              <a:t> </a:t>
            </a:r>
            <a:r>
              <a:rPr lang="en-US" dirty="0" err="1"/>
              <a:t>trước</a:t>
            </a:r>
            <a:r>
              <a:rPr lang="en-US" dirty="0"/>
              <a:t> </a:t>
            </a:r>
            <a:r>
              <a:rPr lang="en-US" dirty="0" err="1"/>
              <a:t>mệnh</a:t>
            </a:r>
            <a:r>
              <a:rPr lang="en-US" dirty="0"/>
              <a:t> </a:t>
            </a:r>
            <a:r>
              <a:rPr lang="en-US" dirty="0" err="1"/>
              <a:t>đề</a:t>
            </a:r>
            <a:r>
              <a:rPr lang="en-US" dirty="0"/>
              <a:t> </a:t>
            </a:r>
            <a:r>
              <a:rPr lang="en-US" dirty="0" err="1"/>
              <a:t>chỉ</a:t>
            </a:r>
            <a:r>
              <a:rPr lang="en-US" dirty="0"/>
              <a:t> </a:t>
            </a:r>
            <a:r>
              <a:rPr lang="en-US" dirty="0" err="1"/>
              <a:t>kết</a:t>
            </a:r>
            <a:r>
              <a:rPr lang="en-US" dirty="0"/>
              <a:t> </a:t>
            </a:r>
            <a:r>
              <a:rPr lang="en-US" dirty="0" err="1"/>
              <a:t>quả</a:t>
            </a:r>
            <a:r>
              <a:rPr lang="en-US" dirty="0"/>
              <a:t>. </a:t>
            </a:r>
          </a:p>
          <a:p>
            <a:r>
              <a:rPr lang="en-US" dirty="0" err="1"/>
              <a:t>Phương</a:t>
            </a:r>
            <a:r>
              <a:rPr lang="en-US" dirty="0"/>
              <a:t> </a:t>
            </a:r>
            <a:r>
              <a:rPr lang="en-US" dirty="0" err="1"/>
              <a:t>án</a:t>
            </a:r>
            <a:r>
              <a:rPr lang="en-US" dirty="0"/>
              <a:t> C </a:t>
            </a:r>
            <a:r>
              <a:rPr lang="en-US" dirty="0" err="1"/>
              <a:t>thường</a:t>
            </a:r>
            <a:r>
              <a:rPr lang="en-US" dirty="0"/>
              <a:t> </a:t>
            </a:r>
            <a:r>
              <a:rPr lang="en-US" dirty="0" err="1"/>
              <a:t>nối</a:t>
            </a:r>
            <a:r>
              <a:rPr lang="en-US" dirty="0"/>
              <a:t> </a:t>
            </a:r>
            <a:r>
              <a:rPr lang="en-US" dirty="0" err="1"/>
              <a:t>hai</a:t>
            </a:r>
            <a:r>
              <a:rPr lang="en-US" dirty="0"/>
              <a:t> </a:t>
            </a:r>
            <a:r>
              <a:rPr lang="en-US" dirty="0" err="1"/>
              <a:t>vế</a:t>
            </a:r>
            <a:r>
              <a:rPr lang="en-US" dirty="0"/>
              <a:t> </a:t>
            </a:r>
            <a:r>
              <a:rPr lang="en-US" dirty="0" err="1"/>
              <a:t>có</a:t>
            </a:r>
            <a:r>
              <a:rPr lang="en-US" dirty="0"/>
              <a:t> </a:t>
            </a:r>
            <a:r>
              <a:rPr lang="en-US" dirty="0" err="1"/>
              <a:t>quan</a:t>
            </a:r>
            <a:r>
              <a:rPr lang="en-US" dirty="0"/>
              <a:t> </a:t>
            </a:r>
            <a:r>
              <a:rPr lang="en-US" dirty="0" err="1"/>
              <a:t>hệ</a:t>
            </a:r>
            <a:r>
              <a:rPr lang="en-US" dirty="0"/>
              <a:t> </a:t>
            </a:r>
            <a:r>
              <a:rPr lang="en-US" dirty="0" err="1"/>
              <a:t>ngang</a:t>
            </a:r>
            <a:r>
              <a:rPr lang="en-US" dirty="0"/>
              <a:t> </a:t>
            </a:r>
            <a:r>
              <a:rPr lang="en-US" dirty="0" err="1"/>
              <a:t>hàng</a:t>
            </a:r>
            <a:r>
              <a:rPr lang="en-US" dirty="0"/>
              <a:t>. </a:t>
            </a:r>
          </a:p>
          <a:p>
            <a:r>
              <a:rPr lang="en-US" dirty="0" err="1"/>
              <a:t>Phương</a:t>
            </a:r>
            <a:r>
              <a:rPr lang="en-US" dirty="0"/>
              <a:t> </a:t>
            </a:r>
            <a:r>
              <a:rPr lang="en-US" dirty="0" err="1"/>
              <a:t>án</a:t>
            </a:r>
            <a:r>
              <a:rPr lang="en-US" dirty="0"/>
              <a:t> D </a:t>
            </a:r>
            <a:r>
              <a:rPr lang="en-US" dirty="0" err="1"/>
              <a:t>dùng</a:t>
            </a:r>
            <a:r>
              <a:rPr lang="en-US" dirty="0"/>
              <a:t> </a:t>
            </a:r>
            <a:r>
              <a:rPr lang="en-US" dirty="0" err="1"/>
              <a:t>để</a:t>
            </a:r>
            <a:r>
              <a:rPr lang="en-US" dirty="0"/>
              <a:t> </a:t>
            </a:r>
            <a:r>
              <a:rPr lang="en-US" dirty="0" err="1"/>
              <a:t>chỉ</a:t>
            </a:r>
            <a:r>
              <a:rPr lang="en-US" dirty="0"/>
              <a:t> </a:t>
            </a:r>
            <a:r>
              <a:rPr lang="en-US" dirty="0" err="1"/>
              <a:t>mục</a:t>
            </a:r>
            <a:r>
              <a:rPr lang="en-US" dirty="0"/>
              <a:t> </a:t>
            </a:r>
            <a:r>
              <a:rPr lang="en-US" dirty="0" err="1"/>
              <a:t>đích</a:t>
            </a:r>
            <a:r>
              <a:rPr lang="en-US" dirty="0"/>
              <a:t>. </a:t>
            </a:r>
          </a:p>
          <a:p>
            <a:r>
              <a:rPr lang="en-US" dirty="0" smtClean="0"/>
              <a:t>Initially</a:t>
            </a:r>
            <a:r>
              <a:rPr lang="en-US" dirty="0"/>
              <a:t>, young adults in their late teens might not seem to have the expertise or knowledge to impart to others that say a teacher or agriculturalist or nurse would have, but they do have many skills that can help others. </a:t>
            </a:r>
          </a:p>
          <a:p>
            <a:endParaRPr lang="en-US" dirty="0"/>
          </a:p>
        </p:txBody>
      </p:sp>
      <p:sp>
        <p:nvSpPr>
          <p:cNvPr id="5" name="Oval 4"/>
          <p:cNvSpPr/>
          <p:nvPr/>
        </p:nvSpPr>
        <p:spPr>
          <a:xfrm>
            <a:off x="3733800" y="228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2895600" y="2667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94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anim calcmode="lin" valueType="num">
                                      <p:cBhvr>
                                        <p:cTn id="1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 calcmode="lin" valueType="num">
                                      <p:cBhvr additive="base">
                                        <p:cTn id="30"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 calcmode="lin" valueType="num">
                                      <p:cBhvr additive="base">
                                        <p:cTn id="34"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4">
                                            <p:txEl>
                                              <p:pRg st="11" end="11"/>
                                            </p:txEl>
                                          </p:spTgt>
                                        </p:tgtEl>
                                        <p:attrNameLst>
                                          <p:attrName>style.visibility</p:attrName>
                                        </p:attrNameLst>
                                      </p:cBhvr>
                                      <p:to>
                                        <p:strVal val="visible"/>
                                      </p:to>
                                    </p:set>
                                    <p:anim calcmode="lin" valueType="num">
                                      <p:cBhvr additive="base">
                                        <p:cTn id="38"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 calcmode="lin" valueType="num">
                                      <p:cBhvr additive="base">
                                        <p:cTn id="42"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 calcmode="lin" valueType="num">
                                      <p:cBhvr additive="base">
                                        <p:cTn id="46"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additive="base">
                                        <p:cTn id="52" dur="500" fill="hold"/>
                                        <p:tgtEl>
                                          <p:spTgt spid="6"/>
                                        </p:tgtEl>
                                        <p:attrNameLst>
                                          <p:attrName>ppt_x</p:attrName>
                                        </p:attrNameLst>
                                      </p:cBhvr>
                                      <p:tavLst>
                                        <p:tav tm="0">
                                          <p:val>
                                            <p:strVal val="#ppt_x"/>
                                          </p:val>
                                        </p:tav>
                                        <p:tav tm="100000">
                                          <p:val>
                                            <p:strVal val="#ppt_x"/>
                                          </p:val>
                                        </p:tav>
                                      </p:tavLst>
                                    </p:anim>
                                    <p:anim calcmode="lin" valueType="num">
                                      <p:cBhvr additive="base">
                                        <p:cTn id="5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8991600" cy="7294305"/>
          </a:xfrm>
          <a:prstGeom prst="rect">
            <a:avLst/>
          </a:prstGeom>
          <a:noFill/>
        </p:spPr>
        <p:txBody>
          <a:bodyPr wrap="square" rtlCol="0">
            <a:spAutoFit/>
          </a:bodyPr>
          <a:lstStyle/>
          <a:p>
            <a:r>
              <a:rPr lang="vi-VN" b="1" dirty="0"/>
              <a:t>Question </a:t>
            </a:r>
            <a:r>
              <a:rPr lang="en-US" b="1" dirty="0"/>
              <a:t>36. </a:t>
            </a:r>
            <a:r>
              <a:rPr lang="vi-VN" b="1" dirty="0"/>
              <a:t>A</a:t>
            </a:r>
            <a:r>
              <a:rPr lang="vi-VN" dirty="0"/>
              <a:t>. all          </a:t>
            </a:r>
            <a:r>
              <a:rPr lang="en-US" dirty="0"/>
              <a:t>	</a:t>
            </a:r>
            <a:r>
              <a:rPr lang="vi-VN" b="1" dirty="0"/>
              <a:t>B</a:t>
            </a:r>
            <a:r>
              <a:rPr lang="vi-VN" dirty="0"/>
              <a:t>. none </a:t>
            </a:r>
            <a:r>
              <a:rPr lang="en-US" dirty="0"/>
              <a:t>	</a:t>
            </a:r>
            <a:r>
              <a:rPr lang="vi-VN" b="1" dirty="0"/>
              <a:t>C</a:t>
            </a:r>
            <a:r>
              <a:rPr lang="vi-VN" dirty="0"/>
              <a:t>.above          </a:t>
            </a:r>
            <a:r>
              <a:rPr lang="en-US" dirty="0"/>
              <a:t>	</a:t>
            </a:r>
            <a:r>
              <a:rPr lang="vi-VN" b="1" dirty="0"/>
              <a:t>D</a:t>
            </a:r>
            <a:r>
              <a:rPr lang="vi-VN" dirty="0"/>
              <a:t>. both </a:t>
            </a:r>
            <a:endParaRPr lang="en-US" dirty="0"/>
          </a:p>
          <a:p>
            <a:r>
              <a:rPr lang="vi-VN" b="1" dirty="0"/>
              <a:t>Question 3</a:t>
            </a:r>
            <a:r>
              <a:rPr lang="en-US" b="1" dirty="0"/>
              <a:t>6</a:t>
            </a:r>
            <a:r>
              <a:rPr lang="vi-VN" dirty="0"/>
              <a:t>. </a:t>
            </a:r>
            <a:r>
              <a:rPr lang="vi-VN" b="1" dirty="0"/>
              <a:t>Đáp án: </a:t>
            </a:r>
            <a:r>
              <a:rPr lang="en-US" b="1" dirty="0"/>
              <a:t>A</a:t>
            </a:r>
            <a:endParaRPr lang="en-US" dirty="0"/>
          </a:p>
          <a:p>
            <a:r>
              <a:rPr lang="vi-VN" dirty="0"/>
              <a:t>Kiến thức: </a:t>
            </a:r>
            <a:r>
              <a:rPr lang="en-US" dirty="0" err="1"/>
              <a:t>Đọc</a:t>
            </a:r>
            <a:r>
              <a:rPr lang="en-US" dirty="0"/>
              <a:t> </a:t>
            </a:r>
            <a:r>
              <a:rPr lang="en-US" dirty="0" err="1"/>
              <a:t>điền</a:t>
            </a:r>
            <a:r>
              <a:rPr lang="en-US" dirty="0"/>
              <a:t> </a:t>
            </a:r>
            <a:r>
              <a:rPr lang="en-US" dirty="0" err="1"/>
              <a:t>từ</a:t>
            </a:r>
            <a:endParaRPr lang="en-US" dirty="0"/>
          </a:p>
          <a:p>
            <a:r>
              <a:rPr lang="vi-VN" dirty="0"/>
              <a:t>Giải thích: </a:t>
            </a:r>
            <a:endParaRPr lang="en-US" dirty="0"/>
          </a:p>
          <a:p>
            <a:r>
              <a:rPr lang="en-US" dirty="0"/>
              <a:t>Ta </a:t>
            </a:r>
            <a:r>
              <a:rPr lang="en-US" dirty="0" err="1"/>
              <a:t>có</a:t>
            </a:r>
            <a:r>
              <a:rPr lang="en-US" dirty="0"/>
              <a:t> </a:t>
            </a:r>
            <a:r>
              <a:rPr lang="en-US" dirty="0" err="1"/>
              <a:t>cụm</a:t>
            </a:r>
            <a:r>
              <a:rPr lang="en-US" dirty="0"/>
              <a:t> </a:t>
            </a:r>
            <a:r>
              <a:rPr lang="en-US" dirty="0" err="1"/>
              <a:t>từ</a:t>
            </a:r>
            <a:r>
              <a:rPr lang="en-US" dirty="0"/>
              <a:t> “</a:t>
            </a:r>
            <a:r>
              <a:rPr lang="en-US" b="1" dirty="0"/>
              <a:t>from all this</a:t>
            </a:r>
            <a:r>
              <a:rPr lang="en-US" dirty="0"/>
              <a:t>”: </a:t>
            </a:r>
            <a:r>
              <a:rPr lang="en-US" dirty="0" err="1"/>
              <a:t>từ</a:t>
            </a:r>
            <a:r>
              <a:rPr lang="en-US" dirty="0"/>
              <a:t> </a:t>
            </a:r>
            <a:r>
              <a:rPr lang="en-US" dirty="0" err="1"/>
              <a:t>những</a:t>
            </a:r>
            <a:r>
              <a:rPr lang="en-US" dirty="0"/>
              <a:t> </a:t>
            </a:r>
            <a:r>
              <a:rPr lang="en-US" dirty="0" err="1"/>
              <a:t>điều</a:t>
            </a:r>
            <a:r>
              <a:rPr lang="en-US" dirty="0"/>
              <a:t> </a:t>
            </a:r>
            <a:r>
              <a:rPr lang="en-US" dirty="0" err="1"/>
              <a:t>này</a:t>
            </a:r>
            <a:r>
              <a:rPr lang="en-US" dirty="0"/>
              <a:t>. Ta </a:t>
            </a:r>
            <a:r>
              <a:rPr lang="en-US" dirty="0" err="1"/>
              <a:t>thấy</a:t>
            </a:r>
            <a:r>
              <a:rPr lang="en-US" dirty="0"/>
              <a:t> </a:t>
            </a:r>
            <a:r>
              <a:rPr lang="en-US" dirty="0" err="1"/>
              <a:t>phía</a:t>
            </a:r>
            <a:r>
              <a:rPr lang="en-US" dirty="0"/>
              <a:t> </a:t>
            </a:r>
            <a:r>
              <a:rPr lang="en-US" dirty="0" err="1"/>
              <a:t>trước</a:t>
            </a:r>
            <a:r>
              <a:rPr lang="en-US" dirty="0"/>
              <a:t> </a:t>
            </a:r>
            <a:r>
              <a:rPr lang="en-US" dirty="0" err="1"/>
              <a:t>chỗ</a:t>
            </a:r>
            <a:r>
              <a:rPr lang="en-US" dirty="0"/>
              <a:t> </a:t>
            </a:r>
            <a:r>
              <a:rPr lang="en-US" dirty="0" err="1"/>
              <a:t>trống</a:t>
            </a:r>
            <a:r>
              <a:rPr lang="en-US" dirty="0"/>
              <a:t> </a:t>
            </a:r>
            <a:r>
              <a:rPr lang="en-US" dirty="0" err="1"/>
              <a:t>liệt</a:t>
            </a:r>
            <a:r>
              <a:rPr lang="en-US" dirty="0"/>
              <a:t> </a:t>
            </a:r>
            <a:r>
              <a:rPr lang="en-US" dirty="0" err="1"/>
              <a:t>kê</a:t>
            </a:r>
            <a:r>
              <a:rPr lang="en-US" dirty="0"/>
              <a:t> </a:t>
            </a:r>
            <a:r>
              <a:rPr lang="en-US" dirty="0" err="1"/>
              <a:t>rất</a:t>
            </a:r>
            <a:r>
              <a:rPr lang="en-US" dirty="0"/>
              <a:t> </a:t>
            </a:r>
            <a:r>
              <a:rPr lang="en-US" dirty="0" err="1"/>
              <a:t>nhiều</a:t>
            </a:r>
            <a:r>
              <a:rPr lang="en-US" dirty="0"/>
              <a:t> </a:t>
            </a:r>
            <a:r>
              <a:rPr lang="en-US" dirty="0" err="1"/>
              <a:t>những</a:t>
            </a:r>
            <a:r>
              <a:rPr lang="en-US" dirty="0"/>
              <a:t> </a:t>
            </a:r>
            <a:r>
              <a:rPr lang="en-US" dirty="0" err="1"/>
              <a:t>đóng</a:t>
            </a:r>
            <a:r>
              <a:rPr lang="en-US" dirty="0"/>
              <a:t> </a:t>
            </a:r>
            <a:r>
              <a:rPr lang="en-US" dirty="0" err="1"/>
              <a:t>góp</a:t>
            </a:r>
            <a:r>
              <a:rPr lang="en-US" dirty="0"/>
              <a:t> </a:t>
            </a:r>
            <a:r>
              <a:rPr lang="en-US" dirty="0" err="1"/>
              <a:t>của</a:t>
            </a:r>
            <a:r>
              <a:rPr lang="en-US" dirty="0"/>
              <a:t> </a:t>
            </a:r>
            <a:r>
              <a:rPr lang="en-US" dirty="0" err="1"/>
              <a:t>các</a:t>
            </a:r>
            <a:r>
              <a:rPr lang="en-US" dirty="0"/>
              <a:t> </a:t>
            </a:r>
            <a:r>
              <a:rPr lang="en-US" dirty="0" err="1"/>
              <a:t>bạn</a:t>
            </a:r>
            <a:r>
              <a:rPr lang="en-US" dirty="0"/>
              <a:t> </a:t>
            </a:r>
            <a:r>
              <a:rPr lang="en-US" dirty="0" err="1"/>
              <a:t>tình</a:t>
            </a:r>
            <a:r>
              <a:rPr lang="en-US" dirty="0"/>
              <a:t> </a:t>
            </a:r>
            <a:r>
              <a:rPr lang="en-US" dirty="0" err="1"/>
              <a:t>nguyện</a:t>
            </a:r>
            <a:r>
              <a:rPr lang="en-US" dirty="0"/>
              <a:t> </a:t>
            </a:r>
            <a:r>
              <a:rPr lang="en-US" dirty="0" err="1"/>
              <a:t>viên</a:t>
            </a:r>
            <a:r>
              <a:rPr lang="en-US" dirty="0"/>
              <a:t> </a:t>
            </a:r>
            <a:r>
              <a:rPr lang="en-US" dirty="0" err="1"/>
              <a:t>và</a:t>
            </a:r>
            <a:r>
              <a:rPr lang="en-US" dirty="0"/>
              <a:t> </a:t>
            </a:r>
            <a:r>
              <a:rPr lang="en-US" dirty="0" err="1"/>
              <a:t>chỗ</a:t>
            </a:r>
            <a:r>
              <a:rPr lang="en-US" dirty="0"/>
              <a:t> </a:t>
            </a:r>
            <a:r>
              <a:rPr lang="en-US" dirty="0" err="1"/>
              <a:t>trống</a:t>
            </a:r>
            <a:r>
              <a:rPr lang="en-US" dirty="0"/>
              <a:t> </a:t>
            </a:r>
            <a:r>
              <a:rPr lang="en-US" dirty="0" err="1"/>
              <a:t>này</a:t>
            </a:r>
            <a:r>
              <a:rPr lang="en-US" dirty="0"/>
              <a:t> </a:t>
            </a:r>
            <a:r>
              <a:rPr lang="en-US" dirty="0" err="1"/>
              <a:t>là</a:t>
            </a:r>
            <a:r>
              <a:rPr lang="en-US" dirty="0"/>
              <a:t> </a:t>
            </a:r>
            <a:r>
              <a:rPr lang="en-US" dirty="0" err="1"/>
              <a:t>liên</a:t>
            </a:r>
            <a:r>
              <a:rPr lang="en-US" dirty="0"/>
              <a:t> </a:t>
            </a:r>
            <a:r>
              <a:rPr lang="en-US" dirty="0" err="1"/>
              <a:t>từ</a:t>
            </a:r>
            <a:r>
              <a:rPr lang="en-US" dirty="0"/>
              <a:t> </a:t>
            </a:r>
            <a:r>
              <a:rPr lang="en-US" dirty="0" err="1"/>
              <a:t>bắt</a:t>
            </a:r>
            <a:r>
              <a:rPr lang="en-US" dirty="0"/>
              <a:t> </a:t>
            </a:r>
            <a:r>
              <a:rPr lang="en-US" dirty="0" err="1"/>
              <a:t>đầu</a:t>
            </a:r>
            <a:r>
              <a:rPr lang="en-US" dirty="0"/>
              <a:t> </a:t>
            </a:r>
            <a:r>
              <a:rPr lang="en-US" dirty="0" err="1"/>
              <a:t>cho</a:t>
            </a:r>
            <a:r>
              <a:rPr lang="en-US" dirty="0"/>
              <a:t> </a:t>
            </a:r>
            <a:r>
              <a:rPr lang="en-US" dirty="0" err="1"/>
              <a:t>câu</a:t>
            </a:r>
            <a:r>
              <a:rPr lang="en-US" dirty="0"/>
              <a:t> </a:t>
            </a:r>
            <a:r>
              <a:rPr lang="en-US" dirty="0" err="1"/>
              <a:t>kết</a:t>
            </a:r>
            <a:r>
              <a:rPr lang="en-US" dirty="0"/>
              <a:t> </a:t>
            </a:r>
            <a:r>
              <a:rPr lang="en-US" dirty="0" err="1"/>
              <a:t>đoạn</a:t>
            </a:r>
            <a:r>
              <a:rPr lang="en-US" dirty="0"/>
              <a:t>. </a:t>
            </a:r>
          </a:p>
          <a:p>
            <a:r>
              <a:rPr lang="en-US" dirty="0" smtClean="0"/>
              <a:t>From </a:t>
            </a:r>
            <a:r>
              <a:rPr lang="en-US" dirty="0"/>
              <a:t>all this, the gain to any community no matter how many volunteers are involved is immeasurable. </a:t>
            </a:r>
          </a:p>
          <a:p>
            <a:r>
              <a:rPr lang="en-US" b="1" i="1" dirty="0" err="1"/>
              <a:t>Tạm</a:t>
            </a:r>
            <a:r>
              <a:rPr lang="en-US" b="1" i="1" dirty="0"/>
              <a:t> </a:t>
            </a:r>
            <a:r>
              <a:rPr lang="en-US" b="1" i="1" dirty="0" err="1"/>
              <a:t>dịch</a:t>
            </a:r>
            <a:r>
              <a:rPr lang="en-US" i="1" dirty="0"/>
              <a:t>. </a:t>
            </a:r>
            <a:r>
              <a:rPr lang="en-US" i="1" dirty="0" err="1"/>
              <a:t>Từ</a:t>
            </a:r>
            <a:r>
              <a:rPr lang="en-US" i="1" dirty="0"/>
              <a:t> </a:t>
            </a:r>
            <a:r>
              <a:rPr lang="en-US" i="1" dirty="0" err="1"/>
              <a:t>những</a:t>
            </a:r>
            <a:r>
              <a:rPr lang="en-US" i="1" dirty="0"/>
              <a:t> </a:t>
            </a:r>
            <a:r>
              <a:rPr lang="en-US" i="1" dirty="0" err="1"/>
              <a:t>điều</a:t>
            </a:r>
            <a:r>
              <a:rPr lang="en-US" i="1" dirty="0"/>
              <a:t> </a:t>
            </a:r>
            <a:r>
              <a:rPr lang="en-US" i="1" dirty="0" err="1"/>
              <a:t>này</a:t>
            </a:r>
            <a:r>
              <a:rPr lang="en-US" i="1" dirty="0"/>
              <a:t>, ta </a:t>
            </a:r>
            <a:r>
              <a:rPr lang="en-US" i="1" dirty="0" err="1"/>
              <a:t>thấy</a:t>
            </a:r>
            <a:r>
              <a:rPr lang="en-US" i="1" dirty="0"/>
              <a:t> </a:t>
            </a:r>
            <a:r>
              <a:rPr lang="en-US" i="1" dirty="0" err="1"/>
              <a:t>những</a:t>
            </a:r>
            <a:r>
              <a:rPr lang="en-US" i="1" dirty="0"/>
              <a:t> </a:t>
            </a:r>
            <a:r>
              <a:rPr lang="en-US" i="1" dirty="0" err="1"/>
              <a:t>gì</a:t>
            </a:r>
            <a:r>
              <a:rPr lang="en-US" i="1" dirty="0"/>
              <a:t> </a:t>
            </a:r>
            <a:r>
              <a:rPr lang="en-US" i="1" dirty="0" err="1"/>
              <a:t>mà</a:t>
            </a:r>
            <a:r>
              <a:rPr lang="en-US" i="1" dirty="0"/>
              <a:t> </a:t>
            </a:r>
            <a:r>
              <a:rPr lang="en-US" i="1" dirty="0" err="1"/>
              <a:t>mỗi</a:t>
            </a:r>
            <a:r>
              <a:rPr lang="en-US" i="1" dirty="0"/>
              <a:t> </a:t>
            </a:r>
            <a:r>
              <a:rPr lang="en-US" i="1" dirty="0" err="1"/>
              <a:t>cộng</a:t>
            </a:r>
            <a:r>
              <a:rPr lang="en-US" i="1" dirty="0"/>
              <a:t> </a:t>
            </a:r>
            <a:r>
              <a:rPr lang="en-US" i="1" dirty="0" err="1"/>
              <a:t>đồng</a:t>
            </a:r>
            <a:r>
              <a:rPr lang="en-US" i="1" dirty="0"/>
              <a:t> </a:t>
            </a:r>
            <a:r>
              <a:rPr lang="en-US" i="1" dirty="0" err="1"/>
              <a:t>nhận</a:t>
            </a:r>
            <a:r>
              <a:rPr lang="en-US" i="1" dirty="0"/>
              <a:t> </a:t>
            </a:r>
            <a:r>
              <a:rPr lang="en-US" i="1" dirty="0" err="1"/>
              <a:t>được</a:t>
            </a:r>
            <a:r>
              <a:rPr lang="en-US" i="1" dirty="0"/>
              <a:t> </a:t>
            </a:r>
            <a:r>
              <a:rPr lang="en-US" i="1" dirty="0" err="1"/>
              <a:t>cho</a:t>
            </a:r>
            <a:r>
              <a:rPr lang="en-US" i="1" dirty="0"/>
              <a:t> </a:t>
            </a:r>
            <a:r>
              <a:rPr lang="en-US" i="1" dirty="0" err="1"/>
              <a:t>dù</a:t>
            </a:r>
            <a:r>
              <a:rPr lang="en-US" i="1" dirty="0"/>
              <a:t> </a:t>
            </a:r>
            <a:r>
              <a:rPr lang="en-US" i="1" dirty="0" err="1"/>
              <a:t>các</a:t>
            </a:r>
            <a:r>
              <a:rPr lang="en-US" i="1" dirty="0"/>
              <a:t> </a:t>
            </a:r>
            <a:r>
              <a:rPr lang="en-US" i="1" dirty="0" err="1"/>
              <a:t>tình</a:t>
            </a:r>
            <a:r>
              <a:rPr lang="en-US" i="1" dirty="0"/>
              <a:t> </a:t>
            </a:r>
            <a:r>
              <a:rPr lang="en-US" i="1" dirty="0" err="1"/>
              <a:t>nguyện</a:t>
            </a:r>
            <a:r>
              <a:rPr lang="en-US" i="1" dirty="0"/>
              <a:t> </a:t>
            </a:r>
            <a:r>
              <a:rPr lang="en-US" i="1" dirty="0" err="1"/>
              <a:t>viên</a:t>
            </a:r>
            <a:r>
              <a:rPr lang="en-US" i="1" dirty="0"/>
              <a:t> </a:t>
            </a:r>
            <a:r>
              <a:rPr lang="en-US" i="1" dirty="0" err="1"/>
              <a:t>tham</a:t>
            </a:r>
            <a:r>
              <a:rPr lang="en-US" i="1" dirty="0"/>
              <a:t> </a:t>
            </a:r>
            <a:r>
              <a:rPr lang="en-US" i="1" dirty="0" err="1"/>
              <a:t>gia</a:t>
            </a:r>
            <a:r>
              <a:rPr lang="en-US" i="1" dirty="0"/>
              <a:t> </a:t>
            </a:r>
            <a:r>
              <a:rPr lang="en-US" i="1" dirty="0" err="1"/>
              <a:t>như</a:t>
            </a:r>
            <a:r>
              <a:rPr lang="en-US" i="1" dirty="0"/>
              <a:t> </a:t>
            </a:r>
            <a:r>
              <a:rPr lang="en-US" i="1" dirty="0" err="1"/>
              <a:t>thế</a:t>
            </a:r>
            <a:r>
              <a:rPr lang="en-US" i="1" dirty="0"/>
              <a:t> </a:t>
            </a:r>
            <a:r>
              <a:rPr lang="en-US" i="1" dirty="0" err="1"/>
              <a:t>nào</a:t>
            </a:r>
            <a:r>
              <a:rPr lang="en-US" i="1" dirty="0"/>
              <a:t> </a:t>
            </a:r>
            <a:r>
              <a:rPr lang="en-US" i="1" dirty="0" err="1"/>
              <a:t>đi</a:t>
            </a:r>
            <a:r>
              <a:rPr lang="en-US" i="1" dirty="0"/>
              <a:t> </a:t>
            </a:r>
            <a:r>
              <a:rPr lang="en-US" i="1" dirty="0" err="1"/>
              <a:t>nữa</a:t>
            </a:r>
            <a:r>
              <a:rPr lang="en-US" i="1" dirty="0"/>
              <a:t> </a:t>
            </a:r>
            <a:r>
              <a:rPr lang="en-US" i="1" dirty="0" err="1"/>
              <a:t>đều</a:t>
            </a:r>
            <a:r>
              <a:rPr lang="en-US" i="1" dirty="0"/>
              <a:t> </a:t>
            </a:r>
            <a:r>
              <a:rPr lang="en-US" i="1" dirty="0" err="1"/>
              <a:t>không</a:t>
            </a:r>
            <a:r>
              <a:rPr lang="en-US" i="1" dirty="0"/>
              <a:t> </a:t>
            </a:r>
            <a:r>
              <a:rPr lang="en-US" i="1" dirty="0" err="1"/>
              <a:t>thể</a:t>
            </a:r>
            <a:r>
              <a:rPr lang="en-US" i="1" dirty="0"/>
              <a:t> </a:t>
            </a:r>
            <a:r>
              <a:rPr lang="en-US" i="1" dirty="0" err="1"/>
              <a:t>đong</a:t>
            </a:r>
            <a:r>
              <a:rPr lang="en-US" i="1" dirty="0"/>
              <a:t> </a:t>
            </a:r>
            <a:r>
              <a:rPr lang="en-US" i="1" dirty="0" err="1"/>
              <a:t>đếm</a:t>
            </a:r>
            <a:r>
              <a:rPr lang="en-US" i="1" dirty="0"/>
              <a:t> </a:t>
            </a:r>
            <a:r>
              <a:rPr lang="en-US" i="1" dirty="0" err="1"/>
              <a:t>được</a:t>
            </a:r>
            <a:r>
              <a:rPr lang="en-US" dirty="0"/>
              <a:t>. </a:t>
            </a:r>
          </a:p>
          <a:p>
            <a:r>
              <a:rPr lang="vi-VN" b="1" dirty="0"/>
              <a:t>Question </a:t>
            </a:r>
            <a:r>
              <a:rPr lang="en-US" b="1" dirty="0"/>
              <a:t>37. </a:t>
            </a:r>
            <a:r>
              <a:rPr lang="vi-VN" b="1" dirty="0"/>
              <a:t>A</a:t>
            </a:r>
            <a:r>
              <a:rPr lang="vi-VN" dirty="0"/>
              <a:t>. unattainable          </a:t>
            </a:r>
            <a:r>
              <a:rPr lang="vi-VN" b="1" dirty="0"/>
              <a:t>B</a:t>
            </a:r>
            <a:r>
              <a:rPr lang="vi-VN" dirty="0"/>
              <a:t>. immeasurable    </a:t>
            </a:r>
            <a:r>
              <a:rPr lang="en-US" dirty="0"/>
              <a:t>	</a:t>
            </a:r>
            <a:r>
              <a:rPr lang="vi-VN" b="1" dirty="0"/>
              <a:t>C</a:t>
            </a:r>
            <a:r>
              <a:rPr lang="vi-VN" dirty="0"/>
              <a:t>. undetectable       </a:t>
            </a:r>
            <a:r>
              <a:rPr lang="en-US" dirty="0"/>
              <a:t>	</a:t>
            </a:r>
            <a:r>
              <a:rPr lang="vi-VN" b="1" dirty="0"/>
              <a:t>D</a:t>
            </a:r>
            <a:r>
              <a:rPr lang="vi-VN" dirty="0"/>
              <a:t>. impassible </a:t>
            </a:r>
            <a:endParaRPr lang="en-US" dirty="0"/>
          </a:p>
          <a:p>
            <a:r>
              <a:rPr lang="en-US" b="1" dirty="0"/>
              <a:t>Question 37: </a:t>
            </a:r>
            <a:r>
              <a:rPr lang="en-US" b="1" dirty="0" err="1"/>
              <a:t>Đáp</a:t>
            </a:r>
            <a:r>
              <a:rPr lang="en-US" b="1" dirty="0"/>
              <a:t> </a:t>
            </a:r>
            <a:r>
              <a:rPr lang="en-US" b="1" dirty="0" err="1"/>
              <a:t>án</a:t>
            </a:r>
            <a:r>
              <a:rPr lang="en-US" b="1" dirty="0"/>
              <a:t> B</a:t>
            </a:r>
            <a:endParaRPr lang="en-US" dirty="0"/>
          </a:p>
          <a:p>
            <a:r>
              <a:rPr lang="en-US" dirty="0" err="1"/>
              <a:t>Kiến</a:t>
            </a:r>
            <a:r>
              <a:rPr lang="en-US" dirty="0"/>
              <a:t> </a:t>
            </a:r>
            <a:r>
              <a:rPr lang="en-US" dirty="0" err="1"/>
              <a:t>thức</a:t>
            </a:r>
            <a:r>
              <a:rPr lang="en-US" dirty="0"/>
              <a:t>: </a:t>
            </a:r>
            <a:r>
              <a:rPr lang="en-US" dirty="0" err="1"/>
              <a:t>Đọc</a:t>
            </a:r>
            <a:r>
              <a:rPr lang="en-US" dirty="0"/>
              <a:t> </a:t>
            </a:r>
            <a:r>
              <a:rPr lang="en-US" dirty="0" err="1"/>
              <a:t>điền</a:t>
            </a:r>
            <a:r>
              <a:rPr lang="en-US" dirty="0"/>
              <a:t> </a:t>
            </a:r>
            <a:r>
              <a:rPr lang="en-US" dirty="0" err="1"/>
              <a:t>từ</a:t>
            </a:r>
            <a:endParaRPr lang="en-US" dirty="0"/>
          </a:p>
          <a:p>
            <a:r>
              <a:rPr lang="en-US" dirty="0" err="1"/>
              <a:t>Giải</a:t>
            </a:r>
            <a:r>
              <a:rPr lang="en-US" dirty="0"/>
              <a:t> </a:t>
            </a:r>
            <a:r>
              <a:rPr lang="en-US" dirty="0" err="1"/>
              <a:t>thích</a:t>
            </a:r>
            <a:r>
              <a:rPr lang="en-US" dirty="0"/>
              <a:t>: </a:t>
            </a:r>
          </a:p>
          <a:p>
            <a:r>
              <a:rPr lang="en-US" dirty="0" err="1"/>
              <a:t>Dựa</a:t>
            </a:r>
            <a:r>
              <a:rPr lang="en-US" dirty="0"/>
              <a:t> </a:t>
            </a:r>
            <a:r>
              <a:rPr lang="en-US" dirty="0" err="1"/>
              <a:t>vào</a:t>
            </a:r>
            <a:r>
              <a:rPr lang="en-US" dirty="0"/>
              <a:t> </a:t>
            </a:r>
            <a:r>
              <a:rPr lang="en-US" dirty="0" err="1"/>
              <a:t>nghĩa</a:t>
            </a:r>
            <a:r>
              <a:rPr lang="en-US" dirty="0"/>
              <a:t> </a:t>
            </a:r>
            <a:r>
              <a:rPr lang="en-US" dirty="0" err="1"/>
              <a:t>của</a:t>
            </a:r>
            <a:r>
              <a:rPr lang="en-US" dirty="0"/>
              <a:t> </a:t>
            </a:r>
            <a:r>
              <a:rPr lang="en-US" dirty="0" err="1"/>
              <a:t>từ</a:t>
            </a:r>
            <a:r>
              <a:rPr lang="en-US" dirty="0"/>
              <a:t> </a:t>
            </a:r>
            <a:r>
              <a:rPr lang="en-US" dirty="0" err="1"/>
              <a:t>và</a:t>
            </a:r>
            <a:r>
              <a:rPr lang="en-US" dirty="0"/>
              <a:t> </a:t>
            </a:r>
            <a:r>
              <a:rPr lang="en-US" dirty="0" err="1"/>
              <a:t>những</a:t>
            </a:r>
            <a:r>
              <a:rPr lang="en-US" dirty="0"/>
              <a:t> </a:t>
            </a:r>
            <a:r>
              <a:rPr lang="en-US" dirty="0" err="1"/>
              <a:t>phân</a:t>
            </a:r>
            <a:r>
              <a:rPr lang="en-US" dirty="0"/>
              <a:t> </a:t>
            </a:r>
            <a:r>
              <a:rPr lang="en-US" dirty="0" err="1"/>
              <a:t>tích</a:t>
            </a:r>
            <a:r>
              <a:rPr lang="en-US" dirty="0"/>
              <a:t> </a:t>
            </a:r>
            <a:r>
              <a:rPr lang="en-US" dirty="0" err="1"/>
              <a:t>từ</a:t>
            </a:r>
            <a:r>
              <a:rPr lang="en-US" dirty="0"/>
              <a:t> </a:t>
            </a:r>
            <a:r>
              <a:rPr lang="en-US" dirty="0" err="1"/>
              <a:t>câu</a:t>
            </a:r>
            <a:r>
              <a:rPr lang="en-US" dirty="0"/>
              <a:t> 26 ta </a:t>
            </a:r>
            <a:r>
              <a:rPr lang="en-US" dirty="0" err="1"/>
              <a:t>chọn</a:t>
            </a:r>
            <a:r>
              <a:rPr lang="en-US" dirty="0"/>
              <a:t> </a:t>
            </a:r>
            <a:r>
              <a:rPr lang="en-US" dirty="0" err="1"/>
              <a:t>được</a:t>
            </a:r>
            <a:r>
              <a:rPr lang="en-US" dirty="0"/>
              <a:t> B </a:t>
            </a:r>
            <a:r>
              <a:rPr lang="en-US" dirty="0" err="1"/>
              <a:t>là</a:t>
            </a:r>
            <a:r>
              <a:rPr lang="en-US" dirty="0"/>
              <a:t> </a:t>
            </a:r>
            <a:r>
              <a:rPr lang="en-US" dirty="0" err="1"/>
              <a:t>đáp</a:t>
            </a:r>
            <a:r>
              <a:rPr lang="en-US" dirty="0"/>
              <a:t> </a:t>
            </a:r>
            <a:r>
              <a:rPr lang="en-US" dirty="0" err="1"/>
              <a:t>án</a:t>
            </a:r>
            <a:r>
              <a:rPr lang="en-US" dirty="0"/>
              <a:t> </a:t>
            </a:r>
            <a:r>
              <a:rPr lang="en-US" dirty="0" err="1"/>
              <a:t>đúng</a:t>
            </a:r>
            <a:r>
              <a:rPr lang="en-US" dirty="0"/>
              <a:t>. </a:t>
            </a:r>
          </a:p>
          <a:p>
            <a:r>
              <a:rPr lang="en-US" dirty="0"/>
              <a:t>A. unattainable (</a:t>
            </a:r>
            <a:r>
              <a:rPr lang="en-US" dirty="0" err="1"/>
              <a:t>adj</a:t>
            </a:r>
            <a:r>
              <a:rPr lang="en-US" dirty="0"/>
              <a:t>): </a:t>
            </a:r>
            <a:r>
              <a:rPr lang="en-US" dirty="0" err="1"/>
              <a:t>không</a:t>
            </a:r>
            <a:r>
              <a:rPr lang="en-US" dirty="0"/>
              <a:t> </a:t>
            </a:r>
            <a:r>
              <a:rPr lang="en-US" dirty="0" err="1"/>
              <a:t>thể</a:t>
            </a:r>
            <a:r>
              <a:rPr lang="en-US" dirty="0"/>
              <a:t> </a:t>
            </a:r>
            <a:r>
              <a:rPr lang="en-US" dirty="0" err="1"/>
              <a:t>đạt</a:t>
            </a:r>
            <a:r>
              <a:rPr lang="en-US" dirty="0"/>
              <a:t> </a:t>
            </a:r>
            <a:r>
              <a:rPr lang="en-US" dirty="0" err="1"/>
              <a:t>được</a:t>
            </a:r>
            <a:r>
              <a:rPr lang="en-US" dirty="0"/>
              <a:t>, </a:t>
            </a:r>
            <a:r>
              <a:rPr lang="en-US" dirty="0" err="1"/>
              <a:t>không</a:t>
            </a:r>
            <a:r>
              <a:rPr lang="en-US" dirty="0"/>
              <a:t> </a:t>
            </a:r>
            <a:r>
              <a:rPr lang="en-US" dirty="0" err="1"/>
              <a:t>thể</a:t>
            </a:r>
            <a:r>
              <a:rPr lang="en-US" dirty="0"/>
              <a:t> </a:t>
            </a:r>
            <a:r>
              <a:rPr lang="en-US" dirty="0" err="1"/>
              <a:t>chạm</a:t>
            </a:r>
            <a:r>
              <a:rPr lang="en-US" dirty="0"/>
              <a:t> </a:t>
            </a:r>
            <a:r>
              <a:rPr lang="en-US" dirty="0" err="1"/>
              <a:t>tới</a:t>
            </a:r>
            <a:r>
              <a:rPr lang="en-US" dirty="0"/>
              <a:t> </a:t>
            </a:r>
          </a:p>
          <a:p>
            <a:r>
              <a:rPr lang="en-US" dirty="0"/>
              <a:t>B. immeasurable (</a:t>
            </a:r>
            <a:r>
              <a:rPr lang="en-US" dirty="0" err="1"/>
              <a:t>adj</a:t>
            </a:r>
            <a:r>
              <a:rPr lang="en-US" dirty="0"/>
              <a:t>): </a:t>
            </a:r>
            <a:r>
              <a:rPr lang="en-US" dirty="0" err="1"/>
              <a:t>không</a:t>
            </a:r>
            <a:r>
              <a:rPr lang="en-US" dirty="0"/>
              <a:t> </a:t>
            </a:r>
            <a:r>
              <a:rPr lang="en-US" dirty="0" err="1"/>
              <a:t>thể</a:t>
            </a:r>
            <a:r>
              <a:rPr lang="en-US" dirty="0"/>
              <a:t> </a:t>
            </a:r>
            <a:r>
              <a:rPr lang="en-US" dirty="0" err="1"/>
              <a:t>đong</a:t>
            </a:r>
            <a:r>
              <a:rPr lang="en-US" dirty="0"/>
              <a:t> </a:t>
            </a:r>
            <a:r>
              <a:rPr lang="en-US" dirty="0" err="1"/>
              <a:t>đếm</a:t>
            </a:r>
            <a:r>
              <a:rPr lang="en-US" dirty="0"/>
              <a:t> </a:t>
            </a:r>
            <a:r>
              <a:rPr lang="en-US" dirty="0" err="1"/>
              <a:t>được</a:t>
            </a:r>
            <a:r>
              <a:rPr lang="en-US" dirty="0"/>
              <a:t> </a:t>
            </a:r>
          </a:p>
          <a:p>
            <a:r>
              <a:rPr lang="en-US" dirty="0"/>
              <a:t>C. undetectable (</a:t>
            </a:r>
            <a:r>
              <a:rPr lang="en-US" dirty="0" err="1"/>
              <a:t>adj</a:t>
            </a:r>
            <a:r>
              <a:rPr lang="en-US" dirty="0"/>
              <a:t>): </a:t>
            </a:r>
            <a:r>
              <a:rPr lang="en-US" dirty="0" err="1"/>
              <a:t>không</a:t>
            </a:r>
            <a:r>
              <a:rPr lang="en-US" dirty="0"/>
              <a:t> </a:t>
            </a:r>
            <a:r>
              <a:rPr lang="en-US" dirty="0" err="1"/>
              <a:t>thể</a:t>
            </a:r>
            <a:r>
              <a:rPr lang="en-US" dirty="0"/>
              <a:t> </a:t>
            </a:r>
            <a:r>
              <a:rPr lang="en-US" dirty="0" err="1"/>
              <a:t>dò</a:t>
            </a:r>
            <a:r>
              <a:rPr lang="en-US" dirty="0"/>
              <a:t> </a:t>
            </a:r>
            <a:r>
              <a:rPr lang="en-US" dirty="0" err="1"/>
              <a:t>được</a:t>
            </a:r>
            <a:r>
              <a:rPr lang="en-US" dirty="0"/>
              <a:t> </a:t>
            </a:r>
            <a:r>
              <a:rPr lang="en-US" dirty="0" err="1"/>
              <a:t>không</a:t>
            </a:r>
            <a:r>
              <a:rPr lang="en-US" dirty="0"/>
              <a:t> </a:t>
            </a:r>
            <a:r>
              <a:rPr lang="en-US" dirty="0" err="1"/>
              <a:t>thể</a:t>
            </a:r>
            <a:r>
              <a:rPr lang="en-US" dirty="0"/>
              <a:t> </a:t>
            </a:r>
            <a:r>
              <a:rPr lang="en-US" dirty="0" err="1"/>
              <a:t>khám</a:t>
            </a:r>
            <a:r>
              <a:rPr lang="en-US" dirty="0"/>
              <a:t> </a:t>
            </a:r>
            <a:r>
              <a:rPr lang="en-US" dirty="0" err="1"/>
              <a:t>phá</a:t>
            </a:r>
            <a:r>
              <a:rPr lang="en-US" dirty="0"/>
              <a:t> </a:t>
            </a:r>
            <a:r>
              <a:rPr lang="en-US" dirty="0" err="1"/>
              <a:t>ra</a:t>
            </a:r>
            <a:r>
              <a:rPr lang="en-US" dirty="0"/>
              <a:t> </a:t>
            </a:r>
          </a:p>
          <a:p>
            <a:r>
              <a:rPr lang="fr-FR" dirty="0"/>
              <a:t>D. impassible (</a:t>
            </a:r>
            <a:r>
              <a:rPr lang="fr-FR" dirty="0" err="1"/>
              <a:t>adj</a:t>
            </a:r>
            <a:r>
              <a:rPr lang="fr-FR" dirty="0"/>
              <a:t>): </a:t>
            </a:r>
            <a:r>
              <a:rPr lang="fr-FR" dirty="0" err="1"/>
              <a:t>không</a:t>
            </a:r>
            <a:r>
              <a:rPr lang="fr-FR" dirty="0"/>
              <a:t> </a:t>
            </a:r>
            <a:r>
              <a:rPr lang="fr-FR" dirty="0" err="1"/>
              <a:t>thể</a:t>
            </a:r>
            <a:r>
              <a:rPr lang="fr-FR" dirty="0"/>
              <a:t> </a:t>
            </a:r>
            <a:r>
              <a:rPr lang="fr-FR" dirty="0" err="1"/>
              <a:t>vượt</a:t>
            </a:r>
            <a:r>
              <a:rPr lang="fr-FR" dirty="0"/>
              <a:t> qua </a:t>
            </a:r>
            <a:r>
              <a:rPr lang="fr-FR" dirty="0" err="1"/>
              <a:t>được</a:t>
            </a:r>
            <a:r>
              <a:rPr lang="fr-FR" dirty="0"/>
              <a:t> </a:t>
            </a:r>
            <a:endParaRPr lang="en-US" dirty="0"/>
          </a:p>
          <a:p>
            <a:r>
              <a:rPr lang="en-US" b="1" dirty="0" err="1"/>
              <a:t>Thông</a:t>
            </a:r>
            <a:r>
              <a:rPr lang="en-US" b="1" dirty="0"/>
              <a:t> tin</a:t>
            </a:r>
            <a:r>
              <a:rPr lang="en-US" dirty="0"/>
              <a:t>: From all this, the gain to any community no matter how many volunteers are involved is immeasurable. </a:t>
            </a:r>
          </a:p>
          <a:p>
            <a:r>
              <a:rPr lang="en-US" b="1" i="1" dirty="0" err="1"/>
              <a:t>Tạm</a:t>
            </a:r>
            <a:r>
              <a:rPr lang="en-US" b="1" i="1" dirty="0"/>
              <a:t> </a:t>
            </a:r>
            <a:r>
              <a:rPr lang="en-US" b="1" i="1" dirty="0" err="1"/>
              <a:t>dịch</a:t>
            </a:r>
            <a:r>
              <a:rPr lang="en-US" b="1" i="1" dirty="0"/>
              <a:t>.</a:t>
            </a:r>
            <a:r>
              <a:rPr lang="en-US" i="1" dirty="0"/>
              <a:t> </a:t>
            </a:r>
            <a:r>
              <a:rPr lang="en-US" i="1" dirty="0" err="1"/>
              <a:t>Từ</a:t>
            </a:r>
            <a:r>
              <a:rPr lang="en-US" i="1" dirty="0"/>
              <a:t> </a:t>
            </a:r>
            <a:r>
              <a:rPr lang="en-US" i="1" dirty="0" err="1"/>
              <a:t>những</a:t>
            </a:r>
            <a:r>
              <a:rPr lang="en-US" i="1" dirty="0"/>
              <a:t> </a:t>
            </a:r>
            <a:r>
              <a:rPr lang="en-US" i="1" dirty="0" err="1"/>
              <a:t>điều</a:t>
            </a:r>
            <a:r>
              <a:rPr lang="en-US" i="1" dirty="0"/>
              <a:t> </a:t>
            </a:r>
            <a:r>
              <a:rPr lang="en-US" i="1" dirty="0" err="1"/>
              <a:t>này</a:t>
            </a:r>
            <a:r>
              <a:rPr lang="en-US" i="1" dirty="0"/>
              <a:t>, ta </a:t>
            </a:r>
            <a:r>
              <a:rPr lang="en-US" i="1" dirty="0" err="1"/>
              <a:t>thấy</a:t>
            </a:r>
            <a:r>
              <a:rPr lang="en-US" i="1" dirty="0"/>
              <a:t> </a:t>
            </a:r>
            <a:r>
              <a:rPr lang="en-US" i="1" dirty="0" err="1"/>
              <a:t>những</a:t>
            </a:r>
            <a:r>
              <a:rPr lang="en-US" i="1" dirty="0"/>
              <a:t> </a:t>
            </a:r>
            <a:r>
              <a:rPr lang="en-US" i="1" dirty="0" err="1"/>
              <a:t>gì</a:t>
            </a:r>
            <a:r>
              <a:rPr lang="en-US" i="1" dirty="0"/>
              <a:t> </a:t>
            </a:r>
            <a:r>
              <a:rPr lang="en-US" i="1" dirty="0" err="1"/>
              <a:t>mà</a:t>
            </a:r>
            <a:r>
              <a:rPr lang="en-US" i="1" dirty="0"/>
              <a:t> </a:t>
            </a:r>
            <a:r>
              <a:rPr lang="en-US" i="1" dirty="0" err="1"/>
              <a:t>mỗi</a:t>
            </a:r>
            <a:r>
              <a:rPr lang="en-US" i="1" dirty="0"/>
              <a:t> </a:t>
            </a:r>
            <a:r>
              <a:rPr lang="en-US" i="1" dirty="0" err="1"/>
              <a:t>cộng</a:t>
            </a:r>
            <a:r>
              <a:rPr lang="en-US" i="1" dirty="0"/>
              <a:t> </a:t>
            </a:r>
            <a:r>
              <a:rPr lang="en-US" i="1" dirty="0" err="1"/>
              <a:t>đồng</a:t>
            </a:r>
            <a:r>
              <a:rPr lang="en-US" i="1" dirty="0"/>
              <a:t> </a:t>
            </a:r>
            <a:r>
              <a:rPr lang="en-US" i="1" dirty="0" err="1"/>
              <a:t>nhận</a:t>
            </a:r>
            <a:r>
              <a:rPr lang="en-US" i="1" dirty="0"/>
              <a:t> </a:t>
            </a:r>
            <a:r>
              <a:rPr lang="en-US" i="1" dirty="0" err="1"/>
              <a:t>được</a:t>
            </a:r>
            <a:r>
              <a:rPr lang="en-US" i="1" dirty="0"/>
              <a:t> </a:t>
            </a:r>
            <a:r>
              <a:rPr lang="en-US" i="1" dirty="0" err="1"/>
              <a:t>cho</a:t>
            </a:r>
            <a:r>
              <a:rPr lang="en-US" i="1" dirty="0"/>
              <a:t> </a:t>
            </a:r>
            <a:r>
              <a:rPr lang="en-US" i="1" dirty="0" err="1"/>
              <a:t>dù</a:t>
            </a:r>
            <a:r>
              <a:rPr lang="en-US" i="1" dirty="0"/>
              <a:t> </a:t>
            </a:r>
            <a:r>
              <a:rPr lang="en-US" i="1" dirty="0" err="1"/>
              <a:t>các</a:t>
            </a:r>
            <a:r>
              <a:rPr lang="en-US" i="1" dirty="0"/>
              <a:t> </a:t>
            </a:r>
            <a:r>
              <a:rPr lang="en-US" i="1" dirty="0" err="1"/>
              <a:t>tình</a:t>
            </a:r>
            <a:r>
              <a:rPr lang="en-US" i="1" dirty="0"/>
              <a:t> </a:t>
            </a:r>
            <a:r>
              <a:rPr lang="en-US" i="1" dirty="0" err="1"/>
              <a:t>nguyện</a:t>
            </a:r>
            <a:r>
              <a:rPr lang="en-US" i="1" dirty="0"/>
              <a:t> </a:t>
            </a:r>
            <a:r>
              <a:rPr lang="en-US" i="1" dirty="0" err="1"/>
              <a:t>viên</a:t>
            </a:r>
            <a:r>
              <a:rPr lang="en-US" i="1" dirty="0"/>
              <a:t> </a:t>
            </a:r>
            <a:r>
              <a:rPr lang="en-US" i="1" dirty="0" err="1"/>
              <a:t>tham</a:t>
            </a:r>
            <a:r>
              <a:rPr lang="en-US" i="1" dirty="0"/>
              <a:t> </a:t>
            </a:r>
            <a:r>
              <a:rPr lang="en-US" i="1" dirty="0" err="1"/>
              <a:t>gia</a:t>
            </a:r>
            <a:r>
              <a:rPr lang="en-US" i="1" dirty="0"/>
              <a:t> </a:t>
            </a:r>
            <a:r>
              <a:rPr lang="en-US" i="1" dirty="0" err="1"/>
              <a:t>như</a:t>
            </a:r>
            <a:r>
              <a:rPr lang="en-US" i="1" dirty="0"/>
              <a:t> </a:t>
            </a:r>
            <a:r>
              <a:rPr lang="en-US" i="1" dirty="0" err="1"/>
              <a:t>thế</a:t>
            </a:r>
            <a:r>
              <a:rPr lang="en-US" i="1" dirty="0"/>
              <a:t> </a:t>
            </a:r>
            <a:r>
              <a:rPr lang="en-US" i="1" dirty="0" err="1"/>
              <a:t>nào</a:t>
            </a:r>
            <a:r>
              <a:rPr lang="en-US" i="1" dirty="0"/>
              <a:t> </a:t>
            </a:r>
            <a:r>
              <a:rPr lang="en-US" i="1" dirty="0" err="1"/>
              <a:t>đi</a:t>
            </a:r>
            <a:r>
              <a:rPr lang="en-US" i="1" dirty="0"/>
              <a:t> </a:t>
            </a:r>
            <a:r>
              <a:rPr lang="en-US" i="1" dirty="0" err="1"/>
              <a:t>nữa</a:t>
            </a:r>
            <a:r>
              <a:rPr lang="en-US" i="1" dirty="0"/>
              <a:t> </a:t>
            </a:r>
            <a:r>
              <a:rPr lang="en-US" i="1" dirty="0" err="1"/>
              <a:t>đều</a:t>
            </a:r>
            <a:r>
              <a:rPr lang="en-US" i="1" dirty="0"/>
              <a:t> </a:t>
            </a:r>
            <a:r>
              <a:rPr lang="en-US" i="1" dirty="0" err="1"/>
              <a:t>không</a:t>
            </a:r>
            <a:r>
              <a:rPr lang="en-US" i="1" dirty="0"/>
              <a:t> </a:t>
            </a:r>
            <a:r>
              <a:rPr lang="en-US" i="1" dirty="0" err="1"/>
              <a:t>thể</a:t>
            </a:r>
            <a:r>
              <a:rPr lang="en-US" i="1" dirty="0"/>
              <a:t> </a:t>
            </a:r>
            <a:r>
              <a:rPr lang="en-US" i="1" dirty="0" err="1"/>
              <a:t>đong</a:t>
            </a:r>
            <a:r>
              <a:rPr lang="en-US" i="1" dirty="0"/>
              <a:t> </a:t>
            </a:r>
            <a:r>
              <a:rPr lang="en-US" i="1" dirty="0" err="1"/>
              <a:t>đếm</a:t>
            </a:r>
            <a:r>
              <a:rPr lang="en-US" i="1" dirty="0"/>
              <a:t> </a:t>
            </a:r>
            <a:r>
              <a:rPr lang="en-US" i="1" dirty="0" err="1"/>
              <a:t>được</a:t>
            </a:r>
            <a:r>
              <a:rPr lang="en-US" i="1" dirty="0"/>
              <a:t>. </a:t>
            </a:r>
            <a:endParaRPr lang="en-US" dirty="0"/>
          </a:p>
          <a:p>
            <a:endParaRPr lang="en-US" dirty="0"/>
          </a:p>
        </p:txBody>
      </p:sp>
      <p:sp>
        <p:nvSpPr>
          <p:cNvPr id="5" name="Oval 4"/>
          <p:cNvSpPr/>
          <p:nvPr/>
        </p:nvSpPr>
        <p:spPr>
          <a:xfrm>
            <a:off x="1447800" y="152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3505200" y="3200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255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7" end="17"/>
                                            </p:txEl>
                                          </p:spTgt>
                                        </p:tgtEl>
                                        <p:attrNameLst>
                                          <p:attrName>style.visibility</p:attrName>
                                        </p:attrNameLst>
                                      </p:cBhvr>
                                      <p:to>
                                        <p:strVal val="visible"/>
                                      </p:to>
                                    </p:set>
                                    <p:anim calcmode="lin" valueType="num">
                                      <p:cBhvr additive="base">
                                        <p:cTn id="3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 calcmode="lin" valueType="num">
                                      <p:cBhvr additive="base">
                                        <p:cTn id="4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 calcmode="lin" valueType="num">
                                      <p:cBhvr additive="base">
                                        <p:cTn id="5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 calcmode="lin" valueType="num">
                                      <p:cBhvr additive="base">
                                        <p:cTn id="5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5" end="15"/>
                                            </p:txEl>
                                          </p:spTgt>
                                        </p:tgtEl>
                                        <p:attrNameLst>
                                          <p:attrName>style.visibility</p:attrName>
                                        </p:attrNameLst>
                                      </p:cBhvr>
                                      <p:to>
                                        <p:strVal val="visible"/>
                                      </p:to>
                                    </p:set>
                                    <p:anim calcmode="lin" valueType="num">
                                      <p:cBhvr additive="base">
                                        <p:cTn id="5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additive="base">
                                        <p:cTn id="65" dur="500" fill="hold"/>
                                        <p:tgtEl>
                                          <p:spTgt spid="6"/>
                                        </p:tgtEl>
                                        <p:attrNameLst>
                                          <p:attrName>ppt_x</p:attrName>
                                        </p:attrNameLst>
                                      </p:cBhvr>
                                      <p:tavLst>
                                        <p:tav tm="0">
                                          <p:val>
                                            <p:strVal val="#ppt_x"/>
                                          </p:val>
                                        </p:tav>
                                        <p:tav tm="100000">
                                          <p:val>
                                            <p:strVal val="#ppt_x"/>
                                          </p:val>
                                        </p:tav>
                                      </p:tavLst>
                                    </p:anim>
                                    <p:anim calcmode="lin" valueType="num">
                                      <p:cBhvr additive="base">
                                        <p:cTn id="6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458200" cy="4893647"/>
          </a:xfrm>
          <a:prstGeom prst="rect">
            <a:avLst/>
          </a:prstGeom>
          <a:noFill/>
        </p:spPr>
        <p:txBody>
          <a:bodyPr wrap="square" rtlCol="0">
            <a:spAutoFit/>
          </a:bodyPr>
          <a:lstStyle/>
          <a:p>
            <a:r>
              <a:rPr lang="vi-VN" sz="2400" b="1" dirty="0"/>
              <a:t>Question </a:t>
            </a:r>
            <a:r>
              <a:rPr lang="en-US" sz="2400" b="1" dirty="0"/>
              <a:t>38. </a:t>
            </a:r>
            <a:r>
              <a:rPr lang="vi-VN" sz="2400" b="1" dirty="0"/>
              <a:t>A</a:t>
            </a:r>
            <a:r>
              <a:rPr lang="vi-VN" sz="2400" dirty="0"/>
              <a:t>. which          </a:t>
            </a:r>
            <a:r>
              <a:rPr lang="en-US" sz="2400" dirty="0"/>
              <a:t>	</a:t>
            </a:r>
            <a:r>
              <a:rPr lang="vi-VN" sz="2400" b="1" dirty="0"/>
              <a:t>B</a:t>
            </a:r>
            <a:r>
              <a:rPr lang="vi-VN" sz="2400" dirty="0"/>
              <a:t>. whose          </a:t>
            </a:r>
            <a:r>
              <a:rPr lang="en-US" sz="2400" dirty="0"/>
              <a:t>	</a:t>
            </a:r>
            <a:r>
              <a:rPr lang="vi-VN" sz="2400" b="1" dirty="0"/>
              <a:t>C</a:t>
            </a:r>
            <a:r>
              <a:rPr lang="vi-VN" sz="2400" dirty="0"/>
              <a:t>. who          </a:t>
            </a:r>
            <a:r>
              <a:rPr lang="en-US" sz="2400" dirty="0"/>
              <a:t>	</a:t>
            </a:r>
            <a:r>
              <a:rPr lang="vi-VN" sz="2400" b="1" dirty="0"/>
              <a:t>D</a:t>
            </a:r>
            <a:r>
              <a:rPr lang="vi-VN" sz="2400" dirty="0"/>
              <a:t>. what </a:t>
            </a:r>
            <a:endParaRPr lang="en-US" sz="2400" dirty="0"/>
          </a:p>
          <a:p>
            <a:r>
              <a:rPr lang="en-US" sz="2400" b="1" dirty="0"/>
              <a:t>Question 38: </a:t>
            </a:r>
            <a:r>
              <a:rPr lang="en-US" sz="2400" b="1" dirty="0" err="1"/>
              <a:t>Đáp</a:t>
            </a:r>
            <a:r>
              <a:rPr lang="en-US" sz="2400" b="1" dirty="0"/>
              <a:t> </a:t>
            </a:r>
            <a:r>
              <a:rPr lang="en-US" sz="2400" b="1" dirty="0" err="1"/>
              <a:t>án</a:t>
            </a:r>
            <a:r>
              <a:rPr lang="en-US" sz="2400" b="1" dirty="0"/>
              <a:t> C</a:t>
            </a:r>
            <a:endParaRPr lang="en-US" sz="2400" dirty="0"/>
          </a:p>
          <a:p>
            <a:r>
              <a:rPr lang="en-US" sz="2400" dirty="0" err="1"/>
              <a:t>Kiến</a:t>
            </a:r>
            <a:r>
              <a:rPr lang="en-US" sz="2400" dirty="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Đáp</a:t>
            </a:r>
            <a:r>
              <a:rPr lang="en-US" sz="2400" dirty="0"/>
              <a:t> </a:t>
            </a:r>
            <a:r>
              <a:rPr lang="en-US" sz="2400" dirty="0" err="1"/>
              <a:t>án</a:t>
            </a:r>
            <a:r>
              <a:rPr lang="en-US" sz="2400" dirty="0"/>
              <a:t> C. Ở </a:t>
            </a:r>
            <a:r>
              <a:rPr lang="en-US" sz="2400" dirty="0" err="1"/>
              <a:t>đây</a:t>
            </a:r>
            <a:r>
              <a:rPr lang="en-US" sz="2400" dirty="0"/>
              <a:t> ta </a:t>
            </a:r>
            <a:r>
              <a:rPr lang="en-US" sz="2400" dirty="0" err="1"/>
              <a:t>cần</a:t>
            </a:r>
            <a:r>
              <a:rPr lang="en-US" sz="2400" dirty="0"/>
              <a:t> </a:t>
            </a:r>
            <a:r>
              <a:rPr lang="en-US" sz="2400" dirty="0" err="1"/>
              <a:t>một</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people </a:t>
            </a:r>
            <a:r>
              <a:rPr lang="en-US" sz="2400" dirty="0" err="1"/>
              <a:t>và</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của</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 → </a:t>
            </a:r>
            <a:r>
              <a:rPr lang="en-US" sz="2400" dirty="0" err="1"/>
              <a:t>chỉ</a:t>
            </a:r>
            <a:r>
              <a:rPr lang="en-US" sz="2400" dirty="0"/>
              <a:t> </a:t>
            </a:r>
            <a:r>
              <a:rPr lang="en-US" sz="2400" dirty="0" err="1"/>
              <a:t>có</a:t>
            </a:r>
            <a:r>
              <a:rPr lang="en-US" sz="2400" dirty="0"/>
              <a:t> </a:t>
            </a:r>
            <a:r>
              <a:rPr lang="en-US" sz="2400" dirty="0" err="1"/>
              <a:t>phương</a:t>
            </a:r>
            <a:r>
              <a:rPr lang="en-US" sz="2400" dirty="0"/>
              <a:t> </a:t>
            </a:r>
            <a:r>
              <a:rPr lang="en-US" sz="2400" dirty="0" err="1"/>
              <a:t>án</a:t>
            </a:r>
            <a:r>
              <a:rPr lang="en-US" sz="2400" dirty="0"/>
              <a:t> C </a:t>
            </a:r>
            <a:r>
              <a:rPr lang="en-US" sz="2400" dirty="0" err="1"/>
              <a:t>là</a:t>
            </a:r>
            <a:r>
              <a:rPr lang="en-US" sz="2400" dirty="0"/>
              <a:t> </a:t>
            </a:r>
            <a:r>
              <a:rPr lang="en-US" sz="2400" dirty="0" err="1"/>
              <a:t>phù</a:t>
            </a:r>
            <a:r>
              <a:rPr lang="en-US" sz="2400" dirty="0"/>
              <a:t> </a:t>
            </a:r>
            <a:r>
              <a:rPr lang="en-US" sz="2400" dirty="0" err="1"/>
              <a:t>hợp</a:t>
            </a:r>
            <a:r>
              <a:rPr lang="en-US" sz="2400" dirty="0"/>
              <a:t> </a:t>
            </a:r>
          </a:p>
          <a:p>
            <a:r>
              <a:rPr lang="en-US" sz="2400" b="1" dirty="0" err="1"/>
              <a:t>Thông</a:t>
            </a:r>
            <a:r>
              <a:rPr lang="en-US" sz="2400" b="1" dirty="0"/>
              <a:t> tin</a:t>
            </a:r>
            <a:r>
              <a:rPr lang="en-US" sz="2400" dirty="0"/>
              <a:t>: Employers will generally look favorably on people who have shown an ability to work as part of a team. </a:t>
            </a:r>
          </a:p>
          <a:p>
            <a:r>
              <a:rPr lang="en-US" sz="2400" b="1" i="1" dirty="0" err="1"/>
              <a:t>Tạm</a:t>
            </a:r>
            <a:r>
              <a:rPr lang="en-US" sz="2400" b="1" i="1" dirty="0"/>
              <a:t> </a:t>
            </a:r>
            <a:r>
              <a:rPr lang="en-US" sz="2400" b="1" i="1" dirty="0" err="1"/>
              <a:t>dịch</a:t>
            </a:r>
            <a:r>
              <a:rPr lang="en-US" sz="2400" dirty="0"/>
              <a:t>: </a:t>
            </a:r>
            <a:r>
              <a:rPr lang="en-US" sz="2400" i="1" dirty="0" err="1"/>
              <a:t>Các</a:t>
            </a:r>
            <a:r>
              <a:rPr lang="en-US" sz="2400" i="1" dirty="0"/>
              <a:t> </a:t>
            </a:r>
            <a:r>
              <a:rPr lang="en-US" sz="2400" i="1" dirty="0" err="1"/>
              <a:t>nhà</a:t>
            </a:r>
            <a:r>
              <a:rPr lang="en-US" sz="2400" i="1" dirty="0"/>
              <a:t> </a:t>
            </a:r>
            <a:r>
              <a:rPr lang="en-US" sz="2400" i="1" dirty="0" err="1"/>
              <a:t>quản</a:t>
            </a:r>
            <a:r>
              <a:rPr lang="en-US" sz="2400" i="1" dirty="0"/>
              <a:t> </a:t>
            </a:r>
            <a:r>
              <a:rPr lang="en-US" sz="2400" i="1" dirty="0" err="1"/>
              <a:t>lý</a:t>
            </a:r>
            <a:r>
              <a:rPr lang="en-US" sz="2400" i="1" dirty="0"/>
              <a:t> </a:t>
            </a:r>
            <a:r>
              <a:rPr lang="en-US" sz="2400" i="1" dirty="0" err="1"/>
              <a:t>thường</a:t>
            </a:r>
            <a:r>
              <a:rPr lang="en-US" sz="2400" i="1" dirty="0"/>
              <a:t> </a:t>
            </a:r>
            <a:r>
              <a:rPr lang="en-US" sz="2400" i="1" dirty="0" err="1"/>
              <a:t>thiên</a:t>
            </a:r>
            <a:r>
              <a:rPr lang="en-US" sz="2400" i="1" dirty="0"/>
              <a:t> </a:t>
            </a:r>
            <a:r>
              <a:rPr lang="en-US" sz="2400" i="1" dirty="0" err="1"/>
              <a:t>về</a:t>
            </a:r>
            <a:r>
              <a:rPr lang="en-US" sz="2400" i="1" dirty="0"/>
              <a:t> </a:t>
            </a:r>
            <a:r>
              <a:rPr lang="en-US" sz="2400" i="1" dirty="0" err="1"/>
              <a:t>những</a:t>
            </a:r>
            <a:r>
              <a:rPr lang="en-US" sz="2400" i="1" dirty="0"/>
              <a:t> </a:t>
            </a:r>
            <a:r>
              <a:rPr lang="en-US" sz="2400" i="1" dirty="0" err="1"/>
              <a:t>người</a:t>
            </a:r>
            <a:r>
              <a:rPr lang="en-US" sz="2400" i="1" dirty="0"/>
              <a:t> </a:t>
            </a:r>
            <a:r>
              <a:rPr lang="en-US" sz="2400" i="1" dirty="0" err="1"/>
              <a:t>thể</a:t>
            </a:r>
            <a:r>
              <a:rPr lang="en-US" sz="2400" i="1" dirty="0"/>
              <a:t> </a:t>
            </a:r>
            <a:r>
              <a:rPr lang="en-US" sz="2400" i="1" dirty="0" err="1"/>
              <a:t>hiện</a:t>
            </a:r>
            <a:r>
              <a:rPr lang="en-US" sz="2400" i="1" dirty="0"/>
              <a:t> </a:t>
            </a:r>
            <a:r>
              <a:rPr lang="en-US" sz="2400" i="1" dirty="0" err="1"/>
              <a:t>được</a:t>
            </a:r>
            <a:r>
              <a:rPr lang="en-US" sz="2400" i="1" dirty="0"/>
              <a:t> </a:t>
            </a:r>
            <a:r>
              <a:rPr lang="en-US" sz="2400" i="1" dirty="0" err="1"/>
              <a:t>khả</a:t>
            </a:r>
            <a:r>
              <a:rPr lang="en-US" sz="2400" i="1" dirty="0"/>
              <a:t> </a:t>
            </a:r>
            <a:r>
              <a:rPr lang="en-US" sz="2400" i="1" dirty="0" err="1"/>
              <a:t>năng</a:t>
            </a:r>
            <a:r>
              <a:rPr lang="en-US" sz="2400" i="1" dirty="0"/>
              <a:t> </a:t>
            </a:r>
            <a:r>
              <a:rPr lang="en-US" sz="2400" i="1" dirty="0" err="1"/>
              <a:t>làm</a:t>
            </a:r>
            <a:r>
              <a:rPr lang="en-US" sz="2400" i="1" dirty="0"/>
              <a:t> </a:t>
            </a:r>
            <a:r>
              <a:rPr lang="en-US" sz="2400" i="1" dirty="0" err="1"/>
              <a:t>việc</a:t>
            </a:r>
            <a:r>
              <a:rPr lang="en-US" sz="2400" i="1" dirty="0"/>
              <a:t> </a:t>
            </a:r>
            <a:r>
              <a:rPr lang="en-US" sz="2400" i="1" dirty="0" err="1"/>
              <a:t>nhóm</a:t>
            </a:r>
            <a:r>
              <a:rPr lang="en-US" sz="2400" i="1" dirty="0"/>
              <a:t>.</a:t>
            </a:r>
            <a:endParaRPr lang="en-US" sz="2400" dirty="0"/>
          </a:p>
          <a:p>
            <a:endParaRPr lang="en-US" sz="2400" dirty="0"/>
          </a:p>
        </p:txBody>
      </p:sp>
      <p:sp>
        <p:nvSpPr>
          <p:cNvPr id="5" name="Oval 4"/>
          <p:cNvSpPr/>
          <p:nvPr/>
        </p:nvSpPr>
        <p:spPr>
          <a:xfrm>
            <a:off x="7620000" y="381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270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5016758"/>
          </a:xfrm>
          <a:prstGeom prst="rect">
            <a:avLst/>
          </a:prstGeom>
          <a:noFill/>
        </p:spPr>
        <p:txBody>
          <a:bodyPr wrap="square" rtlCol="0">
            <a:spAutoFit/>
          </a:bodyPr>
          <a:lstStyle/>
          <a:p>
            <a:r>
              <a:rPr lang="vi-VN" sz="2000" b="1" dirty="0"/>
              <a:t>Question 3</a:t>
            </a:r>
            <a:r>
              <a:rPr lang="en-US" sz="2000" b="1" dirty="0"/>
              <a:t>9</a:t>
            </a:r>
            <a:r>
              <a:rPr lang="vi-VN" sz="2000" b="1" dirty="0"/>
              <a:t>. </a:t>
            </a:r>
            <a:r>
              <a:rPr lang="vi-VN" sz="2000" dirty="0"/>
              <a:t>Which could be the best title for the passage?</a:t>
            </a:r>
            <a:endParaRPr lang="en-US" sz="2000" dirty="0"/>
          </a:p>
          <a:p>
            <a:r>
              <a:rPr lang="vi-VN" sz="2000" b="1" dirty="0"/>
              <a:t>	A. </a:t>
            </a:r>
            <a:r>
              <a:rPr lang="vi-VN" sz="2000" dirty="0"/>
              <a:t>Mind your manners		</a:t>
            </a:r>
            <a:r>
              <a:rPr lang="vi-VN" sz="2000" b="1" dirty="0"/>
              <a:t>B. </a:t>
            </a:r>
            <a:r>
              <a:rPr lang="vi-VN" sz="2000" dirty="0"/>
              <a:t>Say please and thank you</a:t>
            </a:r>
            <a:endParaRPr lang="en-US" sz="2000" dirty="0"/>
          </a:p>
          <a:p>
            <a:r>
              <a:rPr lang="vi-VN" sz="2000" b="1" dirty="0"/>
              <a:t>	C. </a:t>
            </a:r>
            <a:r>
              <a:rPr lang="vi-VN" sz="2000" dirty="0"/>
              <a:t>Bad habits start from childhood	</a:t>
            </a:r>
            <a:r>
              <a:rPr lang="vi-VN" sz="2000" b="1" dirty="0"/>
              <a:t>D. </a:t>
            </a:r>
            <a:r>
              <a:rPr lang="vi-VN" sz="2000" dirty="0"/>
              <a:t>Maggie</a:t>
            </a:r>
            <a:r>
              <a:rPr lang="en-US" sz="2000" dirty="0"/>
              <a:t>’</a:t>
            </a:r>
            <a:r>
              <a:rPr lang="vi-VN" sz="2000" dirty="0"/>
              <a:t>s dream</a:t>
            </a:r>
            <a:endParaRPr lang="en-US" sz="2000" dirty="0"/>
          </a:p>
          <a:p>
            <a:r>
              <a:rPr lang="en-US" sz="2000" b="1" dirty="0"/>
              <a:t> </a:t>
            </a:r>
            <a:endParaRPr lang="en-US" sz="2000" dirty="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p>
          <a:p>
            <a:r>
              <a:rPr lang="vi-VN" sz="2000" b="1" dirty="0"/>
              <a:t>A</a:t>
            </a:r>
            <a:r>
              <a:rPr lang="vi-VN" sz="2000" dirty="0"/>
              <a:t>. Chú ý tới cử chỉ của bạn		</a:t>
            </a:r>
            <a:r>
              <a:rPr lang="vi-VN" sz="2000" b="1" dirty="0" smtClean="0"/>
              <a:t>B</a:t>
            </a:r>
            <a:r>
              <a:rPr lang="vi-VN" sz="2000" dirty="0"/>
              <a:t>. Hãy nói “làm ơn” và “cảm ơn”</a:t>
            </a:r>
            <a:endParaRPr lang="en-US" sz="2000" dirty="0"/>
          </a:p>
          <a:p>
            <a:r>
              <a:rPr lang="vi-VN" sz="2000" b="1" dirty="0"/>
              <a:t>C</a:t>
            </a:r>
            <a:r>
              <a:rPr lang="vi-VN" sz="2000" dirty="0"/>
              <a:t>. Những thói quen xấu xuất phát từ hồi nhỏ	</a:t>
            </a:r>
            <a:r>
              <a:rPr lang="vi-VN" sz="2000" b="1" dirty="0" smtClean="0"/>
              <a:t>D</a:t>
            </a:r>
            <a:r>
              <a:rPr lang="vi-VN" sz="2000" dirty="0"/>
              <a:t>. Giấc mơ của Maggie</a:t>
            </a:r>
            <a:endParaRPr lang="en-US" sz="2000" dirty="0"/>
          </a:p>
          <a:p>
            <a:r>
              <a:rPr lang="vi-VN" sz="2000" dirty="0"/>
              <a:t>Bài nói về khóa học về cách xử lý đẹp:</a:t>
            </a:r>
            <a:endParaRPr lang="en-US" sz="2000" dirty="0"/>
          </a:p>
          <a:p>
            <a:r>
              <a:rPr lang="vi-VN" sz="2000" b="1" dirty="0"/>
              <a:t>Thông tin:</a:t>
            </a:r>
            <a:r>
              <a:rPr lang="vi-VN" sz="2000" dirty="0"/>
              <a:t> “This is not just an ordinary course. It’s a course in manners. You will have lessons in good manners and how to behave in social situations.”</a:t>
            </a:r>
            <a:endParaRPr lang="en-US" sz="2000" dirty="0"/>
          </a:p>
          <a:p>
            <a:r>
              <a:rPr lang="vi-VN" sz="2000" b="1" i="1" dirty="0"/>
              <a:t>Tạm dịch:</a:t>
            </a:r>
            <a:r>
              <a:rPr lang="vi-VN" sz="2000" i="1" dirty="0"/>
              <a:t> Đây không chỉ là một khóa học bình thường mà là một khóa học về cách cư xử. Bạn sẽ có những bài học về cách cư xử tốt và cách ứng xử trong các tình huống xã hội</a:t>
            </a:r>
            <a:r>
              <a:rPr lang="en-US" sz="2000" i="1" dirty="0"/>
              <a:t>.</a:t>
            </a:r>
            <a:endParaRPr lang="en-US" sz="2000" dirty="0"/>
          </a:p>
          <a:p>
            <a:endParaRPr lang="en-US" sz="2000" dirty="0"/>
          </a:p>
        </p:txBody>
      </p:sp>
      <p:sp>
        <p:nvSpPr>
          <p:cNvPr id="5" name="Oval 4"/>
          <p:cNvSpPr/>
          <p:nvPr/>
        </p:nvSpPr>
        <p:spPr>
          <a:xfrm>
            <a:off x="12192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602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991600" cy="4524315"/>
          </a:xfrm>
          <a:prstGeom prst="rect">
            <a:avLst/>
          </a:prstGeom>
          <a:noFill/>
        </p:spPr>
        <p:txBody>
          <a:bodyPr wrap="square" rtlCol="0">
            <a:spAutoFit/>
          </a:bodyPr>
          <a:lstStyle/>
          <a:p>
            <a:r>
              <a:rPr lang="vi-VN" sz="2400" b="1" dirty="0"/>
              <a:t>Question </a:t>
            </a:r>
            <a:r>
              <a:rPr lang="en-US" sz="2400" b="1" dirty="0"/>
              <a:t>40</a:t>
            </a:r>
            <a:r>
              <a:rPr lang="vi-VN" sz="2400" b="1" dirty="0"/>
              <a:t>. </a:t>
            </a:r>
            <a:r>
              <a:rPr lang="vi-VN" sz="2400" dirty="0"/>
              <a:t>The word “</a:t>
            </a:r>
            <a:r>
              <a:rPr lang="vi-VN" sz="2400" b="1" u="sng" dirty="0"/>
              <a:t>properly</a:t>
            </a:r>
            <a:r>
              <a:rPr lang="vi-VN" sz="2400" dirty="0"/>
              <a:t>” in paragraph 2 is closest in meaning to _______ .</a:t>
            </a:r>
            <a:endParaRPr lang="en-US" sz="2400" dirty="0"/>
          </a:p>
          <a:p>
            <a:r>
              <a:rPr lang="vi-VN" sz="2400" b="1" dirty="0" smtClean="0"/>
              <a:t>A</a:t>
            </a:r>
            <a:r>
              <a:rPr lang="vi-VN" sz="2400" b="1" dirty="0"/>
              <a:t>. </a:t>
            </a:r>
            <a:r>
              <a:rPr lang="vi-VN" sz="2400" dirty="0"/>
              <a:t>effortlessly	</a:t>
            </a:r>
            <a:r>
              <a:rPr lang="vi-VN" sz="2400" b="1" dirty="0"/>
              <a:t>B. </a:t>
            </a:r>
            <a:r>
              <a:rPr lang="vi-VN" sz="2400" dirty="0"/>
              <a:t>rightly	</a:t>
            </a:r>
            <a:r>
              <a:rPr lang="vi-VN" sz="2400" b="1" dirty="0"/>
              <a:t>C. </a:t>
            </a:r>
            <a:r>
              <a:rPr lang="vi-VN" sz="2400" dirty="0"/>
              <a:t>thoroughly	</a:t>
            </a:r>
            <a:r>
              <a:rPr lang="vi-VN" sz="2400" dirty="0" smtClean="0"/>
              <a:t> </a:t>
            </a:r>
            <a:r>
              <a:rPr lang="vi-VN" sz="2400" b="1" dirty="0" smtClean="0"/>
              <a:t>D</a:t>
            </a:r>
            <a:r>
              <a:rPr lang="vi-VN" sz="2400" b="1" dirty="0"/>
              <a:t>. </a:t>
            </a:r>
            <a:r>
              <a:rPr lang="vi-VN" sz="2400" dirty="0"/>
              <a:t>fascinatingly</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dirty="0"/>
              <a:t>properly</a:t>
            </a:r>
            <a:r>
              <a:rPr lang="vi-VN" sz="2400" dirty="0"/>
              <a:t>" trong đoạn 2 gần nghĩa nhất với từ:</a:t>
            </a:r>
            <a:endParaRPr lang="en-US" sz="2400" dirty="0"/>
          </a:p>
          <a:p>
            <a:r>
              <a:rPr lang="vi-VN" sz="2400" b="1" dirty="0"/>
              <a:t>A</a:t>
            </a:r>
            <a:r>
              <a:rPr lang="vi-VN" sz="2400" dirty="0"/>
              <a:t>. effortlessly (adv): dễ dàng</a:t>
            </a:r>
            <a:endParaRPr lang="en-US" sz="2400" dirty="0"/>
          </a:p>
          <a:p>
            <a:r>
              <a:rPr lang="vi-VN" sz="2400" b="1" dirty="0"/>
              <a:t>B</a:t>
            </a:r>
            <a:r>
              <a:rPr lang="vi-VN" sz="2400" dirty="0"/>
              <a:t>. rightly (adv): đúng, phải, đúng đắn</a:t>
            </a:r>
            <a:endParaRPr lang="en-US" sz="2400" dirty="0"/>
          </a:p>
          <a:p>
            <a:r>
              <a:rPr lang="vi-VN" sz="2400" b="1" dirty="0"/>
              <a:t>C</a:t>
            </a:r>
            <a:r>
              <a:rPr lang="vi-VN" sz="2400" dirty="0"/>
              <a:t>. thoroughly(adv): hoàn toàn, kĩ lưỡng, triệt để</a:t>
            </a:r>
            <a:endParaRPr lang="en-US" sz="2400" dirty="0"/>
          </a:p>
          <a:p>
            <a:r>
              <a:rPr lang="vi-VN" sz="2400" b="1" dirty="0"/>
              <a:t>D</a:t>
            </a:r>
            <a:r>
              <a:rPr lang="vi-VN" sz="2400" dirty="0"/>
              <a:t>. fascinatingly (adv): hấp dẫn, quyến rũ</a:t>
            </a:r>
            <a:endParaRPr lang="en-US" sz="2400" dirty="0"/>
          </a:p>
          <a:p>
            <a:r>
              <a:rPr lang="vi-VN" sz="2400" dirty="0"/>
              <a:t>Properly (adv): một cách đúng đắn, một cách thích hợp~ rightly</a:t>
            </a:r>
            <a:endParaRPr lang="en-US" sz="2400" dirty="0"/>
          </a:p>
          <a:p>
            <a:endParaRPr lang="en-US" sz="2400" dirty="0"/>
          </a:p>
        </p:txBody>
      </p:sp>
      <p:sp>
        <p:nvSpPr>
          <p:cNvPr id="6" name="Oval 5"/>
          <p:cNvSpPr/>
          <p:nvPr/>
        </p:nvSpPr>
        <p:spPr>
          <a:xfrm>
            <a:off x="2667000" y="1066800"/>
            <a:ext cx="4572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074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7" name="TextBox 6"/>
          <p:cNvSpPr txBox="1"/>
          <p:nvPr/>
        </p:nvSpPr>
        <p:spPr>
          <a:xfrm>
            <a:off x="152400" y="304800"/>
            <a:ext cx="8839200" cy="6001643"/>
          </a:xfrm>
          <a:prstGeom prst="rect">
            <a:avLst/>
          </a:prstGeom>
          <a:noFill/>
        </p:spPr>
        <p:txBody>
          <a:bodyPr wrap="square" rtlCol="0">
            <a:spAutoFit/>
          </a:bodyPr>
          <a:lstStyle/>
          <a:p>
            <a:r>
              <a:rPr lang="vi-VN" sz="2400" b="1" dirty="0"/>
              <a:t>Question 4</a:t>
            </a:r>
            <a:r>
              <a:rPr lang="en-US" sz="2400" b="1" dirty="0"/>
              <a:t>1</a:t>
            </a:r>
            <a:r>
              <a:rPr lang="vi-VN" sz="2400" b="1" dirty="0"/>
              <a:t>. </a:t>
            </a:r>
            <a:r>
              <a:rPr lang="vi-VN" sz="2400" dirty="0"/>
              <a:t>The word “</a:t>
            </a:r>
            <a:r>
              <a:rPr lang="vi-VN" sz="2400" b="1" u="sng" dirty="0"/>
              <a:t>they</a:t>
            </a:r>
            <a:r>
              <a:rPr lang="vi-VN" sz="2400" dirty="0"/>
              <a:t>” in Paragraph 3 refer to _______ .</a:t>
            </a:r>
            <a:endParaRPr lang="en-US" sz="2400" dirty="0"/>
          </a:p>
          <a:p>
            <a:r>
              <a:rPr lang="vi-VN" sz="2400" b="1" dirty="0"/>
              <a:t>	A. </a:t>
            </a:r>
            <a:r>
              <a:rPr lang="vi-VN" sz="2400" dirty="0"/>
              <a:t>the classes	</a:t>
            </a:r>
            <a:r>
              <a:rPr lang="vi-VN" sz="2400" b="1" dirty="0"/>
              <a:t>B. </a:t>
            </a:r>
            <a:r>
              <a:rPr lang="vi-VN" sz="2400" dirty="0"/>
              <a:t>the teachers	</a:t>
            </a:r>
            <a:r>
              <a:rPr lang="vi-VN" sz="2400" b="1" dirty="0"/>
              <a:t>C. </a:t>
            </a:r>
            <a:r>
              <a:rPr lang="vi-VN" sz="2400" dirty="0"/>
              <a:t>the students	</a:t>
            </a:r>
            <a:r>
              <a:rPr lang="vi-VN" sz="2400" b="1" dirty="0"/>
              <a:t>D. </a:t>
            </a:r>
            <a:r>
              <a:rPr lang="vi-VN" sz="2400" dirty="0"/>
              <a:t>the skills</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u="sng" dirty="0"/>
              <a:t>they</a:t>
            </a:r>
            <a:r>
              <a:rPr lang="vi-VN" sz="2400" dirty="0"/>
              <a:t>” trong Đoạn 3 đề cập đến ________</a:t>
            </a:r>
            <a:r>
              <a:rPr lang="en-US" sz="2400" dirty="0"/>
              <a:t>.</a:t>
            </a:r>
          </a:p>
          <a:p>
            <a:r>
              <a:rPr lang="vi-VN" sz="2400" b="1" dirty="0"/>
              <a:t>A</a:t>
            </a:r>
            <a:r>
              <a:rPr lang="vi-VN" sz="2400" dirty="0"/>
              <a:t>. các lớp học			</a:t>
            </a:r>
            <a:r>
              <a:rPr lang="vi-VN" sz="2400" b="1" dirty="0"/>
              <a:t>B</a:t>
            </a:r>
            <a:r>
              <a:rPr lang="vi-VN" sz="2400" dirty="0"/>
              <a:t>. các giáo viên	</a:t>
            </a:r>
            <a:r>
              <a:rPr lang="vi-VN" sz="2400" b="1" dirty="0"/>
              <a:t>C</a:t>
            </a:r>
            <a:r>
              <a:rPr lang="vi-VN" sz="2400" dirty="0"/>
              <a:t>. các học sinh	</a:t>
            </a:r>
            <a:r>
              <a:rPr lang="vi-VN" sz="2400" b="1" dirty="0"/>
              <a:t>D</a:t>
            </a:r>
            <a:r>
              <a:rPr lang="vi-VN" sz="2400" dirty="0"/>
              <a:t>. các kỹ năng</a:t>
            </a:r>
            <a:endParaRPr lang="en-US" sz="2400" dirty="0"/>
          </a:p>
          <a:p>
            <a:r>
              <a:rPr lang="vi-VN" sz="2400" dirty="0"/>
              <a:t>Dựa vào ngữ cảnh tác giả sử dụng từ “</a:t>
            </a:r>
            <a:r>
              <a:rPr lang="vi-VN" sz="2400" b="1" u="sng" dirty="0"/>
              <a:t>they</a:t>
            </a:r>
            <a:r>
              <a:rPr lang="vi-VN" sz="2400" dirty="0"/>
              <a:t>”: </a:t>
            </a:r>
            <a:endParaRPr lang="en-US" sz="2400" dirty="0"/>
          </a:p>
          <a:p>
            <a:r>
              <a:rPr lang="vi-VN" sz="2400" dirty="0"/>
              <a:t>“The classes have proven to be popular with most of the children, and the teachers at school have noticed that the youngsters are treating each other with more respect. They also feel the skills </a:t>
            </a:r>
            <a:r>
              <a:rPr lang="vi-VN" sz="2400" b="1" u="sng" dirty="0"/>
              <a:t>they </a:t>
            </a:r>
            <a:r>
              <a:rPr lang="vi-VN" sz="2400" dirty="0"/>
              <a:t>have learnt will be useful to them in the future.”</a:t>
            </a:r>
            <a:endParaRPr lang="en-US" sz="2400" dirty="0"/>
          </a:p>
          <a:p>
            <a:endParaRPr lang="en-US" sz="2400" dirty="0"/>
          </a:p>
        </p:txBody>
      </p:sp>
      <p:sp>
        <p:nvSpPr>
          <p:cNvPr id="8" name="Oval 7"/>
          <p:cNvSpPr/>
          <p:nvPr/>
        </p:nvSpPr>
        <p:spPr>
          <a:xfrm>
            <a:off x="64770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32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 calcmode="lin" valueType="num">
                                      <p:cBhvr additive="base">
                                        <p:cTn id="1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991600" cy="8402300"/>
          </a:xfrm>
          <a:prstGeom prst="rect">
            <a:avLst/>
          </a:prstGeom>
          <a:noFill/>
        </p:spPr>
        <p:txBody>
          <a:bodyPr wrap="square" rtlCol="0">
            <a:spAutoFit/>
          </a:bodyPr>
          <a:lstStyle/>
          <a:p>
            <a:r>
              <a:rPr lang="vi-VN" b="1" dirty="0"/>
              <a:t>Question </a:t>
            </a:r>
            <a:r>
              <a:rPr lang="en-US" b="1" dirty="0"/>
              <a:t>42</a:t>
            </a:r>
            <a:r>
              <a:rPr lang="vi-VN" b="1" dirty="0"/>
              <a:t>. </a:t>
            </a:r>
            <a:r>
              <a:rPr lang="vi-VN" dirty="0"/>
              <a:t>According to paragraph 2, which of the following is stated regarding the Etiquette and Social Skills Course?</a:t>
            </a:r>
            <a:endParaRPr lang="en-US" dirty="0"/>
          </a:p>
          <a:p>
            <a:r>
              <a:rPr lang="vi-VN" b="1" dirty="0" smtClean="0"/>
              <a:t>A</a:t>
            </a:r>
            <a:r>
              <a:rPr lang="vi-VN" b="1" dirty="0"/>
              <a:t>. </a:t>
            </a:r>
            <a:r>
              <a:rPr lang="vi-VN" dirty="0"/>
              <a:t>Pupils at the Petite Protocol School range from toddlers to teenagers.</a:t>
            </a:r>
            <a:endParaRPr lang="en-US" dirty="0"/>
          </a:p>
          <a:p>
            <a:r>
              <a:rPr lang="vi-VN" b="1" dirty="0" smtClean="0"/>
              <a:t>B</a:t>
            </a:r>
            <a:r>
              <a:rPr lang="vi-VN" b="1" dirty="0"/>
              <a:t>. </a:t>
            </a:r>
            <a:r>
              <a:rPr lang="vi-VN" dirty="0"/>
              <a:t>The teacher believes the children on the course are at an appropriate age for </a:t>
            </a:r>
            <a:r>
              <a:rPr lang="vi-VN" dirty="0" smtClean="0"/>
              <a:t>learnin.</a:t>
            </a:r>
            <a:endParaRPr lang="en-US" dirty="0"/>
          </a:p>
          <a:p>
            <a:r>
              <a:rPr lang="vi-VN" b="1" dirty="0" smtClean="0"/>
              <a:t>C</a:t>
            </a:r>
            <a:r>
              <a:rPr lang="vi-VN" b="1" dirty="0"/>
              <a:t>. </a:t>
            </a:r>
            <a:r>
              <a:rPr lang="vi-VN" dirty="0"/>
              <a:t>At the school, children learn to keep their elbows of the table when eating.</a:t>
            </a:r>
            <a:endParaRPr lang="en-US" dirty="0"/>
          </a:p>
          <a:p>
            <a:r>
              <a:rPr lang="vi-VN" b="1" dirty="0" smtClean="0"/>
              <a:t>D</a:t>
            </a:r>
            <a:r>
              <a:rPr lang="vi-VN" b="1" dirty="0"/>
              <a:t>. </a:t>
            </a:r>
            <a:r>
              <a:rPr lang="vi-VN" dirty="0"/>
              <a:t>Parents don’t view manners as important as other home-skills.</a:t>
            </a:r>
            <a:endParaRPr lang="en-US" dirty="0"/>
          </a:p>
          <a:p>
            <a:r>
              <a:rPr lang="en-US" b="1" dirty="0"/>
              <a:t>Question 42: </a:t>
            </a:r>
            <a:r>
              <a:rPr lang="en-US" b="1" dirty="0" err="1"/>
              <a:t>Đáp</a:t>
            </a:r>
            <a:r>
              <a:rPr lang="en-US" b="1" dirty="0"/>
              <a:t> </a:t>
            </a:r>
            <a:r>
              <a:rPr lang="en-US" b="1" dirty="0" err="1"/>
              <a:t>án</a:t>
            </a:r>
            <a:r>
              <a:rPr lang="en-US" b="1" dirty="0"/>
              <a:t> B</a:t>
            </a:r>
            <a:endParaRPr lang="en-US" dirty="0"/>
          </a:p>
          <a:p>
            <a:r>
              <a:rPr lang="en-US" dirty="0" err="1"/>
              <a:t>Kiến</a:t>
            </a:r>
            <a:r>
              <a:rPr lang="en-US" dirty="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Theo đoạn 2, nội dung nào sau đây được nêu liên quan đến các nghi thức và kỹ năng xã hội?</a:t>
            </a:r>
            <a:endParaRPr lang="en-US" dirty="0"/>
          </a:p>
          <a:p>
            <a:r>
              <a:rPr lang="vi-VN" b="1" dirty="0"/>
              <a:t>A</a:t>
            </a:r>
            <a:r>
              <a:rPr lang="vi-VN" dirty="0"/>
              <a:t>. Học sinh tại Petite Protocol School bao gồm từ trẻ mới biết đi đến thanh thiếu niên.</a:t>
            </a:r>
            <a:endParaRPr lang="en-US" dirty="0"/>
          </a:p>
          <a:p>
            <a:r>
              <a:rPr lang="vi-VN" b="1" dirty="0"/>
              <a:t>B</a:t>
            </a:r>
            <a:r>
              <a:rPr lang="vi-VN" dirty="0"/>
              <a:t>. Giáo viên tin rằng trẻ em trong khóa học đang ở độ tuổi thích hợp để học tập.</a:t>
            </a:r>
            <a:endParaRPr lang="en-US" dirty="0"/>
          </a:p>
          <a:p>
            <a:r>
              <a:rPr lang="vi-VN" b="1" dirty="0"/>
              <a:t>C</a:t>
            </a:r>
            <a:r>
              <a:rPr lang="vi-VN" dirty="0"/>
              <a:t>. Ở trường, trẻ em học cách đặt khuỷu tay của mình trên bàn khi ăn.</a:t>
            </a:r>
            <a:endParaRPr lang="en-US" dirty="0"/>
          </a:p>
          <a:p>
            <a:r>
              <a:rPr lang="vi-VN" b="1" dirty="0"/>
              <a:t>D</a:t>
            </a:r>
            <a:r>
              <a:rPr lang="vi-VN" dirty="0"/>
              <a:t>. Cha mẹ không coi cách cư xử quan trọng như các kỹ năng trong gia đình khác.</a:t>
            </a:r>
            <a:endParaRPr lang="en-US" dirty="0"/>
          </a:p>
          <a:p>
            <a:r>
              <a:rPr lang="vi-VN" dirty="0"/>
              <a:t>+ </a:t>
            </a:r>
            <a:r>
              <a:rPr lang="vi-VN" b="1" dirty="0"/>
              <a:t>Thông tin:</a:t>
            </a:r>
            <a:r>
              <a:rPr lang="vi-VN" dirty="0"/>
              <a:t> The person who teaches these lessons is Maggie O’Farrill at the Petite Protocol School, and her students are aged between six and twelve years old. She thinks this is the best time to teach kids.</a:t>
            </a:r>
            <a:endParaRPr lang="en-US" dirty="0"/>
          </a:p>
          <a:p>
            <a:r>
              <a:rPr lang="vi-VN" b="1" i="1" dirty="0"/>
              <a:t>Tạm dịch:</a:t>
            </a:r>
            <a:r>
              <a:rPr lang="vi-VN" i="1" dirty="0"/>
              <a:t> Người dạy những bài học này là Maggie O’Farrill tại Petite Protocol School, và các học sinh của cô ở độ tuổi từ sáu đến mười hai tuổi. Cô cho rằng đây là thời điểm tốt nhất để dạy trẻ.</a:t>
            </a:r>
            <a:endParaRPr lang="en-US" dirty="0"/>
          </a:p>
          <a:p>
            <a:r>
              <a:rPr lang="vi-VN" dirty="0"/>
              <a:t>→ </a:t>
            </a:r>
            <a:r>
              <a:rPr lang="vi-VN" b="1" dirty="0"/>
              <a:t>A</a:t>
            </a:r>
            <a:r>
              <a:rPr lang="vi-VN" dirty="0"/>
              <a:t> sai, </a:t>
            </a:r>
            <a:r>
              <a:rPr lang="vi-VN" b="1" dirty="0"/>
              <a:t>B</a:t>
            </a:r>
            <a:r>
              <a:rPr lang="vi-VN" dirty="0"/>
              <a:t> đúng</a:t>
            </a:r>
            <a:endParaRPr lang="en-US" dirty="0"/>
          </a:p>
          <a:p>
            <a:r>
              <a:rPr lang="vi-VN" dirty="0"/>
              <a:t>+ Không có thông tin nào đề cập tới việc trẻ em học cách để khuỷu tay trên bàn khi ăn.</a:t>
            </a:r>
            <a:endParaRPr lang="en-US" dirty="0"/>
          </a:p>
          <a:p>
            <a:r>
              <a:rPr lang="vi-VN" dirty="0"/>
              <a:t>+ </a:t>
            </a:r>
            <a:r>
              <a:rPr lang="vi-VN" b="1" dirty="0"/>
              <a:t>Thông tin:</a:t>
            </a:r>
            <a:r>
              <a:rPr lang="vi-VN" dirty="0"/>
              <a:t> These classes have become popular because parents want well-behaved children but they are too busy to teach manners at home.</a:t>
            </a:r>
            <a:endParaRPr lang="en-US" dirty="0"/>
          </a:p>
          <a:p>
            <a:r>
              <a:rPr lang="vi-VN" b="1" i="1" dirty="0"/>
              <a:t>Tạm dịch:</a:t>
            </a:r>
            <a:r>
              <a:rPr lang="vi-VN" i="1" dirty="0"/>
              <a:t> Những lớp học này đã trở nên phổ biến vì cha mẹ muốn con cái cư xử tốt nhưng họ quá bận rộn để dạy cách cư xử ở nhà.</a:t>
            </a:r>
            <a:endParaRPr lang="en-US" dirty="0"/>
          </a:p>
          <a:p>
            <a:r>
              <a:rPr lang="vi-VN" dirty="0"/>
              <a:t>→ </a:t>
            </a:r>
            <a:r>
              <a:rPr lang="vi-VN" b="1" dirty="0"/>
              <a:t>D</a:t>
            </a:r>
            <a:r>
              <a:rPr lang="vi-VN" dirty="0"/>
              <a:t> sai. Các bậc phụ huynh đánh giá cao cách ứng xử nhưng họ không có thời gian để dạy con về cách ứng xử tại nhà</a:t>
            </a:r>
            <a:endParaRPr lang="en-US" dirty="0"/>
          </a:p>
          <a:p>
            <a:endParaRPr lang="en-US" dirty="0"/>
          </a:p>
        </p:txBody>
      </p:sp>
      <p:sp>
        <p:nvSpPr>
          <p:cNvPr id="6" name="Oval 5"/>
          <p:cNvSpPr/>
          <p:nvPr/>
        </p:nvSpPr>
        <p:spPr>
          <a:xfrm>
            <a:off x="1524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385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1000"/>
                                        <p:tgtEl>
                                          <p:spTgt spid="5">
                                            <p:txEl>
                                              <p:pRg st="6" end="6"/>
                                            </p:txEl>
                                          </p:spTgt>
                                        </p:tgtEl>
                                      </p:cBhvr>
                                    </p:animEffect>
                                    <p:anim calcmode="lin" valueType="num">
                                      <p:cBhvr>
                                        <p:cTn id="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1000"/>
                                        <p:tgtEl>
                                          <p:spTgt spid="5">
                                            <p:txEl>
                                              <p:pRg st="7" end="7"/>
                                            </p:txEl>
                                          </p:spTgt>
                                        </p:tgtEl>
                                      </p:cBhvr>
                                    </p:animEffect>
                                    <p:anim calcmode="lin" valueType="num">
                                      <p:cBhvr>
                                        <p:cTn id="1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1000"/>
                                        <p:tgtEl>
                                          <p:spTgt spid="5">
                                            <p:txEl>
                                              <p:pRg st="8" end="8"/>
                                            </p:txEl>
                                          </p:spTgt>
                                        </p:tgtEl>
                                      </p:cBhvr>
                                    </p:animEffect>
                                    <p:anim calcmode="lin" valueType="num">
                                      <p:cBhvr>
                                        <p:cTn id="1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1000"/>
                                        <p:tgtEl>
                                          <p:spTgt spid="5">
                                            <p:txEl>
                                              <p:pRg st="9" end="9"/>
                                            </p:txEl>
                                          </p:spTgt>
                                        </p:tgtEl>
                                      </p:cBhvr>
                                    </p:animEffect>
                                    <p:anim calcmode="lin" valueType="num">
                                      <p:cBhvr>
                                        <p:cTn id="2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fade">
                                      <p:cBhvr>
                                        <p:cTn id="27" dur="1000"/>
                                        <p:tgtEl>
                                          <p:spTgt spid="5">
                                            <p:txEl>
                                              <p:pRg st="10" end="10"/>
                                            </p:txEl>
                                          </p:spTgt>
                                        </p:tgtEl>
                                      </p:cBhvr>
                                    </p:animEffect>
                                    <p:anim calcmode="lin" valueType="num">
                                      <p:cBhvr>
                                        <p:cTn id="2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11" end="11"/>
                                            </p:txEl>
                                          </p:spTgt>
                                        </p:tgtEl>
                                        <p:attrNameLst>
                                          <p:attrName>style.visibility</p:attrName>
                                        </p:attrNameLst>
                                      </p:cBhvr>
                                      <p:to>
                                        <p:strVal val="visible"/>
                                      </p:to>
                                    </p:set>
                                    <p:animEffect transition="in" filter="fade">
                                      <p:cBhvr>
                                        <p:cTn id="32" dur="1000"/>
                                        <p:tgtEl>
                                          <p:spTgt spid="5">
                                            <p:txEl>
                                              <p:pRg st="11" end="11"/>
                                            </p:txEl>
                                          </p:spTgt>
                                        </p:tgtEl>
                                      </p:cBhvr>
                                    </p:animEffect>
                                    <p:anim calcmode="lin" valueType="num">
                                      <p:cBhvr>
                                        <p:cTn id="33"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Effect transition="in" filter="fade">
                                      <p:cBhvr>
                                        <p:cTn id="37" dur="1000"/>
                                        <p:tgtEl>
                                          <p:spTgt spid="5">
                                            <p:txEl>
                                              <p:pRg st="12" end="12"/>
                                            </p:txEl>
                                          </p:spTgt>
                                        </p:tgtEl>
                                      </p:cBhvr>
                                    </p:animEffect>
                                    <p:anim calcmode="lin" valueType="num">
                                      <p:cBhvr>
                                        <p:cTn id="38"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fade">
                                      <p:cBhvr>
                                        <p:cTn id="42" dur="1000"/>
                                        <p:tgtEl>
                                          <p:spTgt spid="5">
                                            <p:txEl>
                                              <p:pRg st="13" end="13"/>
                                            </p:txEl>
                                          </p:spTgt>
                                        </p:tgtEl>
                                      </p:cBhvr>
                                    </p:animEffect>
                                    <p:anim calcmode="lin" valueType="num">
                                      <p:cBhvr>
                                        <p:cTn id="43"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5">
                                            <p:txEl>
                                              <p:pRg st="14" end="14"/>
                                            </p:txEl>
                                          </p:spTgt>
                                        </p:tgtEl>
                                        <p:attrNameLst>
                                          <p:attrName>style.visibility</p:attrName>
                                        </p:attrNameLst>
                                      </p:cBhvr>
                                      <p:to>
                                        <p:strVal val="visible"/>
                                      </p:to>
                                    </p:set>
                                    <p:animEffect transition="in" filter="fade">
                                      <p:cBhvr>
                                        <p:cTn id="47" dur="1000"/>
                                        <p:tgtEl>
                                          <p:spTgt spid="5">
                                            <p:txEl>
                                              <p:pRg st="14" end="14"/>
                                            </p:txEl>
                                          </p:spTgt>
                                        </p:tgtEl>
                                      </p:cBhvr>
                                    </p:animEffect>
                                    <p:anim calcmode="lin" valueType="num">
                                      <p:cBhvr>
                                        <p:cTn id="48"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
                                            <p:txEl>
                                              <p:pRg st="15" end="15"/>
                                            </p:txEl>
                                          </p:spTgt>
                                        </p:tgtEl>
                                        <p:attrNameLst>
                                          <p:attrName>style.visibility</p:attrName>
                                        </p:attrNameLst>
                                      </p:cBhvr>
                                      <p:to>
                                        <p:strVal val="visible"/>
                                      </p:to>
                                    </p:set>
                                    <p:animEffect transition="in" filter="fade">
                                      <p:cBhvr>
                                        <p:cTn id="52" dur="1000"/>
                                        <p:tgtEl>
                                          <p:spTgt spid="5">
                                            <p:txEl>
                                              <p:pRg st="15" end="15"/>
                                            </p:txEl>
                                          </p:spTgt>
                                        </p:tgtEl>
                                      </p:cBhvr>
                                    </p:animEffect>
                                    <p:anim calcmode="lin" valueType="num">
                                      <p:cBhvr>
                                        <p:cTn id="53"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5">
                                            <p:txEl>
                                              <p:pRg st="16" end="16"/>
                                            </p:txEl>
                                          </p:spTgt>
                                        </p:tgtEl>
                                        <p:attrNameLst>
                                          <p:attrName>style.visibility</p:attrName>
                                        </p:attrNameLst>
                                      </p:cBhvr>
                                      <p:to>
                                        <p:strVal val="visible"/>
                                      </p:to>
                                    </p:set>
                                    <p:animEffect transition="in" filter="fade">
                                      <p:cBhvr>
                                        <p:cTn id="57" dur="1000"/>
                                        <p:tgtEl>
                                          <p:spTgt spid="5">
                                            <p:txEl>
                                              <p:pRg st="16" end="16"/>
                                            </p:txEl>
                                          </p:spTgt>
                                        </p:tgtEl>
                                      </p:cBhvr>
                                    </p:animEffect>
                                    <p:anim calcmode="lin" valueType="num">
                                      <p:cBhvr>
                                        <p:cTn id="58"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5">
                                            <p:txEl>
                                              <p:pRg st="17" end="17"/>
                                            </p:txEl>
                                          </p:spTgt>
                                        </p:tgtEl>
                                        <p:attrNameLst>
                                          <p:attrName>style.visibility</p:attrName>
                                        </p:attrNameLst>
                                      </p:cBhvr>
                                      <p:to>
                                        <p:strVal val="visible"/>
                                      </p:to>
                                    </p:set>
                                    <p:animEffect transition="in" filter="fade">
                                      <p:cBhvr>
                                        <p:cTn id="62" dur="1000"/>
                                        <p:tgtEl>
                                          <p:spTgt spid="5">
                                            <p:txEl>
                                              <p:pRg st="17" end="17"/>
                                            </p:txEl>
                                          </p:spTgt>
                                        </p:tgtEl>
                                      </p:cBhvr>
                                    </p:animEffect>
                                    <p:anim calcmode="lin" valueType="num">
                                      <p:cBhvr>
                                        <p:cTn id="63"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64" dur="1000" fill="hold"/>
                                        <p:tgtEl>
                                          <p:spTgt spid="5">
                                            <p:txEl>
                                              <p:pRg st="17" end="17"/>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5">
                                            <p:txEl>
                                              <p:pRg st="18" end="18"/>
                                            </p:txEl>
                                          </p:spTgt>
                                        </p:tgtEl>
                                        <p:attrNameLst>
                                          <p:attrName>style.visibility</p:attrName>
                                        </p:attrNameLst>
                                      </p:cBhvr>
                                      <p:to>
                                        <p:strVal val="visible"/>
                                      </p:to>
                                    </p:set>
                                    <p:animEffect transition="in" filter="fade">
                                      <p:cBhvr>
                                        <p:cTn id="67" dur="1000"/>
                                        <p:tgtEl>
                                          <p:spTgt spid="5">
                                            <p:txEl>
                                              <p:pRg st="18" end="18"/>
                                            </p:txEl>
                                          </p:spTgt>
                                        </p:tgtEl>
                                      </p:cBhvr>
                                    </p:animEffect>
                                    <p:anim calcmode="lin" valueType="num">
                                      <p:cBhvr>
                                        <p:cTn id="68" dur="1000" fill="hold"/>
                                        <p:tgtEl>
                                          <p:spTgt spid="5">
                                            <p:txEl>
                                              <p:pRg st="18" end="18"/>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6"/>
                                        </p:tgtEl>
                                        <p:attrNameLst>
                                          <p:attrName>style.visibility</p:attrName>
                                        </p:attrNameLst>
                                      </p:cBhvr>
                                      <p:to>
                                        <p:strVal val="visible"/>
                                      </p:to>
                                    </p:set>
                                    <p:anim calcmode="lin" valueType="num">
                                      <p:cBhvr additive="base">
                                        <p:cTn id="74" dur="500" fill="hold"/>
                                        <p:tgtEl>
                                          <p:spTgt spid="6"/>
                                        </p:tgtEl>
                                        <p:attrNameLst>
                                          <p:attrName>ppt_x</p:attrName>
                                        </p:attrNameLst>
                                      </p:cBhvr>
                                      <p:tavLst>
                                        <p:tav tm="0">
                                          <p:val>
                                            <p:strVal val="#ppt_x"/>
                                          </p:val>
                                        </p:tav>
                                        <p:tav tm="100000">
                                          <p:val>
                                            <p:strVal val="#ppt_x"/>
                                          </p:val>
                                        </p:tav>
                                      </p:tavLst>
                                    </p:anim>
                                    <p:anim calcmode="lin" valueType="num">
                                      <p:cBhvr additive="base">
                                        <p:cTn id="7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909310"/>
          </a:xfrm>
          <a:prstGeom prst="rect">
            <a:avLst/>
          </a:prstGeom>
          <a:noFill/>
        </p:spPr>
        <p:txBody>
          <a:bodyPr wrap="square" rtlCol="0">
            <a:spAutoFit/>
          </a:bodyPr>
          <a:lstStyle/>
          <a:p>
            <a:r>
              <a:rPr lang="vi-VN" b="1" dirty="0"/>
              <a:t>Question </a:t>
            </a:r>
            <a:r>
              <a:rPr lang="en-US" b="1" dirty="0"/>
              <a:t>43</a:t>
            </a:r>
            <a:r>
              <a:rPr lang="vi-VN" b="1" dirty="0"/>
              <a:t>. </a:t>
            </a:r>
            <a:r>
              <a:rPr lang="vi-VN" dirty="0"/>
              <a:t>Which of the following is </a:t>
            </a:r>
            <a:r>
              <a:rPr lang="en-US" b="1" dirty="0"/>
              <a:t>TRUE</a:t>
            </a:r>
            <a:r>
              <a:rPr lang="vi-VN" dirty="0"/>
              <a:t>, according to the passage?</a:t>
            </a:r>
            <a:endParaRPr lang="en-US" dirty="0"/>
          </a:p>
          <a:p>
            <a:r>
              <a:rPr lang="vi-VN" b="1" dirty="0"/>
              <a:t>	A. </a:t>
            </a:r>
            <a:r>
              <a:rPr lang="vi-VN" dirty="0"/>
              <a:t>The course in manners has lead to successful breakthrough’s in society.</a:t>
            </a:r>
            <a:endParaRPr lang="en-US" dirty="0"/>
          </a:p>
          <a:p>
            <a:r>
              <a:rPr lang="vi-VN" b="1" dirty="0"/>
              <a:t>	B. </a:t>
            </a:r>
            <a:r>
              <a:rPr lang="vi-VN" dirty="0"/>
              <a:t>All participants of the course have found it worthwhile.</a:t>
            </a:r>
            <a:endParaRPr lang="en-US" dirty="0"/>
          </a:p>
          <a:p>
            <a:r>
              <a:rPr lang="vi-VN" b="1" dirty="0"/>
              <a:t>	C. </a:t>
            </a:r>
            <a:r>
              <a:rPr lang="vi-VN" dirty="0"/>
              <a:t>The course teaches children how to conduct themselves in everyday situations.</a:t>
            </a:r>
            <a:endParaRPr lang="en-US" dirty="0"/>
          </a:p>
          <a:p>
            <a:r>
              <a:rPr lang="vi-VN" b="1" dirty="0"/>
              <a:t>	D. </a:t>
            </a:r>
            <a:r>
              <a:rPr lang="vi-VN" dirty="0"/>
              <a:t>The teachers have noticed that the children on the course are more confident around their peers.</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Điều nào sau đây là đúng theo đoạn văn?</a:t>
            </a:r>
            <a:endParaRPr lang="en-US" dirty="0"/>
          </a:p>
          <a:p>
            <a:r>
              <a:rPr lang="vi-VN" b="1" dirty="0"/>
              <a:t>A</a:t>
            </a:r>
            <a:r>
              <a:rPr lang="vi-VN" dirty="0"/>
              <a:t>. Khóa học về cách cư xử đã dẫn đến sự đột phá thành công trong xã hội.</a:t>
            </a:r>
            <a:endParaRPr lang="en-US" dirty="0"/>
          </a:p>
          <a:p>
            <a:r>
              <a:rPr lang="vi-VN" b="1" dirty="0"/>
              <a:t>B</a:t>
            </a:r>
            <a:r>
              <a:rPr lang="vi-VN" dirty="0"/>
              <a:t>. Tất cả những người tham gia khóa học đều thấy nó đáng giá.</a:t>
            </a:r>
            <a:endParaRPr lang="en-US" dirty="0"/>
          </a:p>
          <a:p>
            <a:r>
              <a:rPr lang="vi-VN" b="1" dirty="0"/>
              <a:t>C</a:t>
            </a:r>
            <a:r>
              <a:rPr lang="vi-VN" dirty="0"/>
              <a:t>. Khóa học dạy trẻ cách ứng xử trong các tình huống hàng ngày.</a:t>
            </a:r>
            <a:endParaRPr lang="en-US" dirty="0"/>
          </a:p>
          <a:p>
            <a:r>
              <a:rPr lang="vi-VN" b="1" dirty="0"/>
              <a:t>D</a:t>
            </a:r>
            <a:r>
              <a:rPr lang="vi-VN" dirty="0"/>
              <a:t>. Các giáo viên nhận thấy rằng những đứa trẻ trong khóa học tự tin hơn khi ở xung quanh các bạn cùng lứa tuổi.</a:t>
            </a:r>
            <a:endParaRPr lang="en-US" dirty="0"/>
          </a:p>
          <a:p>
            <a:r>
              <a:rPr lang="vi-VN" b="1" dirty="0"/>
              <a:t>Thông tin:</a:t>
            </a:r>
            <a:r>
              <a:rPr lang="vi-VN" dirty="0"/>
              <a:t> This is not just an ordinary course. It’s a course in manners. You will have lessons in good manners and how to behave in social situations.</a:t>
            </a:r>
            <a:endParaRPr lang="en-US" dirty="0"/>
          </a:p>
          <a:p>
            <a:r>
              <a:rPr lang="vi-VN" b="1" i="1" dirty="0"/>
              <a:t>Tạm dịch:</a:t>
            </a:r>
            <a:r>
              <a:rPr lang="vi-VN" i="1" dirty="0"/>
              <a:t> Đây không chỉ là một khóa học bình thường mà là một khóa học về cách cư xử. Bạn sẽ có những bài học về cách cư xử tốt và cách ứng xử trong các tình huống xã hội.</a:t>
            </a:r>
            <a:endParaRPr lang="en-US" dirty="0"/>
          </a:p>
          <a:p>
            <a:endParaRPr lang="en-US" dirty="0"/>
          </a:p>
        </p:txBody>
      </p:sp>
      <p:sp>
        <p:nvSpPr>
          <p:cNvPr id="5" name="Oval 4"/>
          <p:cNvSpPr/>
          <p:nvPr/>
        </p:nvSpPr>
        <p:spPr>
          <a:xfrm>
            <a:off x="1143000" y="11430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339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763000" cy="7294305"/>
          </a:xfrm>
          <a:prstGeom prst="rect">
            <a:avLst/>
          </a:prstGeom>
          <a:noFill/>
        </p:spPr>
        <p:txBody>
          <a:bodyPr wrap="square" rtlCol="0">
            <a:spAutoFit/>
          </a:bodyPr>
          <a:lstStyle/>
          <a:p>
            <a:r>
              <a:rPr lang="en-US" b="1" dirty="0"/>
              <a:t>Question </a:t>
            </a:r>
            <a:r>
              <a:rPr lang="vi-VN" b="1" dirty="0"/>
              <a:t>5</a:t>
            </a:r>
            <a:r>
              <a:rPr lang="vi-VN" dirty="0"/>
              <a:t>. </a:t>
            </a:r>
            <a:r>
              <a:rPr lang="en-US" dirty="0"/>
              <a:t>T</a:t>
            </a:r>
            <a:r>
              <a:rPr lang="vi-VN" dirty="0"/>
              <a:t>he children had to </a:t>
            </a:r>
            <a:r>
              <a:rPr lang="en-US" dirty="0"/>
              <a:t>_______</a:t>
            </a:r>
            <a:r>
              <a:rPr lang="vi-VN" dirty="0"/>
              <a:t> in the principal’s office after they took part in a fight.</a:t>
            </a:r>
            <a:endParaRPr lang="en-US" dirty="0"/>
          </a:p>
          <a:p>
            <a:r>
              <a:rPr lang="vi-VN" b="1" dirty="0"/>
              <a:t>A</a:t>
            </a:r>
            <a:r>
              <a:rPr lang="vi-VN" dirty="0"/>
              <a:t>. hit the right notes	</a:t>
            </a:r>
            <a:r>
              <a:rPr lang="vi-VN" b="1" dirty="0"/>
              <a:t>B</a:t>
            </a:r>
            <a:r>
              <a:rPr lang="vi-VN" dirty="0"/>
              <a:t>. beat around the bush</a:t>
            </a:r>
            <a:endParaRPr lang="en-US" dirty="0"/>
          </a:p>
          <a:p>
            <a:r>
              <a:rPr lang="vi-VN" b="1" dirty="0"/>
              <a:t>C</a:t>
            </a:r>
            <a:r>
              <a:rPr lang="vi-VN" dirty="0"/>
              <a:t>. play second fiddle	</a:t>
            </a:r>
            <a:r>
              <a:rPr lang="vi-VN" b="1" dirty="0"/>
              <a:t>D</a:t>
            </a:r>
            <a:r>
              <a:rPr lang="vi-VN" dirty="0"/>
              <a:t>. face the music</a:t>
            </a:r>
            <a:endParaRPr lang="en-US" dirty="0"/>
          </a:p>
          <a:p>
            <a:r>
              <a:rPr lang="fr-FR" b="1" dirty="0"/>
              <a:t>Question </a:t>
            </a:r>
            <a:r>
              <a:rPr lang="vi-VN" b="1" dirty="0"/>
              <a:t>5</a:t>
            </a:r>
            <a:r>
              <a:rPr lang="vi-VN" dirty="0"/>
              <a:t>. </a:t>
            </a:r>
            <a:r>
              <a:rPr lang="fr-FR" b="1" dirty="0" err="1"/>
              <a:t>Đáp</a:t>
            </a:r>
            <a:r>
              <a:rPr lang="fr-FR" b="1" dirty="0"/>
              <a:t> </a:t>
            </a:r>
            <a:r>
              <a:rPr lang="fr-FR" b="1" dirty="0" err="1"/>
              <a:t>án</a:t>
            </a:r>
            <a:r>
              <a:rPr lang="fr-FR" b="1" dirty="0"/>
              <a:t> : D</a:t>
            </a:r>
            <a:endParaRPr lang="en-US" dirty="0"/>
          </a:p>
          <a:p>
            <a:r>
              <a:rPr lang="vi-VN" dirty="0"/>
              <a:t>Kiến thức: </a:t>
            </a:r>
            <a:r>
              <a:rPr lang="en-US" dirty="0" err="1"/>
              <a:t>Thành</a:t>
            </a:r>
            <a:r>
              <a:rPr lang="en-US" dirty="0"/>
              <a:t> </a:t>
            </a:r>
            <a:r>
              <a:rPr lang="en-US" dirty="0" err="1"/>
              <a:t>ngữ</a:t>
            </a:r>
            <a:endParaRPr lang="en-US" dirty="0"/>
          </a:p>
          <a:p>
            <a:r>
              <a:rPr lang="vi-VN" dirty="0"/>
              <a:t>Giải thích: </a:t>
            </a:r>
            <a:endParaRPr lang="en-US" dirty="0"/>
          </a:p>
          <a:p>
            <a:r>
              <a:rPr lang="vi-VN" dirty="0"/>
              <a:t>Hit the right note: đi đúng hướng</a:t>
            </a:r>
            <a:endParaRPr lang="en-US" dirty="0"/>
          </a:p>
          <a:p>
            <a:r>
              <a:rPr lang="vi-VN" dirty="0"/>
              <a:t>Beat around the bush: vòng vo tam quốc, không nói trực tiếp chuyện muốn nói đến.</a:t>
            </a:r>
            <a:endParaRPr lang="en-US" dirty="0"/>
          </a:p>
          <a:p>
            <a:r>
              <a:rPr lang="vi-VN" dirty="0"/>
              <a:t>Play second fiddle: đóng vai phụ, ở thế yếu hơn </a:t>
            </a:r>
            <a:endParaRPr lang="en-US" dirty="0"/>
          </a:p>
          <a:p>
            <a:r>
              <a:rPr lang="vi-VN" dirty="0"/>
              <a:t>Face the music: chấp nhận sự trừng phạt từ việc làm của mình</a:t>
            </a:r>
            <a:endParaRPr lang="en-US" dirty="0"/>
          </a:p>
          <a:p>
            <a:r>
              <a:rPr lang="vi-VN" dirty="0"/>
              <a:t>Dựa vào nghĩa chọn được đáp án D</a:t>
            </a:r>
            <a:endParaRPr lang="en-US" dirty="0"/>
          </a:p>
          <a:p>
            <a:r>
              <a:rPr lang="vi-VN" b="1" i="1" dirty="0"/>
              <a:t>Tạm dịch: </a:t>
            </a:r>
            <a:r>
              <a:rPr lang="vi-VN" i="1" dirty="0"/>
              <a:t>Những đứa trẻ bị chịu phạt trong văn phòng của thầy hiệu trưởng sau khi đã tham gia vào một vụ đánh nhau.</a:t>
            </a:r>
            <a:endParaRPr lang="en-US" dirty="0"/>
          </a:p>
          <a:p>
            <a:r>
              <a:rPr lang="fr-FR" b="1" dirty="0"/>
              <a:t> </a:t>
            </a:r>
            <a:endParaRPr lang="en-US" dirty="0"/>
          </a:p>
          <a:p>
            <a:r>
              <a:rPr lang="en-US" b="1" dirty="0"/>
              <a:t>Question 6</a:t>
            </a:r>
            <a:r>
              <a:rPr lang="vi-VN" dirty="0"/>
              <a:t>. He couldn’t perform well in his recent test _______ his anxiety.</a:t>
            </a:r>
            <a:endParaRPr lang="en-US" dirty="0"/>
          </a:p>
          <a:p>
            <a:r>
              <a:rPr lang="vi-VN" b="1" dirty="0"/>
              <a:t>	A. </a:t>
            </a:r>
            <a:r>
              <a:rPr lang="vi-VN" dirty="0"/>
              <a:t>though	</a:t>
            </a:r>
            <a:r>
              <a:rPr lang="vi-VN" b="1" dirty="0"/>
              <a:t>B. </a:t>
            </a:r>
            <a:r>
              <a:rPr lang="vi-VN" dirty="0"/>
              <a:t>due to	</a:t>
            </a:r>
            <a:r>
              <a:rPr lang="vi-VN" b="1" dirty="0"/>
              <a:t>C. </a:t>
            </a:r>
            <a:r>
              <a:rPr lang="vi-VN" dirty="0"/>
              <a:t>because	</a:t>
            </a:r>
            <a:r>
              <a:rPr lang="vi-VN" b="1" dirty="0"/>
              <a:t>D. </a:t>
            </a:r>
            <a:r>
              <a:rPr lang="vi-VN" dirty="0"/>
              <a:t>in spite of</a:t>
            </a:r>
            <a:endParaRPr lang="en-US" dirty="0"/>
          </a:p>
          <a:p>
            <a:endParaRPr lang="vi-VN" b="1" dirty="0" smtClean="0"/>
          </a:p>
          <a:p>
            <a:r>
              <a:rPr lang="vi-VN" dirty="0" smtClean="0"/>
              <a:t>Kiến </a:t>
            </a:r>
            <a:r>
              <a:rPr lang="vi-VN" dirty="0"/>
              <a:t>thức: </a:t>
            </a:r>
            <a:r>
              <a:rPr lang="en-US" dirty="0" err="1"/>
              <a:t>Liên</a:t>
            </a:r>
            <a:r>
              <a:rPr lang="en-US" dirty="0"/>
              <a:t> </a:t>
            </a:r>
            <a:r>
              <a:rPr lang="vi-VN" dirty="0"/>
              <a:t>từ</a:t>
            </a:r>
            <a:endParaRPr lang="en-US" dirty="0"/>
          </a:p>
          <a:p>
            <a:r>
              <a:rPr lang="vi-VN" dirty="0"/>
              <a:t>Giải thích: </a:t>
            </a:r>
            <a:endParaRPr lang="en-US" dirty="0"/>
          </a:p>
          <a:p>
            <a:r>
              <a:rPr lang="vi-VN" b="1" dirty="0"/>
              <a:t>A</a:t>
            </a:r>
            <a:r>
              <a:rPr lang="vi-VN" dirty="0"/>
              <a:t>. though + clause: mặc dù		</a:t>
            </a:r>
            <a:r>
              <a:rPr lang="vi-VN" b="1" dirty="0" smtClean="0"/>
              <a:t>B</a:t>
            </a:r>
            <a:r>
              <a:rPr lang="vi-VN" dirty="0"/>
              <a:t>. due to + N: bởi vì</a:t>
            </a:r>
            <a:endParaRPr lang="en-US" dirty="0"/>
          </a:p>
          <a:p>
            <a:r>
              <a:rPr lang="vi-VN" b="1" dirty="0"/>
              <a:t>C</a:t>
            </a:r>
            <a:r>
              <a:rPr lang="vi-VN" dirty="0"/>
              <a:t>. because + clause: bởi vì		</a:t>
            </a:r>
            <a:r>
              <a:rPr lang="vi-VN" b="1" dirty="0" smtClean="0"/>
              <a:t>D</a:t>
            </a:r>
            <a:r>
              <a:rPr lang="vi-VN" dirty="0"/>
              <a:t>. in spite of + N/V-ing: mặc dù</a:t>
            </a:r>
            <a:endParaRPr lang="en-US" dirty="0"/>
          </a:p>
          <a:p>
            <a:r>
              <a:rPr lang="en-US" dirty="0"/>
              <a:t>- </a:t>
            </a:r>
            <a:r>
              <a:rPr lang="vi-VN" dirty="0"/>
              <a:t>“his anxiety” là cụm danh từ nên ta loại đáp án </a:t>
            </a:r>
            <a:r>
              <a:rPr lang="vi-VN" b="1" dirty="0"/>
              <a:t>A</a:t>
            </a:r>
            <a:r>
              <a:rPr lang="vi-VN" dirty="0"/>
              <a:t>, </a:t>
            </a:r>
            <a:r>
              <a:rPr lang="vi-VN" b="1" dirty="0"/>
              <a:t>C</a:t>
            </a:r>
            <a:endParaRPr lang="en-US" dirty="0"/>
          </a:p>
          <a:p>
            <a:r>
              <a:rPr lang="en-US" dirty="0"/>
              <a:t>-  </a:t>
            </a:r>
            <a:r>
              <a:rPr lang="vi-VN" dirty="0"/>
              <a:t>Đáp án </a:t>
            </a:r>
            <a:r>
              <a:rPr lang="vi-VN" b="1" dirty="0"/>
              <a:t>D</a:t>
            </a:r>
            <a:r>
              <a:rPr lang="vi-VN" dirty="0"/>
              <a:t> không phù hợp về nghĩa</a:t>
            </a:r>
            <a:endParaRPr lang="en-US" dirty="0"/>
          </a:p>
          <a:p>
            <a:endParaRPr lang="en-US" dirty="0"/>
          </a:p>
        </p:txBody>
      </p:sp>
      <p:sp>
        <p:nvSpPr>
          <p:cNvPr id="6" name="Oval 5"/>
          <p:cNvSpPr/>
          <p:nvPr/>
        </p:nvSpPr>
        <p:spPr>
          <a:xfrm>
            <a:off x="29718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2971800" y="472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15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 calcmode="lin" valueType="num">
                                      <p:cBhvr additive="base">
                                        <p:cTn id="2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anim calcmode="lin" valueType="num">
                                      <p:cBhvr additive="base">
                                        <p:cTn id="2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1" end="11"/>
                                            </p:txEl>
                                          </p:spTgt>
                                        </p:tgtEl>
                                        <p:attrNameLst>
                                          <p:attrName>style.visibility</p:attrName>
                                        </p:attrNameLst>
                                      </p:cBhvr>
                                      <p:to>
                                        <p:strVal val="visible"/>
                                      </p:to>
                                    </p:set>
                                    <p:anim calcmode="lin" valueType="num">
                                      <p:cBhvr additive="base">
                                        <p:cTn id="3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 calcmode="lin" valueType="num">
                                      <p:cBhvr additive="base">
                                        <p:cTn id="4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7" end="17"/>
                                            </p:txEl>
                                          </p:spTgt>
                                        </p:tgtEl>
                                        <p:attrNameLst>
                                          <p:attrName>style.visibility</p:attrName>
                                        </p:attrNameLst>
                                      </p:cBhvr>
                                      <p:to>
                                        <p:strVal val="visible"/>
                                      </p:to>
                                    </p:set>
                                    <p:anim calcmode="lin" valueType="num">
                                      <p:cBhvr additive="base">
                                        <p:cTn id="51"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8" end="18"/>
                                            </p:txEl>
                                          </p:spTgt>
                                        </p:tgtEl>
                                        <p:attrNameLst>
                                          <p:attrName>style.visibility</p:attrName>
                                        </p:attrNameLst>
                                      </p:cBhvr>
                                      <p:to>
                                        <p:strVal val="visible"/>
                                      </p:to>
                                    </p:set>
                                    <p:anim calcmode="lin" valueType="num">
                                      <p:cBhvr additive="base">
                                        <p:cTn id="55"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8" end="1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9" end="19"/>
                                            </p:txEl>
                                          </p:spTgt>
                                        </p:tgtEl>
                                        <p:attrNameLst>
                                          <p:attrName>style.visibility</p:attrName>
                                        </p:attrNameLst>
                                      </p:cBhvr>
                                      <p:to>
                                        <p:strVal val="visible"/>
                                      </p:to>
                                    </p:set>
                                    <p:anim calcmode="lin" valueType="num">
                                      <p:cBhvr additive="base">
                                        <p:cTn id="59"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9" end="1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20" end="20"/>
                                            </p:txEl>
                                          </p:spTgt>
                                        </p:tgtEl>
                                        <p:attrNameLst>
                                          <p:attrName>style.visibility</p:attrName>
                                        </p:attrNameLst>
                                      </p:cBhvr>
                                      <p:to>
                                        <p:strVal val="visible"/>
                                      </p:to>
                                    </p:set>
                                    <p:anim calcmode="lin" valueType="num">
                                      <p:cBhvr additive="base">
                                        <p:cTn id="63" dur="500" fill="hold"/>
                                        <p:tgtEl>
                                          <p:spTgt spid="5">
                                            <p:txEl>
                                              <p:pRg st="20" end="2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20" end="2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21" end="21"/>
                                            </p:txEl>
                                          </p:spTgt>
                                        </p:tgtEl>
                                        <p:attrNameLst>
                                          <p:attrName>style.visibility</p:attrName>
                                        </p:attrNameLst>
                                      </p:cBhvr>
                                      <p:to>
                                        <p:strVal val="visible"/>
                                      </p:to>
                                    </p:set>
                                    <p:anim calcmode="lin" valueType="num">
                                      <p:cBhvr additive="base">
                                        <p:cTn id="67" dur="500" fill="hold"/>
                                        <p:tgtEl>
                                          <p:spTgt spid="5">
                                            <p:txEl>
                                              <p:pRg st="21" end="2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940088"/>
          </a:xfrm>
          <a:prstGeom prst="rect">
            <a:avLst/>
          </a:prstGeom>
          <a:noFill/>
        </p:spPr>
        <p:txBody>
          <a:bodyPr wrap="square" rtlCol="0">
            <a:spAutoFit/>
          </a:bodyPr>
          <a:lstStyle/>
          <a:p>
            <a:r>
              <a:rPr lang="vi-VN" sz="2000" b="1" dirty="0"/>
              <a:t>Question </a:t>
            </a:r>
            <a:r>
              <a:rPr lang="en-US" sz="2000" b="1" dirty="0"/>
              <a:t>44</a:t>
            </a:r>
            <a:r>
              <a:rPr lang="vi-VN" sz="2000" b="1" dirty="0"/>
              <a:t>: </a:t>
            </a:r>
            <a:r>
              <a:rPr lang="vi-VN" sz="2000" dirty="0"/>
              <a:t>The word “</a:t>
            </a:r>
            <a:r>
              <a:rPr lang="vi-VN" sz="2000" b="1" u="sng" dirty="0"/>
              <a:t>that</a:t>
            </a:r>
            <a:r>
              <a:rPr lang="vi-VN" sz="2000" dirty="0"/>
              <a:t>" in paragraph 4 refers to __________. </a:t>
            </a:r>
            <a:endParaRPr lang="en-US" sz="2000" dirty="0"/>
          </a:p>
          <a:p>
            <a:r>
              <a:rPr lang="vi-VN" sz="2000" b="1" dirty="0"/>
              <a:t>	A. </a:t>
            </a:r>
            <a:r>
              <a:rPr lang="vi-VN" sz="2000" dirty="0"/>
              <a:t>urban expansion 	</a:t>
            </a:r>
            <a:r>
              <a:rPr lang="vi-VN" sz="2000" b="1" dirty="0"/>
              <a:t>	B. </a:t>
            </a:r>
            <a:r>
              <a:rPr lang="vi-VN" sz="2000" dirty="0"/>
              <a:t>socio-economic disparities </a:t>
            </a:r>
            <a:endParaRPr lang="en-US" sz="2000" dirty="0"/>
          </a:p>
          <a:p>
            <a:r>
              <a:rPr lang="vi-VN" sz="2000" b="1" dirty="0"/>
              <a:t>	C. </a:t>
            </a:r>
            <a:r>
              <a:rPr lang="vi-VN" sz="2000" dirty="0"/>
              <a:t>disease  </a:t>
            </a:r>
            <a:r>
              <a:rPr lang="vi-VN" sz="2000" b="1" dirty="0"/>
              <a:t>		D. </a:t>
            </a:r>
            <a:r>
              <a:rPr lang="vi-VN" sz="2000" dirty="0"/>
              <a:t>unsanitary conditions </a:t>
            </a:r>
            <a:endParaRPr lang="en-US" sz="2000" dirty="0"/>
          </a:p>
          <a:p>
            <a:endParaRPr lang="vi-VN" sz="2000" b="1" dirty="0" smtClean="0"/>
          </a:p>
          <a:p>
            <a:r>
              <a:rPr lang="vi-VN" sz="2000" dirty="0" smtClean="0"/>
              <a:t>Kiến </a:t>
            </a:r>
            <a:r>
              <a:rPr lang="vi-VN" sz="2000" dirty="0"/>
              <a:t>thức</a:t>
            </a:r>
            <a:r>
              <a:rPr lang="vi-VN" sz="2000" b="1" dirty="0"/>
              <a:t>: </a:t>
            </a:r>
            <a:r>
              <a:rPr lang="vi-VN" sz="2000" dirty="0"/>
              <a:t>Đọc hiểu – từ thay thế</a:t>
            </a:r>
            <a:endParaRPr lang="en-US" sz="2000" dirty="0"/>
          </a:p>
          <a:p>
            <a:r>
              <a:rPr lang="vi-VN" sz="2000" dirty="0"/>
              <a:t>Giải </a:t>
            </a:r>
            <a:r>
              <a:rPr lang="en-US" sz="2000" dirty="0" err="1"/>
              <a:t>thích</a:t>
            </a:r>
            <a:r>
              <a:rPr lang="vi-VN" sz="2000" dirty="0"/>
              <a:t>: </a:t>
            </a:r>
            <a:endParaRPr lang="en-US" sz="2000" dirty="0"/>
          </a:p>
          <a:p>
            <a:r>
              <a:rPr lang="vi-VN" sz="2000" dirty="0"/>
              <a:t>Từ “</a:t>
            </a:r>
            <a:r>
              <a:rPr lang="vi-VN" sz="2000" b="1" u="sng" dirty="0"/>
              <a:t>that</a:t>
            </a:r>
            <a:r>
              <a:rPr lang="vi-VN" sz="2000" dirty="0"/>
              <a:t>” trong đoạn 4 đê cập đến _________.</a:t>
            </a:r>
            <a:endParaRPr lang="en-US" sz="2000" dirty="0"/>
          </a:p>
          <a:p>
            <a:r>
              <a:rPr lang="vi-VN" sz="2000" dirty="0"/>
              <a:t>A. mở rộng đô thị</a:t>
            </a:r>
            <a:endParaRPr lang="en-US" sz="2000" dirty="0"/>
          </a:p>
          <a:p>
            <a:r>
              <a:rPr lang="vi-VN" sz="2000" dirty="0"/>
              <a:t>B. chênh lệch kinh tế - xã hội</a:t>
            </a:r>
            <a:endParaRPr lang="en-US" sz="2000" dirty="0"/>
          </a:p>
          <a:p>
            <a:r>
              <a:rPr lang="vi-VN" sz="2000" dirty="0"/>
              <a:t>C. bệnh</a:t>
            </a:r>
            <a:endParaRPr lang="en-US" sz="2000" dirty="0"/>
          </a:p>
          <a:p>
            <a:r>
              <a:rPr lang="vi-VN" sz="2000" dirty="0"/>
              <a:t>D. điều kiện mất vệ sinh</a:t>
            </a:r>
            <a:endParaRPr lang="en-US" sz="2000" dirty="0"/>
          </a:p>
          <a:p>
            <a:r>
              <a:rPr lang="vi-VN" sz="2000" b="1" dirty="0"/>
              <a:t>Thông tin: </a:t>
            </a:r>
            <a:r>
              <a:rPr lang="vi-VN" sz="2000" dirty="0"/>
              <a:t>Estimates suggest that 40% of the world's urban expansion is taking place in slums, exacerbating socio-economic disparities and creating unsanitary conditions </a:t>
            </a:r>
            <a:r>
              <a:rPr lang="vi-VN" sz="2000" b="1" u="sng" dirty="0"/>
              <a:t>that</a:t>
            </a:r>
            <a:r>
              <a:rPr lang="vi-VN" sz="2000" dirty="0"/>
              <a:t> facilitate the spread of disease.</a:t>
            </a:r>
            <a:endParaRPr lang="en-US" sz="2000" dirty="0"/>
          </a:p>
          <a:p>
            <a:r>
              <a:rPr lang="vi-VN" sz="2000" b="1" i="1" dirty="0"/>
              <a:t>Tạm dịch:</a:t>
            </a:r>
            <a:r>
              <a:rPr lang="vi-VN" sz="2000" i="1" dirty="0"/>
              <a:t> Các ước tính cho thấy 40% sự mở rộng đô thị trên thế giới đang diễn ra trong các khu ổ chuột, làm trầm trọng thêm sự chênh lệch kinh tế xã hội và tạo </a:t>
            </a:r>
            <a:r>
              <a:rPr lang="vi-VN" sz="2000" b="1" i="1" dirty="0"/>
              <a:t>điều kiện mất vệ sinh</a:t>
            </a:r>
            <a:r>
              <a:rPr lang="vi-VN" sz="2000" i="1" dirty="0"/>
              <a:t> </a:t>
            </a:r>
            <a:r>
              <a:rPr lang="vi-VN" sz="2000" b="1" i="1" dirty="0"/>
              <a:t>cái mà</a:t>
            </a:r>
            <a:r>
              <a:rPr lang="vi-VN" sz="2000" i="1" dirty="0"/>
              <a:t> tạo điều kiện cho dịch bệnh lây lan.</a:t>
            </a:r>
            <a:endParaRPr lang="en-US" sz="2000" dirty="0"/>
          </a:p>
          <a:p>
            <a:endParaRPr lang="en-US" sz="2000" dirty="0"/>
          </a:p>
        </p:txBody>
      </p:sp>
      <p:sp>
        <p:nvSpPr>
          <p:cNvPr id="5" name="Oval 4"/>
          <p:cNvSpPr/>
          <p:nvPr/>
        </p:nvSpPr>
        <p:spPr>
          <a:xfrm>
            <a:off x="3962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655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555641"/>
          </a:xfrm>
          <a:prstGeom prst="rect">
            <a:avLst/>
          </a:prstGeom>
          <a:noFill/>
        </p:spPr>
        <p:txBody>
          <a:bodyPr wrap="square" rtlCol="0">
            <a:spAutoFit/>
          </a:bodyPr>
          <a:lstStyle/>
          <a:p>
            <a:r>
              <a:rPr lang="vi-VN" sz="2000" b="1" dirty="0"/>
              <a:t>Question </a:t>
            </a:r>
            <a:r>
              <a:rPr lang="en-US" sz="2000" b="1" dirty="0"/>
              <a:t>45</a:t>
            </a:r>
            <a:r>
              <a:rPr lang="vi-VN" sz="2000" b="1" dirty="0"/>
              <a:t>: </a:t>
            </a:r>
            <a:r>
              <a:rPr lang="vi-VN" sz="2000" dirty="0"/>
              <a:t>According to paragraph 3, what is one of the advantages of urbanization? </a:t>
            </a:r>
            <a:endParaRPr lang="en-US" sz="2000" dirty="0"/>
          </a:p>
          <a:p>
            <a:r>
              <a:rPr lang="vi-VN" sz="2000" b="1" dirty="0"/>
              <a:t>	A. </a:t>
            </a:r>
            <a:r>
              <a:rPr lang="vi-VN" sz="2000" dirty="0"/>
              <a:t>It minimizes risks for economic, cultural and societal development.</a:t>
            </a:r>
            <a:endParaRPr lang="en-US" sz="2000" dirty="0"/>
          </a:p>
          <a:p>
            <a:r>
              <a:rPr lang="vi-VN" sz="2000" dirty="0"/>
              <a:t>	</a:t>
            </a:r>
            <a:r>
              <a:rPr lang="vi-VN" sz="2000" b="1" dirty="0"/>
              <a:t>B. </a:t>
            </a:r>
            <a:r>
              <a:rPr lang="vi-VN" sz="2000" dirty="0"/>
              <a:t>It makes water supply system both efficient and effective. </a:t>
            </a:r>
            <a:endParaRPr lang="en-US" sz="2000" dirty="0"/>
          </a:p>
          <a:p>
            <a:r>
              <a:rPr lang="vi-VN" sz="2000" b="1" dirty="0"/>
              <a:t>	C. </a:t>
            </a:r>
            <a:r>
              <a:rPr lang="vi-VN" sz="2000" dirty="0"/>
              <a:t>Weather and climate in the city will be much improved. </a:t>
            </a:r>
            <a:endParaRPr lang="en-US" sz="2000" dirty="0"/>
          </a:p>
          <a:p>
            <a:r>
              <a:rPr lang="vi-VN" sz="2000" b="1" dirty="0"/>
              <a:t>	D. </a:t>
            </a:r>
            <a:r>
              <a:rPr lang="vi-VN" sz="2000" dirty="0"/>
              <a:t>People may come up with new ideas for innovation. </a:t>
            </a:r>
            <a:endParaRPr lang="en-US" sz="2000" dirty="0"/>
          </a:p>
          <a:p>
            <a:endParaRPr lang="vi-VN" sz="2000" b="1" dirty="0" smtClean="0"/>
          </a:p>
          <a:p>
            <a:r>
              <a:rPr lang="vi-VN" sz="2000" dirty="0" smtClean="0"/>
              <a:t>Kiến </a:t>
            </a:r>
            <a:r>
              <a:rPr lang="vi-VN" sz="2000" dirty="0"/>
              <a:t>thức</a:t>
            </a:r>
            <a:r>
              <a:rPr lang="vi-VN" sz="2000" b="1" dirty="0"/>
              <a:t>: </a:t>
            </a:r>
            <a:r>
              <a:rPr lang="vi-VN" sz="2000" dirty="0"/>
              <a:t>Đọc hiểu – chi tiết</a:t>
            </a:r>
            <a:endParaRPr lang="en-US" sz="2000" dirty="0"/>
          </a:p>
          <a:p>
            <a:r>
              <a:rPr lang="vi-VN" sz="2000" dirty="0"/>
              <a:t>Giải thích</a:t>
            </a:r>
            <a:r>
              <a:rPr lang="vi-VN" sz="2000" b="1" dirty="0"/>
              <a:t>: </a:t>
            </a:r>
            <a:endParaRPr lang="en-US" sz="2000" dirty="0"/>
          </a:p>
          <a:p>
            <a:r>
              <a:rPr lang="vi-VN" sz="2000" dirty="0"/>
              <a:t>Theo đoạn 3, một trong những thuận lợi của đô thị hóa là gì?</a:t>
            </a:r>
            <a:endParaRPr lang="en-US" sz="2000" dirty="0"/>
          </a:p>
          <a:p>
            <a:r>
              <a:rPr lang="vi-VN" sz="2000" dirty="0"/>
              <a:t>A. Nó giảm thiểu rủi ro cho sự phát triển kinh tế, văn hóa và xã hội.</a:t>
            </a:r>
            <a:endParaRPr lang="en-US" sz="2000" dirty="0"/>
          </a:p>
          <a:p>
            <a:r>
              <a:rPr lang="vi-VN" sz="2000" dirty="0"/>
              <a:t>B. Nó làm cho hệ thống cấp nước vừa hiệu quả vừa thành công.</a:t>
            </a:r>
            <a:endParaRPr lang="en-US" sz="2000" dirty="0"/>
          </a:p>
          <a:p>
            <a:r>
              <a:rPr lang="vi-VN" sz="2000" dirty="0"/>
              <a:t>C. Thời tiết và khí hậu trong thành phố sẽ được cải thiện nhiều.</a:t>
            </a:r>
            <a:endParaRPr lang="en-US" sz="2000" dirty="0"/>
          </a:p>
          <a:p>
            <a:r>
              <a:rPr lang="vi-VN" sz="2000" dirty="0"/>
              <a:t>D. Mọi người có thể nảy ra những ý tưởng mới cho sự đổi mới.</a:t>
            </a:r>
            <a:endParaRPr lang="en-US" sz="2000" dirty="0"/>
          </a:p>
          <a:p>
            <a:r>
              <a:rPr lang="vi-VN" sz="2000" b="1" dirty="0"/>
              <a:t>Thông tin: </a:t>
            </a:r>
            <a:r>
              <a:rPr lang="vi-VN" sz="2000" dirty="0"/>
              <a:t>Further, the proximity and diversity of people can </a:t>
            </a:r>
            <a:r>
              <a:rPr lang="vi-VN" sz="2000" b="1" u="sng" dirty="0"/>
              <a:t>spark</a:t>
            </a:r>
            <a:r>
              <a:rPr lang="vi-VN" sz="2000" dirty="0"/>
              <a:t> innovation and create employment as exchanging ideas breeds new ideas.</a:t>
            </a:r>
            <a:endParaRPr lang="en-US" sz="2000" dirty="0"/>
          </a:p>
          <a:p>
            <a:r>
              <a:rPr lang="vi-VN" sz="2000" b="1" i="1" dirty="0"/>
              <a:t>Tạm dịch:</a:t>
            </a:r>
            <a:r>
              <a:rPr lang="vi-VN" sz="2000" i="1" dirty="0"/>
              <a:t> Hơn nữa, sự gần gũi và đa dạng của mọi người có thể khơi dậy sự đổi mới và tạo ra việc làm khi việc trao đổi ý tưởng nảy sinh ra những ý tưởng mới.</a:t>
            </a:r>
            <a:endParaRPr lang="en-US" sz="2000" dirty="0"/>
          </a:p>
          <a:p>
            <a:endParaRPr lang="en-US" sz="2000" dirty="0"/>
          </a:p>
        </p:txBody>
      </p:sp>
      <p:sp>
        <p:nvSpPr>
          <p:cNvPr id="5" name="Oval 4"/>
          <p:cNvSpPr/>
          <p:nvPr/>
        </p:nvSpPr>
        <p:spPr>
          <a:xfrm>
            <a:off x="1066800" y="2133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819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463308"/>
          </a:xfrm>
          <a:prstGeom prst="rect">
            <a:avLst/>
          </a:prstGeom>
          <a:noFill/>
        </p:spPr>
        <p:txBody>
          <a:bodyPr wrap="square" rtlCol="0">
            <a:spAutoFit/>
          </a:bodyPr>
          <a:lstStyle/>
          <a:p>
            <a:r>
              <a:rPr lang="vi-VN" b="1" dirty="0"/>
              <a:t>Question </a:t>
            </a:r>
            <a:r>
              <a:rPr lang="en-US" b="1" dirty="0"/>
              <a:t>46</a:t>
            </a:r>
            <a:r>
              <a:rPr lang="vi-VN" b="1" dirty="0"/>
              <a:t>: </a:t>
            </a:r>
            <a:r>
              <a:rPr lang="vi-VN" dirty="0"/>
              <a:t>Which statement is TRUE, according to the passage? </a:t>
            </a:r>
            <a:endParaRPr lang="en-US" dirty="0"/>
          </a:p>
          <a:p>
            <a:r>
              <a:rPr lang="vi-VN" b="1" dirty="0"/>
              <a:t>A. </a:t>
            </a:r>
            <a:r>
              <a:rPr lang="vi-VN" dirty="0"/>
              <a:t>Urbanization brings important benefits for development as well. </a:t>
            </a:r>
            <a:endParaRPr lang="en-US" dirty="0"/>
          </a:p>
          <a:p>
            <a:r>
              <a:rPr lang="vi-VN" b="1" dirty="0"/>
              <a:t>B. </a:t>
            </a:r>
            <a:r>
              <a:rPr lang="vi-VN" dirty="0"/>
              <a:t>54% of the world's population will live in cities by 2050. </a:t>
            </a:r>
            <a:endParaRPr lang="en-US" dirty="0"/>
          </a:p>
          <a:p>
            <a:r>
              <a:rPr lang="vi-VN" b="1" dirty="0"/>
              <a:t>C. </a:t>
            </a:r>
            <a:r>
              <a:rPr lang="vi-VN" dirty="0"/>
              <a:t>Risks cannot be addressed effectively no matter how well cities are governed. </a:t>
            </a:r>
            <a:endParaRPr lang="en-US" dirty="0"/>
          </a:p>
          <a:p>
            <a:r>
              <a:rPr lang="vi-VN" b="1" dirty="0"/>
              <a:t>D. </a:t>
            </a:r>
            <a:r>
              <a:rPr lang="vi-VN" dirty="0"/>
              <a:t>Rapidly increasing population density can help solve poverty. </a:t>
            </a:r>
            <a:endParaRPr lang="en-US" dirty="0"/>
          </a:p>
          <a:p>
            <a:endParaRPr lang="vi-VN" b="1" dirty="0" smtClean="0"/>
          </a:p>
          <a:p>
            <a:r>
              <a:rPr lang="vi-VN" dirty="0" smtClean="0"/>
              <a:t>Kiến </a:t>
            </a:r>
            <a:r>
              <a:rPr lang="vi-VN" dirty="0"/>
              <a:t>thức</a:t>
            </a:r>
            <a:r>
              <a:rPr lang="vi-VN" b="1" dirty="0"/>
              <a:t>: </a:t>
            </a:r>
            <a:r>
              <a:rPr lang="vi-VN" dirty="0"/>
              <a:t>Đọc hiểu – chi tiết</a:t>
            </a:r>
            <a:endParaRPr lang="en-US" dirty="0"/>
          </a:p>
          <a:p>
            <a:r>
              <a:rPr lang="vi-VN" dirty="0"/>
              <a:t>Giải</a:t>
            </a:r>
            <a:r>
              <a:rPr lang="en-US" dirty="0"/>
              <a:t> </a:t>
            </a:r>
            <a:r>
              <a:rPr lang="en-US" dirty="0" err="1"/>
              <a:t>thích</a:t>
            </a:r>
            <a:r>
              <a:rPr lang="vi-VN" b="1" dirty="0"/>
              <a:t>: </a:t>
            </a:r>
            <a:endParaRPr lang="en-US" dirty="0"/>
          </a:p>
          <a:p>
            <a:r>
              <a:rPr lang="vi-VN" dirty="0"/>
              <a:t>Câu nào là </a:t>
            </a:r>
            <a:r>
              <a:rPr lang="vi-VN" b="1" dirty="0"/>
              <a:t>ĐÚNG</a:t>
            </a:r>
            <a:r>
              <a:rPr lang="vi-VN" dirty="0"/>
              <a:t>, theo đoạn văn?</a:t>
            </a:r>
            <a:endParaRPr lang="en-US" dirty="0"/>
          </a:p>
          <a:p>
            <a:r>
              <a:rPr lang="vi-VN" dirty="0"/>
              <a:t>A. Đô thị hóa cũng mang lại những lợi ích quan trọng cho sự phát triển.</a:t>
            </a:r>
            <a:endParaRPr lang="en-US" dirty="0"/>
          </a:p>
          <a:p>
            <a:r>
              <a:rPr lang="vi-VN" dirty="0"/>
              <a:t>B. 54% dân số thế giới sẽ sống ở các thành phố vào năm 2050.</a:t>
            </a:r>
            <a:endParaRPr lang="en-US" dirty="0"/>
          </a:p>
          <a:p>
            <a:r>
              <a:rPr lang="vi-VN" dirty="0"/>
              <a:t>C. Rủi ro không thể được giải quyết một cách hiệu quả cho dù các thành phố được quản lý tốt đến đâu.</a:t>
            </a:r>
            <a:endParaRPr lang="en-US" dirty="0"/>
          </a:p>
          <a:p>
            <a:r>
              <a:rPr lang="vi-VN" dirty="0"/>
              <a:t>D. Mật độ dân số tăng nhanh có thể góp phần giải quyết tình trạng đói nghèo.</a:t>
            </a:r>
            <a:endParaRPr lang="en-US" dirty="0"/>
          </a:p>
          <a:p>
            <a:r>
              <a:rPr lang="vi-VN" b="1" dirty="0"/>
              <a:t>Thông tin: </a:t>
            </a:r>
            <a:endParaRPr lang="en-US" dirty="0"/>
          </a:p>
          <a:p>
            <a:r>
              <a:rPr lang="vi-VN" b="1" dirty="0"/>
              <a:t>- </a:t>
            </a:r>
            <a:r>
              <a:rPr lang="vi-VN" dirty="0"/>
              <a:t>It is estimated that by 2050 more than two-thirds of the world's population will live in cities, up from about 54 percent today.</a:t>
            </a:r>
            <a:endParaRPr lang="en-US" dirty="0"/>
          </a:p>
          <a:p>
            <a:r>
              <a:rPr lang="vi-VN" dirty="0"/>
              <a:t>- It brings important benefits for economic, cultural and societal development.</a:t>
            </a:r>
            <a:endParaRPr lang="en-US" dirty="0"/>
          </a:p>
          <a:p>
            <a:r>
              <a:rPr lang="vi-VN" b="1" i="1" dirty="0"/>
              <a:t>Tạm dịch:</a:t>
            </a:r>
            <a:endParaRPr lang="en-US" dirty="0"/>
          </a:p>
          <a:p>
            <a:r>
              <a:rPr lang="vi-VN" i="1" dirty="0"/>
              <a:t>- Người ta ước tính rằng đến năm 2050, hơn 2/3 dân số thế giới sẽ sống ở các thành phố, tăng từ khoảng 54% so với hiện nay. =&gt; 2/3 dân số thế giới (~ 66%) =&gt; B sai</a:t>
            </a:r>
            <a:endParaRPr lang="en-US" dirty="0"/>
          </a:p>
          <a:p>
            <a:r>
              <a:rPr lang="vi-VN" i="1" dirty="0"/>
              <a:t>- Nó mang lại những lợi ích quan trọng cho sự phát triển kinh tế, văn hóa, xã hội.</a:t>
            </a:r>
            <a:endParaRPr lang="en-US" dirty="0"/>
          </a:p>
          <a:p>
            <a:endParaRPr lang="en-US" dirty="0"/>
          </a:p>
        </p:txBody>
      </p:sp>
      <p:sp>
        <p:nvSpPr>
          <p:cNvPr id="5" name="Oval 4"/>
          <p:cNvSpPr/>
          <p:nvPr/>
        </p:nvSpPr>
        <p:spPr>
          <a:xfrm>
            <a:off x="1524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05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7" end="17"/>
                                            </p:txEl>
                                          </p:spTgt>
                                        </p:tgtEl>
                                        <p:attrNameLst>
                                          <p:attrName>style.visibility</p:attrName>
                                        </p:attrNameLst>
                                      </p:cBhvr>
                                      <p:to>
                                        <p:strVal val="visible"/>
                                      </p:to>
                                    </p:set>
                                    <p:anim calcmode="lin" valueType="num">
                                      <p:cBhvr additive="base">
                                        <p:cTn id="5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8" end="18"/>
                                            </p:txEl>
                                          </p:spTgt>
                                        </p:tgtEl>
                                        <p:attrNameLst>
                                          <p:attrName>style.visibility</p:attrName>
                                        </p:attrNameLst>
                                      </p:cBhvr>
                                      <p:to>
                                        <p:strVal val="visible"/>
                                      </p:to>
                                    </p:set>
                                    <p:anim calcmode="lin" valueType="num">
                                      <p:cBhvr additive="base">
                                        <p:cTn id="55"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740307"/>
          </a:xfrm>
          <a:prstGeom prst="rect">
            <a:avLst/>
          </a:prstGeom>
          <a:noFill/>
        </p:spPr>
        <p:txBody>
          <a:bodyPr wrap="square" rtlCol="0">
            <a:spAutoFit/>
          </a:bodyPr>
          <a:lstStyle/>
          <a:p>
            <a:r>
              <a:rPr lang="vi-VN" sz="2400" b="1" dirty="0"/>
              <a:t>Question </a:t>
            </a:r>
            <a:r>
              <a:rPr lang="en-US" sz="2400" b="1" dirty="0"/>
              <a:t>47</a:t>
            </a:r>
            <a:r>
              <a:rPr lang="vi-VN" sz="2400" b="1" dirty="0"/>
              <a:t>: </a:t>
            </a:r>
            <a:r>
              <a:rPr lang="vi-VN" sz="2400" dirty="0"/>
              <a:t>The word "</a:t>
            </a:r>
            <a:r>
              <a:rPr lang="vi-VN" sz="2400" b="1" u="sng" dirty="0"/>
              <a:t>addressed</a:t>
            </a:r>
            <a:r>
              <a:rPr lang="vi-VN" sz="2400" dirty="0"/>
              <a:t>" in paragraph 2 is closest in meaning to _________. </a:t>
            </a:r>
            <a:endParaRPr lang="en-US" sz="2400" dirty="0"/>
          </a:p>
          <a:p>
            <a:r>
              <a:rPr lang="vi-VN" sz="2400" b="1" dirty="0"/>
              <a:t>	A. </a:t>
            </a:r>
            <a:r>
              <a:rPr lang="vi-VN" sz="2400" dirty="0"/>
              <a:t>aimed at </a:t>
            </a:r>
            <a:r>
              <a:rPr lang="vi-VN" sz="2400" b="1" dirty="0"/>
              <a:t>	B. </a:t>
            </a:r>
            <a:r>
              <a:rPr lang="vi-VN" sz="2400" dirty="0"/>
              <a:t>dealt with </a:t>
            </a:r>
            <a:r>
              <a:rPr lang="vi-VN" sz="2400" b="1" dirty="0"/>
              <a:t>	C. </a:t>
            </a:r>
            <a:r>
              <a:rPr lang="vi-VN" sz="2400" dirty="0"/>
              <a:t>added to </a:t>
            </a:r>
            <a:r>
              <a:rPr lang="vi-VN" sz="2400" b="1" dirty="0"/>
              <a:t>	D. </a:t>
            </a:r>
            <a:r>
              <a:rPr lang="vi-VN" sz="2400" dirty="0"/>
              <a:t>agreed on </a:t>
            </a:r>
            <a:endParaRPr lang="en-US" sz="2400" dirty="0"/>
          </a:p>
          <a:p>
            <a:endParaRPr lang="vi-VN" sz="2400" b="1" dirty="0" smtClean="0"/>
          </a:p>
          <a:p>
            <a:r>
              <a:rPr lang="vi-VN" sz="2400" dirty="0" smtClean="0"/>
              <a:t>Kiến </a:t>
            </a:r>
            <a:r>
              <a:rPr lang="vi-VN" sz="2400" dirty="0"/>
              <a:t>thức:</a:t>
            </a:r>
            <a:r>
              <a:rPr lang="vi-VN" sz="2400" b="1" dirty="0"/>
              <a:t> </a:t>
            </a:r>
            <a:r>
              <a:rPr lang="vi-VN" sz="2400" dirty="0"/>
              <a:t>Đọc hiểu – từ vựng</a:t>
            </a:r>
            <a:endParaRPr lang="en-US" sz="2400" dirty="0"/>
          </a:p>
          <a:p>
            <a:r>
              <a:rPr lang="vi-VN" sz="2400" dirty="0"/>
              <a:t>Giải </a:t>
            </a:r>
            <a:r>
              <a:rPr lang="en-US" sz="2400" dirty="0" err="1"/>
              <a:t>thích</a:t>
            </a:r>
            <a:r>
              <a:rPr lang="vi-VN" sz="2400" dirty="0"/>
              <a:t>: </a:t>
            </a:r>
            <a:endParaRPr lang="en-US" sz="2400" dirty="0"/>
          </a:p>
          <a:p>
            <a:r>
              <a:rPr lang="vi-VN" sz="2400" dirty="0"/>
              <a:t>Từ "</a:t>
            </a:r>
            <a:r>
              <a:rPr lang="vi-VN" sz="2400" b="1" u="sng" dirty="0"/>
              <a:t>addressed</a:t>
            </a:r>
            <a:r>
              <a:rPr lang="vi-VN" sz="2400" dirty="0"/>
              <a:t>" trong đoạn 2 thì gần nghĩa nhất với ________.</a:t>
            </a:r>
            <a:endParaRPr lang="en-US" sz="2400" dirty="0"/>
          </a:p>
          <a:p>
            <a:r>
              <a:rPr lang="vi-VN" sz="2400" dirty="0"/>
              <a:t>A. aimed at: nhằm</a:t>
            </a:r>
            <a:endParaRPr lang="en-US" sz="2400" dirty="0"/>
          </a:p>
          <a:p>
            <a:r>
              <a:rPr lang="vi-VN" sz="2400" dirty="0"/>
              <a:t>B. dealt with: giải quyết</a:t>
            </a:r>
            <a:endParaRPr lang="en-US" sz="2400" dirty="0"/>
          </a:p>
          <a:p>
            <a:r>
              <a:rPr lang="vi-VN" sz="2400" dirty="0"/>
              <a:t>C. added to: thêm vào</a:t>
            </a:r>
            <a:endParaRPr lang="en-US" sz="2400" dirty="0"/>
          </a:p>
          <a:p>
            <a:r>
              <a:rPr lang="vi-VN" sz="2400" dirty="0"/>
              <a:t>D. agreed on: đồng tình</a:t>
            </a:r>
            <a:endParaRPr lang="en-US" sz="2400" dirty="0"/>
          </a:p>
          <a:p>
            <a:r>
              <a:rPr lang="vi-VN" sz="2400" dirty="0"/>
              <a:t>=&gt; be addressed = be dealt with: được giải quyết</a:t>
            </a:r>
            <a:endParaRPr lang="en-US" sz="2400" dirty="0"/>
          </a:p>
          <a:p>
            <a:r>
              <a:rPr lang="vi-VN" sz="2400" b="1" dirty="0"/>
              <a:t>Thông tin: </a:t>
            </a:r>
            <a:r>
              <a:rPr lang="vi-VN" sz="2400" dirty="0"/>
              <a:t>How effectively these risks can be </a:t>
            </a:r>
            <a:r>
              <a:rPr lang="vi-VN" sz="2400" b="1" u="sng" dirty="0"/>
              <a:t>addressed</a:t>
            </a:r>
            <a:r>
              <a:rPr lang="vi-VN" sz="2400" dirty="0"/>
              <a:t> will increasingly be determined by how well cities are governed.</a:t>
            </a:r>
            <a:endParaRPr lang="en-US" sz="2400" dirty="0"/>
          </a:p>
          <a:p>
            <a:r>
              <a:rPr lang="vi-VN" sz="2400" b="1" i="1" dirty="0"/>
              <a:t>Tạm dịch:</a:t>
            </a:r>
            <a:r>
              <a:rPr lang="vi-VN" sz="2400" i="1" dirty="0"/>
              <a:t> Mức độ hiệu quả của những rủi ro có thể được giải quyết sẽ ngày càng được xác định bởi mức độ quản lý của các thành phố</a:t>
            </a:r>
            <a:r>
              <a:rPr lang="vi-VN" sz="2400" dirty="0"/>
              <a:t>.</a:t>
            </a:r>
            <a:endParaRPr lang="en-US" sz="2400" dirty="0"/>
          </a:p>
          <a:p>
            <a:endParaRPr lang="en-US" sz="2400" dirty="0"/>
          </a:p>
        </p:txBody>
      </p:sp>
      <p:sp>
        <p:nvSpPr>
          <p:cNvPr id="5" name="Oval 4"/>
          <p:cNvSpPr/>
          <p:nvPr/>
        </p:nvSpPr>
        <p:spPr>
          <a:xfrm>
            <a:off x="28956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101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7571303"/>
          </a:xfrm>
          <a:prstGeom prst="rect">
            <a:avLst/>
          </a:prstGeom>
          <a:noFill/>
        </p:spPr>
        <p:txBody>
          <a:bodyPr wrap="square" rtlCol="0">
            <a:spAutoFit/>
          </a:bodyPr>
          <a:lstStyle/>
          <a:p>
            <a:r>
              <a:rPr lang="vi-VN" b="1" dirty="0"/>
              <a:t>Question 4</a:t>
            </a:r>
            <a:r>
              <a:rPr lang="en-US" b="1" dirty="0"/>
              <a:t>8</a:t>
            </a:r>
            <a:r>
              <a:rPr lang="vi-VN" b="1" dirty="0"/>
              <a:t>: </a:t>
            </a:r>
            <a:r>
              <a:rPr lang="vi-VN" dirty="0"/>
              <a:t>What can be inferred from the passage? </a:t>
            </a:r>
            <a:endParaRPr lang="en-US" dirty="0"/>
          </a:p>
          <a:p>
            <a:r>
              <a:rPr lang="vi-VN" b="1" dirty="0"/>
              <a:t>A. </a:t>
            </a:r>
            <a:r>
              <a:rPr lang="vi-VN" dirty="0"/>
              <a:t>Poverty may be a foregone conclusion of unplanned urbanization.</a:t>
            </a:r>
            <a:endParaRPr lang="en-US" dirty="0"/>
          </a:p>
          <a:p>
            <a:r>
              <a:rPr lang="vi-VN" dirty="0"/>
              <a:t> </a:t>
            </a:r>
            <a:r>
              <a:rPr lang="vi-VN" b="1" dirty="0"/>
              <a:t>B. </a:t>
            </a:r>
            <a:r>
              <a:rPr lang="vi-VN" dirty="0"/>
              <a:t>Diseases are caused by people migrating to cities. </a:t>
            </a:r>
            <a:endParaRPr lang="en-US" dirty="0"/>
          </a:p>
          <a:p>
            <a:r>
              <a:rPr lang="vi-VN" b="1" dirty="0"/>
              <a:t>C. </a:t>
            </a:r>
            <a:r>
              <a:rPr lang="vi-VN" dirty="0"/>
              <a:t>Urbanization can solve the problem of environmental pollution in cities. </a:t>
            </a:r>
            <a:endParaRPr lang="en-US" dirty="0"/>
          </a:p>
          <a:p>
            <a:r>
              <a:rPr lang="vi-VN" b="1" dirty="0"/>
              <a:t>D. </a:t>
            </a:r>
            <a:r>
              <a:rPr lang="vi-VN" dirty="0"/>
              <a:t>The increasing number of people in cities can create more employment. </a:t>
            </a:r>
            <a:endParaRPr lang="en-US" dirty="0"/>
          </a:p>
          <a:p>
            <a:r>
              <a:rPr lang="vi-VN" dirty="0" smtClean="0"/>
              <a:t>iến </a:t>
            </a:r>
            <a:r>
              <a:rPr lang="vi-VN" dirty="0"/>
              <a:t>thức</a:t>
            </a:r>
            <a:r>
              <a:rPr lang="vi-VN" b="1" dirty="0"/>
              <a:t>: </a:t>
            </a:r>
            <a:r>
              <a:rPr lang="vi-VN" dirty="0"/>
              <a:t>Đọc hiểu – suy luận</a:t>
            </a:r>
            <a:endParaRPr lang="en-US" dirty="0"/>
          </a:p>
          <a:p>
            <a:r>
              <a:rPr lang="vi-VN" dirty="0"/>
              <a:t>Giải </a:t>
            </a:r>
            <a:r>
              <a:rPr lang="en-US" dirty="0" err="1"/>
              <a:t>thích</a:t>
            </a:r>
            <a:r>
              <a:rPr lang="vi-VN" dirty="0"/>
              <a:t>: </a:t>
            </a:r>
            <a:endParaRPr lang="en-US" dirty="0"/>
          </a:p>
          <a:p>
            <a:r>
              <a:rPr lang="vi-VN" dirty="0"/>
              <a:t>Điều gì có thể được suy ra từ đoạn văn?</a:t>
            </a:r>
            <a:endParaRPr lang="en-US" dirty="0"/>
          </a:p>
          <a:p>
            <a:r>
              <a:rPr lang="vi-VN" dirty="0"/>
              <a:t>A. Nghèo đói có thể là kết quả của quá trình đô thị hóa không có kế hoạch.</a:t>
            </a:r>
            <a:endParaRPr lang="en-US" dirty="0"/>
          </a:p>
          <a:p>
            <a:r>
              <a:rPr lang="vi-VN" dirty="0"/>
              <a:t>B. Dịch bệnh do những người di cư đến các thành phố.</a:t>
            </a:r>
            <a:endParaRPr lang="en-US" dirty="0"/>
          </a:p>
          <a:p>
            <a:r>
              <a:rPr lang="vi-VN" dirty="0"/>
              <a:t>C. Đô thị hóa có thể giải quyết vấn đề ô nhiễm môi trường ở các thành phố.</a:t>
            </a:r>
            <a:endParaRPr lang="en-US" dirty="0"/>
          </a:p>
          <a:p>
            <a:r>
              <a:rPr lang="vi-VN" dirty="0"/>
              <a:t>D. Số lượng người ở các thành phố ngày càng tăng có thể tạo ra nhiều việc làm hơn.</a:t>
            </a:r>
            <a:endParaRPr lang="en-US" dirty="0"/>
          </a:p>
          <a:p>
            <a:r>
              <a:rPr lang="vi-VN" b="1" dirty="0"/>
              <a:t>Thông tin:</a:t>
            </a:r>
            <a:endParaRPr lang="en-US" dirty="0"/>
          </a:p>
          <a:p>
            <a:r>
              <a:rPr lang="vi-VN" b="1" dirty="0"/>
              <a:t>- </a:t>
            </a:r>
            <a:r>
              <a:rPr lang="vi-VN" dirty="0"/>
              <a:t>Further, the proximity and diversity of people can </a:t>
            </a:r>
            <a:r>
              <a:rPr lang="vi-VN" b="1" u="sng" dirty="0"/>
              <a:t>spark</a:t>
            </a:r>
            <a:r>
              <a:rPr lang="vi-VN" dirty="0"/>
              <a:t> innovation and create employment …</a:t>
            </a:r>
            <a:endParaRPr lang="en-US" dirty="0"/>
          </a:p>
          <a:p>
            <a:r>
              <a:rPr lang="vi-VN" b="1" dirty="0"/>
              <a:t>- </a:t>
            </a:r>
            <a:r>
              <a:rPr lang="vi-VN" dirty="0"/>
              <a:t>Estimates suggest that 40% of the world's urban expansion is taking place in slums, exacerbating socio-economic disparities and creating unsanitary conditions </a:t>
            </a:r>
            <a:r>
              <a:rPr lang="vi-VN" b="1" u="sng" dirty="0"/>
              <a:t>that</a:t>
            </a:r>
            <a:r>
              <a:rPr lang="vi-VN" dirty="0"/>
              <a:t> facilitate the spread of disease.</a:t>
            </a:r>
            <a:endParaRPr lang="en-US" dirty="0"/>
          </a:p>
          <a:p>
            <a:r>
              <a:rPr lang="vi-VN" b="1" i="1" dirty="0"/>
              <a:t>Tạm dịch:</a:t>
            </a:r>
            <a:endParaRPr lang="en-US" dirty="0"/>
          </a:p>
          <a:p>
            <a:r>
              <a:rPr lang="vi-VN" i="1" dirty="0"/>
              <a:t>- Hơn nữa, sự gần gũi và đa dạng của mọi người có thể khơi dậy sự đổi mới và tạo ra việc làm … =&gt; D sai (sự gần gũi + đa dạng tạo ra việc làm)</a:t>
            </a:r>
            <a:endParaRPr lang="en-US" dirty="0"/>
          </a:p>
          <a:p>
            <a:r>
              <a:rPr lang="vi-VN" i="1" dirty="0"/>
              <a:t>- Các ước tính cho thấy 40% sự mở rộng đô thị trên thế giới đang diễn ra trong các khu ổ chuột, làm trầm trọng thêm sự chênh lệch kinh tế xã hội và tạo điều kiện mất vệ sinh cái mà tạo điều kiện cho dịch bệnh lây lan. =&gt; B sai (bệnh dịch là do mất vệ sinh); C sai, vì đô thị hóa còn làm cho môi trường thêm mất vệ sinh</a:t>
            </a:r>
            <a:endParaRPr lang="en-US" dirty="0"/>
          </a:p>
          <a:p>
            <a:endParaRPr lang="en-US" dirty="0"/>
          </a:p>
        </p:txBody>
      </p:sp>
      <p:sp>
        <p:nvSpPr>
          <p:cNvPr id="5" name="Oval 4"/>
          <p:cNvSpPr/>
          <p:nvPr/>
        </p:nvSpPr>
        <p:spPr>
          <a:xfrm>
            <a:off x="0" y="609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355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5" end="15"/>
                                            </p:txEl>
                                          </p:spTgt>
                                        </p:tgtEl>
                                        <p:attrNameLst>
                                          <p:attrName>style.visibility</p:attrName>
                                        </p:attrNameLst>
                                      </p:cBhvr>
                                      <p:to>
                                        <p:strVal val="visible"/>
                                      </p:to>
                                    </p:set>
                                    <p:anim calcmode="lin" valueType="num">
                                      <p:cBhvr additive="base">
                                        <p:cTn id="4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 calcmode="lin" valueType="num">
                                      <p:cBhvr additive="base">
                                        <p:cTn id="5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7" end="17"/>
                                            </p:txEl>
                                          </p:spTgt>
                                        </p:tgtEl>
                                        <p:attrNameLst>
                                          <p:attrName>style.visibility</p:attrName>
                                        </p:attrNameLst>
                                      </p:cBhvr>
                                      <p:to>
                                        <p:strVal val="visible"/>
                                      </p:to>
                                    </p:set>
                                    <p:anim calcmode="lin" valueType="num">
                                      <p:cBhvr additive="base">
                                        <p:cTn id="5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915400" cy="5324535"/>
          </a:xfrm>
          <a:prstGeom prst="rect">
            <a:avLst/>
          </a:prstGeom>
          <a:noFill/>
        </p:spPr>
        <p:txBody>
          <a:bodyPr wrap="square" rtlCol="0">
            <a:spAutoFit/>
          </a:bodyPr>
          <a:lstStyle/>
          <a:p>
            <a:r>
              <a:rPr lang="vi-VN" sz="2000" b="1" dirty="0"/>
              <a:t>Question 49: </a:t>
            </a:r>
            <a:r>
              <a:rPr lang="vi-VN" sz="2000" dirty="0"/>
              <a:t>Which is the most suitable title for the passage? </a:t>
            </a:r>
            <a:endParaRPr lang="en-US" sz="2000" dirty="0"/>
          </a:p>
          <a:p>
            <a:r>
              <a:rPr lang="vi-VN" sz="2000" b="1" dirty="0"/>
              <a:t>A. </a:t>
            </a:r>
            <a:r>
              <a:rPr lang="vi-VN" sz="2000" dirty="0"/>
              <a:t>The Risks of Rapid Urbanization in Developing Countries </a:t>
            </a:r>
            <a:endParaRPr lang="en-US" sz="2000" dirty="0"/>
          </a:p>
          <a:p>
            <a:r>
              <a:rPr lang="vi-VN" sz="2000" b="1" dirty="0"/>
              <a:t>B. </a:t>
            </a:r>
            <a:r>
              <a:rPr lang="vi-VN" sz="2000" dirty="0"/>
              <a:t>Infrastructure and Economic Activities in Cities </a:t>
            </a:r>
            <a:endParaRPr lang="en-US" sz="2000" dirty="0"/>
          </a:p>
          <a:p>
            <a:r>
              <a:rPr lang="vi-VN" sz="2000" b="1" dirty="0"/>
              <a:t>C. </a:t>
            </a:r>
            <a:r>
              <a:rPr lang="vi-VN" sz="2000" dirty="0"/>
              <a:t>The Global Risks 2015 Report on Developing Urban Areas </a:t>
            </a:r>
            <a:endParaRPr lang="en-US" sz="2000" dirty="0"/>
          </a:p>
          <a:p>
            <a:r>
              <a:rPr lang="vi-VN" sz="2000" b="1" dirty="0"/>
              <a:t>D. </a:t>
            </a:r>
            <a:r>
              <a:rPr lang="vi-VN" sz="2000" dirty="0"/>
              <a:t>Rapid Urbanization Put Cities in Jeopardy </a:t>
            </a:r>
            <a:endParaRPr lang="en-US" sz="2000" dirty="0"/>
          </a:p>
          <a:p>
            <a:endParaRPr lang="vi-VN" sz="2000" b="1" dirty="0" smtClean="0"/>
          </a:p>
          <a:p>
            <a:r>
              <a:rPr lang="vi-VN" sz="2000" dirty="0" smtClean="0"/>
              <a:t>Kiến </a:t>
            </a:r>
            <a:r>
              <a:rPr lang="vi-VN" sz="2000" dirty="0"/>
              <a:t>thức:</a:t>
            </a:r>
            <a:r>
              <a:rPr lang="vi-VN" sz="2000" b="1" dirty="0"/>
              <a:t> </a:t>
            </a:r>
            <a:r>
              <a:rPr lang="vi-VN" sz="2000" dirty="0"/>
              <a:t>Đọc hiểu – ý chính</a:t>
            </a:r>
            <a:endParaRPr lang="en-US" sz="2000" dirty="0"/>
          </a:p>
          <a:p>
            <a:r>
              <a:rPr lang="vi-VN" sz="2000" dirty="0"/>
              <a:t>Giải </a:t>
            </a:r>
            <a:r>
              <a:rPr lang="en-US" sz="2000" dirty="0" err="1"/>
              <a:t>thích</a:t>
            </a:r>
            <a:r>
              <a:rPr lang="vi-VN" sz="2000" dirty="0"/>
              <a:t>: </a:t>
            </a:r>
            <a:endParaRPr lang="en-US" sz="2000" dirty="0"/>
          </a:p>
          <a:p>
            <a:r>
              <a:rPr lang="vi-VN" sz="2000" dirty="0"/>
              <a:t>Tiêu đề nào phù hợp nhất cho đoạn văn?</a:t>
            </a:r>
            <a:endParaRPr lang="en-US" sz="2000" dirty="0"/>
          </a:p>
          <a:p>
            <a:r>
              <a:rPr lang="vi-VN" sz="2000" dirty="0"/>
              <a:t>A. Rủi ro của quá trình đô thị hóa nhanh chóng ở các nước đang phát triển</a:t>
            </a:r>
            <a:endParaRPr lang="en-US" sz="2000" dirty="0"/>
          </a:p>
          <a:p>
            <a:r>
              <a:rPr lang="vi-VN" sz="2000" dirty="0"/>
              <a:t>B. Cơ sở hạ tầng và các hoạt động kinh tế ở các thành phố =&gt; chỉ có cơ sở hạ tầng được liệt kê ở đoạn cuối; và hoạt động kinh tế không được đề cập</a:t>
            </a:r>
            <a:endParaRPr lang="en-US" sz="2000" dirty="0"/>
          </a:p>
          <a:p>
            <a:r>
              <a:rPr lang="vi-VN" sz="2000" dirty="0"/>
              <a:t>C. Báo cáo Rủi ro Toàn cầu 2015 về Phát triển các Khu đô thị =&gt; chỉ là chi tiết đoạn cuối</a:t>
            </a:r>
            <a:endParaRPr lang="en-US" sz="2000" dirty="0"/>
          </a:p>
          <a:p>
            <a:r>
              <a:rPr lang="vi-VN" sz="2000" dirty="0"/>
              <a:t>D. Đô thị hóa nhanh chóng khiến các thành phố lâm vào cảnh nguy hiểm =&gt; chưa đầy đủ, vì trong đoạn 3 có nói đến ưu điểm/lợi ích của đô thị hóa</a:t>
            </a:r>
            <a:endParaRPr lang="en-US" sz="2000" dirty="0"/>
          </a:p>
          <a:p>
            <a:endParaRPr lang="en-US" sz="2000" dirty="0"/>
          </a:p>
        </p:txBody>
      </p:sp>
      <p:sp>
        <p:nvSpPr>
          <p:cNvPr id="6" name="Oval 5"/>
          <p:cNvSpPr/>
          <p:nvPr/>
        </p:nvSpPr>
        <p:spPr>
          <a:xfrm>
            <a:off x="152400" y="6858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003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632311"/>
          </a:xfrm>
          <a:prstGeom prst="rect">
            <a:avLst/>
          </a:prstGeom>
          <a:noFill/>
        </p:spPr>
        <p:txBody>
          <a:bodyPr wrap="square" rtlCol="0">
            <a:spAutoFit/>
          </a:bodyPr>
          <a:lstStyle/>
          <a:p>
            <a:r>
              <a:rPr lang="vi-VN" sz="2000" b="1" dirty="0"/>
              <a:t>Question </a:t>
            </a:r>
            <a:r>
              <a:rPr lang="en-US" sz="2000" b="1" dirty="0"/>
              <a:t>50</a:t>
            </a:r>
            <a:r>
              <a:rPr lang="vi-VN" sz="2000" b="1" dirty="0"/>
              <a:t>: </a:t>
            </a:r>
            <a:r>
              <a:rPr lang="vi-VN" sz="2000" dirty="0"/>
              <a:t>The word “</a:t>
            </a:r>
            <a:r>
              <a:rPr lang="vi-VN" sz="2000" b="1" u="sng" dirty="0"/>
              <a:t>spark</a:t>
            </a:r>
            <a:r>
              <a:rPr lang="vi-VN" sz="2000" dirty="0"/>
              <a:t>” in paragraph 3 is closest in meaning to ___________. </a:t>
            </a:r>
            <a:endParaRPr lang="en-US" sz="2000" dirty="0"/>
          </a:p>
          <a:p>
            <a:r>
              <a:rPr lang="vi-VN" sz="2000" b="1" dirty="0"/>
              <a:t>	A. </a:t>
            </a:r>
            <a:r>
              <a:rPr lang="vi-VN" sz="2000" dirty="0"/>
              <a:t>need </a:t>
            </a:r>
            <a:r>
              <a:rPr lang="vi-VN" sz="2000" b="1" dirty="0"/>
              <a:t>	B. </a:t>
            </a:r>
            <a:r>
              <a:rPr lang="vi-VN" sz="2000" dirty="0"/>
              <a:t>start </a:t>
            </a:r>
            <a:r>
              <a:rPr lang="vi-VN" sz="2000" b="1" dirty="0"/>
              <a:t>	C. </a:t>
            </a:r>
            <a:r>
              <a:rPr lang="vi-VN" sz="2000" dirty="0"/>
              <a:t>encourage </a:t>
            </a:r>
            <a:r>
              <a:rPr lang="vi-VN" sz="2000" b="1" dirty="0"/>
              <a:t>	D. </a:t>
            </a:r>
            <a:r>
              <a:rPr lang="vi-VN" sz="2000" dirty="0"/>
              <a:t>design </a:t>
            </a:r>
            <a:endParaRPr lang="en-US" sz="2000" dirty="0"/>
          </a:p>
          <a:p>
            <a:endParaRPr lang="vi-VN" sz="2000" b="1" smtClean="0"/>
          </a:p>
          <a:p>
            <a:r>
              <a:rPr lang="vi-VN" sz="2000" smtClean="0"/>
              <a:t>Kiến </a:t>
            </a:r>
            <a:r>
              <a:rPr lang="vi-VN" sz="2000" dirty="0"/>
              <a:t>thức:</a:t>
            </a:r>
            <a:r>
              <a:rPr lang="vi-VN" sz="2000" b="1" dirty="0"/>
              <a:t> </a:t>
            </a:r>
            <a:r>
              <a:rPr lang="vi-VN" sz="2000" dirty="0"/>
              <a:t>Đọc hiểu – từ vựng</a:t>
            </a:r>
            <a:endParaRPr lang="en-US" sz="2000" dirty="0"/>
          </a:p>
          <a:p>
            <a:r>
              <a:rPr lang="vi-VN" sz="2000" dirty="0"/>
              <a:t>Giải </a:t>
            </a:r>
            <a:r>
              <a:rPr lang="en-US" sz="2000" dirty="0" err="1"/>
              <a:t>thích</a:t>
            </a:r>
            <a:r>
              <a:rPr lang="vi-VN" sz="2000" dirty="0"/>
              <a:t>: </a:t>
            </a:r>
            <a:endParaRPr lang="en-US" sz="2000" dirty="0"/>
          </a:p>
          <a:p>
            <a:r>
              <a:rPr lang="vi-VN" sz="2000" dirty="0"/>
              <a:t>Từ “</a:t>
            </a:r>
            <a:r>
              <a:rPr lang="vi-VN" sz="2000" b="1" u="sng" dirty="0"/>
              <a:t>spark</a:t>
            </a:r>
            <a:r>
              <a:rPr lang="vi-VN" sz="2000" dirty="0"/>
              <a:t>” trong đoạn 3 thì gần nghĩa nhất với _________.</a:t>
            </a:r>
            <a:endParaRPr lang="en-US" sz="2000" dirty="0"/>
          </a:p>
          <a:p>
            <a:r>
              <a:rPr lang="vi-VN" sz="2000" dirty="0"/>
              <a:t>A. need: cần	</a:t>
            </a:r>
            <a:endParaRPr lang="en-US" sz="2000" dirty="0"/>
          </a:p>
          <a:p>
            <a:r>
              <a:rPr lang="vi-VN" sz="2000" dirty="0"/>
              <a:t>B. start: bắt đầu</a:t>
            </a:r>
            <a:endParaRPr lang="en-US" sz="2000" dirty="0"/>
          </a:p>
          <a:p>
            <a:r>
              <a:rPr lang="vi-VN" sz="2000" dirty="0"/>
              <a:t>C. encourage: khuyến khích</a:t>
            </a:r>
            <a:endParaRPr lang="en-US" sz="2000" dirty="0"/>
          </a:p>
          <a:p>
            <a:r>
              <a:rPr lang="vi-VN" sz="2000" dirty="0"/>
              <a:t>D. design: thiết kế</a:t>
            </a:r>
            <a:endParaRPr lang="en-US" sz="2000" dirty="0"/>
          </a:p>
          <a:p>
            <a:r>
              <a:rPr lang="vi-VN" sz="2000" dirty="0"/>
              <a:t>=&gt; spark (v): to cause something to start or develop, especially suddenly = start</a:t>
            </a:r>
            <a:endParaRPr lang="en-US" sz="2000" dirty="0"/>
          </a:p>
          <a:p>
            <a:r>
              <a:rPr lang="vi-VN" sz="2000" b="1" dirty="0"/>
              <a:t>Thông tin: </a:t>
            </a:r>
            <a:r>
              <a:rPr lang="vi-VN" sz="2000" dirty="0"/>
              <a:t>Further, the proximity and diversity of people can </a:t>
            </a:r>
            <a:r>
              <a:rPr lang="vi-VN" sz="2000" b="1" u="sng" dirty="0"/>
              <a:t>spark</a:t>
            </a:r>
            <a:r>
              <a:rPr lang="vi-VN" sz="2000" dirty="0"/>
              <a:t> innovation and create employment …</a:t>
            </a:r>
            <a:endParaRPr lang="en-US" sz="2000" dirty="0"/>
          </a:p>
          <a:p>
            <a:r>
              <a:rPr lang="vi-VN" sz="2000" b="1" i="1" dirty="0"/>
              <a:t>Tạm dịch:</a:t>
            </a:r>
            <a:r>
              <a:rPr lang="vi-VN" sz="2000" i="1" dirty="0"/>
              <a:t> Hơn nữa, sự gần gũi và đa dạng của mọi người có thể khơi dậy sự đổi mới và tạo ra việc làm …</a:t>
            </a:r>
            <a:endParaRPr lang="en-US" sz="2000" dirty="0"/>
          </a:p>
          <a:p>
            <a:endParaRPr lang="en-US" sz="2000" dirty="0"/>
          </a:p>
        </p:txBody>
      </p:sp>
      <p:sp>
        <p:nvSpPr>
          <p:cNvPr id="5" name="Oval 4"/>
          <p:cNvSpPr/>
          <p:nvPr/>
        </p:nvSpPr>
        <p:spPr>
          <a:xfrm>
            <a:off x="2895600" y="838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179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16330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191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8755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991600" cy="6463308"/>
          </a:xfrm>
          <a:prstGeom prst="rect">
            <a:avLst/>
          </a:prstGeom>
          <a:noFill/>
        </p:spPr>
        <p:txBody>
          <a:bodyPr wrap="square" rtlCol="0">
            <a:spAutoFit/>
          </a:bodyPr>
          <a:lstStyle/>
          <a:p>
            <a:r>
              <a:rPr lang="en-US" b="1" dirty="0"/>
              <a:t>Question 7</a:t>
            </a:r>
            <a:r>
              <a:rPr lang="vi-VN" dirty="0"/>
              <a:t>. Tim sold his _______ bicycle to have enough money for his favourite handheld electronic game.</a:t>
            </a:r>
            <a:endParaRPr lang="en-US" dirty="0"/>
          </a:p>
          <a:p>
            <a:r>
              <a:rPr lang="vi-VN" b="1" dirty="0"/>
              <a:t>	A. </a:t>
            </a:r>
            <a:r>
              <a:rPr lang="vi-VN" dirty="0"/>
              <a:t>German new black		</a:t>
            </a:r>
            <a:r>
              <a:rPr lang="vi-VN" b="1" dirty="0"/>
              <a:t>B. </a:t>
            </a:r>
            <a:r>
              <a:rPr lang="vi-VN" dirty="0"/>
              <a:t>black new German</a:t>
            </a:r>
            <a:endParaRPr lang="en-US" dirty="0"/>
          </a:p>
          <a:p>
            <a:r>
              <a:rPr lang="vi-VN" b="1" dirty="0"/>
              <a:t>	C. </a:t>
            </a:r>
            <a:r>
              <a:rPr lang="vi-VN" dirty="0"/>
              <a:t>new black German		</a:t>
            </a:r>
            <a:r>
              <a:rPr lang="vi-VN" b="1" dirty="0"/>
              <a:t>D. </a:t>
            </a:r>
            <a:r>
              <a:rPr lang="vi-VN" dirty="0"/>
              <a:t>German black new</a:t>
            </a:r>
            <a:endParaRPr lang="en-US" dirty="0"/>
          </a:p>
          <a:p>
            <a:endParaRPr lang="vi-VN" b="1" dirty="0" smtClean="0"/>
          </a:p>
          <a:p>
            <a:r>
              <a:rPr lang="vi-VN" dirty="0" smtClean="0"/>
              <a:t>Kiến </a:t>
            </a:r>
            <a:r>
              <a:rPr lang="vi-VN" dirty="0"/>
              <a:t>thức: </a:t>
            </a:r>
            <a:r>
              <a:rPr lang="en-US" dirty="0" err="1"/>
              <a:t>Trật</a:t>
            </a:r>
            <a:r>
              <a:rPr lang="en-US" dirty="0"/>
              <a:t> </a:t>
            </a:r>
            <a:r>
              <a:rPr lang="en-US" dirty="0" err="1"/>
              <a:t>tự</a:t>
            </a:r>
            <a:r>
              <a:rPr lang="en-US" dirty="0"/>
              <a:t> </a:t>
            </a:r>
            <a:r>
              <a:rPr lang="en-US" dirty="0" err="1"/>
              <a:t>tính</a:t>
            </a:r>
            <a:r>
              <a:rPr lang="en-US" dirty="0"/>
              <a:t> </a:t>
            </a:r>
            <a:r>
              <a:rPr lang="en-US" dirty="0" err="1"/>
              <a:t>từ</a:t>
            </a:r>
            <a:endParaRPr lang="en-US" dirty="0"/>
          </a:p>
          <a:p>
            <a:r>
              <a:rPr lang="vi-VN" dirty="0"/>
              <a:t>Giải thích: </a:t>
            </a:r>
            <a:endParaRPr lang="en-US" dirty="0"/>
          </a:p>
          <a:p>
            <a:r>
              <a:rPr lang="vi-VN" dirty="0"/>
              <a:t>Quy tắc sắp xếp các tính từ: OPSACOM: Opinion – Price – Size/shape – Age – Color– Origin – Material</a:t>
            </a:r>
            <a:endParaRPr lang="en-US" dirty="0"/>
          </a:p>
          <a:p>
            <a:r>
              <a:rPr lang="vi-VN" dirty="0"/>
              <a:t>New (mới) – age		Black (màu đen) – color		German (từ Đức) - origin</a:t>
            </a:r>
            <a:endParaRPr lang="en-US" dirty="0"/>
          </a:p>
          <a:p>
            <a:r>
              <a:rPr lang="vi-VN" b="1" i="1" dirty="0"/>
              <a:t>Tạm dịch:</a:t>
            </a:r>
            <a:r>
              <a:rPr lang="vi-VN" i="1" dirty="0"/>
              <a:t> Tim đã bán chiếc xe đạp mới màu đen từ Đức của mình để có đủ tiền cho trò chơi điện tử cầm tay yêu thích.</a:t>
            </a:r>
            <a:endParaRPr lang="en-US" dirty="0"/>
          </a:p>
          <a:p>
            <a:r>
              <a:rPr lang="vi-VN" b="1" dirty="0"/>
              <a:t> </a:t>
            </a:r>
            <a:endParaRPr lang="en-US" dirty="0"/>
          </a:p>
          <a:p>
            <a:r>
              <a:rPr lang="en-US" b="1" dirty="0"/>
              <a:t>Question 8</a:t>
            </a:r>
            <a:r>
              <a:rPr lang="vi-VN" dirty="0"/>
              <a:t>. She hated her father for leaving, for _______ to the disease when he should have fought it.</a:t>
            </a:r>
            <a:endParaRPr lang="en-US" dirty="0"/>
          </a:p>
          <a:p>
            <a:r>
              <a:rPr lang="vi-VN" b="1" dirty="0"/>
              <a:t>	A. </a:t>
            </a:r>
            <a:r>
              <a:rPr lang="vi-VN" dirty="0"/>
              <a:t>putting off	</a:t>
            </a:r>
            <a:r>
              <a:rPr lang="vi-VN" b="1" dirty="0"/>
              <a:t>B. </a:t>
            </a:r>
            <a:r>
              <a:rPr lang="vi-VN" dirty="0"/>
              <a:t>calling off	</a:t>
            </a:r>
            <a:r>
              <a:rPr lang="vi-VN" b="1" dirty="0"/>
              <a:t>C. </a:t>
            </a:r>
            <a:r>
              <a:rPr lang="vi-VN" dirty="0"/>
              <a:t>giving in	</a:t>
            </a:r>
            <a:r>
              <a:rPr lang="vi-VN" b="1" dirty="0"/>
              <a:t>D. </a:t>
            </a:r>
            <a:r>
              <a:rPr lang="vi-VN" dirty="0"/>
              <a:t>cutting in</a:t>
            </a:r>
            <a:endParaRPr lang="en-US" dirty="0"/>
          </a:p>
          <a:p>
            <a:endParaRPr lang="vi-VN" b="1" dirty="0" smtClean="0"/>
          </a:p>
          <a:p>
            <a:r>
              <a:rPr lang="vi-VN" dirty="0" smtClean="0"/>
              <a:t>Kiến </a:t>
            </a:r>
            <a:r>
              <a:rPr lang="vi-VN" dirty="0"/>
              <a:t>thức: </a:t>
            </a:r>
            <a:r>
              <a:rPr lang="en-US" dirty="0" err="1"/>
              <a:t>Cụm</a:t>
            </a:r>
            <a:r>
              <a:rPr lang="en-US" dirty="0"/>
              <a:t> </a:t>
            </a:r>
            <a:r>
              <a:rPr lang="en-US" dirty="0" err="1"/>
              <a:t>động</a:t>
            </a:r>
            <a:r>
              <a:rPr lang="en-US" dirty="0"/>
              <a:t> </a:t>
            </a:r>
            <a:r>
              <a:rPr lang="en-US" dirty="0" err="1"/>
              <a:t>từ</a:t>
            </a:r>
            <a:r>
              <a:rPr lang="en-US" dirty="0"/>
              <a:t> </a:t>
            </a:r>
          </a:p>
          <a:p>
            <a:r>
              <a:rPr lang="vi-VN" dirty="0"/>
              <a:t>Giải thích: </a:t>
            </a:r>
            <a:endParaRPr lang="en-US" dirty="0"/>
          </a:p>
          <a:p>
            <a:r>
              <a:rPr lang="vi-VN" b="1" dirty="0"/>
              <a:t>A</a:t>
            </a:r>
            <a:r>
              <a:rPr lang="vi-VN" dirty="0"/>
              <a:t>. putting off – put off: trì </a:t>
            </a:r>
            <a:r>
              <a:rPr lang="vi-VN" dirty="0" smtClean="0"/>
              <a:t>hoãn	</a:t>
            </a:r>
            <a:r>
              <a:rPr lang="vi-VN" b="1" dirty="0" smtClean="0"/>
              <a:t>B</a:t>
            </a:r>
            <a:r>
              <a:rPr lang="vi-VN" dirty="0"/>
              <a:t>. calling off – call off: hủy</a:t>
            </a:r>
            <a:endParaRPr lang="en-US" dirty="0"/>
          </a:p>
          <a:p>
            <a:r>
              <a:rPr lang="vi-VN" b="1" dirty="0"/>
              <a:t>C</a:t>
            </a:r>
            <a:r>
              <a:rPr lang="vi-VN" dirty="0"/>
              <a:t>. giving in – give in: đầu </a:t>
            </a:r>
            <a:r>
              <a:rPr lang="vi-VN" dirty="0" smtClean="0"/>
              <a:t>hàng	</a:t>
            </a:r>
            <a:r>
              <a:rPr lang="vi-VN" b="1" dirty="0" smtClean="0"/>
              <a:t>D</a:t>
            </a:r>
            <a:r>
              <a:rPr lang="vi-VN" dirty="0"/>
              <a:t>. cutting in – cut in: ngắt lời</a:t>
            </a:r>
            <a:endParaRPr lang="en-US" dirty="0"/>
          </a:p>
          <a:p>
            <a:endParaRPr lang="en-US" dirty="0"/>
          </a:p>
        </p:txBody>
      </p:sp>
      <p:sp>
        <p:nvSpPr>
          <p:cNvPr id="6" name="Oval 5"/>
          <p:cNvSpPr/>
          <p:nvPr/>
        </p:nvSpPr>
        <p:spPr>
          <a:xfrm>
            <a:off x="10668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4724400" y="464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051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 calcmode="lin" valueType="num">
                                      <p:cBhvr additive="base">
                                        <p:cTn id="2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5" end="15"/>
                                            </p:txEl>
                                          </p:spTgt>
                                        </p:tgtEl>
                                        <p:attrNameLst>
                                          <p:attrName>style.visibility</p:attrName>
                                        </p:attrNameLst>
                                      </p:cBhvr>
                                      <p:to>
                                        <p:strVal val="visible"/>
                                      </p:to>
                                    </p:set>
                                    <p:anim calcmode="lin" valueType="num">
                                      <p:cBhvr additive="base">
                                        <p:cTn id="43"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 calcmode="lin" valueType="num">
                                      <p:cBhvr additive="base">
                                        <p:cTn id="4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795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7" name="TextBox 6"/>
          <p:cNvSpPr txBox="1"/>
          <p:nvPr/>
        </p:nvSpPr>
        <p:spPr>
          <a:xfrm>
            <a:off x="254358" y="152400"/>
            <a:ext cx="8889642" cy="7109639"/>
          </a:xfrm>
          <a:prstGeom prst="rect">
            <a:avLst/>
          </a:prstGeom>
          <a:noFill/>
        </p:spPr>
        <p:txBody>
          <a:bodyPr wrap="square" rtlCol="0">
            <a:spAutoFit/>
          </a:bodyPr>
          <a:lstStyle/>
          <a:p>
            <a:r>
              <a:rPr lang="en-US" sz="2400" b="1" dirty="0"/>
              <a:t>Question 9</a:t>
            </a:r>
            <a:r>
              <a:rPr lang="vi-VN" sz="2400" dirty="0"/>
              <a:t>. When we came in, they _______ the meal for us.</a:t>
            </a:r>
            <a:endParaRPr lang="en-US" sz="2400" dirty="0"/>
          </a:p>
          <a:p>
            <a:r>
              <a:rPr lang="vi-VN" sz="2400" b="1" dirty="0" smtClean="0"/>
              <a:t>A</a:t>
            </a:r>
            <a:r>
              <a:rPr lang="vi-VN" sz="2400" b="1" dirty="0"/>
              <a:t>. </a:t>
            </a:r>
            <a:r>
              <a:rPr lang="vi-VN" sz="2400" dirty="0"/>
              <a:t>prepare	</a:t>
            </a:r>
            <a:r>
              <a:rPr lang="vi-VN" sz="2400" b="1" dirty="0"/>
              <a:t>B. </a:t>
            </a:r>
            <a:r>
              <a:rPr lang="vi-VN" sz="2400" dirty="0"/>
              <a:t>preparing	</a:t>
            </a:r>
            <a:r>
              <a:rPr lang="vi-VN" sz="2400" b="1" dirty="0"/>
              <a:t>C. </a:t>
            </a:r>
            <a:r>
              <a:rPr lang="vi-VN" sz="2400" dirty="0"/>
              <a:t>prepared	</a:t>
            </a:r>
            <a:r>
              <a:rPr lang="vi-VN" sz="2400" b="1" dirty="0"/>
              <a:t>D. </a:t>
            </a:r>
            <a:r>
              <a:rPr lang="vi-VN" sz="2400" dirty="0"/>
              <a:t>were preparing</a:t>
            </a:r>
            <a:endParaRPr lang="en-US" sz="2400" dirty="0"/>
          </a:p>
          <a:p>
            <a:endParaRPr lang="vi-VN"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en-US" sz="2400" dirty="0" err="1"/>
              <a:t>Cách</a:t>
            </a:r>
            <a:r>
              <a:rPr lang="en-US" sz="2400" dirty="0"/>
              <a:t> </a:t>
            </a:r>
            <a:r>
              <a:rPr lang="en-US" sz="2400" dirty="0" err="1"/>
              <a:t>sử</a:t>
            </a:r>
            <a:r>
              <a:rPr lang="en-US" sz="2400" dirty="0"/>
              <a:t> </a:t>
            </a:r>
            <a:r>
              <a:rPr lang="en-US" sz="2400" dirty="0" err="1"/>
              <a:t>dụng</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xảy</a:t>
            </a:r>
            <a:r>
              <a:rPr lang="en-US" sz="2400" dirty="0"/>
              <a:t> </a:t>
            </a:r>
            <a:r>
              <a:rPr lang="en-US" sz="2400" dirty="0" err="1"/>
              <a:t>ra</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a:t>
            </a:r>
          </a:p>
          <a:p>
            <a:r>
              <a:rPr lang="en-US" sz="2400" dirty="0" err="1"/>
              <a:t>Cấu</a:t>
            </a:r>
            <a:r>
              <a:rPr lang="en-US" sz="2400" dirty="0"/>
              <a:t> </a:t>
            </a:r>
            <a:r>
              <a:rPr lang="en-US" sz="2400" dirty="0" err="1"/>
              <a:t>trúc</a:t>
            </a:r>
            <a:r>
              <a:rPr lang="en-US" sz="2400" dirty="0"/>
              <a:t>: When + S + V-</a:t>
            </a:r>
            <a:r>
              <a:rPr lang="en-US" sz="2400" dirty="0" err="1"/>
              <a:t>ed</a:t>
            </a:r>
            <a:r>
              <a:rPr lang="en-US" sz="2400" dirty="0"/>
              <a:t>/ P1, S + was/ were + V-</a:t>
            </a:r>
            <a:r>
              <a:rPr lang="en-US" sz="2400" dirty="0" err="1"/>
              <a:t>ing</a:t>
            </a:r>
            <a:endParaRPr lang="en-US" sz="2400" dirty="0"/>
          </a:p>
          <a:p>
            <a:r>
              <a:rPr lang="en-US" sz="2400" b="1" i="1" dirty="0" err="1"/>
              <a:t>Tạm</a:t>
            </a:r>
            <a:r>
              <a:rPr lang="en-US" sz="2400" b="1" i="1" dirty="0"/>
              <a:t> </a:t>
            </a:r>
            <a:r>
              <a:rPr lang="en-US" sz="2400" b="1" i="1" dirty="0" err="1"/>
              <a:t>dịch</a:t>
            </a:r>
            <a:r>
              <a:rPr lang="en-US" sz="2400" i="1" dirty="0"/>
              <a:t>: </a:t>
            </a:r>
            <a:r>
              <a:rPr lang="en-US" sz="2400" i="1" dirty="0" err="1"/>
              <a:t>Khi</a:t>
            </a:r>
            <a:r>
              <a:rPr lang="en-US" sz="2400" i="1" dirty="0"/>
              <a:t> </a:t>
            </a:r>
            <a:r>
              <a:rPr lang="en-US" sz="2400" i="1" dirty="0" err="1"/>
              <a:t>chúng</a:t>
            </a:r>
            <a:r>
              <a:rPr lang="en-US" sz="2400" i="1" dirty="0"/>
              <a:t> </a:t>
            </a:r>
            <a:r>
              <a:rPr lang="en-US" sz="2400" i="1" dirty="0" err="1"/>
              <a:t>tôi</a:t>
            </a:r>
            <a:r>
              <a:rPr lang="en-US" sz="2400" i="1" dirty="0"/>
              <a:t> </a:t>
            </a:r>
            <a:r>
              <a:rPr lang="en-US" sz="2400" i="1" dirty="0" err="1"/>
              <a:t>đến</a:t>
            </a:r>
            <a:r>
              <a:rPr lang="en-US" sz="2400" i="1" dirty="0"/>
              <a:t>, </a:t>
            </a:r>
            <a:r>
              <a:rPr lang="en-US" sz="2400" i="1" dirty="0" err="1"/>
              <a:t>họ</a:t>
            </a:r>
            <a:r>
              <a:rPr lang="en-US" sz="2400" i="1" dirty="0"/>
              <a:t> </a:t>
            </a:r>
            <a:r>
              <a:rPr lang="en-US" sz="2400" i="1" dirty="0" err="1"/>
              <a:t>đang</a:t>
            </a:r>
            <a:r>
              <a:rPr lang="en-US" sz="2400" i="1" dirty="0"/>
              <a:t> </a:t>
            </a:r>
            <a:r>
              <a:rPr lang="en-US" sz="2400" i="1" dirty="0" err="1"/>
              <a:t>chuẩn</a:t>
            </a:r>
            <a:r>
              <a:rPr lang="en-US" sz="2400" i="1" dirty="0"/>
              <a:t> </a:t>
            </a:r>
            <a:r>
              <a:rPr lang="en-US" sz="2400" i="1" dirty="0" err="1"/>
              <a:t>bị</a:t>
            </a:r>
            <a:r>
              <a:rPr lang="en-US" sz="2400" i="1" dirty="0"/>
              <a:t> </a:t>
            </a:r>
            <a:r>
              <a:rPr lang="en-US" sz="2400" i="1" dirty="0" err="1"/>
              <a:t>bữa</a:t>
            </a:r>
            <a:r>
              <a:rPr lang="en-US" sz="2400" i="1" dirty="0"/>
              <a:t> </a:t>
            </a:r>
            <a:r>
              <a:rPr lang="en-US" sz="2400" i="1" dirty="0" err="1"/>
              <a:t>ăn</a:t>
            </a:r>
            <a:r>
              <a:rPr lang="en-US" sz="2400" i="1" dirty="0"/>
              <a:t> </a:t>
            </a:r>
            <a:r>
              <a:rPr lang="en-US" sz="2400" i="1" dirty="0" err="1"/>
              <a:t>cho</a:t>
            </a:r>
            <a:r>
              <a:rPr lang="en-US" sz="2400" i="1" dirty="0"/>
              <a:t> </a:t>
            </a:r>
            <a:r>
              <a:rPr lang="en-US" sz="2400" i="1" dirty="0" err="1"/>
              <a:t>chúng</a:t>
            </a:r>
            <a:r>
              <a:rPr lang="en-US" sz="2400" i="1" dirty="0"/>
              <a:t> </a:t>
            </a:r>
            <a:r>
              <a:rPr lang="en-US" sz="2400" i="1" dirty="0" err="1"/>
              <a:t>tôi</a:t>
            </a:r>
            <a:r>
              <a:rPr lang="en-US" sz="2400" i="1" dirty="0"/>
              <a:t>.</a:t>
            </a:r>
            <a:endParaRPr lang="en-US" sz="2400" dirty="0"/>
          </a:p>
          <a:p>
            <a:r>
              <a:rPr lang="en-US" sz="2400" b="1" dirty="0"/>
              <a:t>Question 10</a:t>
            </a:r>
            <a:r>
              <a:rPr lang="vi-VN" sz="2400" dirty="0"/>
              <a:t>. By the time he finishes his speech, I _______ for over one hour.</a:t>
            </a:r>
            <a:endParaRPr lang="en-US" sz="2400" dirty="0"/>
          </a:p>
          <a:p>
            <a:r>
              <a:rPr lang="vi-VN" sz="2400" b="1" dirty="0" smtClean="0"/>
              <a:t>A</a:t>
            </a:r>
            <a:r>
              <a:rPr lang="vi-VN" sz="2400" b="1" dirty="0"/>
              <a:t>. </a:t>
            </a:r>
            <a:r>
              <a:rPr lang="vi-VN" sz="2400" dirty="0"/>
              <a:t>will have slept	</a:t>
            </a:r>
            <a:r>
              <a:rPr lang="vi-VN" sz="2400" b="1" dirty="0"/>
              <a:t>B. </a:t>
            </a:r>
            <a:r>
              <a:rPr lang="vi-VN" sz="2400" dirty="0"/>
              <a:t>have slept	</a:t>
            </a:r>
            <a:r>
              <a:rPr lang="vi-VN" sz="2400" b="1" dirty="0"/>
              <a:t>C. </a:t>
            </a:r>
            <a:r>
              <a:rPr lang="vi-VN" sz="2400" dirty="0"/>
              <a:t>am </a:t>
            </a:r>
            <a:r>
              <a:rPr lang="vi-VN" sz="2400" dirty="0" smtClean="0"/>
              <a:t>sleeping </a:t>
            </a:r>
            <a:r>
              <a:rPr lang="vi-VN" sz="2400" b="1" dirty="0" smtClean="0"/>
              <a:t>D</a:t>
            </a:r>
            <a:r>
              <a:rPr lang="vi-VN" sz="2400" b="1" dirty="0"/>
              <a:t>. </a:t>
            </a:r>
            <a:r>
              <a:rPr lang="vi-VN" sz="2400" dirty="0"/>
              <a:t>sleep</a:t>
            </a:r>
            <a:endParaRPr lang="en-US" sz="2400" dirty="0"/>
          </a:p>
          <a:p>
            <a:endParaRPr lang="vi-VN"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vi-VN" sz="2400" dirty="0"/>
              <a:t>By the time + mệnh đề chia ở thì HTĐ, Mệnh đề chia thì TLHT</a:t>
            </a:r>
            <a:endParaRPr lang="en-US" sz="2400" dirty="0"/>
          </a:p>
          <a:p>
            <a:r>
              <a:rPr lang="vi-VN" sz="2400" b="1" i="1" dirty="0"/>
              <a:t>Tạm dịch:</a:t>
            </a:r>
            <a:r>
              <a:rPr lang="vi-VN" sz="2400" i="1" dirty="0"/>
              <a:t> Trước lúc anh ấy kết thúc bài phát biểu của mình, tôi đã ngủ được hơn một giờ.</a:t>
            </a:r>
            <a:endParaRPr lang="en-US" sz="2400" dirty="0"/>
          </a:p>
          <a:p>
            <a:endParaRPr lang="en-US" sz="2400" dirty="0"/>
          </a:p>
        </p:txBody>
      </p:sp>
      <p:sp>
        <p:nvSpPr>
          <p:cNvPr id="8" name="Oval 7"/>
          <p:cNvSpPr/>
          <p:nvPr/>
        </p:nvSpPr>
        <p:spPr>
          <a:xfrm>
            <a:off x="5715000" y="533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p:cNvSpPr/>
          <p:nvPr/>
        </p:nvSpPr>
        <p:spPr>
          <a:xfrm>
            <a:off x="254358" y="4191000"/>
            <a:ext cx="355242"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347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 calcmode="lin" valueType="num">
                                      <p:cBhvr additive="base">
                                        <p:cTn id="1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11" end="11"/>
                                            </p:txEl>
                                          </p:spTgt>
                                        </p:tgtEl>
                                        <p:attrNameLst>
                                          <p:attrName>style.visibility</p:attrName>
                                        </p:attrNameLst>
                                      </p:cBhvr>
                                      <p:to>
                                        <p:strVal val="visible"/>
                                      </p:to>
                                    </p:set>
                                    <p:anim calcmode="lin" valueType="num">
                                      <p:cBhvr additive="base">
                                        <p:cTn id="35"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xEl>
                                              <p:pRg st="12" end="12"/>
                                            </p:txEl>
                                          </p:spTgt>
                                        </p:tgtEl>
                                        <p:attrNameLst>
                                          <p:attrName>style.visibility</p:attrName>
                                        </p:attrNameLst>
                                      </p:cBhvr>
                                      <p:to>
                                        <p:strVal val="visible"/>
                                      </p:to>
                                    </p:set>
                                    <p:anim calcmode="lin" valueType="num">
                                      <p:cBhvr additive="base">
                                        <p:cTn id="39"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
                                            <p:txEl>
                                              <p:pRg st="13" end="13"/>
                                            </p:txEl>
                                          </p:spTgt>
                                        </p:tgtEl>
                                        <p:attrNameLst>
                                          <p:attrName>style.visibility</p:attrName>
                                        </p:attrNameLst>
                                      </p:cBhvr>
                                      <p:to>
                                        <p:strVal val="visible"/>
                                      </p:to>
                                    </p:set>
                                    <p:anim calcmode="lin" valueType="num">
                                      <p:cBhvr additive="base">
                                        <p:cTn id="43"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
                                            <p:txEl>
                                              <p:pRg st="14" end="14"/>
                                            </p:txEl>
                                          </p:spTgt>
                                        </p:tgtEl>
                                        <p:attrNameLst>
                                          <p:attrName>style.visibility</p:attrName>
                                        </p:attrNameLst>
                                      </p:cBhvr>
                                      <p:to>
                                        <p:strVal val="visible"/>
                                      </p:to>
                                    </p:set>
                                    <p:anim calcmode="lin" valueType="num">
                                      <p:cBhvr additive="base">
                                        <p:cTn id="47"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ppt_x"/>
                                          </p:val>
                                        </p:tav>
                                        <p:tav tm="100000">
                                          <p:val>
                                            <p:strVal val="#ppt_x"/>
                                          </p:val>
                                        </p:tav>
                                      </p:tavLst>
                                    </p:anim>
                                    <p:anim calcmode="lin" valueType="num">
                                      <p:cBhvr additive="base">
                                        <p:cTn id="5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6740307"/>
          </a:xfrm>
          <a:prstGeom prst="rect">
            <a:avLst/>
          </a:prstGeom>
          <a:noFill/>
        </p:spPr>
        <p:txBody>
          <a:bodyPr wrap="square" rtlCol="0">
            <a:spAutoFit/>
          </a:bodyPr>
          <a:lstStyle/>
          <a:p>
            <a:r>
              <a:rPr lang="en-US" b="1" dirty="0"/>
              <a:t>Question 11</a:t>
            </a:r>
            <a:r>
              <a:rPr lang="vi-VN" dirty="0"/>
              <a:t>. The sight of his pale face brought _______ to me how ill he really was.</a:t>
            </a:r>
            <a:endParaRPr lang="en-US" dirty="0"/>
          </a:p>
          <a:p>
            <a:r>
              <a:rPr lang="vi-VN" b="1" dirty="0"/>
              <a:t>	A. </a:t>
            </a:r>
            <a:r>
              <a:rPr lang="vi-VN" dirty="0"/>
              <a:t>place	</a:t>
            </a:r>
            <a:r>
              <a:rPr lang="vi-VN" b="1" dirty="0"/>
              <a:t>B. </a:t>
            </a:r>
            <a:r>
              <a:rPr lang="vi-VN" dirty="0"/>
              <a:t>house	</a:t>
            </a:r>
            <a:r>
              <a:rPr lang="vi-VN" b="1" dirty="0"/>
              <a:t>C. </a:t>
            </a:r>
            <a:r>
              <a:rPr lang="vi-VN" dirty="0"/>
              <a:t>life	</a:t>
            </a:r>
            <a:r>
              <a:rPr lang="vi-VN" b="1" dirty="0"/>
              <a:t>D. </a:t>
            </a:r>
            <a:r>
              <a:rPr lang="vi-VN" dirty="0"/>
              <a:t>home</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Cụm</a:t>
            </a:r>
            <a:r>
              <a:rPr lang="vi-VN" dirty="0"/>
              <a:t> từ</a:t>
            </a:r>
            <a:r>
              <a:rPr lang="en-US" dirty="0"/>
              <a:t> </a:t>
            </a:r>
            <a:r>
              <a:rPr lang="en-US" dirty="0" err="1"/>
              <a:t>cố</a:t>
            </a:r>
            <a:r>
              <a:rPr lang="en-US" dirty="0"/>
              <a:t> </a:t>
            </a:r>
            <a:r>
              <a:rPr lang="en-US" dirty="0" err="1"/>
              <a:t>định</a:t>
            </a:r>
            <a:endParaRPr lang="en-US" dirty="0"/>
          </a:p>
          <a:p>
            <a:r>
              <a:rPr lang="en-US" dirty="0" err="1"/>
              <a:t>Giải</a:t>
            </a:r>
            <a:r>
              <a:rPr lang="en-US" dirty="0"/>
              <a:t> </a:t>
            </a:r>
            <a:r>
              <a:rPr lang="en-US" dirty="0" err="1"/>
              <a:t>thích</a:t>
            </a:r>
            <a:r>
              <a:rPr lang="en-US" dirty="0"/>
              <a:t>:</a:t>
            </a:r>
          </a:p>
          <a:p>
            <a:r>
              <a:rPr lang="vi-VN" dirty="0"/>
              <a:t>bring/ come home to sb: khiến bạn nhận ra rằng một điều nào đó khó khăn hay nghiêm trọng tới mức nào </a:t>
            </a:r>
            <a:endParaRPr lang="en-US" dirty="0"/>
          </a:p>
          <a:p>
            <a:r>
              <a:rPr lang="vi-VN" b="1" i="1" dirty="0"/>
              <a:t>Tạm dịch: </a:t>
            </a:r>
            <a:r>
              <a:rPr lang="vi-VN" i="1" dirty="0"/>
              <a:t>Gương mặt nhợt nhạt của anh ấy khiến tôi nhận ra rằng anh ấy thật sự rất ốm (bệnh). </a:t>
            </a:r>
            <a:endParaRPr lang="en-US" dirty="0"/>
          </a:p>
          <a:p>
            <a:r>
              <a:rPr lang="en-US" b="1" dirty="0"/>
              <a:t>Question 12</a:t>
            </a:r>
            <a:r>
              <a:rPr lang="vi-VN" dirty="0"/>
              <a:t>. The visit to my old school _______ an early memory of my favourite teacher, Mr. Bell.</a:t>
            </a:r>
            <a:endParaRPr lang="en-US" dirty="0"/>
          </a:p>
          <a:p>
            <a:r>
              <a:rPr lang="vi-VN" b="1" dirty="0"/>
              <a:t>	A. </a:t>
            </a:r>
            <a:r>
              <a:rPr lang="vi-VN" dirty="0"/>
              <a:t>honour	</a:t>
            </a:r>
            <a:r>
              <a:rPr lang="vi-VN" b="1" dirty="0"/>
              <a:t>B. </a:t>
            </a:r>
            <a:r>
              <a:rPr lang="vi-VN" dirty="0"/>
              <a:t>jog	</a:t>
            </a:r>
            <a:r>
              <a:rPr lang="vi-VN" b="1" dirty="0"/>
              <a:t>C. </a:t>
            </a:r>
            <a:r>
              <a:rPr lang="vi-VN" dirty="0"/>
              <a:t>trigger	</a:t>
            </a:r>
            <a:r>
              <a:rPr lang="vi-VN" b="1" dirty="0"/>
              <a:t>D. </a:t>
            </a:r>
            <a:r>
              <a:rPr lang="vi-VN" dirty="0"/>
              <a:t>repress</a:t>
            </a:r>
            <a:endParaRPr lang="en-US" dirty="0"/>
          </a:p>
          <a:p>
            <a:endParaRPr lang="vi-VN" b="1" dirty="0" smtClean="0"/>
          </a:p>
          <a:p>
            <a:r>
              <a:rPr lang="fr-FR" dirty="0" err="1" smtClean="0"/>
              <a:t>Kiến</a:t>
            </a:r>
            <a:r>
              <a:rPr lang="fr-FR" dirty="0" smtClean="0"/>
              <a:t> </a:t>
            </a:r>
            <a:r>
              <a:rPr lang="fr-FR" dirty="0" err="1"/>
              <a:t>thức</a:t>
            </a:r>
            <a:r>
              <a:rPr lang="fr-FR" dirty="0"/>
              <a:t>: </a:t>
            </a:r>
            <a:r>
              <a:rPr lang="fr-FR" dirty="0" err="1"/>
              <a:t>Từ</a:t>
            </a:r>
            <a:r>
              <a:rPr lang="fr-FR" dirty="0"/>
              <a:t> </a:t>
            </a:r>
            <a:r>
              <a:rPr lang="fr-FR" dirty="0" err="1"/>
              <a:t>vựng</a:t>
            </a:r>
            <a:endParaRPr lang="en-US" dirty="0"/>
          </a:p>
          <a:p>
            <a:r>
              <a:rPr lang="fr-FR" dirty="0" err="1"/>
              <a:t>Giải</a:t>
            </a:r>
            <a:r>
              <a:rPr lang="fr-FR" dirty="0"/>
              <a:t> </a:t>
            </a:r>
            <a:r>
              <a:rPr lang="fr-FR" dirty="0" err="1"/>
              <a:t>thích</a:t>
            </a:r>
            <a:r>
              <a:rPr lang="fr-FR" dirty="0"/>
              <a:t>: </a:t>
            </a:r>
            <a:endParaRPr lang="en-US" dirty="0"/>
          </a:p>
          <a:p>
            <a:r>
              <a:rPr lang="vi-VN" dirty="0"/>
              <a:t>Trigger a memory: khơi dậy ký ức</a:t>
            </a:r>
            <a:endParaRPr lang="en-US" dirty="0"/>
          </a:p>
          <a:p>
            <a:r>
              <a:rPr lang="vi-VN" dirty="0"/>
              <a:t>Honour: thể hiện sự tôn trọng</a:t>
            </a:r>
            <a:endParaRPr lang="en-US" dirty="0"/>
          </a:p>
          <a:p>
            <a:r>
              <a:rPr lang="vi-VN" dirty="0"/>
              <a:t>Jog one’s memory: khiến ai đột nhiên nhớ thứ gì</a:t>
            </a:r>
            <a:endParaRPr lang="en-US" dirty="0"/>
          </a:p>
          <a:p>
            <a:r>
              <a:rPr lang="vi-VN" dirty="0"/>
              <a:t>repress: đè nén (cảm xúc)</a:t>
            </a:r>
            <a:endParaRPr lang="en-US" dirty="0"/>
          </a:p>
          <a:p>
            <a:r>
              <a:rPr lang="vi-VN" dirty="0"/>
              <a:t>Ta sẽ dùng đáp án B nếu có tính từ sở hữu trước “memory”</a:t>
            </a:r>
            <a:endParaRPr lang="en-US" dirty="0"/>
          </a:p>
          <a:p>
            <a:r>
              <a:rPr lang="vi-VN" b="1" i="1" dirty="0"/>
              <a:t>Tạm dịch:</a:t>
            </a:r>
            <a:r>
              <a:rPr lang="vi-VN" i="1" dirty="0"/>
              <a:t> </a:t>
            </a:r>
            <a:endParaRPr lang="en-US" dirty="0"/>
          </a:p>
          <a:p>
            <a:r>
              <a:rPr lang="vi-VN" i="1" dirty="0"/>
              <a:t>Chuyến thăm trường cũ của tôi khơi dậy ký ức ban đầu về người thầy mà tôi yêu thích, thầy Bell.</a:t>
            </a:r>
            <a:endParaRPr lang="en-US" dirty="0"/>
          </a:p>
          <a:p>
            <a:endParaRPr lang="en-US" dirty="0"/>
          </a:p>
        </p:txBody>
      </p:sp>
      <p:sp>
        <p:nvSpPr>
          <p:cNvPr id="6" name="Oval 5"/>
          <p:cNvSpPr/>
          <p:nvPr/>
        </p:nvSpPr>
        <p:spPr>
          <a:xfrm>
            <a:off x="4800600" y="533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3810000" y="3276600"/>
            <a:ext cx="304800" cy="32215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88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Effect transition="in" filter="fade">
                                      <p:cBhvr>
                                        <p:cTn id="31" dur="1000"/>
                                        <p:tgtEl>
                                          <p:spTgt spid="5">
                                            <p:txEl>
                                              <p:pRg st="10" end="10"/>
                                            </p:txEl>
                                          </p:spTgt>
                                        </p:tgtEl>
                                      </p:cBhvr>
                                    </p:animEffect>
                                    <p:anim calcmode="lin" valueType="num">
                                      <p:cBhvr>
                                        <p:cTn id="32"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fade">
                                      <p:cBhvr>
                                        <p:cTn id="36" dur="1000"/>
                                        <p:tgtEl>
                                          <p:spTgt spid="5">
                                            <p:txEl>
                                              <p:pRg st="11" end="11"/>
                                            </p:txEl>
                                          </p:spTgt>
                                        </p:tgtEl>
                                      </p:cBhvr>
                                    </p:animEffect>
                                    <p:anim calcmode="lin" valueType="num">
                                      <p:cBhvr>
                                        <p:cTn id="37"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5">
                                            <p:txEl>
                                              <p:pRg st="12" end="12"/>
                                            </p:txEl>
                                          </p:spTgt>
                                        </p:tgtEl>
                                        <p:attrNameLst>
                                          <p:attrName>style.visibility</p:attrName>
                                        </p:attrNameLst>
                                      </p:cBhvr>
                                      <p:to>
                                        <p:strVal val="visible"/>
                                      </p:to>
                                    </p:set>
                                    <p:animEffect transition="in" filter="fade">
                                      <p:cBhvr>
                                        <p:cTn id="41" dur="1000"/>
                                        <p:tgtEl>
                                          <p:spTgt spid="5">
                                            <p:txEl>
                                              <p:pRg st="12" end="12"/>
                                            </p:txEl>
                                          </p:spTgt>
                                        </p:tgtEl>
                                      </p:cBhvr>
                                    </p:animEffect>
                                    <p:anim calcmode="lin" valueType="num">
                                      <p:cBhvr>
                                        <p:cTn id="42"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fade">
                                      <p:cBhvr>
                                        <p:cTn id="46" dur="1000"/>
                                        <p:tgtEl>
                                          <p:spTgt spid="5">
                                            <p:txEl>
                                              <p:pRg st="13" end="13"/>
                                            </p:txEl>
                                          </p:spTgt>
                                        </p:tgtEl>
                                      </p:cBhvr>
                                    </p:animEffect>
                                    <p:anim calcmode="lin" valueType="num">
                                      <p:cBhvr>
                                        <p:cTn id="47"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5">
                                            <p:txEl>
                                              <p:pRg st="14" end="14"/>
                                            </p:txEl>
                                          </p:spTgt>
                                        </p:tgtEl>
                                        <p:attrNameLst>
                                          <p:attrName>style.visibility</p:attrName>
                                        </p:attrNameLst>
                                      </p:cBhvr>
                                      <p:to>
                                        <p:strVal val="visible"/>
                                      </p:to>
                                    </p:set>
                                    <p:animEffect transition="in" filter="fade">
                                      <p:cBhvr>
                                        <p:cTn id="51" dur="1000"/>
                                        <p:tgtEl>
                                          <p:spTgt spid="5">
                                            <p:txEl>
                                              <p:pRg st="14" end="14"/>
                                            </p:txEl>
                                          </p:spTgt>
                                        </p:tgtEl>
                                      </p:cBhvr>
                                    </p:animEffect>
                                    <p:anim calcmode="lin" valueType="num">
                                      <p:cBhvr>
                                        <p:cTn id="52"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5">
                                            <p:txEl>
                                              <p:pRg st="15" end="15"/>
                                            </p:txEl>
                                          </p:spTgt>
                                        </p:tgtEl>
                                        <p:attrNameLst>
                                          <p:attrName>style.visibility</p:attrName>
                                        </p:attrNameLst>
                                      </p:cBhvr>
                                      <p:to>
                                        <p:strVal val="visible"/>
                                      </p:to>
                                    </p:set>
                                    <p:animEffect transition="in" filter="fade">
                                      <p:cBhvr>
                                        <p:cTn id="56" dur="1000"/>
                                        <p:tgtEl>
                                          <p:spTgt spid="5">
                                            <p:txEl>
                                              <p:pRg st="15" end="15"/>
                                            </p:txEl>
                                          </p:spTgt>
                                        </p:tgtEl>
                                      </p:cBhvr>
                                    </p:animEffect>
                                    <p:anim calcmode="lin" valueType="num">
                                      <p:cBhvr>
                                        <p:cTn id="57"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5">
                                            <p:txEl>
                                              <p:pRg st="16" end="16"/>
                                            </p:txEl>
                                          </p:spTgt>
                                        </p:tgtEl>
                                        <p:attrNameLst>
                                          <p:attrName>style.visibility</p:attrName>
                                        </p:attrNameLst>
                                      </p:cBhvr>
                                      <p:to>
                                        <p:strVal val="visible"/>
                                      </p:to>
                                    </p:set>
                                    <p:animEffect transition="in" filter="fade">
                                      <p:cBhvr>
                                        <p:cTn id="61" dur="1000"/>
                                        <p:tgtEl>
                                          <p:spTgt spid="5">
                                            <p:txEl>
                                              <p:pRg st="16" end="16"/>
                                            </p:txEl>
                                          </p:spTgt>
                                        </p:tgtEl>
                                      </p:cBhvr>
                                    </p:animEffect>
                                    <p:anim calcmode="lin" valueType="num">
                                      <p:cBhvr>
                                        <p:cTn id="62"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5">
                                            <p:txEl>
                                              <p:pRg st="17" end="17"/>
                                            </p:txEl>
                                          </p:spTgt>
                                        </p:tgtEl>
                                        <p:attrNameLst>
                                          <p:attrName>style.visibility</p:attrName>
                                        </p:attrNameLst>
                                      </p:cBhvr>
                                      <p:to>
                                        <p:strVal val="visible"/>
                                      </p:to>
                                    </p:set>
                                    <p:animEffect transition="in" filter="fade">
                                      <p:cBhvr>
                                        <p:cTn id="66" dur="1000"/>
                                        <p:tgtEl>
                                          <p:spTgt spid="5">
                                            <p:txEl>
                                              <p:pRg st="17" end="17"/>
                                            </p:txEl>
                                          </p:spTgt>
                                        </p:tgtEl>
                                      </p:cBhvr>
                                    </p:animEffect>
                                    <p:anim calcmode="lin" valueType="num">
                                      <p:cBhvr>
                                        <p:cTn id="67"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68" dur="1000" fill="hold"/>
                                        <p:tgtEl>
                                          <p:spTgt spid="5">
                                            <p:txEl>
                                              <p:pRg st="17" end="17"/>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5">
                                            <p:txEl>
                                              <p:pRg st="18" end="18"/>
                                            </p:txEl>
                                          </p:spTgt>
                                        </p:tgtEl>
                                        <p:attrNameLst>
                                          <p:attrName>style.visibility</p:attrName>
                                        </p:attrNameLst>
                                      </p:cBhvr>
                                      <p:to>
                                        <p:strVal val="visible"/>
                                      </p:to>
                                    </p:set>
                                    <p:animEffect transition="in" filter="fade">
                                      <p:cBhvr>
                                        <p:cTn id="71" dur="1000"/>
                                        <p:tgtEl>
                                          <p:spTgt spid="5">
                                            <p:txEl>
                                              <p:pRg st="18" end="18"/>
                                            </p:txEl>
                                          </p:spTgt>
                                        </p:tgtEl>
                                      </p:cBhvr>
                                    </p:animEffect>
                                    <p:anim calcmode="lin" valueType="num">
                                      <p:cBhvr>
                                        <p:cTn id="72" dur="1000" fill="hold"/>
                                        <p:tgtEl>
                                          <p:spTgt spid="5">
                                            <p:txEl>
                                              <p:pRg st="18" end="18"/>
                                            </p:txEl>
                                          </p:spTgt>
                                        </p:tgtEl>
                                        <p:attrNameLst>
                                          <p:attrName>ppt_x</p:attrName>
                                        </p:attrNameLst>
                                      </p:cBhvr>
                                      <p:tavLst>
                                        <p:tav tm="0">
                                          <p:val>
                                            <p:strVal val="#ppt_x"/>
                                          </p:val>
                                        </p:tav>
                                        <p:tav tm="100000">
                                          <p:val>
                                            <p:strVal val="#ppt_x"/>
                                          </p:val>
                                        </p:tav>
                                      </p:tavLst>
                                    </p:anim>
                                    <p:anim calcmode="lin" valueType="num">
                                      <p:cBhvr>
                                        <p:cTn id="73" dur="1000" fill="hold"/>
                                        <p:tgtEl>
                                          <p:spTgt spid="5">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7"/>
                                        </p:tgtEl>
                                        <p:attrNameLst>
                                          <p:attrName>style.visibility</p:attrName>
                                        </p:attrNameLst>
                                      </p:cBhvr>
                                      <p:to>
                                        <p:strVal val="visible"/>
                                      </p:to>
                                    </p:set>
                                    <p:anim calcmode="lin" valueType="num">
                                      <p:cBhvr additive="base">
                                        <p:cTn id="78" dur="500" fill="hold"/>
                                        <p:tgtEl>
                                          <p:spTgt spid="7"/>
                                        </p:tgtEl>
                                        <p:attrNameLst>
                                          <p:attrName>ppt_x</p:attrName>
                                        </p:attrNameLst>
                                      </p:cBhvr>
                                      <p:tavLst>
                                        <p:tav tm="0">
                                          <p:val>
                                            <p:strVal val="#ppt_x"/>
                                          </p:val>
                                        </p:tav>
                                        <p:tav tm="100000">
                                          <p:val>
                                            <p:strVal val="#ppt_x"/>
                                          </p:val>
                                        </p:tav>
                                      </p:tavLst>
                                    </p:anim>
                                    <p:anim calcmode="lin" valueType="num">
                                      <p:cBhvr additive="base">
                                        <p:cTn id="7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7294305"/>
          </a:xfrm>
          <a:prstGeom prst="rect">
            <a:avLst/>
          </a:prstGeom>
          <a:noFill/>
        </p:spPr>
        <p:txBody>
          <a:bodyPr wrap="square" rtlCol="0">
            <a:spAutoFit/>
          </a:bodyPr>
          <a:lstStyle/>
          <a:p>
            <a:r>
              <a:rPr lang="en-US" b="1" dirty="0"/>
              <a:t>Question 13</a:t>
            </a:r>
            <a:r>
              <a:rPr lang="vi-VN" dirty="0"/>
              <a:t>. A lot of young people don’t know how the Internet _______.</a:t>
            </a:r>
            <a:endParaRPr lang="en-US" dirty="0"/>
          </a:p>
          <a:p>
            <a:r>
              <a:rPr lang="vi-VN" b="1" dirty="0"/>
              <a:t>	A. </a:t>
            </a:r>
            <a:r>
              <a:rPr lang="vi-VN" dirty="0"/>
              <a:t>invents	</a:t>
            </a:r>
            <a:r>
              <a:rPr lang="vi-VN" b="1" dirty="0"/>
              <a:t>B. </a:t>
            </a:r>
            <a:r>
              <a:rPr lang="vi-VN" dirty="0"/>
              <a:t>has invented	</a:t>
            </a:r>
            <a:r>
              <a:rPr lang="vi-VN" b="1" dirty="0"/>
              <a:t>C. </a:t>
            </a:r>
            <a:r>
              <a:rPr lang="vi-VN" dirty="0"/>
              <a:t>invented	</a:t>
            </a:r>
            <a:r>
              <a:rPr lang="vi-VN" b="1" dirty="0"/>
              <a:t>D. </a:t>
            </a:r>
            <a:r>
              <a:rPr lang="vi-VN" dirty="0"/>
              <a:t>was invented</a:t>
            </a:r>
            <a:endParaRPr lang="en-US" dirty="0"/>
          </a:p>
          <a:p>
            <a:r>
              <a:rPr lang="vi-VN" dirty="0"/>
              <a:t> </a:t>
            </a:r>
            <a:endParaRPr lang="vi-VN" b="1" dirty="0" smtClean="0"/>
          </a:p>
          <a:p>
            <a:r>
              <a:rPr lang="fr-FR" dirty="0" err="1" smtClean="0"/>
              <a:t>Kiến</a:t>
            </a:r>
            <a:r>
              <a:rPr lang="fr-FR" dirty="0" smtClean="0"/>
              <a:t> </a:t>
            </a:r>
            <a:r>
              <a:rPr lang="fr-FR" dirty="0" err="1"/>
              <a:t>thức</a:t>
            </a:r>
            <a:r>
              <a:rPr lang="fr-FR" dirty="0"/>
              <a:t>: </a:t>
            </a:r>
            <a:r>
              <a:rPr lang="fr-FR" dirty="0" err="1"/>
              <a:t>Câu</a:t>
            </a:r>
            <a:r>
              <a:rPr lang="fr-FR" dirty="0"/>
              <a:t> </a:t>
            </a:r>
            <a:r>
              <a:rPr lang="fr-FR" dirty="0" err="1"/>
              <a:t>bị</a:t>
            </a:r>
            <a:r>
              <a:rPr lang="fr-FR" dirty="0"/>
              <a:t> </a:t>
            </a:r>
            <a:r>
              <a:rPr lang="fr-FR" dirty="0" err="1"/>
              <a:t>động</a:t>
            </a:r>
            <a:endParaRPr lang="en-US" dirty="0"/>
          </a:p>
          <a:p>
            <a:r>
              <a:rPr lang="vi-VN" dirty="0" smtClean="0"/>
              <a:t>Căn </a:t>
            </a:r>
            <a:r>
              <a:rPr lang="vi-VN" dirty="0"/>
              <a:t>cứ vào nghĩa ta thấy câu này nói về sự kiện diễn ra trong quá khứ nên ta chia ở thì quá khứ đơn.</a:t>
            </a:r>
            <a:endParaRPr lang="en-US" dirty="0"/>
          </a:p>
          <a:p>
            <a:r>
              <a:rPr lang="vi-VN" dirty="0"/>
              <a:t>Chủ ngữ “the Internet” là số ít nên ta chia động từ ở số ít</a:t>
            </a:r>
            <a:endParaRPr lang="en-US" dirty="0"/>
          </a:p>
          <a:p>
            <a:r>
              <a:rPr lang="vi-VN" dirty="0"/>
              <a:t>Câu mang nghĩa bị động</a:t>
            </a:r>
            <a:endParaRPr lang="en-US" dirty="0"/>
          </a:p>
          <a:p>
            <a:r>
              <a:rPr lang="vi-VN" b="1" i="1" dirty="0"/>
              <a:t>Tạm dịch</a:t>
            </a:r>
            <a:r>
              <a:rPr lang="vi-VN" i="1" dirty="0"/>
              <a:t>: Rất nhiều người trẻ tuổi không biết Internet được phát minh như thế nào.</a:t>
            </a:r>
            <a:endParaRPr lang="en-US" dirty="0"/>
          </a:p>
          <a:p>
            <a:r>
              <a:rPr lang="fr-FR" b="1" dirty="0"/>
              <a:t> </a:t>
            </a:r>
            <a:endParaRPr lang="en-US" dirty="0"/>
          </a:p>
          <a:p>
            <a:r>
              <a:rPr lang="en-US" b="1" dirty="0"/>
              <a:t>Question 14</a:t>
            </a:r>
            <a:r>
              <a:rPr lang="vi-VN" dirty="0"/>
              <a:t>. _______ from the disease, she’s more aware of the importance of taking regular</a:t>
            </a:r>
            <a:endParaRPr lang="en-US" dirty="0"/>
          </a:p>
          <a:p>
            <a:r>
              <a:rPr lang="vi-VN" dirty="0"/>
              <a:t>exercise.</a:t>
            </a:r>
            <a:endParaRPr lang="en-US" dirty="0"/>
          </a:p>
          <a:p>
            <a:r>
              <a:rPr lang="vi-VN" b="1" dirty="0"/>
              <a:t>	A. </a:t>
            </a:r>
            <a:r>
              <a:rPr lang="vi-VN" dirty="0"/>
              <a:t>Having recovered	</a:t>
            </a:r>
            <a:r>
              <a:rPr lang="vi-VN" b="1" dirty="0"/>
              <a:t>B. </a:t>
            </a:r>
            <a:r>
              <a:rPr lang="vi-VN" dirty="0"/>
              <a:t>Recover	</a:t>
            </a:r>
            <a:r>
              <a:rPr lang="vi-VN" b="1" dirty="0"/>
              <a:t>C. </a:t>
            </a:r>
            <a:r>
              <a:rPr lang="vi-VN" dirty="0"/>
              <a:t>To recover	</a:t>
            </a:r>
            <a:r>
              <a:rPr lang="vi-VN" b="1" dirty="0"/>
              <a:t>D. </a:t>
            </a:r>
            <a:r>
              <a:rPr lang="vi-VN" dirty="0"/>
              <a:t>Being recovered</a:t>
            </a:r>
            <a:endParaRPr lang="en-US" dirty="0"/>
          </a:p>
          <a:p>
            <a:endParaRPr lang="vi-VN" b="1" dirty="0" smtClean="0"/>
          </a:p>
          <a:p>
            <a:r>
              <a:rPr lang="fr-FR" dirty="0" err="1" smtClean="0"/>
              <a:t>Kiến</a:t>
            </a:r>
            <a:r>
              <a:rPr lang="fr-FR" dirty="0" smtClean="0"/>
              <a:t> </a:t>
            </a:r>
            <a:r>
              <a:rPr lang="fr-FR" dirty="0" err="1"/>
              <a:t>thức</a:t>
            </a:r>
            <a:r>
              <a:rPr lang="fr-FR" dirty="0"/>
              <a:t> : </a:t>
            </a:r>
            <a:r>
              <a:rPr lang="fr-FR" dirty="0" err="1"/>
              <a:t>Rút</a:t>
            </a:r>
            <a:r>
              <a:rPr lang="fr-FR" dirty="0"/>
              <a:t> </a:t>
            </a:r>
            <a:r>
              <a:rPr lang="fr-FR" dirty="0" err="1"/>
              <a:t>gọn</a:t>
            </a:r>
            <a:r>
              <a:rPr lang="fr-FR" dirty="0"/>
              <a:t> </a:t>
            </a:r>
            <a:r>
              <a:rPr lang="fr-FR" dirty="0" err="1"/>
              <a:t>mệnh</a:t>
            </a:r>
            <a:r>
              <a:rPr lang="fr-FR" dirty="0"/>
              <a:t> </a:t>
            </a:r>
            <a:r>
              <a:rPr lang="fr-FR" dirty="0" err="1"/>
              <a:t>đề</a:t>
            </a:r>
            <a:r>
              <a:rPr lang="fr-FR" dirty="0"/>
              <a:t> </a:t>
            </a:r>
            <a:r>
              <a:rPr lang="fr-FR" dirty="0" err="1"/>
              <a:t>trạng</a:t>
            </a:r>
            <a:r>
              <a:rPr lang="fr-FR" dirty="0"/>
              <a:t> </a:t>
            </a:r>
            <a:r>
              <a:rPr lang="fr-FR" dirty="0" err="1"/>
              <a:t>ngữ</a:t>
            </a:r>
            <a:endParaRPr lang="en-US" dirty="0"/>
          </a:p>
          <a:p>
            <a:r>
              <a:rPr lang="fr-FR" dirty="0" err="1"/>
              <a:t>Giải</a:t>
            </a:r>
            <a:r>
              <a:rPr lang="fr-FR" dirty="0"/>
              <a:t> </a:t>
            </a:r>
            <a:r>
              <a:rPr lang="fr-FR" dirty="0" err="1"/>
              <a:t>thích</a:t>
            </a:r>
            <a:r>
              <a:rPr lang="fr-FR" dirty="0"/>
              <a:t>: </a:t>
            </a:r>
            <a:endParaRPr lang="en-US" dirty="0"/>
          </a:p>
          <a:p>
            <a:r>
              <a:rPr lang="en-US" dirty="0" err="1"/>
              <a:t>Câu</a:t>
            </a:r>
            <a:r>
              <a:rPr lang="vi-VN" dirty="0"/>
              <a:t> đầy đủ: After she he had recovered from the disease, she’s more aware of the importance of taking regular exercise.</a:t>
            </a:r>
            <a:endParaRPr lang="en-US" dirty="0"/>
          </a:p>
          <a:p>
            <a:r>
              <a:rPr lang="vi-VN" dirty="0"/>
              <a:t>Rút gọn: Having recovered from the disease, she’s more aware of the importance of taking regular exercise.</a:t>
            </a:r>
            <a:endParaRPr lang="en-US" dirty="0"/>
          </a:p>
          <a:p>
            <a:r>
              <a:rPr lang="vi-VN" b="1" i="1" dirty="0"/>
              <a:t>Tạm dịch:</a:t>
            </a:r>
            <a:r>
              <a:rPr lang="vi-VN" i="1" dirty="0"/>
              <a:t> Sau khi khỏi bệnh, cô ấy nhận thức rõ hơn về tầm quan trọng của việc tập thể dục thường xuyên.</a:t>
            </a:r>
            <a:endParaRPr lang="en-US" dirty="0"/>
          </a:p>
          <a:p>
            <a:endParaRPr lang="en-US" dirty="0"/>
          </a:p>
        </p:txBody>
      </p:sp>
      <p:sp>
        <p:nvSpPr>
          <p:cNvPr id="6" name="Oval 5"/>
          <p:cNvSpPr/>
          <p:nvPr/>
        </p:nvSpPr>
        <p:spPr>
          <a:xfrm>
            <a:off x="6553200" y="533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990600" y="3875752"/>
            <a:ext cx="533400" cy="23904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50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13" end="13"/>
                                            </p:txEl>
                                          </p:spTgt>
                                        </p:tgtEl>
                                        <p:attrNameLst>
                                          <p:attrName>style.visibility</p:attrName>
                                        </p:attrNameLst>
                                      </p:cBhvr>
                                      <p:to>
                                        <p:strVal val="visible"/>
                                      </p:to>
                                    </p:set>
                                    <p:animEffect transition="in" filter="fade">
                                      <p:cBhvr>
                                        <p:cTn id="31" dur="1000"/>
                                        <p:tgtEl>
                                          <p:spTgt spid="5">
                                            <p:txEl>
                                              <p:pRg st="13" end="13"/>
                                            </p:txEl>
                                          </p:spTgt>
                                        </p:tgtEl>
                                      </p:cBhvr>
                                    </p:animEffect>
                                    <p:anim calcmode="lin" valueType="num">
                                      <p:cBhvr>
                                        <p:cTn id="32"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14" end="14"/>
                                            </p:txEl>
                                          </p:spTgt>
                                        </p:tgtEl>
                                        <p:attrNameLst>
                                          <p:attrName>style.visibility</p:attrName>
                                        </p:attrNameLst>
                                      </p:cBhvr>
                                      <p:to>
                                        <p:strVal val="visible"/>
                                      </p:to>
                                    </p:set>
                                    <p:animEffect transition="in" filter="fade">
                                      <p:cBhvr>
                                        <p:cTn id="36" dur="1000"/>
                                        <p:tgtEl>
                                          <p:spTgt spid="5">
                                            <p:txEl>
                                              <p:pRg st="14" end="14"/>
                                            </p:txEl>
                                          </p:spTgt>
                                        </p:tgtEl>
                                      </p:cBhvr>
                                    </p:animEffect>
                                    <p:anim calcmode="lin" valueType="num">
                                      <p:cBhvr>
                                        <p:cTn id="37"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5">
                                            <p:txEl>
                                              <p:pRg st="15" end="15"/>
                                            </p:txEl>
                                          </p:spTgt>
                                        </p:tgtEl>
                                        <p:attrNameLst>
                                          <p:attrName>style.visibility</p:attrName>
                                        </p:attrNameLst>
                                      </p:cBhvr>
                                      <p:to>
                                        <p:strVal val="visible"/>
                                      </p:to>
                                    </p:set>
                                    <p:animEffect transition="in" filter="fade">
                                      <p:cBhvr>
                                        <p:cTn id="41" dur="1000"/>
                                        <p:tgtEl>
                                          <p:spTgt spid="5">
                                            <p:txEl>
                                              <p:pRg st="15" end="15"/>
                                            </p:txEl>
                                          </p:spTgt>
                                        </p:tgtEl>
                                      </p:cBhvr>
                                    </p:animEffect>
                                    <p:anim calcmode="lin" valueType="num">
                                      <p:cBhvr>
                                        <p:cTn id="42"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5">
                                            <p:txEl>
                                              <p:pRg st="16" end="16"/>
                                            </p:txEl>
                                          </p:spTgt>
                                        </p:tgtEl>
                                        <p:attrNameLst>
                                          <p:attrName>style.visibility</p:attrName>
                                        </p:attrNameLst>
                                      </p:cBhvr>
                                      <p:to>
                                        <p:strVal val="visible"/>
                                      </p:to>
                                    </p:set>
                                    <p:animEffect transition="in" filter="fade">
                                      <p:cBhvr>
                                        <p:cTn id="46" dur="1000"/>
                                        <p:tgtEl>
                                          <p:spTgt spid="5">
                                            <p:txEl>
                                              <p:pRg st="16" end="16"/>
                                            </p:txEl>
                                          </p:spTgt>
                                        </p:tgtEl>
                                      </p:cBhvr>
                                    </p:animEffect>
                                    <p:anim calcmode="lin" valueType="num">
                                      <p:cBhvr>
                                        <p:cTn id="47"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5">
                                            <p:txEl>
                                              <p:pRg st="17" end="17"/>
                                            </p:txEl>
                                          </p:spTgt>
                                        </p:tgtEl>
                                        <p:attrNameLst>
                                          <p:attrName>style.visibility</p:attrName>
                                        </p:attrNameLst>
                                      </p:cBhvr>
                                      <p:to>
                                        <p:strVal val="visible"/>
                                      </p:to>
                                    </p:set>
                                    <p:animEffect transition="in" filter="fade">
                                      <p:cBhvr>
                                        <p:cTn id="51" dur="1000"/>
                                        <p:tgtEl>
                                          <p:spTgt spid="5">
                                            <p:txEl>
                                              <p:pRg st="17" end="17"/>
                                            </p:txEl>
                                          </p:spTgt>
                                        </p:tgtEl>
                                      </p:cBhvr>
                                    </p:animEffect>
                                    <p:anim calcmode="lin" valueType="num">
                                      <p:cBhvr>
                                        <p:cTn id="52"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fill="hold"/>
                                        <p:tgtEl>
                                          <p:spTgt spid="7"/>
                                        </p:tgtEl>
                                        <p:attrNameLst>
                                          <p:attrName>ppt_x</p:attrName>
                                        </p:attrNameLst>
                                      </p:cBhvr>
                                      <p:tavLst>
                                        <p:tav tm="0">
                                          <p:val>
                                            <p:strVal val="#ppt_x"/>
                                          </p:val>
                                        </p:tav>
                                        <p:tav tm="100000">
                                          <p:val>
                                            <p:strVal val="#ppt_x"/>
                                          </p:val>
                                        </p:tav>
                                      </p:tavLst>
                                    </p:anim>
                                    <p:anim calcmode="lin" valueType="num">
                                      <p:cBhvr additive="base">
                                        <p:cTn id="5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4893647"/>
          </a:xfrm>
          <a:prstGeom prst="rect">
            <a:avLst/>
          </a:prstGeom>
          <a:noFill/>
        </p:spPr>
        <p:txBody>
          <a:bodyPr wrap="square" rtlCol="0">
            <a:spAutoFit/>
          </a:bodyPr>
          <a:lstStyle/>
          <a:p>
            <a:r>
              <a:rPr lang="fr-FR" sz="2400" b="1" dirty="0" smtClean="0"/>
              <a:t> </a:t>
            </a:r>
            <a:endParaRPr lang="en-US" sz="2400" dirty="0" smtClean="0"/>
          </a:p>
          <a:p>
            <a:r>
              <a:rPr lang="en-US" sz="2400" b="1" dirty="0" smtClean="0"/>
              <a:t>Question 15</a:t>
            </a:r>
            <a:r>
              <a:rPr lang="vi-VN" sz="2400" dirty="0" smtClean="0"/>
              <a:t>. The more time you spend on social media, _______ you feel.</a:t>
            </a:r>
            <a:endParaRPr lang="en-US" sz="2400" dirty="0" smtClean="0"/>
          </a:p>
          <a:p>
            <a:r>
              <a:rPr lang="vi-VN" sz="2400" b="1" dirty="0" smtClean="0"/>
              <a:t>	A. </a:t>
            </a:r>
            <a:r>
              <a:rPr lang="vi-VN" sz="2400" dirty="0" smtClean="0"/>
              <a:t>the most isolated 	</a:t>
            </a:r>
            <a:r>
              <a:rPr lang="vi-VN" sz="2400" b="1" dirty="0" smtClean="0"/>
              <a:t>B. </a:t>
            </a:r>
            <a:r>
              <a:rPr lang="vi-VN" sz="2400" dirty="0" smtClean="0"/>
              <a:t>more isolated</a:t>
            </a:r>
          </a:p>
          <a:p>
            <a:r>
              <a:rPr lang="vi-VN" sz="2400" dirty="0" smtClean="0"/>
              <a:t>	</a:t>
            </a:r>
            <a:r>
              <a:rPr lang="vi-VN" sz="2400" b="1" dirty="0" smtClean="0"/>
              <a:t>C. </a:t>
            </a:r>
            <a:r>
              <a:rPr lang="vi-VN" sz="2400" dirty="0" smtClean="0"/>
              <a:t>the more isolated 	</a:t>
            </a:r>
            <a:r>
              <a:rPr lang="vi-VN" sz="2400" b="1" dirty="0" smtClean="0"/>
              <a:t>D. </a:t>
            </a:r>
            <a:r>
              <a:rPr lang="vi-VN" sz="2400" dirty="0" smtClean="0"/>
              <a:t>as isolated as</a:t>
            </a:r>
            <a:endParaRPr lang="en-US" sz="2400" dirty="0" smtClean="0"/>
          </a:p>
          <a:p>
            <a:endParaRPr lang="vi-VN" sz="2400" b="1" dirty="0" smtClean="0"/>
          </a:p>
          <a:p>
            <a:r>
              <a:rPr lang="fr-FR" sz="2400" dirty="0" err="1" smtClean="0"/>
              <a:t>Kiến</a:t>
            </a:r>
            <a:r>
              <a:rPr lang="fr-FR" sz="2400" dirty="0" smtClean="0"/>
              <a:t> </a:t>
            </a:r>
            <a:r>
              <a:rPr lang="fr-FR" sz="2400" dirty="0" err="1" smtClean="0"/>
              <a:t>thức</a:t>
            </a:r>
            <a:r>
              <a:rPr lang="fr-FR" sz="2400" dirty="0" smtClean="0"/>
              <a:t>: So </a:t>
            </a:r>
            <a:r>
              <a:rPr lang="fr-FR" sz="2400" dirty="0" err="1" smtClean="0"/>
              <a:t>sánh</a:t>
            </a:r>
            <a:r>
              <a:rPr lang="fr-FR" sz="2400" dirty="0" smtClean="0"/>
              <a:t> </a:t>
            </a:r>
            <a:r>
              <a:rPr lang="fr-FR" sz="2400" dirty="0" err="1" smtClean="0"/>
              <a:t>kép</a:t>
            </a:r>
            <a:endParaRPr lang="en-US" sz="2400" dirty="0" smtClean="0"/>
          </a:p>
          <a:p>
            <a:r>
              <a:rPr lang="fr-FR" sz="2400" dirty="0" err="1" smtClean="0"/>
              <a:t>Giải</a:t>
            </a:r>
            <a:r>
              <a:rPr lang="fr-FR" sz="2400" dirty="0" smtClean="0"/>
              <a:t> </a:t>
            </a:r>
            <a:r>
              <a:rPr lang="fr-FR" sz="2400" dirty="0" err="1" smtClean="0"/>
              <a:t>thích</a:t>
            </a:r>
            <a:r>
              <a:rPr lang="fr-FR" sz="2400" dirty="0" smtClean="0"/>
              <a:t>: </a:t>
            </a:r>
            <a:endParaRPr lang="en-US" sz="2400" dirty="0" smtClean="0"/>
          </a:p>
          <a:p>
            <a:r>
              <a:rPr lang="vi-VN" sz="2400" dirty="0" smtClean="0"/>
              <a:t>Cấu trúc so sánh càng …. càng</a:t>
            </a:r>
            <a:endParaRPr lang="en-US" sz="2400" dirty="0" smtClean="0"/>
          </a:p>
          <a:p>
            <a:r>
              <a:rPr lang="vi-VN" sz="2400" dirty="0" smtClean="0"/>
              <a:t>The + so sánh hơn + S + V, the + so sánh hơn + S + V</a:t>
            </a:r>
            <a:endParaRPr lang="en-US" sz="2400" dirty="0" smtClean="0"/>
          </a:p>
          <a:p>
            <a:r>
              <a:rPr lang="vi-VN" sz="2400" b="1" i="1" dirty="0" smtClean="0"/>
              <a:t>Tạm dịch:</a:t>
            </a:r>
            <a:r>
              <a:rPr lang="vi-VN" sz="2400" i="1" dirty="0" smtClean="0"/>
              <a:t> Càng dành nhiều thời gian trên mạng xã hội, bạn càng cảm thấy cô độc</a:t>
            </a:r>
            <a:r>
              <a:rPr lang="en-US" sz="2400" i="1" dirty="0" smtClean="0"/>
              <a:t>.</a:t>
            </a:r>
            <a:endParaRPr lang="en-US" sz="2400" dirty="0" smtClean="0"/>
          </a:p>
          <a:p>
            <a:endParaRPr lang="en-US" sz="2400" dirty="0"/>
          </a:p>
        </p:txBody>
      </p:sp>
      <p:sp>
        <p:nvSpPr>
          <p:cNvPr id="5" name="Oval 4"/>
          <p:cNvSpPr/>
          <p:nvPr/>
        </p:nvSpPr>
        <p:spPr>
          <a:xfrm>
            <a:off x="1295400" y="175421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733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001643"/>
          </a:xfrm>
          <a:prstGeom prst="rect">
            <a:avLst/>
          </a:prstGeom>
          <a:noFill/>
        </p:spPr>
        <p:txBody>
          <a:bodyPr wrap="square" rtlCol="0">
            <a:spAutoFit/>
          </a:bodyPr>
          <a:lstStyle/>
          <a:p>
            <a:r>
              <a:rPr lang="en-US" sz="2400" b="1" dirty="0"/>
              <a:t>Question 16</a:t>
            </a:r>
            <a:r>
              <a:rPr lang="vi-VN" sz="2400" dirty="0"/>
              <a:t>. Mr David is having dinner with his friend in a restaurant.</a:t>
            </a:r>
            <a:endParaRPr lang="en-US" sz="2400" dirty="0"/>
          </a:p>
          <a:p>
            <a:r>
              <a:rPr lang="vi-VN" sz="2400" dirty="0"/>
              <a:t>- </a:t>
            </a:r>
            <a:r>
              <a:rPr lang="vi-VN" sz="2400" b="1" dirty="0"/>
              <a:t>Mr David</a:t>
            </a:r>
            <a:r>
              <a:rPr lang="vi-VN" sz="2400" dirty="0"/>
              <a:t>: “Could you bring me some water?”</a:t>
            </a:r>
            <a:endParaRPr lang="en-US" sz="2400" dirty="0"/>
          </a:p>
          <a:p>
            <a:r>
              <a:rPr lang="vi-VN" sz="2400" dirty="0"/>
              <a:t>- </a:t>
            </a:r>
            <a:r>
              <a:rPr lang="vi-VN" sz="2400" b="1" dirty="0"/>
              <a:t>Waiter</a:t>
            </a:r>
            <a:r>
              <a:rPr lang="vi-VN" sz="2400" dirty="0"/>
              <a:t>: “____________”</a:t>
            </a:r>
            <a:endParaRPr lang="en-US" sz="2400" dirty="0"/>
          </a:p>
          <a:p>
            <a:r>
              <a:rPr lang="vi-VN" sz="2400" b="1" dirty="0"/>
              <a:t>	A.</a:t>
            </a:r>
            <a:r>
              <a:rPr lang="vi-VN" sz="2400" dirty="0"/>
              <a:t> No, thanks. 	</a:t>
            </a:r>
            <a:r>
              <a:rPr lang="vi-VN" sz="2400" b="1" dirty="0"/>
              <a:t>B.</a:t>
            </a:r>
            <a:r>
              <a:rPr lang="vi-VN" sz="2400" dirty="0"/>
              <a:t> Of course you can.	</a:t>
            </a:r>
            <a:endParaRPr lang="vi-VN" sz="2400" dirty="0" smtClean="0"/>
          </a:p>
          <a:p>
            <a:r>
              <a:rPr lang="vi-VN" sz="2400" b="1" dirty="0" smtClean="0"/>
              <a:t>	C</a:t>
            </a:r>
            <a:r>
              <a:rPr lang="vi-VN" sz="2400" b="1" dirty="0"/>
              <a:t>.</a:t>
            </a:r>
            <a:r>
              <a:rPr lang="vi-VN" sz="2400" dirty="0"/>
              <a:t> I’m afraid not. 	</a:t>
            </a:r>
            <a:r>
              <a:rPr lang="vi-VN" sz="2400" b="1" dirty="0"/>
              <a:t>D.</a:t>
            </a:r>
            <a:r>
              <a:rPr lang="vi-VN" sz="2400" dirty="0"/>
              <a:t> Certainly, sir.</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đề</a:t>
            </a:r>
            <a:r>
              <a:rPr lang="en-US" sz="2400" dirty="0"/>
              <a:t> </a:t>
            </a:r>
            <a:r>
              <a:rPr lang="en-US" sz="2400" dirty="0" err="1"/>
              <a:t>nghị</a:t>
            </a:r>
            <a:r>
              <a:rPr lang="en-US" sz="2400" dirty="0"/>
              <a:t>)</a:t>
            </a:r>
          </a:p>
          <a:p>
            <a:r>
              <a:rPr lang="en-US" sz="2400" dirty="0" err="1"/>
              <a:t>Giải</a:t>
            </a:r>
            <a:r>
              <a:rPr lang="en-US" sz="2400" dirty="0"/>
              <a:t> </a:t>
            </a:r>
            <a:r>
              <a:rPr lang="en-US" sz="2400" dirty="0" err="1"/>
              <a:t>thích</a:t>
            </a:r>
            <a:r>
              <a:rPr lang="en-US" sz="2400" dirty="0"/>
              <a:t>: </a:t>
            </a:r>
          </a:p>
          <a:p>
            <a:r>
              <a:rPr lang="vi-VN" sz="2400" dirty="0"/>
              <a:t>Ông </a:t>
            </a:r>
            <a:r>
              <a:rPr lang="fr-FR" sz="2400" dirty="0"/>
              <a:t>David </a:t>
            </a:r>
            <a:r>
              <a:rPr lang="vi-VN" sz="2400" dirty="0"/>
              <a:t>đang ăn tối với bạn tại một nhà hàng.</a:t>
            </a:r>
            <a:endParaRPr lang="en-US" sz="2400" dirty="0"/>
          </a:p>
          <a:p>
            <a:r>
              <a:rPr lang="vi-VN" sz="2400" dirty="0"/>
              <a:t>- Ông </a:t>
            </a:r>
            <a:r>
              <a:rPr lang="fr-FR" sz="2400" dirty="0"/>
              <a:t>David: </a:t>
            </a:r>
            <a:r>
              <a:rPr lang="vi-VN" sz="2400" dirty="0"/>
              <a:t>“Cậu có thể mang cho tôi ít nước được không?” </a:t>
            </a:r>
            <a:endParaRPr lang="en-US" sz="2400" dirty="0"/>
          </a:p>
          <a:p>
            <a:r>
              <a:rPr lang="vi-VN" sz="2400" dirty="0"/>
              <a:t>- Nam phục vụ: “____________”</a:t>
            </a:r>
            <a:endParaRPr lang="en-US" sz="2400" dirty="0"/>
          </a:p>
          <a:p>
            <a:r>
              <a:rPr lang="vi-VN" sz="2400" b="1" dirty="0"/>
              <a:t>A</a:t>
            </a:r>
            <a:r>
              <a:rPr lang="vi-VN" sz="2400" dirty="0"/>
              <a:t>. Không, cảm ơn nhé.	</a:t>
            </a:r>
            <a:r>
              <a:rPr lang="vi-VN" sz="2400" b="1" dirty="0"/>
              <a:t>B</a:t>
            </a:r>
            <a:r>
              <a:rPr lang="vi-VN" sz="2400" dirty="0"/>
              <a:t>. Dĩ nhiên ông có thể ạ.</a:t>
            </a:r>
            <a:endParaRPr lang="en-US" sz="2400" dirty="0"/>
          </a:p>
          <a:p>
            <a:r>
              <a:rPr lang="vi-VN" sz="2400" b="1" dirty="0"/>
              <a:t>C</a:t>
            </a:r>
            <a:r>
              <a:rPr lang="vi-VN" sz="2400" dirty="0"/>
              <a:t>. Tôi e là không.	</a:t>
            </a:r>
            <a:r>
              <a:rPr lang="vi-VN" sz="2400" b="1" dirty="0"/>
              <a:t>D</a:t>
            </a:r>
            <a:r>
              <a:rPr lang="vi-VN" sz="2400" dirty="0"/>
              <a:t>. Dạ vâng, thưa ông.</a:t>
            </a:r>
            <a:endParaRPr lang="en-US" sz="2400" dirty="0"/>
          </a:p>
          <a:p>
            <a:r>
              <a:rPr lang="vi-VN" sz="2400" b="1" dirty="0"/>
              <a:t> </a:t>
            </a:r>
            <a:endParaRPr lang="en-US" sz="2400" dirty="0"/>
          </a:p>
          <a:p>
            <a:endParaRPr lang="en-US" sz="2400" dirty="0"/>
          </a:p>
        </p:txBody>
      </p:sp>
      <p:sp>
        <p:nvSpPr>
          <p:cNvPr id="5" name="Oval 4"/>
          <p:cNvSpPr/>
          <p:nvPr/>
        </p:nvSpPr>
        <p:spPr>
          <a:xfrm>
            <a:off x="3810000" y="2133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157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1102</Words>
  <Application>Microsoft Office PowerPoint</Application>
  <PresentationFormat>On-screen Show (4:3)</PresentationFormat>
  <Paragraphs>535</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5</cp:revision>
  <dcterms:created xsi:type="dcterms:W3CDTF">2022-05-07T13:11:09Z</dcterms:created>
  <dcterms:modified xsi:type="dcterms:W3CDTF">2022-05-07T13:52:06Z</dcterms:modified>
</cp:coreProperties>
</file>