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Lst>
  <p:notesMasterIdLst>
    <p:notesMasterId r:id="rId14"/>
  </p:notesMasterIdLst>
  <p:sldIdLst>
    <p:sldId id="303" r:id="rId3"/>
    <p:sldId id="274" r:id="rId4"/>
    <p:sldId id="308" r:id="rId5"/>
    <p:sldId id="313" r:id="rId6"/>
    <p:sldId id="314" r:id="rId7"/>
    <p:sldId id="315" r:id="rId8"/>
    <p:sldId id="316" r:id="rId9"/>
    <p:sldId id="317" r:id="rId10"/>
    <p:sldId id="318" r:id="rId11"/>
    <p:sldId id="319" r:id="rId12"/>
    <p:sldId id="32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56"/>
    <a:srgbClr val="F0AE42"/>
    <a:srgbClr val="FF33CC"/>
    <a:srgbClr val="FFFFFF"/>
    <a:srgbClr val="007FCA"/>
    <a:srgbClr val="FFFF00"/>
    <a:srgbClr val="70B2E2"/>
    <a:srgbClr val="FFDC17"/>
    <a:srgbClr val="FFCC00"/>
    <a:srgbClr val="0068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5" autoAdjust="0"/>
    <p:restoredTop sz="95033" autoAdjust="0"/>
  </p:normalViewPr>
  <p:slideViewPr>
    <p:cSldViewPr snapToGrid="0">
      <p:cViewPr varScale="1">
        <p:scale>
          <a:sx n="68" d="100"/>
          <a:sy n="68" d="100"/>
        </p:scale>
        <p:origin x="540" y="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196033C6-B6EF-4ACA-8F49-BEE26B131C1D}" type="datetimeFigureOut">
              <a:rPr lang="en-US" smtClean="0"/>
              <a:pPr/>
              <a:t>22/08/2024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79E2582A-F079-47F3-8470-D65EB27A3FCA}" type="slidenum">
              <a:rPr lang="en-US" smtClean="0"/>
              <a:pPr/>
              <a:t>‹#›</a:t>
            </a:fld>
            <a:endParaRPr lang="en-US"/>
          </a:p>
        </p:txBody>
      </p:sp>
    </p:spTree>
    <p:extLst>
      <p:ext uri="{BB962C8B-B14F-4D97-AF65-F5344CB8AC3E}">
        <p14:creationId xmlns:p14="http://schemas.microsoft.com/office/powerpoint/2010/main" val="209548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latin typeface="Tahoma" panose="020B0604030504040204" pitchFamily="34" charset="0"/>
              </a:defRPr>
            </a:lvl1pPr>
          </a:lstStyle>
          <a:p>
            <a:fld id="{F07CD3FD-BE54-4400-942B-C6C15AA73DFD}" type="datetimeFigureOut">
              <a:rPr lang="en-US" smtClean="0"/>
              <a:pPr/>
              <a:t>22/08/2024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fld id="{A4C0CD32-A6C8-4BA5-B3DF-D8325E32CAA4}" type="slidenum">
              <a:rPr lang="en-US" smtClean="0"/>
              <a:pPr/>
              <a:t>‹#›</a:t>
            </a:fld>
            <a:endParaRPr lang="en-US"/>
          </a:p>
        </p:txBody>
      </p:sp>
      <p:sp>
        <p:nvSpPr>
          <p:cNvPr id="7" name="Rectangle: Rounded Corners 6">
            <a:extLst>
              <a:ext uri="{FF2B5EF4-FFF2-40B4-BE49-F238E27FC236}">
                <a16:creationId xmlns:a16="http://schemas.microsoft.com/office/drawing/2014/main" id="{AE44416F-3530-55A3-F865-C99A1969B075}"/>
              </a:ext>
            </a:extLst>
          </p:cNvPr>
          <p:cNvSpPr/>
          <p:nvPr userDrawn="1"/>
        </p:nvSpPr>
        <p:spPr>
          <a:xfrm>
            <a:off x="213360" y="211015"/>
            <a:ext cx="11683888" cy="6510460"/>
          </a:xfrm>
          <a:prstGeom prst="roundRect">
            <a:avLst>
              <a:gd name="adj" fmla="val 5091"/>
            </a:avLst>
          </a:prstGeom>
          <a:solidFill>
            <a:schemeClr val="accent1">
              <a:alpha val="1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100000"/>
        </a:lnSpc>
        <a:spcBef>
          <a:spcPct val="0"/>
        </a:spcBef>
        <a:buNone/>
        <a:defRPr sz="40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Tahoma" panose="020B0604030504040204" pitchFamily="34" charset="0"/>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Tahoma" panose="020B0604030504040204" pitchFamily="34" charset="0"/>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Tahoma" panose="020B0604030504040204" pitchFamily="34" charset="0"/>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defRPr>
            </a:lvl1pPr>
          </a:lstStyle>
          <a:p>
            <a:fld id="{7AC25B46-BDF4-4D48-B2F1-14DF231B61C2}" type="datetimeFigureOut">
              <a:rPr lang="en-US" smtClean="0"/>
              <a:pPr/>
              <a:t>22/08/2024</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defRPr>
            </a:lvl1pPr>
          </a:lstStyle>
          <a:p>
            <a:fld id="{FAAA89A7-DDB5-4CB7-920B-15EDC6298550}" type="slidenum">
              <a:rPr lang="en-US" smtClean="0"/>
              <a:pPr/>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5E9379-425D-CD1A-2FAD-8D86099A8010}"/>
              </a:ext>
            </a:extLst>
          </p:cNvPr>
          <p:cNvSpPr txBox="1"/>
          <p:nvPr/>
        </p:nvSpPr>
        <p:spPr>
          <a:xfrm>
            <a:off x="963561" y="2474893"/>
            <a:ext cx="10290594" cy="2308324"/>
          </a:xfrm>
          <a:prstGeom prst="rect">
            <a:avLst/>
          </a:prstGeom>
          <a:noFill/>
        </p:spPr>
        <p:txBody>
          <a:bodyPr wrap="square" rtlCol="0">
            <a:spAutoFit/>
          </a:bodyPr>
          <a:lstStyle/>
          <a:p>
            <a:pPr algn="ctr"/>
            <a:r>
              <a:rPr lang="en-US" sz="3600" b="1">
                <a:solidFill>
                  <a:srgbClr val="00B856"/>
                </a:solidFill>
                <a:effectLst/>
                <a:latin typeface="Tahoma" panose="020B0604030504040204" pitchFamily="34" charset="0"/>
                <a:ea typeface="Tahoma" panose="020B0604030504040204" pitchFamily="34" charset="0"/>
                <a:cs typeface="Tahoma" panose="020B0604030504040204" pitchFamily="34" charset="0"/>
              </a:rPr>
              <a:t>CHỦ ĐỀ LỰA CHỌN A: </a:t>
            </a:r>
          </a:p>
          <a:p>
            <a:pPr algn="ctr"/>
            <a:r>
              <a:rPr lang="en-US" sz="3600" b="1">
                <a:solidFill>
                  <a:srgbClr val="00B856"/>
                </a:solidFill>
                <a:effectLst/>
                <a:latin typeface="Tahoma" panose="020B0604030504040204" pitchFamily="34" charset="0"/>
                <a:ea typeface="Tahoma" panose="020B0604030504040204" pitchFamily="34" charset="0"/>
                <a:cs typeface="Tahoma" panose="020B0604030504040204" pitchFamily="34" charset="0"/>
              </a:rPr>
              <a:t>SỬ DỤNG BẢNG TÍNH ĐIỆN TỬ NÂNG CAO </a:t>
            </a:r>
            <a:endParaRPr lang="en-US" sz="3600">
              <a:effectLst/>
              <a:latin typeface="Tahoma" panose="020B0604030504040204" pitchFamily="34" charset="0"/>
              <a:ea typeface="Tahoma" panose="020B0604030504040204" pitchFamily="34" charset="0"/>
              <a:cs typeface="Tahoma" panose="020B0604030504040204" pitchFamily="34" charset="0"/>
            </a:endParaRPr>
          </a:p>
          <a:p>
            <a:pPr algn="ctr"/>
            <a:r>
              <a:rPr lang="en-US" sz="3600" b="1">
                <a:solidFill>
                  <a:srgbClr val="0070C0"/>
                </a:solidFill>
                <a:latin typeface="Tahoma" panose="020B0604030504040204" pitchFamily="34" charset="0"/>
                <a:ea typeface="Tahoma" panose="020B0604030504040204" pitchFamily="34" charset="0"/>
                <a:cs typeface="Tahoma" panose="020B0604030504040204" pitchFamily="34" charset="0"/>
              </a:rPr>
              <a:t>TIẾT 20. BÀI 9A: SỬ DỤNG CÔNG CỤ XÁC THỰC DỮ LIỆU (Tiếp)</a:t>
            </a:r>
            <a:endParaRPr lang="en-US" sz="360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117268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44B753-9840-98EE-C864-2442B69572F5}"/>
              </a:ext>
            </a:extLst>
          </p:cNvPr>
          <p:cNvGrpSpPr/>
          <p:nvPr/>
        </p:nvGrpSpPr>
        <p:grpSpPr>
          <a:xfrm>
            <a:off x="5011835" y="257484"/>
            <a:ext cx="2168330" cy="685802"/>
            <a:chOff x="1858617" y="470612"/>
            <a:chExt cx="1448017" cy="685802"/>
          </a:xfrm>
        </p:grpSpPr>
        <p:sp>
          <p:nvSpPr>
            <p:cNvPr id="6" name="Rectangle 5">
              <a:extLst>
                <a:ext uri="{FF2B5EF4-FFF2-40B4-BE49-F238E27FC236}">
                  <a16:creationId xmlns:a16="http://schemas.microsoft.com/office/drawing/2014/main" id="{96790324-D671-9D5A-A6A5-DC1E717E39F4}"/>
                </a:ext>
              </a:extLst>
            </p:cNvPr>
            <p:cNvSpPr/>
            <p:nvPr/>
          </p:nvSpPr>
          <p:spPr>
            <a:xfrm>
              <a:off x="2039004" y="470614"/>
              <a:ext cx="108724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FF0000"/>
                  </a:solidFill>
                  <a:latin typeface="Tahoma" panose="020B0604030504040204" pitchFamily="34" charset="0"/>
                  <a:ea typeface="Tahoma" panose="020B0604030504040204" pitchFamily="34" charset="0"/>
                  <a:cs typeface="Tahoma" panose="020B0604030504040204" pitchFamily="34" charset="0"/>
                </a:rPr>
                <a:t>LUYỆN TẬP</a:t>
              </a:r>
              <a:endParaRPr lang="vi-VN" sz="2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DF36591D-3282-FF36-1EBE-46DDB5CFFAE4}"/>
                </a:ext>
              </a:extLst>
            </p:cNvPr>
            <p:cNvSpPr/>
            <p:nvPr/>
          </p:nvSpPr>
          <p:spPr>
            <a:xfrm rot="10800000">
              <a:off x="1858617"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59D35BEA-0996-C465-902B-06BA0B4C6947}"/>
                </a:ext>
              </a:extLst>
            </p:cNvPr>
            <p:cNvSpPr/>
            <p:nvPr/>
          </p:nvSpPr>
          <p:spPr>
            <a:xfrm rot="10800000">
              <a:off x="3126247"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1">
            <a:extLst>
              <a:ext uri="{FF2B5EF4-FFF2-40B4-BE49-F238E27FC236}">
                <a16:creationId xmlns:a16="http://schemas.microsoft.com/office/drawing/2014/main" id="{A92DD22D-63EA-555B-7F74-D1A3D44B1864}"/>
              </a:ext>
            </a:extLst>
          </p:cNvPr>
          <p:cNvSpPr/>
          <p:nvPr/>
        </p:nvSpPr>
        <p:spPr>
          <a:xfrm>
            <a:off x="827314" y="1120078"/>
            <a:ext cx="10223863" cy="2251065"/>
          </a:xfrm>
          <a:prstGeom prst="rect">
            <a:avLst/>
          </a:prstGeom>
          <a:solidFill>
            <a:schemeClr val="bg1"/>
          </a:solidFill>
        </p:spPr>
        <p:txBody>
          <a:bodyPr wrap="square">
            <a:spAutoFit/>
          </a:bodyPr>
          <a:lstStyle/>
          <a:p>
            <a:pPr algn="just" defTabSz="342900">
              <a:lnSpc>
                <a:spcPct val="150000"/>
              </a:lnSpc>
            </a:pPr>
            <a:r>
              <a:rPr lang="vi-VN" sz="24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2. Mở trang tính Thu nhập trong tệp bảng tính </a:t>
            </a:r>
            <a:r>
              <a:rPr lang="vi-VN" sz="2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TaiChinhGiaDinh.xlsx (Hình 9a.13). </a:t>
            </a:r>
            <a:r>
              <a:rPr lang="vi-VN" sz="24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Sử dụng công cụ xác thực dữ liệu để hạn chế kiểu dữ liệu và giá trị dữ liệu cho cột </a:t>
            </a:r>
            <a:r>
              <a:rPr lang="vi-VN" sz="2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Số tiền (nghìn đồng) </a:t>
            </a:r>
            <a:r>
              <a:rPr lang="vi-VN" sz="24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tương tự như yêu cầu của trang tính </a:t>
            </a:r>
            <a:r>
              <a:rPr lang="vi-VN" sz="2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Chi tiêu</a:t>
            </a:r>
            <a:r>
              <a:rPr lang="vi-VN" sz="24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 Hãy nhập thêm ít nhất ba hàng dữ liệu vào bảng</a:t>
            </a:r>
            <a:endParaRPr lang="vi-VN" sz="2400" b="1"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22574A5-9E94-87CA-2824-06E53D165FC7}"/>
              </a:ext>
            </a:extLst>
          </p:cNvPr>
          <p:cNvPicPr>
            <a:picLocks noChangeAspect="1"/>
          </p:cNvPicPr>
          <p:nvPr/>
        </p:nvPicPr>
        <p:blipFill>
          <a:blip r:embed="rId2"/>
          <a:stretch>
            <a:fillRect/>
          </a:stretch>
        </p:blipFill>
        <p:spPr>
          <a:xfrm>
            <a:off x="1915948" y="3570515"/>
            <a:ext cx="8360103" cy="2576556"/>
          </a:xfrm>
          <a:prstGeom prst="rect">
            <a:avLst/>
          </a:prstGeom>
        </p:spPr>
      </p:pic>
    </p:spTree>
    <p:extLst>
      <p:ext uri="{BB962C8B-B14F-4D97-AF65-F5344CB8AC3E}">
        <p14:creationId xmlns:p14="http://schemas.microsoft.com/office/powerpoint/2010/main" val="32082900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44B753-9840-98EE-C864-2442B69572F5}"/>
              </a:ext>
            </a:extLst>
          </p:cNvPr>
          <p:cNvGrpSpPr/>
          <p:nvPr/>
        </p:nvGrpSpPr>
        <p:grpSpPr>
          <a:xfrm>
            <a:off x="5011835" y="257484"/>
            <a:ext cx="2168330" cy="685802"/>
            <a:chOff x="1858617" y="470612"/>
            <a:chExt cx="1448017" cy="685802"/>
          </a:xfrm>
        </p:grpSpPr>
        <p:sp>
          <p:nvSpPr>
            <p:cNvPr id="6" name="Rectangle 5">
              <a:extLst>
                <a:ext uri="{FF2B5EF4-FFF2-40B4-BE49-F238E27FC236}">
                  <a16:creationId xmlns:a16="http://schemas.microsoft.com/office/drawing/2014/main" id="{96790324-D671-9D5A-A6A5-DC1E717E39F4}"/>
                </a:ext>
              </a:extLst>
            </p:cNvPr>
            <p:cNvSpPr/>
            <p:nvPr/>
          </p:nvSpPr>
          <p:spPr>
            <a:xfrm>
              <a:off x="2039004" y="470614"/>
              <a:ext cx="108724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FF0000"/>
                  </a:solidFill>
                  <a:latin typeface="Tahoma" panose="020B0604030504040204" pitchFamily="34" charset="0"/>
                  <a:ea typeface="Tahoma" panose="020B0604030504040204" pitchFamily="34" charset="0"/>
                  <a:cs typeface="Tahoma" panose="020B0604030504040204" pitchFamily="34" charset="0"/>
                </a:rPr>
                <a:t>VẬN DỤNG</a:t>
              </a:r>
              <a:endParaRPr lang="vi-VN" sz="2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DF36591D-3282-FF36-1EBE-46DDB5CFFAE4}"/>
                </a:ext>
              </a:extLst>
            </p:cNvPr>
            <p:cNvSpPr/>
            <p:nvPr/>
          </p:nvSpPr>
          <p:spPr>
            <a:xfrm rot="10800000">
              <a:off x="1858617"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59D35BEA-0996-C465-902B-06BA0B4C6947}"/>
                </a:ext>
              </a:extLst>
            </p:cNvPr>
            <p:cNvSpPr/>
            <p:nvPr/>
          </p:nvSpPr>
          <p:spPr>
            <a:xfrm rot="10800000">
              <a:off x="3126247"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grpSp>
      <p:sp>
        <p:nvSpPr>
          <p:cNvPr id="4" name="Rectangle 3">
            <a:extLst>
              <a:ext uri="{FF2B5EF4-FFF2-40B4-BE49-F238E27FC236}">
                <a16:creationId xmlns:a16="http://schemas.microsoft.com/office/drawing/2014/main" id="{109FE808-F1E4-C9C8-0F4A-8BF36676870E}"/>
              </a:ext>
            </a:extLst>
          </p:cNvPr>
          <p:cNvSpPr/>
          <p:nvPr/>
        </p:nvSpPr>
        <p:spPr>
          <a:xfrm>
            <a:off x="119277" y="720756"/>
            <a:ext cx="4747675" cy="5576976"/>
          </a:xfrm>
          <a:prstGeom prst="rect">
            <a:avLst/>
          </a:prstGeom>
          <a:solidFill>
            <a:schemeClr val="bg1"/>
          </a:solidFill>
        </p:spPr>
        <p:txBody>
          <a:bodyPr wrap="square">
            <a:spAutoFit/>
          </a:bodyPr>
          <a:lstStyle/>
          <a:p>
            <a:pPr lvl="0" defTabSz="342900">
              <a:lnSpc>
                <a:spcPct val="150000"/>
              </a:lnSpc>
              <a:defRPr/>
            </a:pPr>
            <a:r>
              <a:rPr lang="vi-VN" sz="20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Em hãy tạo bảng tính để quản lí tài chính cho dự án Triển lãm tin học. Nhập dữ liệu các khoản thu, chi của dự án. Trong đó, các khoản thu (ví dụ như: kinh phí tài trợ, quỹ lớp,…) được lưu ở một trang tính (Hình 9a.14), các khoản chi cho triển lãm (ví dụ như: mua văn phòng phẩm, in tài liệu,...) được lưu ở một trang tính khác (Hình 9a.15). Hãy sử dụng công cụ xác thực dữ liệu để việc nhập dữ liệu các khoản thu, chi được chính xác. Lưu tệp bảng tính với tên </a:t>
            </a:r>
            <a:r>
              <a:rPr lang="vi-VN" sz="2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KinhPhiTrienLam.xlsx.</a:t>
            </a:r>
          </a:p>
        </p:txBody>
      </p:sp>
      <p:pic>
        <p:nvPicPr>
          <p:cNvPr id="9" name="Picture 8">
            <a:extLst>
              <a:ext uri="{FF2B5EF4-FFF2-40B4-BE49-F238E27FC236}">
                <a16:creationId xmlns:a16="http://schemas.microsoft.com/office/drawing/2014/main" id="{3B0ABE3D-826D-6D46-54CC-8513C0491162}"/>
              </a:ext>
            </a:extLst>
          </p:cNvPr>
          <p:cNvPicPr>
            <a:picLocks noChangeAspect="1"/>
          </p:cNvPicPr>
          <p:nvPr/>
        </p:nvPicPr>
        <p:blipFill>
          <a:blip r:embed="rId2"/>
          <a:stretch>
            <a:fillRect/>
          </a:stretch>
        </p:blipFill>
        <p:spPr>
          <a:xfrm>
            <a:off x="4991515" y="1495278"/>
            <a:ext cx="6880113" cy="4482158"/>
          </a:xfrm>
          <a:prstGeom prst="rect">
            <a:avLst/>
          </a:prstGeom>
        </p:spPr>
      </p:pic>
    </p:spTree>
    <p:extLst>
      <p:ext uri="{BB962C8B-B14F-4D97-AF65-F5344CB8AC3E}">
        <p14:creationId xmlns:p14="http://schemas.microsoft.com/office/powerpoint/2010/main" val="16689587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Hỏi cá nhân">
            <a:extLst>
              <a:ext uri="{FF2B5EF4-FFF2-40B4-BE49-F238E27FC236}">
                <a16:creationId xmlns:a16="http://schemas.microsoft.com/office/drawing/2014/main" id="{FEA48A43-DA1C-07AC-0139-7D03F9D6B081}"/>
              </a:ext>
            </a:extLst>
          </p:cNvPr>
          <p:cNvGrpSpPr/>
          <p:nvPr/>
        </p:nvGrpSpPr>
        <p:grpSpPr>
          <a:xfrm>
            <a:off x="722549" y="1978871"/>
            <a:ext cx="10612120" cy="1753703"/>
            <a:chOff x="722549" y="2215665"/>
            <a:chExt cx="10612120" cy="1753703"/>
          </a:xfrm>
        </p:grpSpPr>
        <p:grpSp>
          <p:nvGrpSpPr>
            <p:cNvPr id="3" name="Group 2">
              <a:extLst>
                <a:ext uri="{FF2B5EF4-FFF2-40B4-BE49-F238E27FC236}">
                  <a16:creationId xmlns:a16="http://schemas.microsoft.com/office/drawing/2014/main" id="{170328D2-A3DB-4349-7778-4C1547B8EB85}"/>
                </a:ext>
              </a:extLst>
            </p:cNvPr>
            <p:cNvGrpSpPr/>
            <p:nvPr/>
          </p:nvGrpSpPr>
          <p:grpSpPr>
            <a:xfrm>
              <a:off x="722549" y="2215665"/>
              <a:ext cx="10612120" cy="1753703"/>
              <a:chOff x="751424" y="4271768"/>
              <a:chExt cx="10612120" cy="1904490"/>
            </a:xfrm>
          </p:grpSpPr>
          <p:grpSp>
            <p:nvGrpSpPr>
              <p:cNvPr id="5" name="Group 4">
                <a:extLst>
                  <a:ext uri="{FF2B5EF4-FFF2-40B4-BE49-F238E27FC236}">
                    <a16:creationId xmlns:a16="http://schemas.microsoft.com/office/drawing/2014/main" id="{BD8DE0CD-9C16-206A-EFC1-704AF64112F2}"/>
                  </a:ext>
                </a:extLst>
              </p:cNvPr>
              <p:cNvGrpSpPr/>
              <p:nvPr/>
            </p:nvGrpSpPr>
            <p:grpSpPr>
              <a:xfrm>
                <a:off x="751424" y="4271768"/>
                <a:ext cx="10612120" cy="1904490"/>
                <a:chOff x="748591" y="4323722"/>
                <a:chExt cx="10461479" cy="1904490"/>
              </a:xfrm>
            </p:grpSpPr>
            <p:sp>
              <p:nvSpPr>
                <p:cNvPr id="12" name="Rectangle: Rounded Corners 11">
                  <a:extLst>
                    <a:ext uri="{FF2B5EF4-FFF2-40B4-BE49-F238E27FC236}">
                      <a16:creationId xmlns:a16="http://schemas.microsoft.com/office/drawing/2014/main" id="{4861647E-D5B1-EDAF-C327-902A0808FEBA}"/>
                    </a:ext>
                  </a:extLst>
                </p:cNvPr>
                <p:cNvSpPr/>
                <p:nvPr/>
              </p:nvSpPr>
              <p:spPr>
                <a:xfrm>
                  <a:off x="1181534" y="4593968"/>
                  <a:ext cx="10028536" cy="163424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4CE60E2B-0076-9219-F2E0-A703C83667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7" name="Rectangle 6">
                <a:extLst>
                  <a:ext uri="{FF2B5EF4-FFF2-40B4-BE49-F238E27FC236}">
                    <a16:creationId xmlns:a16="http://schemas.microsoft.com/office/drawing/2014/main" id="{EC4896F4-DDC1-5755-A0A1-111BA87B82BA}"/>
                  </a:ext>
                </a:extLst>
              </p:cNvPr>
              <p:cNvSpPr/>
              <p:nvPr/>
            </p:nvSpPr>
            <p:spPr>
              <a:xfrm>
                <a:off x="1514259" y="4644163"/>
                <a:ext cx="9598058" cy="503937"/>
              </a:xfrm>
              <a:prstGeom prst="rect">
                <a:avLst/>
              </a:prstGeom>
            </p:spPr>
            <p:txBody>
              <a:bodyPr wrap="square">
                <a:spAutoFit/>
              </a:bodyPr>
              <a:lstStyle/>
              <a:p>
                <a:pPr algn="just" defTabSz="342900">
                  <a:lnSpc>
                    <a:spcPct val="135000"/>
                  </a:lnSpc>
                </a:pPr>
                <a:endParaRPr lang="vi-VN" sz="200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B1811FD-3B9F-0340-2F2E-45E5755D8E31}"/>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Times New Roman" panose="02020603050405020304" pitchFamily="18" charset="0"/>
                  <a:cs typeface="Times New Roman" panose="02020603050405020304" pitchFamily="18" charset="0"/>
                </a:endParaRPr>
              </a:p>
            </p:txBody>
          </p:sp>
        </p:grpSp>
        <p:sp>
          <p:nvSpPr>
            <p:cNvPr id="4" name="TextBox 3">
              <a:extLst>
                <a:ext uri="{FF2B5EF4-FFF2-40B4-BE49-F238E27FC236}">
                  <a16:creationId xmlns:a16="http://schemas.microsoft.com/office/drawing/2014/main" id="{1728362F-DB98-80F4-C53B-5700C1D25B82}"/>
                </a:ext>
              </a:extLst>
            </p:cNvPr>
            <p:cNvSpPr txBox="1"/>
            <p:nvPr/>
          </p:nvSpPr>
          <p:spPr>
            <a:xfrm>
              <a:off x="1615756" y="2740496"/>
              <a:ext cx="9312221" cy="952890"/>
            </a:xfrm>
            <a:prstGeom prst="rect">
              <a:avLst/>
            </a:prstGeom>
            <a:noFill/>
          </p:spPr>
          <p:txBody>
            <a:bodyPr wrap="square">
              <a:spAutoFit/>
            </a:bodyPr>
            <a:lstStyle/>
            <a:p>
              <a:pPr>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Trình bày tác dụng của công cụ xác thực dữ liệu (Data Validation) trong phần mềm bảng tính?</a:t>
              </a:r>
            </a:p>
          </p:txBody>
        </p:sp>
      </p:grpSp>
      <p:grpSp>
        <p:nvGrpSpPr>
          <p:cNvPr id="15" name="Trả lời cá nhân">
            <a:extLst>
              <a:ext uri="{FF2B5EF4-FFF2-40B4-BE49-F238E27FC236}">
                <a16:creationId xmlns:a16="http://schemas.microsoft.com/office/drawing/2014/main" id="{6C332FC8-8DD9-F052-E160-D562D27ED4AC}"/>
              </a:ext>
            </a:extLst>
          </p:cNvPr>
          <p:cNvGrpSpPr/>
          <p:nvPr/>
        </p:nvGrpSpPr>
        <p:grpSpPr>
          <a:xfrm>
            <a:off x="722549" y="3961117"/>
            <a:ext cx="10642985" cy="1982246"/>
            <a:chOff x="722549" y="2215664"/>
            <a:chExt cx="10642985" cy="1982246"/>
          </a:xfrm>
        </p:grpSpPr>
        <p:grpSp>
          <p:nvGrpSpPr>
            <p:cNvPr id="16" name="Group 15">
              <a:extLst>
                <a:ext uri="{FF2B5EF4-FFF2-40B4-BE49-F238E27FC236}">
                  <a16:creationId xmlns:a16="http://schemas.microsoft.com/office/drawing/2014/main" id="{3B9A126D-FB5A-11A1-F8E3-1D81DAFA6882}"/>
                </a:ext>
              </a:extLst>
            </p:cNvPr>
            <p:cNvGrpSpPr/>
            <p:nvPr/>
          </p:nvGrpSpPr>
          <p:grpSpPr>
            <a:xfrm>
              <a:off x="722549" y="2215664"/>
              <a:ext cx="10642985" cy="1982246"/>
              <a:chOff x="751424" y="4271768"/>
              <a:chExt cx="10642985" cy="2152684"/>
            </a:xfrm>
          </p:grpSpPr>
          <p:grpSp>
            <p:nvGrpSpPr>
              <p:cNvPr id="18" name="Group 17">
                <a:extLst>
                  <a:ext uri="{FF2B5EF4-FFF2-40B4-BE49-F238E27FC236}">
                    <a16:creationId xmlns:a16="http://schemas.microsoft.com/office/drawing/2014/main" id="{12F04E7A-8D01-BED9-5D39-2250D4568333}"/>
                  </a:ext>
                </a:extLst>
              </p:cNvPr>
              <p:cNvGrpSpPr/>
              <p:nvPr/>
            </p:nvGrpSpPr>
            <p:grpSpPr>
              <a:xfrm>
                <a:off x="751424" y="4271768"/>
                <a:ext cx="10642985" cy="2152684"/>
                <a:chOff x="748591" y="4323722"/>
                <a:chExt cx="10491906" cy="2152684"/>
              </a:xfrm>
            </p:grpSpPr>
            <p:sp>
              <p:nvSpPr>
                <p:cNvPr id="24" name="Rectangle: Rounded Corners 23">
                  <a:extLst>
                    <a:ext uri="{FF2B5EF4-FFF2-40B4-BE49-F238E27FC236}">
                      <a16:creationId xmlns:a16="http://schemas.microsoft.com/office/drawing/2014/main" id="{0DC97DD9-359A-BD80-F11B-8398368C73A3}"/>
                    </a:ext>
                  </a:extLst>
                </p:cNvPr>
                <p:cNvSpPr/>
                <p:nvPr/>
              </p:nvSpPr>
              <p:spPr>
                <a:xfrm>
                  <a:off x="1211961" y="4614927"/>
                  <a:ext cx="10028536" cy="1861479"/>
                </a:xfrm>
                <a:prstGeom prst="roundRect">
                  <a:avLst>
                    <a:gd name="adj" fmla="val 97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CBD7FC20-F41F-5BD0-834D-C0A774B09B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19" name="Rectangle 18">
                <a:extLst>
                  <a:ext uri="{FF2B5EF4-FFF2-40B4-BE49-F238E27FC236}">
                    <a16:creationId xmlns:a16="http://schemas.microsoft.com/office/drawing/2014/main" id="{070C711D-EEBA-1A8C-7716-237CD07F668E}"/>
                  </a:ext>
                </a:extLst>
              </p:cNvPr>
              <p:cNvSpPr/>
              <p:nvPr/>
            </p:nvSpPr>
            <p:spPr>
              <a:xfrm>
                <a:off x="1514259" y="4644163"/>
                <a:ext cx="9598058" cy="503937"/>
              </a:xfrm>
              <a:prstGeom prst="rect">
                <a:avLst/>
              </a:prstGeom>
            </p:spPr>
            <p:txBody>
              <a:bodyPr wrap="square">
                <a:spAutoFit/>
              </a:bodyPr>
              <a:lstStyle/>
              <a:p>
                <a:pPr algn="just" defTabSz="342900">
                  <a:lnSpc>
                    <a:spcPct val="135000"/>
                  </a:lnSpc>
                </a:pPr>
                <a:endParaRPr lang="vi-VN" sz="200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8B1629B6-66CC-001C-3D89-F1E17F0AD79C}"/>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AE9FD652-703F-5A35-28B7-513E2487FA46}"/>
                </a:ext>
              </a:extLst>
            </p:cNvPr>
            <p:cNvSpPr txBox="1"/>
            <p:nvPr/>
          </p:nvSpPr>
          <p:spPr>
            <a:xfrm>
              <a:off x="1615756" y="2622456"/>
              <a:ext cx="9749778" cy="960328"/>
            </a:xfrm>
            <a:prstGeom prst="rect">
              <a:avLst/>
            </a:prstGeom>
            <a:noFill/>
          </p:spPr>
          <p:txBody>
            <a:bodyPr wrap="square">
              <a:spAutoFit/>
            </a:bodyPr>
            <a:lstStyle/>
            <a:p>
              <a:pPr>
                <a:lnSpc>
                  <a:spcPct val="150000"/>
                </a:lnSpc>
              </a:pPr>
              <a:r>
                <a:rPr lang="vi-VN" sz="2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Công cụ xác thực dữ liệu (Data Validation) hạn chế kiểu dữ liệu hoặc giá trị dữ liệu nhập vào ô tính, giúp cho việc nhập dữ liệu được chính xác và thỏa mãn những yêu cầu bài toán đặt ra.</a:t>
              </a:r>
            </a:p>
          </p:txBody>
        </p:sp>
      </p:grpSp>
      <p:grpSp>
        <p:nvGrpSpPr>
          <p:cNvPr id="26" name="Group 25">
            <a:extLst>
              <a:ext uri="{FF2B5EF4-FFF2-40B4-BE49-F238E27FC236}">
                <a16:creationId xmlns:a16="http://schemas.microsoft.com/office/drawing/2014/main" id="{6CCD80C1-7DD6-A077-9451-480FDC39998B}"/>
              </a:ext>
            </a:extLst>
          </p:cNvPr>
          <p:cNvGrpSpPr/>
          <p:nvPr/>
        </p:nvGrpSpPr>
        <p:grpSpPr>
          <a:xfrm>
            <a:off x="4034658" y="257484"/>
            <a:ext cx="4122684" cy="685802"/>
            <a:chOff x="1858617" y="470612"/>
            <a:chExt cx="2753140" cy="685802"/>
          </a:xfrm>
        </p:grpSpPr>
        <p:sp>
          <p:nvSpPr>
            <p:cNvPr id="27" name="Rectangle 26">
              <a:extLst>
                <a:ext uri="{FF2B5EF4-FFF2-40B4-BE49-F238E27FC236}">
                  <a16:creationId xmlns:a16="http://schemas.microsoft.com/office/drawing/2014/main" id="{8C043DE9-5041-A74D-0079-C3E2A14A7936}"/>
                </a:ext>
              </a:extLst>
            </p:cNvPr>
            <p:cNvSpPr/>
            <p:nvPr/>
          </p:nvSpPr>
          <p:spPr>
            <a:xfrm>
              <a:off x="1858617" y="470614"/>
              <a:ext cx="275314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ahoma" panose="020B0604030504040204" pitchFamily="34" charset="0"/>
                  <a:ea typeface="Tahoma" panose="020B0604030504040204" pitchFamily="34" charset="0"/>
                  <a:cs typeface="Tahoma" panose="020B0604030504040204" pitchFamily="34" charset="0"/>
                </a:rPr>
                <a:t>KIỂM TRA BÀI CŨ</a:t>
              </a:r>
              <a:endParaRPr lang="vi-VN" sz="2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27">
              <a:extLst>
                <a:ext uri="{FF2B5EF4-FFF2-40B4-BE49-F238E27FC236}">
                  <a16:creationId xmlns:a16="http://schemas.microsoft.com/office/drawing/2014/main" id="{2F1A2A61-6F24-84FD-B844-CD3C028655DC}"/>
                </a:ext>
              </a:extLst>
            </p:cNvPr>
            <p:cNvSpPr/>
            <p:nvPr/>
          </p:nvSpPr>
          <p:spPr>
            <a:xfrm rot="10800000">
              <a:off x="1858617"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29" name="Rectangle 28">
              <a:extLst>
                <a:ext uri="{FF2B5EF4-FFF2-40B4-BE49-F238E27FC236}">
                  <a16:creationId xmlns:a16="http://schemas.microsoft.com/office/drawing/2014/main" id="{5E58AAAB-1F68-61E4-1E0C-D53B651FFA61}"/>
                </a:ext>
              </a:extLst>
            </p:cNvPr>
            <p:cNvSpPr/>
            <p:nvPr/>
          </p:nvSpPr>
          <p:spPr>
            <a:xfrm rot="10800000">
              <a:off x="4431370"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0673317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44B753-9840-98EE-C864-2442B69572F5}"/>
              </a:ext>
            </a:extLst>
          </p:cNvPr>
          <p:cNvGrpSpPr/>
          <p:nvPr/>
        </p:nvGrpSpPr>
        <p:grpSpPr>
          <a:xfrm>
            <a:off x="441867" y="257484"/>
            <a:ext cx="8662804" cy="685802"/>
            <a:chOff x="1858617" y="470612"/>
            <a:chExt cx="5785045" cy="685802"/>
          </a:xfrm>
        </p:grpSpPr>
        <p:sp>
          <p:nvSpPr>
            <p:cNvPr id="6" name="Rectangle 5">
              <a:extLst>
                <a:ext uri="{FF2B5EF4-FFF2-40B4-BE49-F238E27FC236}">
                  <a16:creationId xmlns:a16="http://schemas.microsoft.com/office/drawing/2014/main" id="{96790324-D671-9D5A-A6A5-DC1E717E39F4}"/>
                </a:ext>
              </a:extLst>
            </p:cNvPr>
            <p:cNvSpPr/>
            <p:nvPr/>
          </p:nvSpPr>
          <p:spPr>
            <a:xfrm>
              <a:off x="2039004" y="470614"/>
              <a:ext cx="5424271"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FF0000"/>
                  </a:solidFill>
                  <a:latin typeface="Tahoma" panose="020B0604030504040204" pitchFamily="34" charset="0"/>
                  <a:ea typeface="Tahoma" panose="020B0604030504040204" pitchFamily="34" charset="0"/>
                  <a:cs typeface="Tahoma" panose="020B0604030504040204" pitchFamily="34" charset="0"/>
                </a:rPr>
                <a:t>2. Thực hành: Sử dụng công cụ xác thực dữ liệu để tạo bảng tính quản lí tài chính gia đình</a:t>
              </a:r>
              <a:endParaRPr lang="vi-VN" sz="2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DF36591D-3282-FF36-1EBE-46DDB5CFFAE4}"/>
                </a:ext>
              </a:extLst>
            </p:cNvPr>
            <p:cNvSpPr/>
            <p:nvPr/>
          </p:nvSpPr>
          <p:spPr>
            <a:xfrm rot="10800000">
              <a:off x="1858617"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59D35BEA-0996-C465-902B-06BA0B4C6947}"/>
                </a:ext>
              </a:extLst>
            </p:cNvPr>
            <p:cNvSpPr/>
            <p:nvPr/>
          </p:nvSpPr>
          <p:spPr>
            <a:xfrm rot="10800000">
              <a:off x="7463275"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a:extLst>
              <a:ext uri="{FF2B5EF4-FFF2-40B4-BE49-F238E27FC236}">
                <a16:creationId xmlns:a16="http://schemas.microsoft.com/office/drawing/2014/main" id="{766B4050-588F-514C-F13A-E5EA7EB5C08E}"/>
              </a:ext>
            </a:extLst>
          </p:cNvPr>
          <p:cNvSpPr txBox="1"/>
          <p:nvPr/>
        </p:nvSpPr>
        <p:spPr>
          <a:xfrm>
            <a:off x="888273" y="943286"/>
            <a:ext cx="10284824" cy="2534027"/>
          </a:xfrm>
          <a:prstGeom prst="rect">
            <a:avLst/>
          </a:prstGeom>
          <a:noFill/>
        </p:spPr>
        <p:txBody>
          <a:bodyPr wrap="square">
            <a:spAutoFit/>
          </a:bodyPr>
          <a:lstStyle/>
          <a:p>
            <a:pPr>
              <a:lnSpc>
                <a:spcPct val="150000"/>
              </a:lnSpc>
            </a:pPr>
            <a:r>
              <a:rPr lang="vi-VN" sz="1800" b="1" dirty="0">
                <a:solidFill>
                  <a:srgbClr val="EF387A"/>
                </a:solidFill>
                <a:effectLst/>
                <a:latin typeface="Times New Roman" panose="02020603050405020304" pitchFamily="18" charset="0"/>
                <a:ea typeface="Tahoma" panose="020B0604030504040204" pitchFamily="34" charset="0"/>
                <a:cs typeface="Times New Roman" panose="02020603050405020304" pitchFamily="18" charset="0"/>
              </a:rPr>
              <a:t>Nhiệm vụ 1: </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Tạo bảng tính có trang tính </a:t>
            </a:r>
            <a:r>
              <a:rPr lang="vi-VN"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Chi tiêu</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theo mẫu trong Hình 9a.2. Sử dụng công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cụ xác thực dữ liệu cho các khoản chi của gia đình.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b="1" dirty="0">
                <a:solidFill>
                  <a:srgbClr val="EF387A"/>
                </a:solidFill>
                <a:effectLst/>
                <a:latin typeface="Times New Roman" panose="02020603050405020304" pitchFamily="18" charset="0"/>
                <a:ea typeface="Tahoma" panose="020B0604030504040204" pitchFamily="34" charset="0"/>
                <a:cs typeface="Times New Roman" panose="02020603050405020304" pitchFamily="18" charset="0"/>
              </a:rPr>
              <a:t>Hướng dẫn </a:t>
            </a:r>
            <a:endParaRPr lang="en-US" sz="1800" b="1" dirty="0">
              <a:solidFill>
                <a:srgbClr val="EF387A"/>
              </a:solidFill>
              <a:effectLst/>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 Tạo trang tính lưu các khoản chi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Khởi động phần mềm bảng tính. Đặt tên cho trang tính hiện hành là </a:t>
            </a:r>
            <a:r>
              <a:rPr lang="vi-VN"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Chi tiêu</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Tạo bảng và nhập dữ liệu khoản chi (cột </a:t>
            </a:r>
            <a:r>
              <a:rPr lang="vi-VN"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F</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như minh hoạ ở Hình 9a.7.</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F6DC7AE5-908C-51C6-380F-1160D5401E9B}"/>
              </a:ext>
            </a:extLst>
          </p:cNvPr>
          <p:cNvPicPr>
            <a:picLocks noChangeAspect="1"/>
          </p:cNvPicPr>
          <p:nvPr/>
        </p:nvPicPr>
        <p:blipFill>
          <a:blip r:embed="rId2"/>
          <a:stretch>
            <a:fillRect/>
          </a:stretch>
        </p:blipFill>
        <p:spPr>
          <a:xfrm>
            <a:off x="2135604" y="3672622"/>
            <a:ext cx="7920791" cy="3157540"/>
          </a:xfrm>
          <a:prstGeom prst="rect">
            <a:avLst/>
          </a:prstGeom>
        </p:spPr>
      </p:pic>
    </p:spTree>
    <p:extLst>
      <p:ext uri="{BB962C8B-B14F-4D97-AF65-F5344CB8AC3E}">
        <p14:creationId xmlns:p14="http://schemas.microsoft.com/office/powerpoint/2010/main" val="318453019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44B753-9840-98EE-C864-2442B69572F5}"/>
              </a:ext>
            </a:extLst>
          </p:cNvPr>
          <p:cNvGrpSpPr/>
          <p:nvPr/>
        </p:nvGrpSpPr>
        <p:grpSpPr>
          <a:xfrm>
            <a:off x="441867" y="257484"/>
            <a:ext cx="8662804" cy="685802"/>
            <a:chOff x="1858617" y="470612"/>
            <a:chExt cx="5785045" cy="685802"/>
          </a:xfrm>
        </p:grpSpPr>
        <p:sp>
          <p:nvSpPr>
            <p:cNvPr id="6" name="Rectangle 5">
              <a:extLst>
                <a:ext uri="{FF2B5EF4-FFF2-40B4-BE49-F238E27FC236}">
                  <a16:creationId xmlns:a16="http://schemas.microsoft.com/office/drawing/2014/main" id="{96790324-D671-9D5A-A6A5-DC1E717E39F4}"/>
                </a:ext>
              </a:extLst>
            </p:cNvPr>
            <p:cNvSpPr/>
            <p:nvPr/>
          </p:nvSpPr>
          <p:spPr>
            <a:xfrm>
              <a:off x="2039004" y="470614"/>
              <a:ext cx="5424271"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FF0000"/>
                  </a:solidFill>
                  <a:latin typeface="Tahoma" panose="020B0604030504040204" pitchFamily="34" charset="0"/>
                  <a:ea typeface="Tahoma" panose="020B0604030504040204" pitchFamily="34" charset="0"/>
                  <a:cs typeface="Tahoma" panose="020B0604030504040204" pitchFamily="34" charset="0"/>
                </a:rPr>
                <a:t>2. Thực hành: Sử dụng công cụ xác thực dữ liệu để tạo bảng tính quản lí tài chính gia đình</a:t>
              </a:r>
              <a:endParaRPr lang="vi-VN" sz="2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DF36591D-3282-FF36-1EBE-46DDB5CFFAE4}"/>
                </a:ext>
              </a:extLst>
            </p:cNvPr>
            <p:cNvSpPr/>
            <p:nvPr/>
          </p:nvSpPr>
          <p:spPr>
            <a:xfrm rot="10800000">
              <a:off x="1858617"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59D35BEA-0996-C465-902B-06BA0B4C6947}"/>
                </a:ext>
              </a:extLst>
            </p:cNvPr>
            <p:cNvSpPr/>
            <p:nvPr/>
          </p:nvSpPr>
          <p:spPr>
            <a:xfrm rot="10800000">
              <a:off x="7463275"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grpSp>
      <p:sp>
        <p:nvSpPr>
          <p:cNvPr id="2" name="TextBox 1">
            <a:extLst>
              <a:ext uri="{FF2B5EF4-FFF2-40B4-BE49-F238E27FC236}">
                <a16:creationId xmlns:a16="http://schemas.microsoft.com/office/drawing/2014/main" id="{C1C6B5B8-EC5B-9C1A-AE89-AD8E1C075350}"/>
              </a:ext>
            </a:extLst>
          </p:cNvPr>
          <p:cNvSpPr txBox="1"/>
          <p:nvPr/>
        </p:nvSpPr>
        <p:spPr>
          <a:xfrm>
            <a:off x="277120" y="942630"/>
            <a:ext cx="7795164" cy="5444054"/>
          </a:xfrm>
          <a:prstGeom prst="rect">
            <a:avLst/>
          </a:prstGeom>
          <a:noFill/>
        </p:spPr>
        <p:txBody>
          <a:bodyPr wrap="square">
            <a:spAutoFit/>
          </a:bodyPr>
          <a:lstStyle/>
          <a:p>
            <a:pPr>
              <a:lnSpc>
                <a:spcPct val="150000"/>
              </a:lnSpc>
            </a:pPr>
            <a:r>
              <a:rPr lang="vi-VN"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 Sử dụng công cụ xác thực dữ liệu thuộc danh sách cho trước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Để dữ liệu ở mỗi ô của cột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là một mục trong danh sách cho trước ở cột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F</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em thực hiện như sau: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Chọn các ô của cột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để nhập dữ liệu thoả mãn điều kiện xác thực, ví dụ các ô từ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B3 </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đến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B10</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Trong nhóm lệnh </a:t>
            </a:r>
            <a:r>
              <a:rPr lang="vi-VN"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Data Tools</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của dải lệnh </a:t>
            </a:r>
            <a:r>
              <a:rPr lang="vi-VN"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Data</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chọn </a:t>
            </a:r>
            <a:r>
              <a:rPr lang="vi-VN"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Data Validation</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(Hình 9a.4), hộp thoại </a:t>
            </a:r>
            <a:r>
              <a:rPr lang="vi-VN"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Data Validation</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xuất hiện.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Trong thẻ </a:t>
            </a:r>
            <a:r>
              <a:rPr lang="vi-VN"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Settings</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nhập yêu cầu xác thực dữ liệu cho từng tiêu chí, cụ thể là: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Allow</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Dữ liệu nhập vào cột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Khoản chi</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cần thuộc danh sách cho trước, vì vậy em chọn giá trị là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List</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để chọn dữ liệu từ danh sách thả xuống.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Source</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Là vùng dữ liệu chứa danh sách. Chọn vùng dữ liệu chứa danh sách các khoản chi là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F2:F10</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khi đó địa chỉ của vùng được đưa vào ô </a:t>
            </a:r>
            <a:r>
              <a:rPr lang="vi-VN"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Source</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(Hình 9a.8). Chọn </a:t>
            </a:r>
            <a:r>
              <a:rPr lang="vi-VN"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OK</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để hoàn thành công việc. </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32E24DE-249B-4C86-D698-2B3183FBB796}"/>
              </a:ext>
            </a:extLst>
          </p:cNvPr>
          <p:cNvPicPr>
            <a:picLocks noChangeAspect="1"/>
          </p:cNvPicPr>
          <p:nvPr/>
        </p:nvPicPr>
        <p:blipFill>
          <a:blip r:embed="rId2"/>
          <a:stretch>
            <a:fillRect/>
          </a:stretch>
        </p:blipFill>
        <p:spPr>
          <a:xfrm>
            <a:off x="8040594" y="1055379"/>
            <a:ext cx="3874285" cy="2065901"/>
          </a:xfrm>
          <a:prstGeom prst="rect">
            <a:avLst/>
          </a:prstGeom>
        </p:spPr>
      </p:pic>
      <p:pic>
        <p:nvPicPr>
          <p:cNvPr id="4" name="Picture 3">
            <a:extLst>
              <a:ext uri="{FF2B5EF4-FFF2-40B4-BE49-F238E27FC236}">
                <a16:creationId xmlns:a16="http://schemas.microsoft.com/office/drawing/2014/main" id="{669AEC42-464B-7C40-AD2B-6DF8DF64B7DB}"/>
              </a:ext>
            </a:extLst>
          </p:cNvPr>
          <p:cNvPicPr>
            <a:picLocks noChangeAspect="1"/>
          </p:cNvPicPr>
          <p:nvPr/>
        </p:nvPicPr>
        <p:blipFill>
          <a:blip r:embed="rId3"/>
          <a:stretch>
            <a:fillRect/>
          </a:stretch>
        </p:blipFill>
        <p:spPr>
          <a:xfrm>
            <a:off x="8039156" y="3429000"/>
            <a:ext cx="3875723" cy="3204338"/>
          </a:xfrm>
          <a:prstGeom prst="rect">
            <a:avLst/>
          </a:prstGeom>
        </p:spPr>
      </p:pic>
    </p:spTree>
    <p:extLst>
      <p:ext uri="{BB962C8B-B14F-4D97-AF65-F5344CB8AC3E}">
        <p14:creationId xmlns:p14="http://schemas.microsoft.com/office/powerpoint/2010/main" val="418913192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44B753-9840-98EE-C864-2442B69572F5}"/>
              </a:ext>
            </a:extLst>
          </p:cNvPr>
          <p:cNvGrpSpPr/>
          <p:nvPr/>
        </p:nvGrpSpPr>
        <p:grpSpPr>
          <a:xfrm>
            <a:off x="441867" y="257484"/>
            <a:ext cx="8662804" cy="685802"/>
            <a:chOff x="1858617" y="470612"/>
            <a:chExt cx="5785045" cy="685802"/>
          </a:xfrm>
        </p:grpSpPr>
        <p:sp>
          <p:nvSpPr>
            <p:cNvPr id="6" name="Rectangle 5">
              <a:extLst>
                <a:ext uri="{FF2B5EF4-FFF2-40B4-BE49-F238E27FC236}">
                  <a16:creationId xmlns:a16="http://schemas.microsoft.com/office/drawing/2014/main" id="{96790324-D671-9D5A-A6A5-DC1E717E39F4}"/>
                </a:ext>
              </a:extLst>
            </p:cNvPr>
            <p:cNvSpPr/>
            <p:nvPr/>
          </p:nvSpPr>
          <p:spPr>
            <a:xfrm>
              <a:off x="2039004" y="470614"/>
              <a:ext cx="5424271"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FF0000"/>
                  </a:solidFill>
                  <a:latin typeface="Tahoma" panose="020B0604030504040204" pitchFamily="34" charset="0"/>
                  <a:ea typeface="Tahoma" panose="020B0604030504040204" pitchFamily="34" charset="0"/>
                  <a:cs typeface="Tahoma" panose="020B0604030504040204" pitchFamily="34" charset="0"/>
                </a:rPr>
                <a:t>2. Thực hành: Sử dụng công cụ xác thực dữ liệu để tạo bảng tính quản lí tài chính gia đình</a:t>
              </a:r>
              <a:endParaRPr lang="vi-VN" sz="2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DF36591D-3282-FF36-1EBE-46DDB5CFFAE4}"/>
                </a:ext>
              </a:extLst>
            </p:cNvPr>
            <p:cNvSpPr/>
            <p:nvPr/>
          </p:nvSpPr>
          <p:spPr>
            <a:xfrm rot="10800000">
              <a:off x="1858617"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59D35BEA-0996-C465-902B-06BA0B4C6947}"/>
                </a:ext>
              </a:extLst>
            </p:cNvPr>
            <p:cNvSpPr/>
            <p:nvPr/>
          </p:nvSpPr>
          <p:spPr>
            <a:xfrm rot="10800000">
              <a:off x="7463275"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a:extLst>
              <a:ext uri="{FF2B5EF4-FFF2-40B4-BE49-F238E27FC236}">
                <a16:creationId xmlns:a16="http://schemas.microsoft.com/office/drawing/2014/main" id="{82FC7A06-00A3-1064-B7BC-B74A12D95BDF}"/>
              </a:ext>
            </a:extLst>
          </p:cNvPr>
          <p:cNvSpPr txBox="1"/>
          <p:nvPr/>
        </p:nvSpPr>
        <p:spPr>
          <a:xfrm>
            <a:off x="1062444" y="1254200"/>
            <a:ext cx="9562013" cy="1287532"/>
          </a:xfrm>
          <a:prstGeom prst="rect">
            <a:avLst/>
          </a:prstGeom>
          <a:noFill/>
        </p:spPr>
        <p:txBody>
          <a:bodyPr wrap="square">
            <a:spAutoFit/>
          </a:bodyPr>
          <a:lstStyle/>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Nhập dữ liệu cho trang tính, trong đó dữ liệu cột </a:t>
            </a:r>
            <a:r>
              <a:rPr lang="vi-VN"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được lấy từ danh sách thả xuống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 9a.2).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Lưu tệp bảng tính với tên </a:t>
            </a:r>
            <a:r>
              <a:rPr lang="vi-VN"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TaiChinhGiaDinh.xlsx</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D44C8CE3-55F1-52F2-3668-DC47CCF0B7F5}"/>
              </a:ext>
            </a:extLst>
          </p:cNvPr>
          <p:cNvPicPr>
            <a:picLocks noChangeAspect="1"/>
          </p:cNvPicPr>
          <p:nvPr/>
        </p:nvPicPr>
        <p:blipFill>
          <a:blip r:embed="rId2"/>
          <a:stretch>
            <a:fillRect/>
          </a:stretch>
        </p:blipFill>
        <p:spPr>
          <a:xfrm>
            <a:off x="1626515" y="2700493"/>
            <a:ext cx="8484136" cy="3656763"/>
          </a:xfrm>
          <a:prstGeom prst="rect">
            <a:avLst/>
          </a:prstGeom>
        </p:spPr>
      </p:pic>
    </p:spTree>
    <p:extLst>
      <p:ext uri="{BB962C8B-B14F-4D97-AF65-F5344CB8AC3E}">
        <p14:creationId xmlns:p14="http://schemas.microsoft.com/office/powerpoint/2010/main" val="230069986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44B753-9840-98EE-C864-2442B69572F5}"/>
              </a:ext>
            </a:extLst>
          </p:cNvPr>
          <p:cNvGrpSpPr/>
          <p:nvPr/>
        </p:nvGrpSpPr>
        <p:grpSpPr>
          <a:xfrm>
            <a:off x="441867" y="257484"/>
            <a:ext cx="8662804" cy="685802"/>
            <a:chOff x="1858617" y="470612"/>
            <a:chExt cx="5785045" cy="685802"/>
          </a:xfrm>
        </p:grpSpPr>
        <p:sp>
          <p:nvSpPr>
            <p:cNvPr id="6" name="Rectangle 5">
              <a:extLst>
                <a:ext uri="{FF2B5EF4-FFF2-40B4-BE49-F238E27FC236}">
                  <a16:creationId xmlns:a16="http://schemas.microsoft.com/office/drawing/2014/main" id="{96790324-D671-9D5A-A6A5-DC1E717E39F4}"/>
                </a:ext>
              </a:extLst>
            </p:cNvPr>
            <p:cNvSpPr/>
            <p:nvPr/>
          </p:nvSpPr>
          <p:spPr>
            <a:xfrm>
              <a:off x="2039004" y="470614"/>
              <a:ext cx="5424271"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FF0000"/>
                  </a:solidFill>
                  <a:latin typeface="Tahoma" panose="020B0604030504040204" pitchFamily="34" charset="0"/>
                  <a:ea typeface="Tahoma" panose="020B0604030504040204" pitchFamily="34" charset="0"/>
                  <a:cs typeface="Tahoma" panose="020B0604030504040204" pitchFamily="34" charset="0"/>
                </a:rPr>
                <a:t>2. Thực hành: Sử dụng công cụ xác thực dữ liệu để tạo bảng tính quản lí tài chính gia đình</a:t>
              </a:r>
              <a:endParaRPr lang="vi-VN" sz="2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DF36591D-3282-FF36-1EBE-46DDB5CFFAE4}"/>
                </a:ext>
              </a:extLst>
            </p:cNvPr>
            <p:cNvSpPr/>
            <p:nvPr/>
          </p:nvSpPr>
          <p:spPr>
            <a:xfrm rot="10800000">
              <a:off x="1858617"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59D35BEA-0996-C465-902B-06BA0B4C6947}"/>
                </a:ext>
              </a:extLst>
            </p:cNvPr>
            <p:cNvSpPr/>
            <p:nvPr/>
          </p:nvSpPr>
          <p:spPr>
            <a:xfrm rot="10800000">
              <a:off x="7463275"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grpSp>
      <p:sp>
        <p:nvSpPr>
          <p:cNvPr id="2" name="TextBox 1">
            <a:extLst>
              <a:ext uri="{FF2B5EF4-FFF2-40B4-BE49-F238E27FC236}">
                <a16:creationId xmlns:a16="http://schemas.microsoft.com/office/drawing/2014/main" id="{08718590-7674-0EE3-2902-D1EFA4AD7E90}"/>
              </a:ext>
            </a:extLst>
          </p:cNvPr>
          <p:cNvSpPr txBox="1"/>
          <p:nvPr/>
        </p:nvSpPr>
        <p:spPr>
          <a:xfrm>
            <a:off x="371660" y="1129897"/>
            <a:ext cx="10380617" cy="1287532"/>
          </a:xfrm>
          <a:prstGeom prst="rect">
            <a:avLst/>
          </a:prstGeom>
          <a:noFill/>
        </p:spPr>
        <p:txBody>
          <a:bodyPr wrap="square">
            <a:spAutoFit/>
          </a:bodyPr>
          <a:lstStyle/>
          <a:p>
            <a:pPr>
              <a:lnSpc>
                <a:spcPct val="150000"/>
              </a:lnSpc>
            </a:pPr>
            <a:r>
              <a:rPr lang="vi-VN" sz="1800" b="1" dirty="0">
                <a:solidFill>
                  <a:srgbClr val="EF387A"/>
                </a:solidFill>
                <a:effectLst/>
                <a:latin typeface="Times New Roman" panose="02020603050405020304" pitchFamily="18" charset="0"/>
                <a:ea typeface="Tahoma" panose="020B0604030504040204" pitchFamily="34" charset="0"/>
                <a:cs typeface="Times New Roman" panose="02020603050405020304" pitchFamily="18" charset="0"/>
              </a:rPr>
              <a:t>Nhiệm vụ 2: </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Em hãy sử dụng công cụ xác thực dữ liệu để xác thực cho dữ liệu cột </a:t>
            </a:r>
            <a:r>
              <a:rPr lang="vi-VN"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Số tiền (nghìn đồng) </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(cột D) chỉ chấp nhận kiểu số lớn hơn 0 và yêu cầu này hiển thị trên màn hình khi nhập dữ liệu như minh hoạ ở Hình 9a.3. </a:t>
            </a:r>
            <a:endParaRPr lang="vi-VN"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40DAA7D-49BF-3F70-80D1-A366CDCF5B94}"/>
              </a:ext>
            </a:extLst>
          </p:cNvPr>
          <p:cNvSpPr txBox="1"/>
          <p:nvPr/>
        </p:nvSpPr>
        <p:spPr>
          <a:xfrm>
            <a:off x="371660" y="2519635"/>
            <a:ext cx="5242560" cy="3359894"/>
          </a:xfrm>
          <a:prstGeom prst="rect">
            <a:avLst/>
          </a:prstGeom>
          <a:noFill/>
        </p:spPr>
        <p:txBody>
          <a:bodyPr wrap="square">
            <a:spAutoFit/>
          </a:bodyPr>
          <a:lstStyle/>
          <a:p>
            <a:pPr>
              <a:lnSpc>
                <a:spcPct val="150000"/>
              </a:lnSpc>
            </a:pPr>
            <a:r>
              <a:rPr lang="vi-VN" sz="1800" b="1" dirty="0">
                <a:solidFill>
                  <a:srgbClr val="EF387A"/>
                </a:solidFill>
                <a:effectLst/>
                <a:latin typeface="Times New Roman" panose="02020603050405020304" pitchFamily="18" charset="0"/>
                <a:ea typeface="Tahoma" panose="020B0604030504040204" pitchFamily="34" charset="0"/>
                <a:cs typeface="Times New Roman" panose="02020603050405020304" pitchFamily="18" charset="0"/>
              </a:rPr>
              <a:t>Hướng dẫn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Chọn trang tính </a:t>
            </a:r>
            <a:r>
              <a:rPr lang="vi-VN"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Chi tiêu</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Chọn vùng sẽ nhập liệu của cột </a:t>
            </a:r>
            <a:r>
              <a:rPr lang="vi-VN"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Số tiền (nghìn đồng)</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ví dụ vùng </a:t>
            </a:r>
            <a:r>
              <a:rPr lang="vi-VN"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D3:D10</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Chọn </a:t>
            </a:r>
            <a:r>
              <a:rPr lang="vi-VN" sz="18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Data/Data Tools/Data Validation</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hộp thoại </a:t>
            </a:r>
            <a:r>
              <a:rPr lang="vi-VN" sz="18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Data Validation</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xuất hiện.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Trong thẻ </a:t>
            </a:r>
            <a:r>
              <a:rPr lang="vi-VN" sz="18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Settings</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nhập yêu cầu xác thực dữ liệu như minh hoạ trong Hình 9a.9.</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7FCC65C-AE3F-74D1-6955-13F3CF1CB379}"/>
              </a:ext>
            </a:extLst>
          </p:cNvPr>
          <p:cNvPicPr>
            <a:picLocks noChangeAspect="1"/>
          </p:cNvPicPr>
          <p:nvPr/>
        </p:nvPicPr>
        <p:blipFill>
          <a:blip r:embed="rId2"/>
          <a:stretch>
            <a:fillRect/>
          </a:stretch>
        </p:blipFill>
        <p:spPr>
          <a:xfrm>
            <a:off x="5805809" y="2519635"/>
            <a:ext cx="4367078" cy="3547549"/>
          </a:xfrm>
          <a:prstGeom prst="rect">
            <a:avLst/>
          </a:prstGeom>
        </p:spPr>
      </p:pic>
      <p:sp>
        <p:nvSpPr>
          <p:cNvPr id="11" name="TextBox 10">
            <a:extLst>
              <a:ext uri="{FF2B5EF4-FFF2-40B4-BE49-F238E27FC236}">
                <a16:creationId xmlns:a16="http://schemas.microsoft.com/office/drawing/2014/main" id="{604CC098-2191-B0FD-7D8F-31895912D8D1}"/>
              </a:ext>
            </a:extLst>
          </p:cNvPr>
          <p:cNvSpPr txBox="1"/>
          <p:nvPr/>
        </p:nvSpPr>
        <p:spPr>
          <a:xfrm>
            <a:off x="5614220" y="6292737"/>
            <a:ext cx="6096000" cy="307777"/>
          </a:xfrm>
          <a:prstGeom prst="rect">
            <a:avLst/>
          </a:prstGeom>
          <a:noFill/>
        </p:spPr>
        <p:txBody>
          <a:bodyPr wrap="square">
            <a:spAutoFit/>
          </a:bodyPr>
          <a:lstStyle/>
          <a:p>
            <a:r>
              <a:rPr lang="en-US" sz="1400" i="1"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en-US" sz="14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9a.9. </a:t>
            </a:r>
            <a:r>
              <a:rPr lang="en-US" sz="1400" i="1"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Nhập</a:t>
            </a:r>
            <a:r>
              <a:rPr lang="en-US" sz="14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400" i="1"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các</a:t>
            </a:r>
            <a:r>
              <a:rPr lang="en-US" sz="14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400" i="1"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yêu</a:t>
            </a:r>
            <a:r>
              <a:rPr lang="en-US" sz="14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400" i="1"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cầu</a:t>
            </a:r>
            <a:r>
              <a:rPr lang="en-US" sz="14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400" i="1"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xác</a:t>
            </a:r>
            <a:r>
              <a:rPr lang="en-US" sz="14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400" i="1"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thực</a:t>
            </a:r>
            <a:r>
              <a:rPr lang="en-US" sz="14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400" i="1"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dữ</a:t>
            </a:r>
            <a:r>
              <a:rPr lang="en-US" sz="14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400" i="1"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liệu</a:t>
            </a:r>
            <a:r>
              <a:rPr lang="en-US" sz="14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400" i="1"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của</a:t>
            </a:r>
            <a:r>
              <a:rPr lang="en-US" sz="14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400" i="1"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cột</a:t>
            </a:r>
            <a:r>
              <a:rPr lang="en-US" sz="14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400" i="1" dirty="0" err="1">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en-US" sz="1400" i="1"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400" i="1" dirty="0" err="1">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tiền</a:t>
            </a:r>
            <a:endParaRPr lang="en-US" sz="14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22538202"/>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44B753-9840-98EE-C864-2442B69572F5}"/>
              </a:ext>
            </a:extLst>
          </p:cNvPr>
          <p:cNvGrpSpPr/>
          <p:nvPr/>
        </p:nvGrpSpPr>
        <p:grpSpPr>
          <a:xfrm>
            <a:off x="441867" y="257484"/>
            <a:ext cx="8662804" cy="685802"/>
            <a:chOff x="1858617" y="470612"/>
            <a:chExt cx="5785045" cy="685802"/>
          </a:xfrm>
        </p:grpSpPr>
        <p:sp>
          <p:nvSpPr>
            <p:cNvPr id="6" name="Rectangle 5">
              <a:extLst>
                <a:ext uri="{FF2B5EF4-FFF2-40B4-BE49-F238E27FC236}">
                  <a16:creationId xmlns:a16="http://schemas.microsoft.com/office/drawing/2014/main" id="{96790324-D671-9D5A-A6A5-DC1E717E39F4}"/>
                </a:ext>
              </a:extLst>
            </p:cNvPr>
            <p:cNvSpPr/>
            <p:nvPr/>
          </p:nvSpPr>
          <p:spPr>
            <a:xfrm>
              <a:off x="2039004" y="470614"/>
              <a:ext cx="5424271"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FF0000"/>
                  </a:solidFill>
                  <a:latin typeface="Tahoma" panose="020B0604030504040204" pitchFamily="34" charset="0"/>
                  <a:ea typeface="Tahoma" panose="020B0604030504040204" pitchFamily="34" charset="0"/>
                  <a:cs typeface="Tahoma" panose="020B0604030504040204" pitchFamily="34" charset="0"/>
                </a:rPr>
                <a:t>2. Thực hành: Sử dụng công cụ xác thực dữ liệu để tạo bảng tính quản lí tài chính gia đình</a:t>
              </a:r>
              <a:endParaRPr lang="vi-VN" sz="2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DF36591D-3282-FF36-1EBE-46DDB5CFFAE4}"/>
                </a:ext>
              </a:extLst>
            </p:cNvPr>
            <p:cNvSpPr/>
            <p:nvPr/>
          </p:nvSpPr>
          <p:spPr>
            <a:xfrm rot="10800000">
              <a:off x="1858617"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59D35BEA-0996-C465-902B-06BA0B4C6947}"/>
                </a:ext>
              </a:extLst>
            </p:cNvPr>
            <p:cNvSpPr/>
            <p:nvPr/>
          </p:nvSpPr>
          <p:spPr>
            <a:xfrm rot="10800000">
              <a:off x="7463275"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a:extLst>
              <a:ext uri="{FF2B5EF4-FFF2-40B4-BE49-F238E27FC236}">
                <a16:creationId xmlns:a16="http://schemas.microsoft.com/office/drawing/2014/main" id="{7C841C86-89C0-E5A7-50C1-3965F340FE73}"/>
              </a:ext>
            </a:extLst>
          </p:cNvPr>
          <p:cNvSpPr txBox="1"/>
          <p:nvPr/>
        </p:nvSpPr>
        <p:spPr>
          <a:xfrm>
            <a:off x="1151497" y="1466025"/>
            <a:ext cx="4746172" cy="646331"/>
          </a:xfrm>
          <a:prstGeom prst="rect">
            <a:avLst/>
          </a:prstGeom>
          <a:noFill/>
        </p:spPr>
        <p:txBody>
          <a:bodyPr wrap="square">
            <a:spAutoFit/>
          </a:bodyPr>
          <a:lstStyle/>
          <a:p>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Trong thẻ </a:t>
            </a:r>
            <a:r>
              <a:rPr lang="vi-VN" sz="18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Input Message</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nhập nội dung thông báo như Hình 9a.10</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6481633-22A6-E964-283C-A1666B467070}"/>
              </a:ext>
            </a:extLst>
          </p:cNvPr>
          <p:cNvSpPr txBox="1"/>
          <p:nvPr/>
        </p:nvSpPr>
        <p:spPr>
          <a:xfrm>
            <a:off x="6303626" y="1508620"/>
            <a:ext cx="5331969" cy="646331"/>
          </a:xfrm>
          <a:prstGeom prst="rect">
            <a:avLst/>
          </a:prstGeom>
          <a:noFill/>
        </p:spPr>
        <p:txBody>
          <a:bodyPr wrap="square">
            <a:spAutoFit/>
          </a:bodyPr>
          <a:lstStyle/>
          <a:p>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Trong thẻ </a:t>
            </a:r>
            <a:r>
              <a:rPr lang="vi-VN" sz="18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Error Alert</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nhập nội dung thông báo lỗi khi nhập dữ liệu như Hình 9a.11.</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66750F3E-67E5-6152-FD3D-CEB2FBBDF813}"/>
              </a:ext>
            </a:extLst>
          </p:cNvPr>
          <p:cNvPicPr>
            <a:picLocks noChangeAspect="1"/>
          </p:cNvPicPr>
          <p:nvPr/>
        </p:nvPicPr>
        <p:blipFill rotWithShape="1">
          <a:blip r:embed="rId2"/>
          <a:srcRect l="4767"/>
          <a:stretch/>
        </p:blipFill>
        <p:spPr>
          <a:xfrm>
            <a:off x="757645" y="2337287"/>
            <a:ext cx="5338355" cy="3803593"/>
          </a:xfrm>
          <a:prstGeom prst="rect">
            <a:avLst/>
          </a:prstGeom>
        </p:spPr>
      </p:pic>
      <p:pic>
        <p:nvPicPr>
          <p:cNvPr id="13" name="Picture 12">
            <a:extLst>
              <a:ext uri="{FF2B5EF4-FFF2-40B4-BE49-F238E27FC236}">
                <a16:creationId xmlns:a16="http://schemas.microsoft.com/office/drawing/2014/main" id="{23251519-DD36-21F8-14C8-ACA3C6FDB7BC}"/>
              </a:ext>
            </a:extLst>
          </p:cNvPr>
          <p:cNvPicPr>
            <a:picLocks noChangeAspect="1"/>
          </p:cNvPicPr>
          <p:nvPr/>
        </p:nvPicPr>
        <p:blipFill>
          <a:blip r:embed="rId3"/>
          <a:stretch>
            <a:fillRect/>
          </a:stretch>
        </p:blipFill>
        <p:spPr>
          <a:xfrm>
            <a:off x="6551712" y="2337287"/>
            <a:ext cx="4238210" cy="3776250"/>
          </a:xfrm>
          <a:prstGeom prst="rect">
            <a:avLst/>
          </a:prstGeom>
        </p:spPr>
      </p:pic>
    </p:spTree>
    <p:extLst>
      <p:ext uri="{BB962C8B-B14F-4D97-AF65-F5344CB8AC3E}">
        <p14:creationId xmlns:p14="http://schemas.microsoft.com/office/powerpoint/2010/main" val="280613679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44B753-9840-98EE-C864-2442B69572F5}"/>
              </a:ext>
            </a:extLst>
          </p:cNvPr>
          <p:cNvGrpSpPr/>
          <p:nvPr/>
        </p:nvGrpSpPr>
        <p:grpSpPr>
          <a:xfrm>
            <a:off x="441867" y="257484"/>
            <a:ext cx="8662804" cy="685802"/>
            <a:chOff x="1858617" y="470612"/>
            <a:chExt cx="5785045" cy="685802"/>
          </a:xfrm>
        </p:grpSpPr>
        <p:sp>
          <p:nvSpPr>
            <p:cNvPr id="6" name="Rectangle 5">
              <a:extLst>
                <a:ext uri="{FF2B5EF4-FFF2-40B4-BE49-F238E27FC236}">
                  <a16:creationId xmlns:a16="http://schemas.microsoft.com/office/drawing/2014/main" id="{96790324-D671-9D5A-A6A5-DC1E717E39F4}"/>
                </a:ext>
              </a:extLst>
            </p:cNvPr>
            <p:cNvSpPr/>
            <p:nvPr/>
          </p:nvSpPr>
          <p:spPr>
            <a:xfrm>
              <a:off x="2039004" y="470614"/>
              <a:ext cx="5424271"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FF0000"/>
                  </a:solidFill>
                  <a:latin typeface="Tahoma" panose="020B0604030504040204" pitchFamily="34" charset="0"/>
                  <a:ea typeface="Tahoma" panose="020B0604030504040204" pitchFamily="34" charset="0"/>
                  <a:cs typeface="Tahoma" panose="020B0604030504040204" pitchFamily="34" charset="0"/>
                </a:rPr>
                <a:t>2. Thực hành: Sử dụng công cụ xác thực dữ liệu để tạo bảng tính quản lí tài chính gia đình</a:t>
              </a:r>
              <a:endParaRPr lang="vi-VN" sz="2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DF36591D-3282-FF36-1EBE-46DDB5CFFAE4}"/>
                </a:ext>
              </a:extLst>
            </p:cNvPr>
            <p:cNvSpPr/>
            <p:nvPr/>
          </p:nvSpPr>
          <p:spPr>
            <a:xfrm rot="10800000">
              <a:off x="1858617"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59D35BEA-0996-C465-902B-06BA0B4C6947}"/>
                </a:ext>
              </a:extLst>
            </p:cNvPr>
            <p:cNvSpPr/>
            <p:nvPr/>
          </p:nvSpPr>
          <p:spPr>
            <a:xfrm rot="10800000">
              <a:off x="7463275"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grpSp>
      <p:sp>
        <p:nvSpPr>
          <p:cNvPr id="2" name="TextBox 1">
            <a:extLst>
              <a:ext uri="{FF2B5EF4-FFF2-40B4-BE49-F238E27FC236}">
                <a16:creationId xmlns:a16="http://schemas.microsoft.com/office/drawing/2014/main" id="{531618A7-AEF1-F378-4F5E-8244097D8BD9}"/>
              </a:ext>
            </a:extLst>
          </p:cNvPr>
          <p:cNvSpPr txBox="1"/>
          <p:nvPr/>
        </p:nvSpPr>
        <p:spPr>
          <a:xfrm>
            <a:off x="984068" y="1351122"/>
            <a:ext cx="9440091" cy="1420325"/>
          </a:xfrm>
          <a:prstGeom prst="rect">
            <a:avLst/>
          </a:prstGeom>
          <a:noFill/>
        </p:spPr>
        <p:txBody>
          <a:bodyPr wrap="square">
            <a:spAutoFit/>
          </a:bodyPr>
          <a:lstStyle/>
          <a:p>
            <a:pPr>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Nhập thêm dữ liệu vào bảng. Nếu em nhập dữ liệu không đúng với yêu cầu xác thực của ô thì màn hình sẽ xuất hiện thông báo như Hình 9a.12.</a:t>
            </a:r>
            <a:endParaRPr lang="en-US"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Sau </a:t>
            </a:r>
            <a:r>
              <a:rPr lang="en-US" sz="2000" dirty="0" err="1">
                <a:solidFill>
                  <a:srgbClr val="231F20"/>
                </a:solidFill>
                <a:latin typeface="Times New Roman" panose="02020603050405020304" pitchFamily="18" charset="0"/>
                <a:ea typeface="Tahoma" panose="020B0604030504040204" pitchFamily="34" charset="0"/>
                <a:cs typeface="Times New Roman" panose="02020603050405020304" pitchFamily="18" charset="0"/>
              </a:rPr>
              <a:t>đó</a:t>
            </a:r>
            <a:r>
              <a:rPr lang="en-US" sz="2000"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Tahoma" panose="020B0604030504040204" pitchFamily="34" charset="0"/>
                <a:cs typeface="Times New Roman" panose="02020603050405020304" pitchFamily="18" charset="0"/>
              </a:rPr>
              <a:t>Lưu</a:t>
            </a:r>
            <a:r>
              <a:rPr lang="en-US" sz="2000"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Tahoma" panose="020B0604030504040204" pitchFamily="34" charset="0"/>
                <a:cs typeface="Times New Roman" panose="02020603050405020304" pitchFamily="18" charset="0"/>
              </a:rPr>
              <a:t>tệp</a:t>
            </a:r>
            <a:r>
              <a:rPr lang="en-US" sz="2000"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55F4AC6-C430-996B-E339-7DDCD3B33F5B}"/>
              </a:ext>
            </a:extLst>
          </p:cNvPr>
          <p:cNvPicPr>
            <a:picLocks noChangeAspect="1"/>
          </p:cNvPicPr>
          <p:nvPr/>
        </p:nvPicPr>
        <p:blipFill>
          <a:blip r:embed="rId2"/>
          <a:stretch>
            <a:fillRect/>
          </a:stretch>
        </p:blipFill>
        <p:spPr>
          <a:xfrm>
            <a:off x="2074815" y="3230331"/>
            <a:ext cx="8274376" cy="2758125"/>
          </a:xfrm>
          <a:prstGeom prst="rect">
            <a:avLst/>
          </a:prstGeom>
        </p:spPr>
      </p:pic>
    </p:spTree>
    <p:extLst>
      <p:ext uri="{BB962C8B-B14F-4D97-AF65-F5344CB8AC3E}">
        <p14:creationId xmlns:p14="http://schemas.microsoft.com/office/powerpoint/2010/main" val="229846023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44B753-9840-98EE-C864-2442B69572F5}"/>
              </a:ext>
            </a:extLst>
          </p:cNvPr>
          <p:cNvGrpSpPr/>
          <p:nvPr/>
        </p:nvGrpSpPr>
        <p:grpSpPr>
          <a:xfrm>
            <a:off x="5011835" y="257484"/>
            <a:ext cx="2168330" cy="685802"/>
            <a:chOff x="1858617" y="470612"/>
            <a:chExt cx="1448017" cy="685802"/>
          </a:xfrm>
        </p:grpSpPr>
        <p:sp>
          <p:nvSpPr>
            <p:cNvPr id="6" name="Rectangle 5">
              <a:extLst>
                <a:ext uri="{FF2B5EF4-FFF2-40B4-BE49-F238E27FC236}">
                  <a16:creationId xmlns:a16="http://schemas.microsoft.com/office/drawing/2014/main" id="{96790324-D671-9D5A-A6A5-DC1E717E39F4}"/>
                </a:ext>
              </a:extLst>
            </p:cNvPr>
            <p:cNvSpPr/>
            <p:nvPr/>
          </p:nvSpPr>
          <p:spPr>
            <a:xfrm>
              <a:off x="2039004" y="470614"/>
              <a:ext cx="108724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FF0000"/>
                  </a:solidFill>
                  <a:latin typeface="Tahoma" panose="020B0604030504040204" pitchFamily="34" charset="0"/>
                  <a:ea typeface="Tahoma" panose="020B0604030504040204" pitchFamily="34" charset="0"/>
                  <a:cs typeface="Tahoma" panose="020B0604030504040204" pitchFamily="34" charset="0"/>
                </a:rPr>
                <a:t>LUYỆN TẬP</a:t>
              </a:r>
              <a:endParaRPr lang="vi-VN" sz="2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DF36591D-3282-FF36-1EBE-46DDB5CFFAE4}"/>
                </a:ext>
              </a:extLst>
            </p:cNvPr>
            <p:cNvSpPr/>
            <p:nvPr/>
          </p:nvSpPr>
          <p:spPr>
            <a:xfrm rot="10800000">
              <a:off x="1858617"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59D35BEA-0996-C465-902B-06BA0B4C6947}"/>
                </a:ext>
              </a:extLst>
            </p:cNvPr>
            <p:cNvSpPr/>
            <p:nvPr/>
          </p:nvSpPr>
          <p:spPr>
            <a:xfrm rot="10800000">
              <a:off x="3126247" y="470612"/>
              <a:ext cx="180387" cy="685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grpSp>
      <p:sp>
        <p:nvSpPr>
          <p:cNvPr id="4" name="Rectangle 3">
            <a:extLst>
              <a:ext uri="{FF2B5EF4-FFF2-40B4-BE49-F238E27FC236}">
                <a16:creationId xmlns:a16="http://schemas.microsoft.com/office/drawing/2014/main" id="{D81F6E73-ACF0-1291-C0FB-20BA64B2E3BA}"/>
              </a:ext>
            </a:extLst>
          </p:cNvPr>
          <p:cNvSpPr/>
          <p:nvPr/>
        </p:nvSpPr>
        <p:spPr>
          <a:xfrm>
            <a:off x="827314" y="1120078"/>
            <a:ext cx="10223863" cy="2805063"/>
          </a:xfrm>
          <a:prstGeom prst="rect">
            <a:avLst/>
          </a:prstGeom>
          <a:solidFill>
            <a:schemeClr val="bg1"/>
          </a:solidFill>
        </p:spPr>
        <p:txBody>
          <a:bodyPr wrap="square">
            <a:spAutoFit/>
          </a:bodyPr>
          <a:lstStyle/>
          <a:p>
            <a:pPr algn="just" defTabSz="342900">
              <a:lnSpc>
                <a:spcPct val="150000"/>
              </a:lnSpc>
            </a:pPr>
            <a:r>
              <a:rPr lang="vi-VN" sz="24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1. Mở tệp bảng tính </a:t>
            </a:r>
            <a:r>
              <a:rPr lang="vi-VN" sz="2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TaiChinhGiaDinh.xlsx </a:t>
            </a:r>
            <a:r>
              <a:rPr lang="vi-VN" sz="24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và thực hiện các yêu cầu sau:</a:t>
            </a:r>
          </a:p>
          <a:p>
            <a:pPr algn="just" defTabSz="342900">
              <a:lnSpc>
                <a:spcPct val="150000"/>
              </a:lnSpc>
            </a:pPr>
            <a:r>
              <a:rPr lang="vi-VN" sz="24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a) Tạo thêm một trang tính mới, đặt tên là </a:t>
            </a:r>
            <a:r>
              <a:rPr lang="vi-VN" sz="2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Thu nhập. </a:t>
            </a:r>
          </a:p>
          <a:p>
            <a:pPr algn="just" defTabSz="342900">
              <a:lnSpc>
                <a:spcPct val="150000"/>
              </a:lnSpc>
            </a:pPr>
            <a:r>
              <a:rPr lang="vi-VN" sz="24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b) Nhập dữ liệu khoản thu (cột </a:t>
            </a:r>
            <a:r>
              <a:rPr lang="vi-VN" sz="2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F</a:t>
            </a:r>
            <a:r>
              <a:rPr lang="vi-VN" sz="24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 nhập nội dung các khoản thu của gia đình như minh hoạ ở </a:t>
            </a:r>
            <a:r>
              <a:rPr lang="vi-VN" sz="2400" b="1"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Hình 9a.6</a:t>
            </a:r>
            <a:r>
              <a:rPr lang="vi-VN" sz="24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 trong đó sử dụng công cụ xác thực dữ liệu để khoản thu ở cột B được lấy từ danh sách ở cột </a:t>
            </a:r>
            <a:r>
              <a:rPr lang="vi-VN" sz="2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F</a:t>
            </a:r>
            <a:r>
              <a:rPr lang="vi-VN" sz="24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a:t>
            </a:r>
            <a:endParaRPr lang="vi-VN" sz="2400" b="1"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852D5DE3-0039-9592-ACF2-38F48DC8703A}"/>
              </a:ext>
            </a:extLst>
          </p:cNvPr>
          <p:cNvPicPr>
            <a:picLocks noChangeAspect="1"/>
          </p:cNvPicPr>
          <p:nvPr/>
        </p:nvPicPr>
        <p:blipFill>
          <a:blip r:embed="rId2"/>
          <a:stretch>
            <a:fillRect/>
          </a:stretch>
        </p:blipFill>
        <p:spPr>
          <a:xfrm>
            <a:off x="1879351" y="4058194"/>
            <a:ext cx="7902161" cy="1861765"/>
          </a:xfrm>
          <a:prstGeom prst="rect">
            <a:avLst/>
          </a:prstGeom>
        </p:spPr>
      </p:pic>
      <p:sp>
        <p:nvSpPr>
          <p:cNvPr id="10" name="TextBox 9">
            <a:extLst>
              <a:ext uri="{FF2B5EF4-FFF2-40B4-BE49-F238E27FC236}">
                <a16:creationId xmlns:a16="http://schemas.microsoft.com/office/drawing/2014/main" id="{2E550A3A-0A90-090F-85DC-51B564CA3E94}"/>
              </a:ext>
            </a:extLst>
          </p:cNvPr>
          <p:cNvSpPr txBox="1"/>
          <p:nvPr/>
        </p:nvSpPr>
        <p:spPr>
          <a:xfrm>
            <a:off x="3196046" y="5989241"/>
            <a:ext cx="6096000" cy="369332"/>
          </a:xfrm>
          <a:prstGeom prst="rect">
            <a:avLst/>
          </a:prstGeom>
          <a:noFill/>
        </p:spPr>
        <p:txBody>
          <a:bodyPr wrap="square">
            <a:spAutoFit/>
          </a:bodyPr>
          <a:lstStyle/>
          <a:p>
            <a:r>
              <a:rPr lang="vi-VN" sz="18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 9a.6. Trang tính lưu các khoản thu của gia đình</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674387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1412</TotalTime>
  <Words>1096</Words>
  <PresentationFormat>Widescreen</PresentationFormat>
  <Paragraphs>49</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Grandview Display</vt:lpstr>
      <vt:lpstr>Tahoma</vt:lpstr>
      <vt:lpstr>Times New Roman</vt:lpstr>
      <vt:lpstr>DashVTI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2023-06-05T12:10:35Z</dcterms:created>
  <dcterms:modified xsi:type="dcterms:W3CDTF">2024-08-22T14:04:30Z</dcterms:modified>
</cp:coreProperties>
</file>