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19" r:id="rId3"/>
    <p:sldId id="633" r:id="rId4"/>
    <p:sldId id="630" r:id="rId5"/>
    <p:sldId id="631" r:id="rId6"/>
    <p:sldId id="632" r:id="rId7"/>
    <p:sldId id="637" r:id="rId8"/>
    <p:sldId id="638" r:id="rId9"/>
    <p:sldId id="640" r:id="rId10"/>
    <p:sldId id="641" r:id="rId11"/>
    <p:sldId id="642" r:id="rId12"/>
    <p:sldId id="643" r:id="rId13"/>
    <p:sldId id="644" r:id="rId14"/>
    <p:sldId id="645" r:id="rId15"/>
    <p:sldId id="634" r:id="rId16"/>
    <p:sldId id="635" r:id="rId17"/>
    <p:sldId id="636" r:id="rId18"/>
    <p:sldId id="454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EE8EC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32AC4-EE0B-4B33-9F8C-86F2F61ADF3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39819-2FF4-4710-A40A-B2E06753A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81313-5001-4F99-96D0-376090498B4C}" type="slidenum">
              <a:rPr lang="en-US"/>
              <a:pPr/>
              <a:t>19</a:t>
            </a:fld>
            <a:endParaRPr lang="en-US"/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77EF96-435A-47EC-9CCE-4F7D5FC06491}" type="slidenum">
              <a:rPr lang="en-US" sz="1200" u="sng"/>
              <a:pPr algn="r"/>
              <a:t>19</a:t>
            </a:fld>
            <a:endParaRPr lang="en-US" sz="1200" u="sng"/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5FD4C-2A3B-48BF-87F3-9FCDCB75105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slide" Target="slide7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slide" Target="slide7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3.xml"/><Relationship Id="rId10" Type="http://schemas.openxmlformats.org/officeDocument/2006/relationships/slide" Target="slide10.xml"/><Relationship Id="rId4" Type="http://schemas.openxmlformats.org/officeDocument/2006/relationships/slide" Target="slide14.xml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43252"/>
            <a:ext cx="8763000" cy="646234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6850" y="1382027"/>
            <a:ext cx="2743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683960" y="429527"/>
            <a:ext cx="700284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Good </a:t>
            </a: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afternoon 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Everybody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  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1" y="3276600"/>
            <a:ext cx="6400800" cy="130719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VNtimes New Roman" pitchFamily="34" charset="0"/>
              </a:rPr>
              <a:t>WELCOME TO MY CLASS</a:t>
            </a:r>
          </a:p>
        </p:txBody>
      </p:sp>
      <p:pic>
        <p:nvPicPr>
          <p:cNvPr id="14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4450" y="1534427"/>
            <a:ext cx="2743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0" y="1866900"/>
            <a:ext cx="2743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01150" y="1534427"/>
            <a:ext cx="2743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42909" y="5067300"/>
            <a:ext cx="1828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95309" y="5219700"/>
            <a:ext cx="1828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95309" y="5088080"/>
            <a:ext cx="1828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76209" y="4838700"/>
            <a:ext cx="1828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743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lowchart: Process 4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6627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054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178800" y="5283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435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950200" y="5664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892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721600" y="5892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102600" y="5816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own Arrow Callout 11">
            <a:hlinkClick r:id="rId3" action="ppaction://hlinksldjump"/>
          </p:cNvPr>
          <p:cNvSpPr/>
          <p:nvPr/>
        </p:nvSpPr>
        <p:spPr bwMode="auto">
          <a:xfrm>
            <a:off x="539750" y="476250"/>
            <a:ext cx="8196263" cy="2736850"/>
          </a:xfrm>
          <a:prstGeom prst="downArrowCallout">
            <a:avLst>
              <a:gd name="adj1" fmla="val 29244"/>
              <a:gd name="adj2" fmla="val 96078"/>
              <a:gd name="adj3" fmla="val 25000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476672"/>
            <a:ext cx="8077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 algn="ctr">
              <a:defRPr/>
            </a:pP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3. If you go to the Hue Festival, _________________. </a:t>
            </a:r>
          </a:p>
        </p:txBody>
      </p:sp>
      <p:sp>
        <p:nvSpPr>
          <p:cNvPr id="15" name="Cloud Callout 14">
            <a:hlinkClick r:id="rId4" action="ppaction://hlinksldjump"/>
          </p:cNvPr>
          <p:cNvSpPr/>
          <p:nvPr/>
        </p:nvSpPr>
        <p:spPr bwMode="auto">
          <a:xfrm>
            <a:off x="323850" y="3933825"/>
            <a:ext cx="8412163" cy="2516188"/>
          </a:xfrm>
          <a:prstGeom prst="cloudCallout">
            <a:avLst>
              <a:gd name="adj1" fmla="val 3867"/>
              <a:gd name="adj2" fmla="val -10805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7800" y="4343400"/>
            <a:ext cx="6629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 can enjoy an </a:t>
            </a:r>
            <a:r>
              <a:rPr lang="en-US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ao</a:t>
            </a: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dai</a:t>
            </a: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fashion show.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lowchart: Process 4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6627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054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178800" y="5283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435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950200" y="5664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892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721600" y="5892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102600" y="5816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own Arrow Callout 11">
            <a:hlinkClick r:id="rId3" action="ppaction://hlinksldjump"/>
          </p:cNvPr>
          <p:cNvSpPr/>
          <p:nvPr/>
        </p:nvSpPr>
        <p:spPr bwMode="auto">
          <a:xfrm>
            <a:off x="539750" y="476250"/>
            <a:ext cx="8196263" cy="2736850"/>
          </a:xfrm>
          <a:prstGeom prst="downArrowCallout">
            <a:avLst>
              <a:gd name="adj1" fmla="val 29244"/>
              <a:gd name="adj2" fmla="val 96078"/>
              <a:gd name="adj3" fmla="val 25000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476672"/>
            <a:ext cx="8077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 algn="ctr">
              <a:defRPr/>
            </a:pP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4. Although sticky rice is very tasty, _____________.  </a:t>
            </a:r>
          </a:p>
        </p:txBody>
      </p:sp>
      <p:sp>
        <p:nvSpPr>
          <p:cNvPr id="15" name="Cloud Callout 14">
            <a:hlinkClick r:id="rId4" action="ppaction://hlinksldjump"/>
          </p:cNvPr>
          <p:cNvSpPr/>
          <p:nvPr/>
        </p:nvSpPr>
        <p:spPr bwMode="auto">
          <a:xfrm>
            <a:off x="323850" y="3933825"/>
            <a:ext cx="8412163" cy="2516188"/>
          </a:xfrm>
          <a:prstGeom prst="cloudCallout">
            <a:avLst>
              <a:gd name="adj1" fmla="val 3867"/>
              <a:gd name="adj2" fmla="val -10805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1600" y="4114800"/>
            <a:ext cx="6629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it’s hard to eat it every 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lowchart: Process 4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6627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054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178800" y="5283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435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950200" y="5664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892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721600" y="5892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102600" y="5816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own Arrow Callout 11">
            <a:hlinkClick r:id="rId3" action="ppaction://hlinksldjump"/>
          </p:cNvPr>
          <p:cNvSpPr/>
          <p:nvPr/>
        </p:nvSpPr>
        <p:spPr bwMode="auto">
          <a:xfrm>
            <a:off x="539750" y="476250"/>
            <a:ext cx="8196263" cy="2736850"/>
          </a:xfrm>
          <a:prstGeom prst="downArrowCallout">
            <a:avLst>
              <a:gd name="adj1" fmla="val 29244"/>
              <a:gd name="adj2" fmla="val 96078"/>
              <a:gd name="adj3" fmla="val 25000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476672"/>
            <a:ext cx="8077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 algn="ctr">
              <a:defRPr/>
            </a:pP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5. While we are boiling 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chung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cakes, ____________. </a:t>
            </a:r>
          </a:p>
          <a:p>
            <a:pPr marL="914400" indent="-914400" algn="ctr">
              <a:defRPr/>
            </a:pPr>
            <a:endParaRPr lang="en-US" sz="4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Cloud Callout 14">
            <a:hlinkClick r:id="rId4" action="ppaction://hlinksldjump"/>
          </p:cNvPr>
          <p:cNvSpPr/>
          <p:nvPr/>
        </p:nvSpPr>
        <p:spPr bwMode="auto">
          <a:xfrm>
            <a:off x="323850" y="3933825"/>
            <a:ext cx="8412163" cy="2516188"/>
          </a:xfrm>
          <a:prstGeom prst="cloudCallout">
            <a:avLst>
              <a:gd name="adj1" fmla="val 3867"/>
              <a:gd name="adj2" fmla="val -10805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1600" y="4114800"/>
            <a:ext cx="6629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 often listen to our grandparents’ stories.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676400" y="1143000"/>
            <a:ext cx="5715000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fani HeavyH" pitchFamily="34" charset="0"/>
              </a:rPr>
              <a:t>LUCKY APPLES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Tifani HeavyH" pitchFamily="34" charset="0"/>
            </a:endParaRPr>
          </a:p>
        </p:txBody>
      </p:sp>
      <p:pic>
        <p:nvPicPr>
          <p:cNvPr id="13" name="Picture 12" descr="apples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2667000"/>
            <a:ext cx="5715000" cy="381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Oval 13"/>
          <p:cNvSpPr/>
          <p:nvPr/>
        </p:nvSpPr>
        <p:spPr>
          <a:xfrm>
            <a:off x="1295400" y="838200"/>
            <a:ext cx="6324600" cy="2590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676400" y="1143000"/>
            <a:ext cx="5715000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fani HeavyH" pitchFamily="34" charset="0"/>
              </a:rPr>
              <a:t>LUCKY APPLES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Tifani HeavyH" pitchFamily="34" charset="0"/>
            </a:endParaRPr>
          </a:p>
        </p:txBody>
      </p:sp>
      <p:pic>
        <p:nvPicPr>
          <p:cNvPr id="13" name="Picture 12" descr="apples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2667000"/>
            <a:ext cx="5715000" cy="381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Oval 13"/>
          <p:cNvSpPr/>
          <p:nvPr/>
        </p:nvSpPr>
        <p:spPr>
          <a:xfrm>
            <a:off x="1295400" y="838200"/>
            <a:ext cx="6324600" cy="2590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9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lowchart: Process 1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228600"/>
            <a:ext cx="533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.VnCooperH" pitchFamily="34" charset="0"/>
              </a:rPr>
              <a:t>III. COMMUNICATION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.VnCooperH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8382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1. Put the following things and activities in the correct columns.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(Ex. 5 / p. 56)</a:t>
            </a:r>
            <a:endParaRPr lang="en-US" sz="2200" b="1" dirty="0">
              <a:solidFill>
                <a:srgbClr val="FF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52600"/>
            <a:ext cx="7924800" cy="1524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62000" y="1981200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mooncakes</a:t>
            </a:r>
            <a:r>
              <a:rPr lang="en-US" sz="2200" dirty="0" smtClean="0"/>
              <a:t>     lion dance   floating lanterns    family reunion visiting relatives    kumquat     welcome-the-moon party   firework displays     the first-footer     </a:t>
            </a:r>
            <a:r>
              <a:rPr lang="en-US" sz="2200" i="1" dirty="0" smtClean="0"/>
              <a:t>Hang </a:t>
            </a:r>
            <a:r>
              <a:rPr lang="en-US" sz="2200" i="1" dirty="0" err="1" smtClean="0"/>
              <a:t>Nga</a:t>
            </a:r>
            <a:r>
              <a:rPr lang="en-US" sz="2200" i="1" dirty="0" smtClean="0"/>
              <a:t> and </a:t>
            </a:r>
            <a:r>
              <a:rPr lang="en-US" sz="2200" i="1" dirty="0" err="1" smtClean="0"/>
              <a:t>Cuoi</a:t>
            </a:r>
            <a:r>
              <a:rPr lang="en-US" sz="2200" dirty="0" smtClean="0"/>
              <a:t> stories</a:t>
            </a:r>
            <a:endParaRPr lang="en-US" sz="22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352800"/>
            <a:ext cx="7086600" cy="3276600"/>
          </a:xfrm>
          <a:prstGeom prst="rect">
            <a:avLst/>
          </a:prstGeom>
          <a:noFill/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600200" y="3581400"/>
          <a:ext cx="5867400" cy="2667001"/>
        </p:xfrm>
        <a:graphic>
          <a:graphicData uri="http://schemas.openxmlformats.org/drawingml/2006/table">
            <a:tbl>
              <a:tblPr/>
              <a:tblGrid>
                <a:gridCol w="2920304"/>
                <a:gridCol w="2947096"/>
              </a:tblGrid>
              <a:tr h="429470">
                <a:tc>
                  <a:txBody>
                    <a:bodyPr/>
                    <a:lstStyle/>
                    <a:p>
                      <a:pPr marL="190500"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5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5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5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53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53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53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53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53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3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1947204" y="3561472"/>
            <a:ext cx="22912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NEW YEAR FESTIVAL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24400" y="3581400"/>
            <a:ext cx="284937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MID – AUTUMN FESTIVAL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4080804"/>
            <a:ext cx="2743200" cy="2546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125000"/>
              </a:lnSpc>
            </a:pPr>
            <a:r>
              <a:rPr lang="en-US" sz="2200" b="1" i="1" dirty="0" smtClean="0">
                <a:solidFill>
                  <a:schemeClr val="bg1"/>
                </a:solidFill>
              </a:rPr>
              <a:t>family reunion</a:t>
            </a:r>
            <a:endParaRPr lang="en-US" sz="2200" b="1" dirty="0" smtClean="0">
              <a:solidFill>
                <a:schemeClr val="bg1"/>
              </a:solidFill>
            </a:endParaRPr>
          </a:p>
          <a:p>
            <a:pPr fontAlgn="t">
              <a:lnSpc>
                <a:spcPct val="125000"/>
              </a:lnSpc>
            </a:pPr>
            <a:r>
              <a:rPr lang="en-US" sz="2200" b="1" i="1" dirty="0" smtClean="0">
                <a:solidFill>
                  <a:schemeClr val="bg1"/>
                </a:solidFill>
              </a:rPr>
              <a:t>visiting relatives</a:t>
            </a:r>
            <a:endParaRPr lang="en-US" sz="2200" b="1" dirty="0" smtClean="0">
              <a:solidFill>
                <a:schemeClr val="bg1"/>
              </a:solidFill>
            </a:endParaRPr>
          </a:p>
          <a:p>
            <a:pPr fontAlgn="t">
              <a:lnSpc>
                <a:spcPct val="125000"/>
              </a:lnSpc>
            </a:pPr>
            <a:r>
              <a:rPr lang="en-US" sz="2200" b="1" i="1" dirty="0" smtClean="0">
                <a:solidFill>
                  <a:schemeClr val="bg1"/>
                </a:solidFill>
              </a:rPr>
              <a:t>firework displays</a:t>
            </a:r>
            <a:endParaRPr lang="en-US" sz="2200" b="1" dirty="0" smtClean="0">
              <a:solidFill>
                <a:schemeClr val="bg1"/>
              </a:solidFill>
            </a:endParaRPr>
          </a:p>
          <a:p>
            <a:pPr fontAlgn="t">
              <a:lnSpc>
                <a:spcPct val="125000"/>
              </a:lnSpc>
            </a:pPr>
            <a:r>
              <a:rPr lang="en-US" sz="2200" b="1" i="1" dirty="0" smtClean="0">
                <a:solidFill>
                  <a:schemeClr val="bg1"/>
                </a:solidFill>
              </a:rPr>
              <a:t>kumquat</a:t>
            </a:r>
            <a:endParaRPr lang="en-US" sz="2200" b="1" dirty="0" smtClean="0">
              <a:solidFill>
                <a:schemeClr val="bg1"/>
              </a:solidFill>
            </a:endParaRPr>
          </a:p>
          <a:p>
            <a:pPr fontAlgn="t">
              <a:lnSpc>
                <a:spcPct val="125000"/>
              </a:lnSpc>
            </a:pPr>
            <a:r>
              <a:rPr lang="en-US" sz="2200" b="1" i="1" dirty="0" smtClean="0">
                <a:solidFill>
                  <a:schemeClr val="bg1"/>
                </a:solidFill>
              </a:rPr>
              <a:t>the first-footer</a:t>
            </a:r>
            <a:endParaRPr lang="en-US" sz="2200" b="1" dirty="0" smtClean="0">
              <a:solidFill>
                <a:schemeClr val="bg1"/>
              </a:solidFill>
            </a:endParaRPr>
          </a:p>
          <a:p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4074944"/>
            <a:ext cx="327660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125000"/>
              </a:lnSpc>
            </a:pPr>
            <a:r>
              <a:rPr lang="en-US" sz="2200" b="1" i="1" dirty="0" err="1" smtClean="0">
                <a:solidFill>
                  <a:schemeClr val="bg1"/>
                </a:solidFill>
              </a:rPr>
              <a:t>mooncakes</a:t>
            </a:r>
            <a:endParaRPr lang="en-US" sz="2200" b="1" i="1" dirty="0" smtClean="0">
              <a:solidFill>
                <a:schemeClr val="bg1"/>
              </a:solidFill>
            </a:endParaRPr>
          </a:p>
          <a:p>
            <a:pPr fontAlgn="t">
              <a:lnSpc>
                <a:spcPct val="125000"/>
              </a:lnSpc>
            </a:pPr>
            <a:r>
              <a:rPr lang="en-US" sz="2200" b="1" i="1" dirty="0" smtClean="0">
                <a:solidFill>
                  <a:schemeClr val="bg1"/>
                </a:solidFill>
              </a:rPr>
              <a:t>lion dance</a:t>
            </a:r>
          </a:p>
          <a:p>
            <a:pPr fontAlgn="t">
              <a:lnSpc>
                <a:spcPct val="125000"/>
              </a:lnSpc>
            </a:pPr>
            <a:r>
              <a:rPr lang="en-US" sz="2200" b="1" i="1" dirty="0" smtClean="0">
                <a:solidFill>
                  <a:schemeClr val="bg1"/>
                </a:solidFill>
              </a:rPr>
              <a:t>floating lanterns</a:t>
            </a:r>
          </a:p>
          <a:p>
            <a:pPr fontAlgn="t">
              <a:lnSpc>
                <a:spcPct val="125000"/>
              </a:lnSpc>
            </a:pPr>
            <a:r>
              <a:rPr lang="en-US" sz="2200" b="1" i="1" dirty="0" smtClean="0">
                <a:solidFill>
                  <a:schemeClr val="bg1"/>
                </a:solidFill>
              </a:rPr>
              <a:t>welcome-the-moon party</a:t>
            </a:r>
          </a:p>
          <a:p>
            <a:pPr fontAlgn="t">
              <a:lnSpc>
                <a:spcPct val="125000"/>
              </a:lnSpc>
            </a:pPr>
            <a:r>
              <a:rPr lang="en-US" sz="2200" b="1" i="1" dirty="0" smtClean="0">
                <a:solidFill>
                  <a:schemeClr val="bg1"/>
                </a:solidFill>
              </a:rPr>
              <a:t>Hang </a:t>
            </a:r>
            <a:r>
              <a:rPr lang="en-US" sz="2200" b="1" i="1" dirty="0" err="1" smtClean="0">
                <a:solidFill>
                  <a:schemeClr val="bg1"/>
                </a:solidFill>
              </a:rPr>
              <a:t>Nga</a:t>
            </a:r>
            <a:r>
              <a:rPr lang="en-US" sz="2200" b="1" i="1" dirty="0" smtClean="0">
                <a:solidFill>
                  <a:schemeClr val="bg1"/>
                </a:solidFill>
              </a:rPr>
              <a:t> and </a:t>
            </a:r>
            <a:r>
              <a:rPr lang="en-US" sz="2200" b="1" i="1" dirty="0" err="1" smtClean="0">
                <a:solidFill>
                  <a:schemeClr val="bg1"/>
                </a:solidFill>
              </a:rPr>
              <a:t>Cuoi</a:t>
            </a:r>
            <a:r>
              <a:rPr lang="en-US" sz="2200" b="1" i="1" dirty="0" smtClean="0">
                <a:solidFill>
                  <a:schemeClr val="bg1"/>
                </a:solidFill>
              </a:rPr>
              <a:t> stories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9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lowchart: Process 1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" y="30480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2. Work in pairs, find out which festival your partner prefers. Which three things or activities does your partner like best in the festival he/ she chooses? Why? (Ex. 6 / p. 56)</a:t>
            </a:r>
            <a:endParaRPr lang="en-US" sz="2200" b="1" dirty="0">
              <a:solidFill>
                <a:srgbClr val="FF0000"/>
              </a:solidFill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00200"/>
            <a:ext cx="7620000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1295400" y="19812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I like the firework</a:t>
            </a:r>
            <a:endParaRPr lang="en-US" dirty="0" smtClean="0"/>
          </a:p>
          <a:p>
            <a:pPr algn="ctr"/>
            <a:r>
              <a:rPr lang="en-US" i="1" dirty="0" smtClean="0"/>
              <a:t>displays best because they</a:t>
            </a:r>
            <a:endParaRPr lang="en-US" dirty="0" smtClean="0"/>
          </a:p>
          <a:p>
            <a:pPr algn="ctr"/>
            <a:r>
              <a:rPr lang="en-US" i="1" dirty="0" smtClean="0"/>
              <a:t>look beautiful.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53000" y="18288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I enjoy being the</a:t>
            </a:r>
            <a:endParaRPr lang="en-US" dirty="0" smtClean="0"/>
          </a:p>
          <a:p>
            <a:pPr algn="ctr"/>
            <a:r>
              <a:rPr lang="en-US" i="1" dirty="0" smtClean="0"/>
              <a:t>first-footer on New Year’s Day,</a:t>
            </a:r>
            <a:endParaRPr lang="en-US" dirty="0" smtClean="0"/>
          </a:p>
          <a:p>
            <a:pPr algn="ctr"/>
            <a:r>
              <a:rPr lang="en-US" i="1" dirty="0" smtClean="0"/>
              <a:t>because I can get lucky money.</a:t>
            </a:r>
            <a:endParaRPr lang="en-US" dirty="0" smtClean="0"/>
          </a:p>
          <a:p>
            <a:pPr algn="ctr"/>
            <a:r>
              <a:rPr lang="en-US" dirty="0" smtClean="0"/>
              <a:t> 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9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lowchart: Process 1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09600"/>
            <a:ext cx="3200400" cy="42306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33800" y="914400"/>
            <a:ext cx="4800600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b="1" dirty="0" smtClean="0"/>
              <a:t>Finished! Now I can … .</a:t>
            </a:r>
            <a:endParaRPr lang="en-US" sz="2000" dirty="0" smtClean="0"/>
          </a:p>
          <a:p>
            <a:r>
              <a:rPr lang="en-US" sz="2000" dirty="0" smtClean="0"/>
              <a:t>● talk about festivals in Viet Nam and the reasons they are held</a:t>
            </a:r>
          </a:p>
          <a:p>
            <a:r>
              <a:rPr lang="en-US" sz="2000" dirty="0" smtClean="0"/>
              <a:t> </a:t>
            </a:r>
          </a:p>
          <a:p>
            <a:r>
              <a:rPr lang="en-US" sz="2000" dirty="0" smtClean="0"/>
              <a:t>● use compound and complex sentences to talk about festivals</a:t>
            </a:r>
          </a:p>
          <a:p>
            <a:r>
              <a:rPr lang="en-US" sz="2000" dirty="0" smtClean="0"/>
              <a:t> </a:t>
            </a:r>
          </a:p>
          <a:p>
            <a:r>
              <a:rPr lang="en-US" sz="2000" dirty="0" smtClean="0"/>
              <a:t>● stress and pronounce correctly multi-syllable words ending in </a:t>
            </a:r>
            <a:r>
              <a:rPr lang="en-US" sz="2000" i="1" dirty="0" smtClean="0"/>
              <a:t>-ion</a:t>
            </a:r>
            <a:r>
              <a:rPr lang="en-US" sz="2000" dirty="0" smtClean="0"/>
              <a:t> and </a:t>
            </a:r>
            <a:r>
              <a:rPr lang="en-US" sz="2000" i="1" dirty="0" smtClean="0"/>
              <a:t>-</a:t>
            </a:r>
            <a:r>
              <a:rPr lang="en-US" sz="2000" i="1" dirty="0" err="1" smtClean="0"/>
              <a:t>ian</a:t>
            </a:r>
            <a:endParaRPr lang="en-US" sz="2000" dirty="0" smtClean="0"/>
          </a:p>
          <a:p>
            <a:r>
              <a:rPr lang="en-US" sz="2000" dirty="0" smtClean="0"/>
              <a:t> </a:t>
            </a:r>
          </a:p>
          <a:p>
            <a:r>
              <a:rPr lang="en-US" sz="2000" dirty="0" smtClean="0"/>
              <a:t>● write about a festival I like</a:t>
            </a:r>
          </a:p>
          <a:p>
            <a:r>
              <a:rPr lang="en-US" sz="2000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2" y="4672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2" y="52823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339723" y="4748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Up Arrow Callout 14"/>
          <p:cNvSpPr/>
          <p:nvPr/>
        </p:nvSpPr>
        <p:spPr>
          <a:xfrm>
            <a:off x="838200" y="1524000"/>
            <a:ext cx="7391400" cy="3962400"/>
          </a:xfrm>
          <a:prstGeom prst="upArrowCallout">
            <a:avLst>
              <a:gd name="adj1" fmla="val 13178"/>
              <a:gd name="adj2" fmla="val 25657"/>
              <a:gd name="adj3" fmla="val 10550"/>
              <a:gd name="adj4" fmla="val 850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304800"/>
            <a:ext cx="4876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.VnCooperH" pitchFamily="34" charset="0"/>
              </a:rPr>
              <a:t>iV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.VnCooperH" pitchFamily="34" charset="0"/>
              </a:rPr>
              <a:t>. AT HOME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.VnCooperH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2286000"/>
            <a:ext cx="670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3600" dirty="0" smtClean="0"/>
              <a:t> Review the vocabulary of Unit 5.</a:t>
            </a:r>
          </a:p>
          <a:p>
            <a:pPr>
              <a:buBlip>
                <a:blip r:embed="rId3"/>
              </a:buBlip>
            </a:pPr>
            <a:r>
              <a:rPr lang="en-US" sz="3600" dirty="0" smtClean="0"/>
              <a:t>  Rewrite Ex. 4, 5  &amp; 6 onto your exercise book.</a:t>
            </a:r>
          </a:p>
          <a:p>
            <a:pPr>
              <a:buBlip>
                <a:blip r:embed="rId3"/>
              </a:buBlip>
            </a:pPr>
            <a:r>
              <a:rPr lang="en-US" sz="3600" dirty="0" smtClean="0"/>
              <a:t> Prepare GETTING STARTED  - UNIT 6. 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6200" y="1981200"/>
            <a:ext cx="9220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7600" smtClean="0">
                <a:solidFill>
                  <a:srgbClr val="F8A6F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bye bye song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4800" smtClean="0">
              <a:solidFill>
                <a:srgbClr val="0000FF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4800" smtClean="0">
              <a:solidFill>
                <a:srgbClr val="0000FF"/>
              </a:solidFill>
            </a:endParaRPr>
          </a:p>
        </p:txBody>
      </p:sp>
      <p:pic>
        <p:nvPicPr>
          <p:cNvPr id="66564" name="Picture 4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0" y="-203200"/>
            <a:ext cx="9144000" cy="71374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See you tomorrow.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See you tomorrow.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See you tomorrow.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Bye, bye.</a:t>
            </a:r>
          </a:p>
        </p:txBody>
      </p:sp>
      <p:pic>
        <p:nvPicPr>
          <p:cNvPr id="66566" name="Picture 6" descr="music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321021">
            <a:off x="0" y="0"/>
            <a:ext cx="1676400" cy="911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66567" name="Picture 7" descr="Guitar_not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510165">
            <a:off x="0" y="3200400"/>
            <a:ext cx="125253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8" descr="Guitar_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10525" y="0"/>
            <a:ext cx="1133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7" name="WordArt 9"/>
          <p:cNvSpPr>
            <a:spLocks noChangeArrowheads="1" noChangeShapeType="1" noTextEdit="1"/>
          </p:cNvSpPr>
          <p:nvPr/>
        </p:nvSpPr>
        <p:spPr bwMode="auto">
          <a:xfrm>
            <a:off x="838200" y="1066800"/>
            <a:ext cx="7467600" cy="4495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defRPr/>
            </a:pPr>
            <a:r>
              <a:rPr lang="en-US" sz="3600" b="1" u="sng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NI-Baybuom"/>
              </a:rPr>
              <a:t>The bye bye</a:t>
            </a:r>
          </a:p>
          <a:p>
            <a:pPr algn="ctr">
              <a:defRPr/>
            </a:pPr>
            <a:r>
              <a:rPr lang="en-US" sz="3600" b="1" u="sng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NI-Baybuom"/>
              </a:rPr>
              <a:t>song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y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9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19200" y="304800"/>
            <a:ext cx="7010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Date</a:t>
            </a:r>
            <a:endParaRPr 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2514600" y="1371600"/>
            <a:ext cx="4572000" cy="685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UNIT 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FIVE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2286000"/>
            <a:ext cx="8763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FESTIVALS IN VIET NAM 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WordArt 8"/>
          <p:cNvSpPr>
            <a:spLocks noChangeArrowheads="1" noChangeShapeType="1" noTextEdit="1"/>
          </p:cNvSpPr>
          <p:nvPr/>
        </p:nvSpPr>
        <p:spPr bwMode="auto">
          <a:xfrm>
            <a:off x="2209800" y="3505200"/>
            <a:ext cx="4953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32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Arial Black"/>
              </a:rPr>
              <a:t>Period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Arial Black"/>
              </a:rPr>
              <a:t>43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FF"/>
              </a:solidFill>
              <a:latin typeface="Arial Black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4572000"/>
            <a:ext cx="7086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.VnCooperH" pitchFamily="34" charset="0"/>
              </a:rPr>
              <a:t>LOOKING BACK AND PROJECT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.VnCooperH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9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lowchart: Process 1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19200" y="304800"/>
            <a:ext cx="7391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.VnCooperH" pitchFamily="34" charset="0"/>
              </a:rPr>
              <a:t>i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.VnCooperH" pitchFamily="34" charset="0"/>
              </a:rPr>
              <a:t>. vocabulary: jumble words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.VnCooperH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838200"/>
            <a:ext cx="342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(1. Ex. 1 / p. 56)</a:t>
            </a:r>
            <a:endParaRPr lang="en-US" sz="2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1143000" y="1295400"/>
            <a:ext cx="6858000" cy="13716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1066800" y="3048000"/>
            <a:ext cx="6858000" cy="15240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4876800"/>
            <a:ext cx="6934200" cy="144780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676400" y="2667000"/>
            <a:ext cx="609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657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  1.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icnesen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  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2.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ofernfigs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600200" y="4495800"/>
            <a:ext cx="624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197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9EC7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3.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pary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     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4.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lnerants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057400" y="6246870"/>
            <a:ext cx="518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657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5.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csrwod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6.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cehergin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81200" y="2590800"/>
            <a:ext cx="16002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INCENSE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10200" y="2590800"/>
            <a:ext cx="20574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OFFERSING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28800" y="4495800"/>
            <a:ext cx="16002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PRAY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00" y="4495800"/>
            <a:ext cx="16002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LANTERNS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81200" y="6248400"/>
            <a:ext cx="16002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CROWDS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10200" y="6248400"/>
            <a:ext cx="16002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CHEERING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9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lowchart: Process 1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3048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2.  Complete the text about the Kate Festival with the words in the box. (Ex. 2 / p. 56)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685800"/>
            <a:ext cx="70104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commemorates        performances             ancient           procession        ethnic              ritual                   respect                    perform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8382000" cy="5105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609600" y="1524000"/>
            <a:ext cx="8077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.VnBodoniH" pitchFamily="34" charset="0"/>
              </a:rPr>
              <a:t>T</a:t>
            </a:r>
            <a:r>
              <a:rPr lang="en-US" sz="2000" dirty="0" smtClean="0"/>
              <a:t>he  Kate  Festival  is  held  by  the  Cham  (1)  _________ group in </a:t>
            </a:r>
            <a:r>
              <a:rPr lang="en-US" sz="2000" dirty="0" err="1" smtClean="0"/>
              <a:t>Ninh</a:t>
            </a:r>
            <a:r>
              <a:rPr lang="en-US" sz="2000" dirty="0" smtClean="0"/>
              <a:t> </a:t>
            </a:r>
            <a:r>
              <a:rPr lang="en-US" sz="2000" dirty="0" err="1" smtClean="0"/>
              <a:t>Thuan</a:t>
            </a:r>
            <a:r>
              <a:rPr lang="en-US" sz="2000" dirty="0" smtClean="0"/>
              <a:t> in the central part of Viet Nam. This festival (2) _________________ their heroes - the Gods Po </a:t>
            </a:r>
            <a:r>
              <a:rPr lang="en-US" sz="2000" dirty="0" err="1" smtClean="0"/>
              <a:t>Klong</a:t>
            </a:r>
            <a:r>
              <a:rPr lang="en-US" sz="2000" dirty="0" smtClean="0"/>
              <a:t> </a:t>
            </a:r>
            <a:r>
              <a:rPr lang="en-US" sz="2000" dirty="0" err="1" smtClean="0"/>
              <a:t>Garai</a:t>
            </a:r>
            <a:r>
              <a:rPr lang="en-US" sz="2000" dirty="0" smtClean="0"/>
              <a:t> and Po Rome and shows their (3) ____________ to these Gods.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.VnBodoniH" pitchFamily="34" charset="0"/>
              </a:rPr>
              <a:t>A</a:t>
            </a:r>
            <a:r>
              <a:rPr lang="en-US" sz="2000" dirty="0" smtClean="0"/>
              <a:t>t the festival, the Cham people have to do a (4) ___________</a:t>
            </a:r>
          </a:p>
          <a:p>
            <a:r>
              <a:rPr lang="en-US" sz="2000" dirty="0" smtClean="0"/>
              <a:t> to welcome the costumes from the </a:t>
            </a:r>
            <a:r>
              <a:rPr lang="en-US" sz="2000" dirty="0" err="1" smtClean="0"/>
              <a:t>Raglai</a:t>
            </a:r>
            <a:r>
              <a:rPr lang="en-US" sz="2000" dirty="0" smtClean="0"/>
              <a:t> – the (5) ___________</a:t>
            </a:r>
          </a:p>
          <a:p>
            <a:r>
              <a:rPr lang="en-US" sz="2000" dirty="0" smtClean="0"/>
              <a:t> Cham. People take part in a (6) ___________ to the </a:t>
            </a:r>
          </a:p>
          <a:p>
            <a:r>
              <a:rPr lang="en-US" sz="2000" dirty="0" smtClean="0"/>
              <a:t>nearby temple. When the procession arrives at the Cham</a:t>
            </a:r>
          </a:p>
          <a:p>
            <a:r>
              <a:rPr lang="en-US" sz="2000" dirty="0" smtClean="0"/>
              <a:t> tower, a group of  dancers (7) ___________ a welcome </a:t>
            </a:r>
          </a:p>
          <a:p>
            <a:r>
              <a:rPr lang="en-US" sz="2000" dirty="0" smtClean="0"/>
              <a:t>Dance in front of the tower. Besides, there is</a:t>
            </a:r>
          </a:p>
          <a:p>
            <a:r>
              <a:rPr lang="en-US" sz="2000" dirty="0" smtClean="0"/>
              <a:t> the </a:t>
            </a:r>
            <a:r>
              <a:rPr lang="en-US" sz="2000" i="1" dirty="0" err="1" smtClean="0"/>
              <a:t>Poh</a:t>
            </a:r>
            <a:r>
              <a:rPr lang="en-US" sz="2000" i="1" dirty="0" smtClean="0"/>
              <a:t> Bang </a:t>
            </a:r>
            <a:r>
              <a:rPr lang="en-US" sz="2000" dirty="0" smtClean="0"/>
              <a:t>(door opening) </a:t>
            </a:r>
          </a:p>
          <a:p>
            <a:r>
              <a:rPr lang="en-US" sz="2000" dirty="0" smtClean="0"/>
              <a:t>performance By a</a:t>
            </a:r>
            <a:r>
              <a:rPr lang="en-US" sz="2000" i="1" dirty="0" smtClean="0"/>
              <a:t> </a:t>
            </a:r>
            <a:r>
              <a:rPr lang="en-US" sz="2000" dirty="0" smtClean="0"/>
              <a:t>magician in the </a:t>
            </a:r>
          </a:p>
          <a:p>
            <a:r>
              <a:rPr lang="en-US" sz="2000" dirty="0" smtClean="0"/>
              <a:t>temple and the chanting of a hymn. This is a really joyful festival which </a:t>
            </a:r>
          </a:p>
          <a:p>
            <a:r>
              <a:rPr lang="en-US" sz="2000" dirty="0" smtClean="0"/>
              <a:t>       features many </a:t>
            </a:r>
            <a:r>
              <a:rPr lang="en-US" sz="2000" dirty="0" err="1" smtClean="0"/>
              <a:t>theractivities</a:t>
            </a:r>
            <a:r>
              <a:rPr lang="en-US" sz="2000" dirty="0" smtClean="0"/>
              <a:t> like (8) ________________of the </a:t>
            </a:r>
            <a:r>
              <a:rPr lang="en-US" sz="2000" dirty="0" err="1" smtClean="0"/>
              <a:t>Ginang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                 drum and the </a:t>
            </a:r>
            <a:r>
              <a:rPr lang="en-US" sz="2000" dirty="0" err="1" smtClean="0"/>
              <a:t>Saranai</a:t>
            </a:r>
            <a:r>
              <a:rPr lang="en-US" sz="2000" dirty="0" smtClean="0"/>
              <a:t> fl </a:t>
            </a:r>
            <a:r>
              <a:rPr lang="en-US" sz="2000" dirty="0" err="1" smtClean="0"/>
              <a:t>ute</a:t>
            </a:r>
            <a:r>
              <a:rPr lang="en-US" sz="2000" dirty="0" smtClean="0"/>
              <a:t> and the </a:t>
            </a:r>
            <a:r>
              <a:rPr lang="en-US" sz="2000" dirty="0" err="1" smtClean="0"/>
              <a:t>Apsara</a:t>
            </a:r>
            <a:r>
              <a:rPr lang="en-US" sz="2000" dirty="0" smtClean="0"/>
              <a:t> dance.</a:t>
            </a:r>
          </a:p>
          <a:p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492260" y="165647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ethnic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0" y="1981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commemorates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2590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respect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7400" y="3048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ritual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9800" y="3352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ancient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0" y="3657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procession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0" y="4267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perform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00600" y="5791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performances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9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lowchart: Process 1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228600"/>
            <a:ext cx="533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.VnCooperH" pitchFamily="34" charset="0"/>
              </a:rPr>
              <a:t>II. GRAMMAR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.VnCooperH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685800"/>
            <a:ext cx="662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1. Choose the correct answer. (Ex. 3 / p. 56)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1108721"/>
            <a:ext cx="80772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i="1" dirty="0" smtClean="0"/>
              <a:t>1. When/ If </a:t>
            </a:r>
            <a:r>
              <a:rPr lang="en-US" sz="2200" dirty="0" smtClean="0"/>
              <a:t>you are Vietnamese, you should know</a:t>
            </a:r>
            <a:r>
              <a:rPr lang="en-US" sz="2200" i="1" dirty="0" smtClean="0"/>
              <a:t> </a:t>
            </a:r>
            <a:r>
              <a:rPr lang="en-US" sz="2200" dirty="0" smtClean="0"/>
              <a:t>the story of </a:t>
            </a:r>
            <a:r>
              <a:rPr lang="en-US" sz="2200" i="1" dirty="0" err="1" smtClean="0"/>
              <a:t>chung</a:t>
            </a:r>
            <a:r>
              <a:rPr lang="en-US" sz="2200" dirty="0" smtClean="0"/>
              <a:t> cakes and </a:t>
            </a:r>
            <a:r>
              <a:rPr lang="en-US" sz="2200" i="1" dirty="0" smtClean="0"/>
              <a:t>day</a:t>
            </a:r>
            <a:r>
              <a:rPr lang="en-US" sz="2200" dirty="0" smtClean="0"/>
              <a:t> cakes.</a:t>
            </a:r>
          </a:p>
          <a:p>
            <a:r>
              <a:rPr lang="en-US" sz="2200" b="1" dirty="0" smtClean="0"/>
              <a:t> </a:t>
            </a:r>
            <a:endParaRPr lang="en-US" sz="2200" dirty="0" smtClean="0"/>
          </a:p>
          <a:p>
            <a:pPr lvl="0"/>
            <a:r>
              <a:rPr lang="en-US" sz="2200" i="1" dirty="0" smtClean="0"/>
              <a:t>2. Even though/ When </a:t>
            </a:r>
            <a:r>
              <a:rPr lang="en-US" sz="2200" dirty="0" smtClean="0"/>
              <a:t>the</a:t>
            </a:r>
            <a:r>
              <a:rPr lang="en-US" sz="2200" i="1" dirty="0" smtClean="0"/>
              <a:t> New Year’s Eve </a:t>
            </a:r>
            <a:r>
              <a:rPr lang="en-US" sz="2200" dirty="0" smtClean="0"/>
              <a:t>is late</a:t>
            </a:r>
            <a:r>
              <a:rPr lang="en-US" sz="2200" i="1" dirty="0" smtClean="0"/>
              <a:t> </a:t>
            </a:r>
            <a:r>
              <a:rPr lang="en-US" sz="2200" dirty="0" smtClean="0"/>
              <a:t>at night, children stay awake to welcome the New Year and to watch the firework display.</a:t>
            </a:r>
          </a:p>
          <a:p>
            <a:r>
              <a:rPr lang="en-US" sz="2200" b="1" dirty="0" smtClean="0"/>
              <a:t> </a:t>
            </a:r>
            <a:endParaRPr lang="en-US" sz="2200" dirty="0" smtClean="0"/>
          </a:p>
          <a:p>
            <a:pPr lvl="0"/>
            <a:r>
              <a:rPr lang="en-US" sz="2200" dirty="0" smtClean="0"/>
              <a:t>3. Children like the Mid-Autumn Festival </a:t>
            </a:r>
            <a:r>
              <a:rPr lang="en-US" sz="2200" i="1" dirty="0" smtClean="0"/>
              <a:t>because/</a:t>
            </a:r>
            <a:r>
              <a:rPr lang="en-US" sz="2200" dirty="0" smtClean="0"/>
              <a:t> </a:t>
            </a:r>
            <a:r>
              <a:rPr lang="en-US" sz="2200" i="1" dirty="0" smtClean="0"/>
              <a:t>although </a:t>
            </a:r>
            <a:r>
              <a:rPr lang="en-US" sz="2200" dirty="0" smtClean="0"/>
              <a:t>they are given many sweets and toys.</a:t>
            </a:r>
          </a:p>
          <a:p>
            <a:r>
              <a:rPr lang="en-US" sz="2200" b="1" dirty="0" smtClean="0"/>
              <a:t> </a:t>
            </a:r>
            <a:endParaRPr lang="en-US" sz="2200" dirty="0" smtClean="0"/>
          </a:p>
          <a:p>
            <a:pPr lvl="0"/>
            <a:r>
              <a:rPr lang="en-US" sz="2200" i="1" dirty="0" smtClean="0"/>
              <a:t>4. While/ If </a:t>
            </a:r>
            <a:r>
              <a:rPr lang="en-US" sz="2200" dirty="0" smtClean="0"/>
              <a:t>children are waiting for the moon to rise,</a:t>
            </a:r>
            <a:r>
              <a:rPr lang="en-US" sz="2200" i="1" dirty="0" smtClean="0"/>
              <a:t> </a:t>
            </a:r>
            <a:r>
              <a:rPr lang="en-US" sz="2200" dirty="0" smtClean="0"/>
              <a:t>they sing, dance and listen to the story of</a:t>
            </a:r>
          </a:p>
          <a:p>
            <a:r>
              <a:rPr lang="en-US" sz="2200" i="1" dirty="0" smtClean="0"/>
              <a:t>Hang </a:t>
            </a:r>
            <a:r>
              <a:rPr lang="en-US" sz="2200" i="1" dirty="0" err="1" smtClean="0"/>
              <a:t>Nga</a:t>
            </a:r>
            <a:r>
              <a:rPr lang="en-US" sz="2200" i="1" dirty="0" smtClean="0"/>
              <a:t> </a:t>
            </a:r>
            <a:r>
              <a:rPr lang="en-US" sz="2200" dirty="0" smtClean="0"/>
              <a:t>and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Cuoi</a:t>
            </a:r>
            <a:r>
              <a:rPr lang="en-US" sz="2200" dirty="0" smtClean="0"/>
              <a:t>.</a:t>
            </a:r>
          </a:p>
          <a:p>
            <a:r>
              <a:rPr lang="en-US" sz="2200" b="1" dirty="0" smtClean="0"/>
              <a:t> </a:t>
            </a:r>
            <a:endParaRPr lang="en-US" sz="2200" dirty="0" smtClean="0"/>
          </a:p>
          <a:p>
            <a:pPr lvl="0"/>
            <a:r>
              <a:rPr lang="en-US" sz="2200" i="1" dirty="0" smtClean="0"/>
              <a:t>5. Because/ When </a:t>
            </a:r>
            <a:r>
              <a:rPr lang="en-US" sz="2200" dirty="0" smtClean="0"/>
              <a:t>you come to the Lim Festival,</a:t>
            </a:r>
            <a:r>
              <a:rPr lang="en-US" sz="2200" i="1" dirty="0" smtClean="0"/>
              <a:t> </a:t>
            </a:r>
            <a:r>
              <a:rPr lang="en-US" sz="2200" dirty="0" smtClean="0"/>
              <a:t>you can enjoy the singing of the most skilled </a:t>
            </a:r>
            <a:r>
              <a:rPr lang="en-US" sz="2200" i="1" dirty="0" smtClean="0"/>
              <a:t>lien </a:t>
            </a:r>
            <a:r>
              <a:rPr lang="en-US" sz="2200" i="1" dirty="0" err="1" smtClean="0"/>
              <a:t>anh</a:t>
            </a:r>
            <a:r>
              <a:rPr lang="en-US" sz="2200" i="1" dirty="0" smtClean="0"/>
              <a:t> </a:t>
            </a:r>
            <a:r>
              <a:rPr lang="en-US" sz="2200" dirty="0" smtClean="0"/>
              <a:t>and</a:t>
            </a:r>
            <a:r>
              <a:rPr lang="en-US" sz="2200" i="1" dirty="0" smtClean="0"/>
              <a:t> lien </a:t>
            </a:r>
            <a:r>
              <a:rPr lang="en-US" sz="2200" i="1" dirty="0" err="1" smtClean="0"/>
              <a:t>chi</a:t>
            </a:r>
            <a:r>
              <a:rPr lang="en-US" sz="2200" dirty="0" err="1" smtClean="0"/>
              <a:t>.</a:t>
            </a:r>
            <a:endParaRPr lang="en-US" sz="2200" dirty="0" smtClean="0"/>
          </a:p>
          <a:p>
            <a:endParaRPr lang="en-US" sz="2200" dirty="0"/>
          </a:p>
        </p:txBody>
      </p:sp>
      <p:sp>
        <p:nvSpPr>
          <p:cNvPr id="17" name="Rectangle 16"/>
          <p:cNvSpPr/>
          <p:nvPr/>
        </p:nvSpPr>
        <p:spPr>
          <a:xfrm>
            <a:off x="838200" y="1143000"/>
            <a:ext cx="838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86000" y="2133600"/>
            <a:ext cx="838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48400" y="3505200"/>
            <a:ext cx="1143000" cy="3810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76400" y="4495800"/>
            <a:ext cx="228600" cy="3810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200" y="5791200"/>
            <a:ext cx="1066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9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lowchart: Process 1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" y="22860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2. Use your own words/ ideas to complete the sentences below. Complete your sentences with a partner.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(Ex. 4 / p. 56)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1524000"/>
            <a:ext cx="8077200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400" b="1" dirty="0" smtClean="0"/>
              <a:t>1. When </a:t>
            </a:r>
            <a:r>
              <a:rPr lang="en-US" sz="2400" dirty="0" smtClean="0"/>
              <a:t>the Lim Festival begins,</a:t>
            </a:r>
            <a:r>
              <a:rPr lang="en-US" sz="2400" b="1" dirty="0" smtClean="0"/>
              <a:t> </a:t>
            </a:r>
            <a:r>
              <a:rPr lang="en-US" sz="2400" dirty="0" smtClean="0"/>
              <a:t>________________</a:t>
            </a:r>
          </a:p>
          <a:p>
            <a:r>
              <a:rPr lang="en-US" sz="2400" b="1" dirty="0" smtClean="0"/>
              <a:t> </a:t>
            </a:r>
            <a:endParaRPr lang="en-US" sz="2400" dirty="0" smtClean="0"/>
          </a:p>
          <a:p>
            <a:pPr lvl="0"/>
            <a:r>
              <a:rPr lang="en-US" sz="2400" b="1" dirty="0" smtClean="0"/>
              <a:t>2. Because </a:t>
            </a:r>
            <a:r>
              <a:rPr lang="en-US" sz="2400" dirty="0" smtClean="0"/>
              <a:t>we have many festivals in January,</a:t>
            </a:r>
            <a:r>
              <a:rPr lang="en-US" sz="2400" b="1" dirty="0" smtClean="0"/>
              <a:t> </a:t>
            </a:r>
            <a:r>
              <a:rPr lang="en-US" sz="2400" dirty="0" smtClean="0"/>
              <a:t>____</a:t>
            </a:r>
          </a:p>
          <a:p>
            <a:r>
              <a:rPr lang="en-US" sz="2400" b="1" dirty="0" smtClean="0"/>
              <a:t> </a:t>
            </a:r>
            <a:endParaRPr lang="en-US" sz="2400" dirty="0" smtClean="0"/>
          </a:p>
          <a:p>
            <a:r>
              <a:rPr lang="en-US" sz="2400" dirty="0" smtClean="0"/>
              <a:t>___________________________________________</a:t>
            </a:r>
          </a:p>
          <a:p>
            <a:r>
              <a:rPr lang="en-US" sz="2400" b="1" dirty="0" smtClean="0"/>
              <a:t> </a:t>
            </a:r>
            <a:endParaRPr lang="en-US" sz="2400" dirty="0" smtClean="0"/>
          </a:p>
          <a:p>
            <a:pPr lvl="0"/>
            <a:r>
              <a:rPr lang="en-US" sz="2400" b="1" dirty="0" smtClean="0"/>
              <a:t>3. If </a:t>
            </a:r>
            <a:r>
              <a:rPr lang="en-US" sz="2400" dirty="0" smtClean="0"/>
              <a:t>you go to the Hue Festival,</a:t>
            </a:r>
            <a:r>
              <a:rPr lang="en-US" sz="2400" b="1" dirty="0" smtClean="0"/>
              <a:t> </a:t>
            </a:r>
            <a:r>
              <a:rPr lang="en-US" sz="2400" dirty="0" smtClean="0"/>
              <a:t>_________________</a:t>
            </a:r>
          </a:p>
          <a:p>
            <a:r>
              <a:rPr lang="en-US" sz="2400" b="1" dirty="0" smtClean="0"/>
              <a:t> </a:t>
            </a:r>
            <a:endParaRPr lang="en-US" sz="2400" dirty="0" smtClean="0"/>
          </a:p>
          <a:p>
            <a:pPr lvl="0"/>
            <a:r>
              <a:rPr lang="en-US" sz="2400" b="1" dirty="0" smtClean="0"/>
              <a:t>4. Although </a:t>
            </a:r>
            <a:r>
              <a:rPr lang="en-US" sz="2400" dirty="0" smtClean="0"/>
              <a:t>sticky rice is very tasty,</a:t>
            </a:r>
            <a:r>
              <a:rPr lang="en-US" sz="2400" b="1" dirty="0" smtClean="0"/>
              <a:t> </a:t>
            </a:r>
            <a:r>
              <a:rPr lang="en-US" sz="2400" dirty="0" smtClean="0"/>
              <a:t>_____________</a:t>
            </a:r>
          </a:p>
          <a:p>
            <a:r>
              <a:rPr lang="en-US" sz="2400" b="1" dirty="0" smtClean="0"/>
              <a:t> </a:t>
            </a:r>
            <a:endParaRPr lang="en-US" sz="2400" dirty="0" smtClean="0"/>
          </a:p>
          <a:p>
            <a:pPr lvl="0"/>
            <a:r>
              <a:rPr lang="en-US" sz="2400" b="1" dirty="0" smtClean="0"/>
              <a:t>5. While </a:t>
            </a:r>
            <a:r>
              <a:rPr lang="en-US" sz="2400" dirty="0" smtClean="0"/>
              <a:t>we are boiling</a:t>
            </a:r>
            <a:r>
              <a:rPr lang="en-US" sz="2400" b="1" dirty="0" smtClean="0"/>
              <a:t> </a:t>
            </a:r>
            <a:r>
              <a:rPr lang="en-US" sz="2400" i="1" dirty="0" err="1" smtClean="0"/>
              <a:t>chung</a:t>
            </a:r>
            <a:r>
              <a:rPr lang="en-US" sz="2400" b="1" dirty="0" smtClean="0"/>
              <a:t> </a:t>
            </a:r>
            <a:r>
              <a:rPr lang="en-US" sz="2400" dirty="0" smtClean="0"/>
              <a:t>cakes,</a:t>
            </a:r>
            <a:r>
              <a:rPr lang="en-US" sz="2400" b="1" dirty="0" smtClean="0"/>
              <a:t> </a:t>
            </a:r>
            <a:r>
              <a:rPr lang="en-US" sz="2400" dirty="0" smtClean="0"/>
              <a:t>____________</a:t>
            </a:r>
          </a:p>
          <a:p>
            <a:endParaRPr lang="en-US" sz="2400" dirty="0"/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990600" y="5715000"/>
            <a:ext cx="6705600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Font typeface="Arial" charset="0"/>
              <a:buNone/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.VnRevueH" pitchFamily="34" charset="0"/>
              </a:rPr>
              <a:t>LUCKY APPLES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838200" y="1676400"/>
            <a:ext cx="12239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1200" b="1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                      </a:t>
            </a:r>
            <a:endParaRPr lang="en-US" sz="800" b="1" i="1">
              <a:sym typeface="Arial" pitchFamily="34" charset="0"/>
            </a:endParaRPr>
          </a:p>
        </p:txBody>
      </p:sp>
      <p:pic>
        <p:nvPicPr>
          <p:cNvPr id="25604" name="Picture 8" descr="baum-007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752600"/>
            <a:ext cx="6934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Line Callout 3 (Border and Accent Bar) 28">
            <a:hlinkClick r:id="rId4" action="ppaction://hlinksldjump"/>
          </p:cNvPr>
          <p:cNvSpPr>
            <a:spLocks/>
          </p:cNvSpPr>
          <p:nvPr/>
        </p:nvSpPr>
        <p:spPr bwMode="auto">
          <a:xfrm>
            <a:off x="990600" y="4343400"/>
            <a:ext cx="762000" cy="609600"/>
          </a:xfrm>
          <a:prstGeom prst="accentBorderCallout3">
            <a:avLst>
              <a:gd name="adj1" fmla="val 18750"/>
              <a:gd name="adj2" fmla="val -8329"/>
              <a:gd name="adj3" fmla="val 18750"/>
              <a:gd name="adj4" fmla="val -16667"/>
              <a:gd name="adj5" fmla="val 100000"/>
              <a:gd name="adj6" fmla="val -16667"/>
              <a:gd name="adj7" fmla="val -250111"/>
              <a:gd name="adj8" fmla="val 91769"/>
            </a:avLst>
          </a:prstGeom>
          <a:solidFill>
            <a:srgbClr val="D6E3BC"/>
          </a:solidFill>
          <a:ln w="25400">
            <a:solidFill>
              <a:srgbClr val="395E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Bodoni" pitchFamily="34" charset="0"/>
                <a:sym typeface=".VnBodoni" pitchFamily="34" charset="0"/>
              </a:rPr>
              <a:t>1</a:t>
            </a:r>
          </a:p>
        </p:txBody>
      </p:sp>
      <p:sp>
        <p:nvSpPr>
          <p:cNvPr id="39" name="Rectangle 38">
            <a:hlinkClick r:id="" action="ppaction://noaction"/>
          </p:cNvPr>
          <p:cNvSpPr/>
          <p:nvPr/>
        </p:nvSpPr>
        <p:spPr>
          <a:xfrm>
            <a:off x="1911541" y="620688"/>
            <a:ext cx="5708459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Font typeface="Arial" charset="0"/>
              <a:buNone/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.VnRevueH" pitchFamily="34" charset="0"/>
              </a:rPr>
              <a:t>LUCKY APPLES</a:t>
            </a:r>
          </a:p>
        </p:txBody>
      </p:sp>
      <p:sp>
        <p:nvSpPr>
          <p:cNvPr id="40" name="Line Callout 3 (Border and Accent Bar) 28">
            <a:hlinkClick r:id="rId5" action="ppaction://hlinksldjump"/>
          </p:cNvPr>
          <p:cNvSpPr>
            <a:spLocks/>
          </p:cNvSpPr>
          <p:nvPr/>
        </p:nvSpPr>
        <p:spPr bwMode="auto">
          <a:xfrm>
            <a:off x="2062163" y="5105400"/>
            <a:ext cx="762000" cy="609600"/>
          </a:xfrm>
          <a:prstGeom prst="accentBorderCallout3">
            <a:avLst>
              <a:gd name="adj1" fmla="val 18750"/>
              <a:gd name="adj2" fmla="val -8329"/>
              <a:gd name="adj3" fmla="val 18750"/>
              <a:gd name="adj4" fmla="val -16667"/>
              <a:gd name="adj5" fmla="val 100000"/>
              <a:gd name="adj6" fmla="val -16667"/>
              <a:gd name="adj7" fmla="val -250111"/>
              <a:gd name="adj8" fmla="val 91769"/>
            </a:avLst>
          </a:prstGeom>
          <a:solidFill>
            <a:srgbClr val="D6E3BC"/>
          </a:solidFill>
          <a:ln w="25400">
            <a:solidFill>
              <a:srgbClr val="395E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Bodoni" pitchFamily="34" charset="0"/>
                <a:sym typeface=".VnBodoni" pitchFamily="34" charset="0"/>
              </a:rPr>
              <a:t>3</a:t>
            </a:r>
          </a:p>
        </p:txBody>
      </p:sp>
      <p:sp>
        <p:nvSpPr>
          <p:cNvPr id="41" name="Line Callout 3 (Border and Accent Bar) 28">
            <a:hlinkClick r:id="rId6" action="ppaction://hlinksldjump"/>
          </p:cNvPr>
          <p:cNvSpPr>
            <a:spLocks/>
          </p:cNvSpPr>
          <p:nvPr/>
        </p:nvSpPr>
        <p:spPr bwMode="auto">
          <a:xfrm>
            <a:off x="2824163" y="3886200"/>
            <a:ext cx="762000" cy="609600"/>
          </a:xfrm>
          <a:prstGeom prst="accentBorderCallout3">
            <a:avLst>
              <a:gd name="adj1" fmla="val 18750"/>
              <a:gd name="adj2" fmla="val -8329"/>
              <a:gd name="adj3" fmla="val 18750"/>
              <a:gd name="adj4" fmla="val -16667"/>
              <a:gd name="adj5" fmla="val 100000"/>
              <a:gd name="adj6" fmla="val -16667"/>
              <a:gd name="adj7" fmla="val -282421"/>
              <a:gd name="adj8" fmla="val 250537"/>
            </a:avLst>
          </a:prstGeom>
          <a:solidFill>
            <a:srgbClr val="D6E3BC"/>
          </a:solidFill>
          <a:ln w="25400">
            <a:solidFill>
              <a:srgbClr val="395E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Bodoni" pitchFamily="34" charset="0"/>
                <a:sym typeface=".VnBodoni" pitchFamily="34" charset="0"/>
              </a:rPr>
              <a:t>2</a:t>
            </a:r>
          </a:p>
        </p:txBody>
      </p:sp>
      <p:sp>
        <p:nvSpPr>
          <p:cNvPr id="42" name="Line Callout 3 (Border and Accent Bar) 28">
            <a:hlinkClick r:id="rId7" action="ppaction://hlinksldjump"/>
          </p:cNvPr>
          <p:cNvSpPr>
            <a:spLocks/>
          </p:cNvSpPr>
          <p:nvPr/>
        </p:nvSpPr>
        <p:spPr bwMode="auto">
          <a:xfrm>
            <a:off x="7620000" y="3733800"/>
            <a:ext cx="762000" cy="609600"/>
          </a:xfrm>
          <a:prstGeom prst="accentBorderCallout3">
            <a:avLst>
              <a:gd name="adj1" fmla="val 18750"/>
              <a:gd name="adj2" fmla="val -8329"/>
              <a:gd name="adj3" fmla="val 18750"/>
              <a:gd name="adj4" fmla="val -16667"/>
              <a:gd name="adj5" fmla="val 100000"/>
              <a:gd name="adj6" fmla="val -16667"/>
              <a:gd name="adj7" fmla="val -254727"/>
              <a:gd name="adj8" fmla="val -107616"/>
            </a:avLst>
          </a:prstGeom>
          <a:solidFill>
            <a:srgbClr val="D6E3BC"/>
          </a:solidFill>
          <a:ln w="25400">
            <a:solidFill>
              <a:srgbClr val="395E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Bodoni" pitchFamily="34" charset="0"/>
                <a:sym typeface=".VnBodoni" pitchFamily="34" charset="0"/>
              </a:rPr>
              <a:t>7</a:t>
            </a:r>
          </a:p>
        </p:txBody>
      </p:sp>
      <p:sp>
        <p:nvSpPr>
          <p:cNvPr id="43" name="Line Callout 3 (Border and Accent Bar) 28">
            <a:hlinkClick r:id="rId8" action="ppaction://hlinksldjump"/>
          </p:cNvPr>
          <p:cNvSpPr>
            <a:spLocks/>
          </p:cNvSpPr>
          <p:nvPr/>
        </p:nvSpPr>
        <p:spPr bwMode="auto">
          <a:xfrm>
            <a:off x="4325938" y="4191000"/>
            <a:ext cx="762000" cy="609600"/>
          </a:xfrm>
          <a:prstGeom prst="accentBorderCallout3">
            <a:avLst>
              <a:gd name="adj1" fmla="val 18750"/>
              <a:gd name="adj2" fmla="val -8329"/>
              <a:gd name="adj3" fmla="val 18750"/>
              <a:gd name="adj4" fmla="val -16667"/>
              <a:gd name="adj5" fmla="val 100000"/>
              <a:gd name="adj6" fmla="val -16667"/>
              <a:gd name="adj7" fmla="val -176264"/>
              <a:gd name="adj8" fmla="val -24537"/>
            </a:avLst>
          </a:prstGeom>
          <a:solidFill>
            <a:srgbClr val="D6E3BC"/>
          </a:solidFill>
          <a:ln w="25400">
            <a:solidFill>
              <a:srgbClr val="395E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Bodoni" pitchFamily="34" charset="0"/>
                <a:sym typeface=".VnBodoni" pitchFamily="34" charset="0"/>
              </a:rPr>
              <a:t>4</a:t>
            </a:r>
          </a:p>
        </p:txBody>
      </p:sp>
      <p:sp>
        <p:nvSpPr>
          <p:cNvPr id="44" name="Line Callout 3 (Border and Accent Bar) 28">
            <a:hlinkClick r:id="rId9" action="ppaction://hlinksldjump"/>
          </p:cNvPr>
          <p:cNvSpPr>
            <a:spLocks/>
          </p:cNvSpPr>
          <p:nvPr/>
        </p:nvSpPr>
        <p:spPr bwMode="auto">
          <a:xfrm>
            <a:off x="6858000" y="4343400"/>
            <a:ext cx="762000" cy="609600"/>
          </a:xfrm>
          <a:prstGeom prst="accentBorderCallout3">
            <a:avLst>
              <a:gd name="adj1" fmla="val 18750"/>
              <a:gd name="adj2" fmla="val -8329"/>
              <a:gd name="adj3" fmla="val 18750"/>
              <a:gd name="adj4" fmla="val -16667"/>
              <a:gd name="adj5" fmla="val 100000"/>
              <a:gd name="adj6" fmla="val -16667"/>
              <a:gd name="adj7" fmla="val -319343"/>
              <a:gd name="adj8" fmla="val -76231"/>
            </a:avLst>
          </a:prstGeom>
          <a:solidFill>
            <a:srgbClr val="D6E3BC"/>
          </a:solidFill>
          <a:ln w="25400">
            <a:solidFill>
              <a:srgbClr val="395E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Bodoni" pitchFamily="34" charset="0"/>
                <a:sym typeface=".VnBodoni" pitchFamily="34" charset="0"/>
              </a:rPr>
              <a:t>6</a:t>
            </a:r>
          </a:p>
        </p:txBody>
      </p:sp>
      <p:sp>
        <p:nvSpPr>
          <p:cNvPr id="45" name="Line Callout 3 (Border and Accent Bar) 28">
            <a:hlinkClick r:id="rId10" action="ppaction://hlinksldjump"/>
          </p:cNvPr>
          <p:cNvSpPr>
            <a:spLocks/>
          </p:cNvSpPr>
          <p:nvPr/>
        </p:nvSpPr>
        <p:spPr bwMode="auto">
          <a:xfrm>
            <a:off x="5580063" y="5105400"/>
            <a:ext cx="744537" cy="609600"/>
          </a:xfrm>
          <a:prstGeom prst="accentBorderCallout3">
            <a:avLst>
              <a:gd name="adj1" fmla="val 18750"/>
              <a:gd name="adj2" fmla="val -8329"/>
              <a:gd name="adj3" fmla="val 18750"/>
              <a:gd name="adj4" fmla="val -16667"/>
              <a:gd name="adj5" fmla="val 100000"/>
              <a:gd name="adj6" fmla="val -16667"/>
              <a:gd name="adj7" fmla="val -259343"/>
              <a:gd name="adj8" fmla="val 29000"/>
            </a:avLst>
          </a:prstGeom>
          <a:solidFill>
            <a:srgbClr val="D6E3BC"/>
          </a:solidFill>
          <a:ln w="25400">
            <a:solidFill>
              <a:srgbClr val="395E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Bodoni" pitchFamily="34" charset="0"/>
                <a:sym typeface=".VnBodoni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7175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lowchart: Process 4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6627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054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178800" y="5283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435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950200" y="5664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892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721600" y="5892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102600" y="5816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own Arrow Callout 11">
            <a:hlinkClick r:id="rId3" action="ppaction://hlinksldjump"/>
          </p:cNvPr>
          <p:cNvSpPr/>
          <p:nvPr/>
        </p:nvSpPr>
        <p:spPr bwMode="auto">
          <a:xfrm>
            <a:off x="539750" y="476250"/>
            <a:ext cx="8196263" cy="2736850"/>
          </a:xfrm>
          <a:prstGeom prst="downArrowCallout">
            <a:avLst>
              <a:gd name="adj1" fmla="val 29244"/>
              <a:gd name="adj2" fmla="val 96078"/>
              <a:gd name="adj3" fmla="val 25000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0076" y="476672"/>
            <a:ext cx="75805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 algn="ctr">
              <a:defRPr/>
            </a:pP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1. When the Lim Festival begins, __________. </a:t>
            </a:r>
          </a:p>
        </p:txBody>
      </p:sp>
      <p:sp>
        <p:nvSpPr>
          <p:cNvPr id="15" name="Cloud Callout 14">
            <a:hlinkClick r:id="rId4" action="ppaction://hlinksldjump"/>
          </p:cNvPr>
          <p:cNvSpPr/>
          <p:nvPr/>
        </p:nvSpPr>
        <p:spPr bwMode="auto">
          <a:xfrm>
            <a:off x="323850" y="3933825"/>
            <a:ext cx="8412163" cy="2516188"/>
          </a:xfrm>
          <a:prstGeom prst="cloudCallout">
            <a:avLst>
              <a:gd name="adj1" fmla="val 3867"/>
              <a:gd name="adj2" fmla="val -10805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7800" y="4191000"/>
            <a:ext cx="6629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people come to see the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quan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ho singing performance.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lowchart: Process 4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6627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054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178800" y="5283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435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950200" y="5664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892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721600" y="5892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102600" y="5816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own Arrow Callout 11">
            <a:hlinkClick r:id="rId3" action="ppaction://hlinksldjump"/>
          </p:cNvPr>
          <p:cNvSpPr/>
          <p:nvPr/>
        </p:nvSpPr>
        <p:spPr bwMode="auto">
          <a:xfrm>
            <a:off x="539750" y="476250"/>
            <a:ext cx="8196263" cy="2736850"/>
          </a:xfrm>
          <a:prstGeom prst="downArrowCallout">
            <a:avLst>
              <a:gd name="adj1" fmla="val 29244"/>
              <a:gd name="adj2" fmla="val 96078"/>
              <a:gd name="adj3" fmla="val 25000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476672"/>
            <a:ext cx="8077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 algn="ctr">
              <a:defRPr/>
            </a:pP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 Because we have many festivals in January, _____. </a:t>
            </a:r>
          </a:p>
        </p:txBody>
      </p:sp>
      <p:sp>
        <p:nvSpPr>
          <p:cNvPr id="15" name="Cloud Callout 14">
            <a:hlinkClick r:id="rId4" action="ppaction://hlinksldjump"/>
          </p:cNvPr>
          <p:cNvSpPr/>
          <p:nvPr/>
        </p:nvSpPr>
        <p:spPr bwMode="auto">
          <a:xfrm>
            <a:off x="323850" y="3933825"/>
            <a:ext cx="8412163" cy="2516188"/>
          </a:xfrm>
          <a:prstGeom prst="cloudCallout">
            <a:avLst>
              <a:gd name="adj1" fmla="val 3867"/>
              <a:gd name="adj2" fmla="val -10805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7800" y="4343400"/>
            <a:ext cx="6629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 call it the month of fun and joy.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2269</TotalTime>
  <Words>711</Words>
  <Application>Microsoft Office PowerPoint</Application>
  <PresentationFormat>On-screen Show (4:3)</PresentationFormat>
  <Paragraphs>136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WELCOME TO MY CLASS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The bye bye song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MY CLASS</dc:title>
  <dc:creator>Mr</dc:creator>
  <cp:lastModifiedBy>AD</cp:lastModifiedBy>
  <cp:revision>256</cp:revision>
  <dcterms:created xsi:type="dcterms:W3CDTF">2015-08-01T15:00:19Z</dcterms:created>
  <dcterms:modified xsi:type="dcterms:W3CDTF">2020-02-03T13:38:20Z</dcterms:modified>
</cp:coreProperties>
</file>