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38"/>
  </p:notesMasterIdLst>
  <p:sldIdLst>
    <p:sldId id="256" r:id="rId2"/>
    <p:sldId id="257" r:id="rId3"/>
    <p:sldId id="260" r:id="rId4"/>
    <p:sldId id="258" r:id="rId5"/>
    <p:sldId id="261" r:id="rId6"/>
    <p:sldId id="259" r:id="rId7"/>
    <p:sldId id="263" r:id="rId8"/>
    <p:sldId id="296" r:id="rId9"/>
    <p:sldId id="297" r:id="rId10"/>
    <p:sldId id="264" r:id="rId11"/>
    <p:sldId id="298" r:id="rId12"/>
    <p:sldId id="299" r:id="rId13"/>
    <p:sldId id="300" r:id="rId14"/>
    <p:sldId id="262" r:id="rId15"/>
    <p:sldId id="301" r:id="rId16"/>
    <p:sldId id="302" r:id="rId17"/>
    <p:sldId id="305" r:id="rId18"/>
    <p:sldId id="303" r:id="rId19"/>
    <p:sldId id="304" r:id="rId20"/>
    <p:sldId id="306" r:id="rId21"/>
    <p:sldId id="307" r:id="rId22"/>
    <p:sldId id="309" r:id="rId23"/>
    <p:sldId id="314" r:id="rId24"/>
    <p:sldId id="315" r:id="rId25"/>
    <p:sldId id="316" r:id="rId26"/>
    <p:sldId id="317" r:id="rId27"/>
    <p:sldId id="318" r:id="rId28"/>
    <p:sldId id="319" r:id="rId29"/>
    <p:sldId id="320" r:id="rId30"/>
    <p:sldId id="321" r:id="rId31"/>
    <p:sldId id="308" r:id="rId32"/>
    <p:sldId id="310" r:id="rId33"/>
    <p:sldId id="311" r:id="rId34"/>
    <p:sldId id="312" r:id="rId35"/>
    <p:sldId id="272" r:id="rId36"/>
    <p:sldId id="322" r:id="rId37"/>
  </p:sldIdLst>
  <p:sldSz cx="9144000" cy="5143500" type="screen16x9"/>
  <p:notesSz cx="6858000" cy="9144000"/>
  <p:embeddedFontLst>
    <p:embeddedFont>
      <p:font typeface="Nunito SemiBold" panose="020B060402020202020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Amatic SC" panose="020B0604020202020204" charset="-79"/>
      <p:regular r:id="rId47"/>
      <p:bold r:id="rId48"/>
    </p:embeddedFont>
    <p:embeddedFont>
      <p:font typeface="Nunito" panose="020B060402020202020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0C35A8-31EE-4B06-98D1-F3640B604409}">
  <a:tblStyle styleId="{2C0C35A8-31EE-4B06-98D1-F3640B6044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2D37EB-A914-4A42-9CBE-EA1083F15C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3" d="100"/>
          <a:sy n="93" d="100"/>
        </p:scale>
        <p:origin x="52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919019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4083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5041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6715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5345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7453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5318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9805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3840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3283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5351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6143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7243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2"/>
        <p:cNvGrpSpPr/>
        <p:nvPr/>
      </p:nvGrpSpPr>
      <p:grpSpPr>
        <a:xfrm>
          <a:off x="0" y="0"/>
          <a:ext cx="0" cy="0"/>
          <a:chOff x="0" y="0"/>
          <a:chExt cx="0" cy="0"/>
        </a:xfrm>
      </p:grpSpPr>
      <p:sp>
        <p:nvSpPr>
          <p:cNvPr id="23" name="Google Shape;23;p3"/>
          <p:cNvSpPr/>
          <p:nvPr/>
        </p:nvSpPr>
        <p:spPr>
          <a:xfrm rot="-898861">
            <a:off x="739797" y="433628"/>
            <a:ext cx="1461825" cy="1605908"/>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txBox="1">
            <a:spLocks noGrp="1"/>
          </p:cNvSpPr>
          <p:nvPr>
            <p:ph type="ctrTitle"/>
          </p:nvPr>
        </p:nvSpPr>
        <p:spPr>
          <a:xfrm>
            <a:off x="1773500" y="1980025"/>
            <a:ext cx="5597100" cy="6711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3"/>
          <p:cNvSpPr txBox="1">
            <a:spLocks noGrp="1"/>
          </p:cNvSpPr>
          <p:nvPr>
            <p:ph type="subTitle" idx="1"/>
          </p:nvPr>
        </p:nvSpPr>
        <p:spPr>
          <a:xfrm>
            <a:off x="1773500" y="2664426"/>
            <a:ext cx="5597100" cy="3864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2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
        <p:nvSpPr>
          <p:cNvPr id="26" name="Google Shape;26;p3"/>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rot="4673461">
            <a:off x="7546626" y="3625444"/>
            <a:ext cx="814039" cy="102220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rot="4673461">
            <a:off x="7996900" y="4294821"/>
            <a:ext cx="185670" cy="33573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rot="-5167633">
            <a:off x="338201" y="3492220"/>
            <a:ext cx="831049" cy="96136"/>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3"/>
          <p:cNvSpPr/>
          <p:nvPr/>
        </p:nvSpPr>
        <p:spPr>
          <a:xfrm rot="-5167633">
            <a:off x="614037" y="2873277"/>
            <a:ext cx="278340" cy="43095"/>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3"/>
          <p:cNvSpPr/>
          <p:nvPr/>
        </p:nvSpPr>
        <p:spPr>
          <a:xfrm>
            <a:off x="5262249" y="46224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3"/>
          <p:cNvSpPr/>
          <p:nvPr/>
        </p:nvSpPr>
        <p:spPr>
          <a:xfrm>
            <a:off x="2829661" y="4511611"/>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3"/>
          <p:cNvSpPr/>
          <p:nvPr/>
        </p:nvSpPr>
        <p:spPr>
          <a:xfrm>
            <a:off x="4309554" y="454497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3"/>
          <p:cNvSpPr/>
          <p:nvPr/>
        </p:nvSpPr>
        <p:spPr>
          <a:xfrm>
            <a:off x="7710737" y="66712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3"/>
          <p:cNvSpPr/>
          <p:nvPr/>
        </p:nvSpPr>
        <p:spPr>
          <a:xfrm>
            <a:off x="7865454" y="61702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6"/>
        <p:cNvGrpSpPr/>
        <p:nvPr/>
      </p:nvGrpSpPr>
      <p:grpSpPr>
        <a:xfrm>
          <a:off x="0" y="0"/>
          <a:ext cx="0" cy="0"/>
          <a:chOff x="0" y="0"/>
          <a:chExt cx="0" cy="0"/>
        </a:xfrm>
      </p:grpSpPr>
      <p:sp>
        <p:nvSpPr>
          <p:cNvPr id="37" name="Google Shape;37;p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sp>
        <p:nvSpPr>
          <p:cNvPr id="55" name="Google Shape;55;p5"/>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2"/>
        <p:cNvGrpSpPr/>
        <p:nvPr/>
      </p:nvGrpSpPr>
      <p:grpSpPr>
        <a:xfrm>
          <a:off x="0" y="0"/>
          <a:ext cx="0" cy="0"/>
          <a:chOff x="0" y="0"/>
          <a:chExt cx="0" cy="0"/>
        </a:xfrm>
      </p:grpSpPr>
      <p:sp>
        <p:nvSpPr>
          <p:cNvPr id="83" name="Google Shape;83;p7"/>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7"/>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7"/>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7"/>
          <p:cNvSpPr/>
          <p:nvPr/>
        </p:nvSpPr>
        <p:spPr>
          <a:xfrm>
            <a:off x="8138824" y="237026"/>
            <a:ext cx="739006" cy="9279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7"/>
          <p:cNvSpPr/>
          <p:nvPr/>
        </p:nvSpPr>
        <p:spPr>
          <a:xfrm>
            <a:off x="8547668" y="2847045"/>
            <a:ext cx="262123" cy="231108"/>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7"/>
          <p:cNvSpPr/>
          <p:nvPr/>
        </p:nvSpPr>
        <p:spPr>
          <a:xfrm>
            <a:off x="4426766" y="47247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7"/>
          <p:cNvSpPr/>
          <p:nvPr/>
        </p:nvSpPr>
        <p:spPr>
          <a:xfrm>
            <a:off x="5368771" y="47555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7"/>
          <p:cNvSpPr/>
          <p:nvPr/>
        </p:nvSpPr>
        <p:spPr>
          <a:xfrm>
            <a:off x="5538652" y="47551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7"/>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7"/>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97"/>
        <p:cNvGrpSpPr/>
        <p:nvPr/>
      </p:nvGrpSpPr>
      <p:grpSpPr>
        <a:xfrm>
          <a:off x="0" y="0"/>
          <a:ext cx="0" cy="0"/>
          <a:chOff x="0" y="0"/>
          <a:chExt cx="0" cy="0"/>
        </a:xfrm>
      </p:grpSpPr>
      <p:sp>
        <p:nvSpPr>
          <p:cNvPr id="98" name="Google Shape;98;p8"/>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8"/>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8"/>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8"/>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2" name="Google Shape;102;p8"/>
          <p:cNvSpPr txBox="1">
            <a:spLocks noGrp="1"/>
          </p:cNvSpPr>
          <p:nvPr>
            <p:ph type="body" idx="1"/>
          </p:nvPr>
        </p:nvSpPr>
        <p:spPr>
          <a:xfrm>
            <a:off x="1188175"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3" name="Google Shape;103;p8"/>
          <p:cNvSpPr txBox="1">
            <a:spLocks noGrp="1"/>
          </p:cNvSpPr>
          <p:nvPr>
            <p:ph type="body" idx="2"/>
          </p:nvPr>
        </p:nvSpPr>
        <p:spPr>
          <a:xfrm>
            <a:off x="3400388"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4" name="Google Shape;104;p8"/>
          <p:cNvSpPr txBox="1">
            <a:spLocks noGrp="1"/>
          </p:cNvSpPr>
          <p:nvPr>
            <p:ph type="body" idx="3"/>
          </p:nvPr>
        </p:nvSpPr>
        <p:spPr>
          <a:xfrm>
            <a:off x="5612601"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5" name="Google Shape;105;p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8"/>
          <p:cNvSpPr/>
          <p:nvPr/>
        </p:nvSpPr>
        <p:spPr>
          <a:xfrm rot="10338673">
            <a:off x="8747978" y="1166276"/>
            <a:ext cx="113410" cy="95472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8"/>
          <p:cNvSpPr/>
          <p:nvPr/>
        </p:nvSpPr>
        <p:spPr>
          <a:xfrm rot="10338673">
            <a:off x="8873347" y="1615232"/>
            <a:ext cx="80494" cy="39932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8"/>
          <p:cNvSpPr/>
          <p:nvPr/>
        </p:nvSpPr>
        <p:spPr>
          <a:xfrm>
            <a:off x="3152266" y="3811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8"/>
          <p:cNvSpPr/>
          <p:nvPr/>
        </p:nvSpPr>
        <p:spPr>
          <a:xfrm>
            <a:off x="4094271" y="4119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8"/>
          <p:cNvSpPr/>
          <p:nvPr/>
        </p:nvSpPr>
        <p:spPr>
          <a:xfrm>
            <a:off x="4264152" y="4115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8"/>
          <p:cNvSpPr/>
          <p:nvPr/>
        </p:nvSpPr>
        <p:spPr>
          <a:xfrm rot="5534346">
            <a:off x="22341" y="3409311"/>
            <a:ext cx="681569" cy="21449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8"/>
          <p:cNvSpPr/>
          <p:nvPr/>
        </p:nvSpPr>
        <p:spPr>
          <a:xfrm>
            <a:off x="6092030" y="4766054"/>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8"/>
          <p:cNvSpPr/>
          <p:nvPr/>
        </p:nvSpPr>
        <p:spPr>
          <a:xfrm>
            <a:off x="6467384" y="4872362"/>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9"/>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9"/>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9"/>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9"/>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19" name="Google Shape;119;p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9"/>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9"/>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9"/>
          <p:cNvSpPr/>
          <p:nvPr/>
        </p:nvSpPr>
        <p:spPr>
          <a:xfrm>
            <a:off x="2910561" y="377935"/>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9"/>
          <p:cNvSpPr/>
          <p:nvPr/>
        </p:nvSpPr>
        <p:spPr>
          <a:xfrm>
            <a:off x="4390454" y="411302"/>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9"/>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9"/>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9"/>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9"/>
          <p:cNvSpPr/>
          <p:nvPr/>
        </p:nvSpPr>
        <p:spPr>
          <a:xfrm>
            <a:off x="8624662" y="175710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9"/>
          <p:cNvSpPr/>
          <p:nvPr/>
        </p:nvSpPr>
        <p:spPr>
          <a:xfrm>
            <a:off x="4654424" y="455549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1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1"/>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1"/>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1"/>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1"/>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1"/>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1"/>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1"/>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1"/>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1"/>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Half">
  <p:cSld name="BLANK_1_1">
    <p:bg>
      <p:bgPr>
        <a:solidFill>
          <a:schemeClr val="lt1"/>
        </a:solidFill>
        <a:effectLst/>
      </p:bgPr>
    </p:bg>
    <p:spTree>
      <p:nvGrpSpPr>
        <p:cNvPr id="1"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7" r:id="rId8"/>
    <p:sldLayoutId id="2147483659"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a:spLocks noGrp="1"/>
          </p:cNvSpPr>
          <p:nvPr>
            <p:ph type="ctrTitle"/>
          </p:nvPr>
        </p:nvSpPr>
        <p:spPr>
          <a:xfrm>
            <a:off x="526695" y="1863149"/>
            <a:ext cx="8039404" cy="1680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dirty="0" smtClean="0">
                <a:solidFill>
                  <a:schemeClr val="accent2">
                    <a:lumMod val="50000"/>
                  </a:schemeClr>
                </a:solidFill>
                <a:latin typeface="+mj-lt"/>
              </a:rPr>
              <a:t>BÀI 13: TỪ TẾ BÀO ĐẾN CƠ THỂ</a:t>
            </a:r>
            <a:endParaRPr sz="3600" dirty="0">
              <a:solidFill>
                <a:schemeClr val="accent2">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wipe(down)">
                                      <p:cBhvr>
                                        <p:cTn id="7" dur="580">
                                          <p:stCondLst>
                                            <p:cond delay="0"/>
                                          </p:stCondLst>
                                        </p:cTn>
                                        <p:tgtEl>
                                          <p:spTgt spid="183"/>
                                        </p:tgtEl>
                                      </p:cBhvr>
                                    </p:animEffect>
                                    <p:anim calcmode="lin" valueType="num">
                                      <p:cBhvr>
                                        <p:cTn id="8" dur="1822" tmFilter="0,0; 0.14,0.36; 0.43,0.73; 0.71,0.91; 1.0,1.0">
                                          <p:stCondLst>
                                            <p:cond delay="0"/>
                                          </p:stCondLst>
                                        </p:cTn>
                                        <p:tgtEl>
                                          <p:spTgt spid="18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3"/>
                                        </p:tgtEl>
                                        <p:attrNameLst>
                                          <p:attrName>ppt_y</p:attrName>
                                        </p:attrNameLst>
                                      </p:cBhvr>
                                      <p:tavLst>
                                        <p:tav tm="0" fmla="#ppt_y-sin(pi*$)/81">
                                          <p:val>
                                            <p:fltVal val="0"/>
                                          </p:val>
                                        </p:tav>
                                        <p:tav tm="100000">
                                          <p:val>
                                            <p:fltVal val="1"/>
                                          </p:val>
                                        </p:tav>
                                      </p:tavLst>
                                    </p:anim>
                                    <p:animScale>
                                      <p:cBhvr>
                                        <p:cTn id="13" dur="26">
                                          <p:stCondLst>
                                            <p:cond delay="650"/>
                                          </p:stCondLst>
                                        </p:cTn>
                                        <p:tgtEl>
                                          <p:spTgt spid="183"/>
                                        </p:tgtEl>
                                      </p:cBhvr>
                                      <p:to x="100000" y="60000"/>
                                    </p:animScale>
                                    <p:animScale>
                                      <p:cBhvr>
                                        <p:cTn id="14" dur="166" decel="50000">
                                          <p:stCondLst>
                                            <p:cond delay="676"/>
                                          </p:stCondLst>
                                        </p:cTn>
                                        <p:tgtEl>
                                          <p:spTgt spid="183"/>
                                        </p:tgtEl>
                                      </p:cBhvr>
                                      <p:to x="100000" y="100000"/>
                                    </p:animScale>
                                    <p:animScale>
                                      <p:cBhvr>
                                        <p:cTn id="15" dur="26">
                                          <p:stCondLst>
                                            <p:cond delay="1312"/>
                                          </p:stCondLst>
                                        </p:cTn>
                                        <p:tgtEl>
                                          <p:spTgt spid="183"/>
                                        </p:tgtEl>
                                      </p:cBhvr>
                                      <p:to x="100000" y="80000"/>
                                    </p:animScale>
                                    <p:animScale>
                                      <p:cBhvr>
                                        <p:cTn id="16" dur="166" decel="50000">
                                          <p:stCondLst>
                                            <p:cond delay="1338"/>
                                          </p:stCondLst>
                                        </p:cTn>
                                        <p:tgtEl>
                                          <p:spTgt spid="183"/>
                                        </p:tgtEl>
                                      </p:cBhvr>
                                      <p:to x="100000" y="100000"/>
                                    </p:animScale>
                                    <p:animScale>
                                      <p:cBhvr>
                                        <p:cTn id="17" dur="26">
                                          <p:stCondLst>
                                            <p:cond delay="1642"/>
                                          </p:stCondLst>
                                        </p:cTn>
                                        <p:tgtEl>
                                          <p:spTgt spid="183"/>
                                        </p:tgtEl>
                                      </p:cBhvr>
                                      <p:to x="100000" y="90000"/>
                                    </p:animScale>
                                    <p:animScale>
                                      <p:cBhvr>
                                        <p:cTn id="18" dur="166" decel="50000">
                                          <p:stCondLst>
                                            <p:cond delay="1668"/>
                                          </p:stCondLst>
                                        </p:cTn>
                                        <p:tgtEl>
                                          <p:spTgt spid="183"/>
                                        </p:tgtEl>
                                      </p:cBhvr>
                                      <p:to x="100000" y="100000"/>
                                    </p:animScale>
                                    <p:animScale>
                                      <p:cBhvr>
                                        <p:cTn id="19" dur="26">
                                          <p:stCondLst>
                                            <p:cond delay="1808"/>
                                          </p:stCondLst>
                                        </p:cTn>
                                        <p:tgtEl>
                                          <p:spTgt spid="183"/>
                                        </p:tgtEl>
                                      </p:cBhvr>
                                      <p:to x="100000" y="95000"/>
                                    </p:animScale>
                                    <p:animScale>
                                      <p:cBhvr>
                                        <p:cTn id="20" dur="166" decel="50000">
                                          <p:stCondLst>
                                            <p:cond delay="1834"/>
                                          </p:stCondLst>
                                        </p:cTn>
                                        <p:tgtEl>
                                          <p:spTgt spid="18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3"/>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600" dirty="0" smtClean="0">
                <a:latin typeface="+mj-lt"/>
              </a:rPr>
              <a:t>Mở rộng</a:t>
            </a:r>
            <a:endParaRPr sz="2600" dirty="0">
              <a:latin typeface="+mj-lt"/>
            </a:endParaRPr>
          </a:p>
        </p:txBody>
      </p:sp>
      <p:sp>
        <p:nvSpPr>
          <p:cNvPr id="257" name="Google Shape;257;p2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258" name="Google Shape;258;p23"/>
          <p:cNvSpPr/>
          <p:nvPr/>
        </p:nvSpPr>
        <p:spPr>
          <a:xfrm rot="864908">
            <a:off x="7894513" y="3753336"/>
            <a:ext cx="788952" cy="998941"/>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 name="Text Placeholder 1"/>
          <p:cNvSpPr>
            <a:spLocks noGrp="1"/>
          </p:cNvSpPr>
          <p:nvPr>
            <p:ph type="body" idx="1"/>
          </p:nvPr>
        </p:nvSpPr>
        <p:spPr>
          <a:xfrm>
            <a:off x="668794" y="1338100"/>
            <a:ext cx="7355979" cy="936927"/>
          </a:xfrm>
        </p:spPr>
        <p:txBody>
          <a:bodyPr/>
          <a:lstStyle/>
          <a:p>
            <a:pPr algn="just"/>
            <a:r>
              <a:rPr lang="en-US" sz="2000" dirty="0" smtClean="0">
                <a:latin typeface="+mj-lt"/>
              </a:rPr>
              <a:t>Trùng giày là sinh vật đơn bào sống phổ biến trong nước.</a:t>
            </a:r>
          </a:p>
          <a:p>
            <a:pPr algn="just"/>
            <a:r>
              <a:rPr lang="en-US" sz="2000" dirty="0" smtClean="0">
                <a:latin typeface="+mj-lt"/>
              </a:rPr>
              <a:t>Cơ thể trùng giày thực hiện đầy đủ các hoạt động sống của một sinh vật.</a:t>
            </a:r>
            <a:endParaRPr lang="en-US" sz="2000" dirty="0">
              <a:latin typeface="+mj-lt"/>
            </a:endParaRPr>
          </a:p>
        </p:txBody>
      </p:sp>
      <p:pic>
        <p:nvPicPr>
          <p:cNvPr id="5" name="Picture 4"/>
          <p:cNvPicPr>
            <a:picLocks noChangeAspect="1"/>
          </p:cNvPicPr>
          <p:nvPr/>
        </p:nvPicPr>
        <p:blipFill>
          <a:blip r:embed="rId3"/>
          <a:stretch>
            <a:fillRect/>
          </a:stretch>
        </p:blipFill>
        <p:spPr>
          <a:xfrm>
            <a:off x="1194510" y="2275027"/>
            <a:ext cx="6830263" cy="23335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barn(inVertical)">
                                      <p:cBhvr>
                                        <p:cTn id="7" dur="500"/>
                                        <p:tgtEl>
                                          <p:spTgt spid="2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6226" y="1051162"/>
            <a:ext cx="5871582" cy="463085"/>
          </a:xfrm>
        </p:spPr>
        <p:txBody>
          <a:bodyPr/>
          <a:lstStyle/>
          <a:p>
            <a:r>
              <a:rPr lang="en-US" sz="2400" dirty="0" smtClean="0">
                <a:latin typeface="+mj-lt"/>
              </a:rPr>
              <a:t>2. Sinh vật đa bào</a:t>
            </a:r>
            <a:endParaRPr lang="en-US" sz="2400" dirty="0">
              <a:latin typeface="+mj-lt"/>
            </a:endParaRPr>
          </a:p>
        </p:txBody>
      </p:sp>
      <p:sp>
        <p:nvSpPr>
          <p:cNvPr id="3" name="Rectangle 2"/>
          <p:cNvSpPr/>
          <p:nvPr/>
        </p:nvSpPr>
        <p:spPr>
          <a:xfrm>
            <a:off x="1627630" y="1607943"/>
            <a:ext cx="6353251" cy="2657138"/>
          </a:xfrm>
          <a:prstGeom prst="rect">
            <a:avLst/>
          </a:prstGeom>
        </p:spPr>
        <p:txBody>
          <a:bodyPr wrap="square">
            <a:spAutoFit/>
          </a:bodyPr>
          <a:lstStyle/>
          <a:p>
            <a:pPr marL="342900" indent="-342900" algn="just">
              <a:lnSpc>
                <a:spcPts val="2800"/>
              </a:lnSpc>
              <a:spcBef>
                <a:spcPts val="200"/>
              </a:spcBef>
              <a:spcAft>
                <a:spcPts val="200"/>
              </a:spcAft>
              <a:buFont typeface="Wingdings" panose="05000000000000000000" pitchFamily="2" charset="2"/>
              <a:buChar char="§"/>
            </a:pPr>
            <a:r>
              <a:rPr lang="en-US" sz="2000" dirty="0" smtClean="0">
                <a:solidFill>
                  <a:schemeClr val="accent4">
                    <a:lumMod val="50000"/>
                  </a:schemeClr>
                </a:solidFill>
                <a:latin typeface="+mj-lt"/>
                <a:ea typeface="Calibri" panose="020F0502020204030204" pitchFamily="34" charset="0"/>
                <a:cs typeface="Times New Roman" panose="02020603050405020304" pitchFamily="18" charset="0"/>
              </a:rPr>
              <a:t>Khác với sinh vật đơn bào, sinh vật đa bào có tổ chức cấu tạo phức tạp. </a:t>
            </a:r>
          </a:p>
          <a:p>
            <a:pPr marL="342900" indent="-342900" algn="just">
              <a:lnSpc>
                <a:spcPts val="2800"/>
              </a:lnSpc>
              <a:spcBef>
                <a:spcPts val="200"/>
              </a:spcBef>
              <a:spcAft>
                <a:spcPts val="200"/>
              </a:spcAft>
              <a:buFont typeface="Wingdings" panose="05000000000000000000" pitchFamily="2" charset="2"/>
              <a:buChar char="§"/>
            </a:pPr>
            <a:r>
              <a:rPr lang="en-US" sz="2000" dirty="0" smtClean="0">
                <a:solidFill>
                  <a:schemeClr val="accent4">
                    <a:lumMod val="50000"/>
                  </a:schemeClr>
                </a:solidFill>
                <a:latin typeface="+mj-lt"/>
                <a:ea typeface="Calibri" panose="020F0502020204030204" pitchFamily="34" charset="0"/>
                <a:cs typeface="Times New Roman" panose="02020603050405020304" pitchFamily="18" charset="0"/>
              </a:rPr>
              <a:t>Cơ thể chúng có nhiều loại tế bào với hình dạng, cấu tạo khác nhau và thực hiện chức năng khác nhau như quang hợp, hô hấp, vận động,... qua đó đảm bảo sự tồn tại, sinh trưởng, phát triển và sinh sản của cơ thể.</a:t>
            </a:r>
            <a:endParaRPr lang="en-US" sz="2000" dirty="0">
              <a:solidFill>
                <a:schemeClr val="accent4">
                  <a:lumMod val="50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876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8324" y="1175353"/>
            <a:ext cx="6119601" cy="671100"/>
          </a:xfrm>
        </p:spPr>
        <p:txBody>
          <a:bodyPr/>
          <a:lstStyle/>
          <a:p>
            <a:r>
              <a:rPr lang="en-US" sz="2200" b="0" i="1" dirty="0" smtClean="0">
                <a:latin typeface="+mj-lt"/>
              </a:rPr>
              <a:t>Em hãy phân biệt sinh vật đơn bào và </a:t>
            </a:r>
            <a:br>
              <a:rPr lang="en-US" sz="2200" b="0" i="1" dirty="0" smtClean="0">
                <a:latin typeface="+mj-lt"/>
              </a:rPr>
            </a:br>
            <a:r>
              <a:rPr lang="en-US" sz="2200" b="0" i="1" dirty="0" smtClean="0">
                <a:latin typeface="+mj-lt"/>
              </a:rPr>
              <a:t>sinh vật đa bào theo gợi ý trong Bảng 13.1</a:t>
            </a:r>
            <a:endParaRPr lang="en-US" sz="2200" b="0" i="1" dirty="0">
              <a:latin typeface="+mj-lt"/>
            </a:endParaRPr>
          </a:p>
        </p:txBody>
      </p:sp>
      <p:graphicFrame>
        <p:nvGraphicFramePr>
          <p:cNvPr id="4" name="Table 3"/>
          <p:cNvGraphicFramePr>
            <a:graphicFrameLocks noGrp="1"/>
          </p:cNvGraphicFramePr>
          <p:nvPr>
            <p:extLst>
              <p:ext uri="{D42A27DB-BD31-4B8C-83A1-F6EECF244321}">
                <p14:modId xmlns:p14="http://schemas.microsoft.com/office/powerpoint/2010/main" val="449108441"/>
              </p:ext>
            </p:extLst>
          </p:nvPr>
        </p:nvGraphicFramePr>
        <p:xfrm>
          <a:off x="1089964" y="2136038"/>
          <a:ext cx="6942126" cy="2258970"/>
        </p:xfrm>
        <a:graphic>
          <a:graphicData uri="http://schemas.openxmlformats.org/drawingml/2006/table">
            <a:tbl>
              <a:tblPr firstRow="1" bandRow="1">
                <a:tableStyleId>{2C0C35A8-31EE-4B06-98D1-F3640B604409}</a:tableStyleId>
              </a:tblPr>
              <a:tblGrid>
                <a:gridCol w="2152557"/>
                <a:gridCol w="2475527"/>
                <a:gridCol w="2314042"/>
              </a:tblGrid>
              <a:tr h="323564">
                <a:tc>
                  <a:txBody>
                    <a:bodyPr/>
                    <a:lstStyle/>
                    <a:p>
                      <a:pPr algn="ctr"/>
                      <a:r>
                        <a:rPr lang="en-US" sz="2000" b="1" dirty="0" smtClean="0"/>
                        <a:t>Tiêu</a:t>
                      </a:r>
                      <a:r>
                        <a:rPr lang="en-US" sz="2000" b="1" baseline="0" dirty="0" smtClean="0"/>
                        <a:t> chí</a:t>
                      </a:r>
                      <a:endParaRPr lang="en-US" sz="2000" b="1" dirty="0"/>
                    </a:p>
                  </a:txBody>
                  <a:tcPr>
                    <a:solidFill>
                      <a:schemeClr val="accent2">
                        <a:lumMod val="40000"/>
                        <a:lumOff val="60000"/>
                      </a:schemeClr>
                    </a:solidFill>
                  </a:tcPr>
                </a:tc>
                <a:tc>
                  <a:txBody>
                    <a:bodyPr/>
                    <a:lstStyle/>
                    <a:p>
                      <a:pPr algn="ctr"/>
                      <a:r>
                        <a:rPr lang="en-US" sz="2000" b="1" dirty="0" smtClean="0"/>
                        <a:t>Sinh vật</a:t>
                      </a:r>
                      <a:r>
                        <a:rPr lang="en-US" sz="2000" b="1" baseline="0" dirty="0" smtClean="0"/>
                        <a:t> đơn bào</a:t>
                      </a:r>
                      <a:endParaRPr lang="en-US" sz="2000" b="1" dirty="0"/>
                    </a:p>
                  </a:txBody>
                  <a:tcPr>
                    <a:solidFill>
                      <a:schemeClr val="accent2">
                        <a:lumMod val="40000"/>
                        <a:lumOff val="60000"/>
                      </a:schemeClr>
                    </a:solidFill>
                  </a:tcPr>
                </a:tc>
                <a:tc>
                  <a:txBody>
                    <a:bodyPr/>
                    <a:lstStyle/>
                    <a:p>
                      <a:pPr algn="ctr"/>
                      <a:r>
                        <a:rPr lang="en-US" sz="2000" b="1" dirty="0" smtClean="0"/>
                        <a:t>Sinh vật</a:t>
                      </a:r>
                      <a:r>
                        <a:rPr lang="en-US" sz="2000" b="1" baseline="0" dirty="0" smtClean="0"/>
                        <a:t> đa bào</a:t>
                      </a:r>
                      <a:endParaRPr lang="en-US" sz="2000" b="1" dirty="0"/>
                    </a:p>
                  </a:txBody>
                  <a:tcPr>
                    <a:solidFill>
                      <a:schemeClr val="accent2">
                        <a:lumMod val="40000"/>
                        <a:lumOff val="60000"/>
                      </a:schemeClr>
                    </a:solidFill>
                  </a:tcPr>
                </a:tc>
              </a:tr>
              <a:tr h="323564">
                <a:tc>
                  <a:txBody>
                    <a:bodyPr/>
                    <a:lstStyle/>
                    <a:p>
                      <a:r>
                        <a:rPr lang="en-US" sz="2000" dirty="0" smtClean="0"/>
                        <a:t>Số</a:t>
                      </a:r>
                      <a:r>
                        <a:rPr lang="en-US" sz="2000" baseline="0" dirty="0" smtClean="0"/>
                        <a:t> lượng tế bào</a:t>
                      </a:r>
                      <a:endParaRPr lang="en-US" sz="2000" dirty="0"/>
                    </a:p>
                  </a:txBody>
                  <a:tcPr/>
                </a:tc>
                <a:tc>
                  <a:txBody>
                    <a:bodyPr/>
                    <a:lstStyle/>
                    <a:p>
                      <a:endParaRPr lang="en-US" sz="2000" dirty="0"/>
                    </a:p>
                  </a:txBody>
                  <a:tcPr/>
                </a:tc>
                <a:tc>
                  <a:txBody>
                    <a:bodyPr/>
                    <a:lstStyle/>
                    <a:p>
                      <a:endParaRPr lang="en-US" sz="2000"/>
                    </a:p>
                  </a:txBody>
                  <a:tcPr/>
                </a:tc>
              </a:tr>
              <a:tr h="323564">
                <a:tc>
                  <a:txBody>
                    <a:bodyPr/>
                    <a:lstStyle/>
                    <a:p>
                      <a:r>
                        <a:rPr lang="en-US" sz="2000" dirty="0" smtClean="0"/>
                        <a:t>Số</a:t>
                      </a:r>
                      <a:r>
                        <a:rPr lang="en-US" sz="2000" baseline="0" dirty="0" smtClean="0"/>
                        <a:t> loại tế bào</a:t>
                      </a:r>
                      <a:endParaRPr lang="en-US" sz="2000" dirty="0"/>
                    </a:p>
                  </a:txBody>
                  <a:tcPr/>
                </a:tc>
                <a:tc>
                  <a:txBody>
                    <a:bodyPr/>
                    <a:lstStyle/>
                    <a:p>
                      <a:endParaRPr lang="en-US" sz="2000" dirty="0"/>
                    </a:p>
                  </a:txBody>
                  <a:tcPr/>
                </a:tc>
                <a:tc>
                  <a:txBody>
                    <a:bodyPr/>
                    <a:lstStyle/>
                    <a:p>
                      <a:endParaRPr lang="en-US" sz="2000" dirty="0"/>
                    </a:p>
                  </a:txBody>
                  <a:tcPr/>
                </a:tc>
              </a:tr>
              <a:tr h="1070250">
                <a:tc>
                  <a:txBody>
                    <a:bodyPr/>
                    <a:lstStyle/>
                    <a:p>
                      <a:r>
                        <a:rPr lang="en-US" sz="2000" dirty="0" smtClean="0"/>
                        <a:t>Cấu</a:t>
                      </a:r>
                      <a:r>
                        <a:rPr lang="en-US" sz="2000" baseline="0" dirty="0" smtClean="0"/>
                        <a:t> tạo từ tế bào nhân sơ hay tế bào nhân thực</a:t>
                      </a:r>
                      <a:endParaRPr lang="en-US" sz="2000" dirty="0"/>
                    </a:p>
                  </a:txBody>
                  <a:tcPr/>
                </a:tc>
                <a:tc>
                  <a:txBody>
                    <a:bodyPr/>
                    <a:lstStyle/>
                    <a:p>
                      <a:endParaRPr lang="en-US" sz="2000" dirty="0"/>
                    </a:p>
                  </a:txBody>
                  <a:tcPr/>
                </a:tc>
                <a:tc>
                  <a:txBody>
                    <a:bodyPr/>
                    <a:lstStyle/>
                    <a:p>
                      <a:endParaRPr lang="en-US" sz="2000" dirty="0"/>
                    </a:p>
                  </a:txBody>
                  <a:tcPr/>
                </a:tc>
              </a:tr>
            </a:tbl>
          </a:graphicData>
        </a:graphic>
      </p:graphicFrame>
    </p:spTree>
    <p:extLst>
      <p:ext uri="{BB962C8B-B14F-4D97-AF65-F5344CB8AC3E}">
        <p14:creationId xmlns:p14="http://schemas.microsoft.com/office/powerpoint/2010/main" val="338719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3078342946"/>
              </p:ext>
            </p:extLst>
          </p:nvPr>
        </p:nvGraphicFramePr>
        <p:xfrm>
          <a:off x="519378" y="1558137"/>
          <a:ext cx="7951623" cy="2489667"/>
        </p:xfrm>
        <a:graphic>
          <a:graphicData uri="http://schemas.openxmlformats.org/drawingml/2006/table">
            <a:tbl>
              <a:tblPr firstRow="1" bandRow="1">
                <a:tableStyleId>{2C0C35A8-31EE-4B06-98D1-F3640B604409}</a:tableStyleId>
              </a:tblPr>
              <a:tblGrid>
                <a:gridCol w="3072384"/>
                <a:gridCol w="2618842"/>
                <a:gridCol w="2260397"/>
              </a:tblGrid>
              <a:tr h="323564">
                <a:tc>
                  <a:txBody>
                    <a:bodyPr/>
                    <a:lstStyle/>
                    <a:p>
                      <a:pPr algn="ctr">
                        <a:lnSpc>
                          <a:spcPts val="3400"/>
                        </a:lnSpc>
                        <a:spcBef>
                          <a:spcPts val="200"/>
                        </a:spcBef>
                        <a:spcAft>
                          <a:spcPts val="200"/>
                        </a:spcAft>
                      </a:pPr>
                      <a:r>
                        <a:rPr lang="en-US" sz="2000" b="1" dirty="0" smtClean="0"/>
                        <a:t>Tiêu</a:t>
                      </a:r>
                      <a:r>
                        <a:rPr lang="en-US" sz="2000" b="1" baseline="0" dirty="0" smtClean="0"/>
                        <a:t> chí</a:t>
                      </a:r>
                      <a:endParaRPr lang="en-US" sz="2000" b="1" dirty="0"/>
                    </a:p>
                  </a:txBody>
                  <a:tcPr>
                    <a:solidFill>
                      <a:schemeClr val="accent2">
                        <a:lumMod val="40000"/>
                        <a:lumOff val="60000"/>
                      </a:schemeClr>
                    </a:solidFill>
                  </a:tcPr>
                </a:tc>
                <a:tc>
                  <a:txBody>
                    <a:bodyPr/>
                    <a:lstStyle/>
                    <a:p>
                      <a:pPr algn="ctr">
                        <a:lnSpc>
                          <a:spcPts val="3400"/>
                        </a:lnSpc>
                        <a:spcBef>
                          <a:spcPts val="200"/>
                        </a:spcBef>
                        <a:spcAft>
                          <a:spcPts val="200"/>
                        </a:spcAft>
                      </a:pPr>
                      <a:r>
                        <a:rPr lang="en-US" sz="2000" b="1" dirty="0" smtClean="0"/>
                        <a:t>Sinh vật</a:t>
                      </a:r>
                      <a:r>
                        <a:rPr lang="en-US" sz="2000" b="1" baseline="0" dirty="0" smtClean="0"/>
                        <a:t> đơn bào</a:t>
                      </a:r>
                      <a:endParaRPr lang="en-US" sz="2000" b="1" dirty="0"/>
                    </a:p>
                  </a:txBody>
                  <a:tcPr>
                    <a:solidFill>
                      <a:schemeClr val="accent2">
                        <a:lumMod val="40000"/>
                        <a:lumOff val="60000"/>
                      </a:schemeClr>
                    </a:solidFill>
                  </a:tcPr>
                </a:tc>
                <a:tc>
                  <a:txBody>
                    <a:bodyPr/>
                    <a:lstStyle/>
                    <a:p>
                      <a:pPr algn="ctr">
                        <a:lnSpc>
                          <a:spcPts val="3400"/>
                        </a:lnSpc>
                        <a:spcBef>
                          <a:spcPts val="200"/>
                        </a:spcBef>
                        <a:spcAft>
                          <a:spcPts val="200"/>
                        </a:spcAft>
                      </a:pPr>
                      <a:r>
                        <a:rPr lang="en-US" sz="2000" b="1" dirty="0" smtClean="0"/>
                        <a:t>Sinh vật</a:t>
                      </a:r>
                      <a:r>
                        <a:rPr lang="en-US" sz="2000" b="1" baseline="0" dirty="0" smtClean="0"/>
                        <a:t> đa bào</a:t>
                      </a:r>
                      <a:endParaRPr lang="en-US" sz="2000" b="1" dirty="0"/>
                    </a:p>
                  </a:txBody>
                  <a:tcPr>
                    <a:solidFill>
                      <a:schemeClr val="accent2">
                        <a:lumMod val="40000"/>
                        <a:lumOff val="60000"/>
                      </a:schemeClr>
                    </a:solidFill>
                  </a:tcPr>
                </a:tc>
              </a:tr>
              <a:tr h="323564">
                <a:tc>
                  <a:txBody>
                    <a:bodyPr/>
                    <a:lstStyle/>
                    <a:p>
                      <a:pPr>
                        <a:lnSpc>
                          <a:spcPts val="3400"/>
                        </a:lnSpc>
                        <a:spcBef>
                          <a:spcPts val="200"/>
                        </a:spcBef>
                        <a:spcAft>
                          <a:spcPts val="200"/>
                        </a:spcAft>
                      </a:pPr>
                      <a:r>
                        <a:rPr lang="en-US" sz="2000" dirty="0" smtClean="0"/>
                        <a:t>Số</a:t>
                      </a:r>
                      <a:r>
                        <a:rPr lang="en-US" sz="2000" baseline="0" dirty="0" smtClean="0"/>
                        <a:t> lượng tế bào</a:t>
                      </a:r>
                      <a:endParaRPr lang="en-US" sz="2000" dirty="0"/>
                    </a:p>
                  </a:txBody>
                  <a:tcPr/>
                </a:tc>
                <a:tc>
                  <a:txBody>
                    <a:bodyPr/>
                    <a:lstStyle/>
                    <a:p>
                      <a:pPr marL="0" marR="0">
                        <a:lnSpc>
                          <a:spcPts val="3400"/>
                        </a:lnSpc>
                        <a:spcBef>
                          <a:spcPts val="200"/>
                        </a:spcBef>
                        <a:spcAft>
                          <a:spcPts val="200"/>
                        </a:spcAft>
                      </a:pPr>
                      <a:r>
                        <a:rPr lang="en-US" sz="2000" dirty="0">
                          <a:effectLst/>
                          <a:latin typeface="+mj-lt"/>
                          <a:ea typeface="Calibri" panose="020F0502020204030204" pitchFamily="34" charset="0"/>
                          <a:cs typeface="Times New Roman" panose="02020603050405020304" pitchFamily="18" charset="0"/>
                        </a:rPr>
                        <a:t>Một tế bào</a:t>
                      </a:r>
                    </a:p>
                  </a:txBody>
                  <a:tcPr marL="68580" marR="68580" marT="0" marB="0"/>
                </a:tc>
                <a:tc>
                  <a:txBody>
                    <a:bodyPr/>
                    <a:lstStyle/>
                    <a:p>
                      <a:pPr marL="0" marR="0">
                        <a:lnSpc>
                          <a:spcPts val="3400"/>
                        </a:lnSpc>
                        <a:spcBef>
                          <a:spcPts val="200"/>
                        </a:spcBef>
                        <a:spcAft>
                          <a:spcPts val="200"/>
                        </a:spcAft>
                      </a:pPr>
                      <a:r>
                        <a:rPr lang="en-US" sz="2000">
                          <a:effectLst/>
                          <a:latin typeface="+mj-lt"/>
                          <a:ea typeface="Calibri" panose="020F0502020204030204" pitchFamily="34" charset="0"/>
                          <a:cs typeface="Times New Roman" panose="02020603050405020304" pitchFamily="18" charset="0"/>
                        </a:rPr>
                        <a:t>Nhiều tế bào</a:t>
                      </a:r>
                    </a:p>
                  </a:txBody>
                  <a:tcPr marL="68580" marR="68580" marT="0" marB="0"/>
                </a:tc>
              </a:tr>
              <a:tr h="323564">
                <a:tc>
                  <a:txBody>
                    <a:bodyPr/>
                    <a:lstStyle/>
                    <a:p>
                      <a:pPr>
                        <a:lnSpc>
                          <a:spcPts val="3400"/>
                        </a:lnSpc>
                        <a:spcBef>
                          <a:spcPts val="200"/>
                        </a:spcBef>
                        <a:spcAft>
                          <a:spcPts val="200"/>
                        </a:spcAft>
                      </a:pPr>
                      <a:r>
                        <a:rPr lang="en-US" sz="2000" dirty="0" smtClean="0"/>
                        <a:t>Số</a:t>
                      </a:r>
                      <a:r>
                        <a:rPr lang="en-US" sz="2000" baseline="0" dirty="0" smtClean="0"/>
                        <a:t> loại tế bào</a:t>
                      </a:r>
                      <a:endParaRPr lang="en-US" sz="2000" dirty="0"/>
                    </a:p>
                  </a:txBody>
                  <a:tcPr/>
                </a:tc>
                <a:tc>
                  <a:txBody>
                    <a:bodyPr/>
                    <a:lstStyle/>
                    <a:p>
                      <a:pPr marL="0" marR="0">
                        <a:lnSpc>
                          <a:spcPts val="3400"/>
                        </a:lnSpc>
                        <a:spcBef>
                          <a:spcPts val="200"/>
                        </a:spcBef>
                        <a:spcAft>
                          <a:spcPts val="200"/>
                        </a:spcAft>
                      </a:pPr>
                      <a:r>
                        <a:rPr lang="en-US" sz="2000" dirty="0">
                          <a:effectLst/>
                          <a:latin typeface="+mj-lt"/>
                          <a:ea typeface="Calibri" panose="020F0502020204030204" pitchFamily="34" charset="0"/>
                          <a:cs typeface="Times New Roman" panose="02020603050405020304" pitchFamily="18" charset="0"/>
                        </a:rPr>
                        <a:t>Một loại</a:t>
                      </a:r>
                    </a:p>
                  </a:txBody>
                  <a:tcPr marL="68580" marR="68580" marT="0" marB="0"/>
                </a:tc>
                <a:tc>
                  <a:txBody>
                    <a:bodyPr/>
                    <a:lstStyle/>
                    <a:p>
                      <a:pPr marL="0" marR="0">
                        <a:lnSpc>
                          <a:spcPts val="3400"/>
                        </a:lnSpc>
                        <a:spcBef>
                          <a:spcPts val="200"/>
                        </a:spcBef>
                        <a:spcAft>
                          <a:spcPts val="200"/>
                        </a:spcAft>
                      </a:pPr>
                      <a:r>
                        <a:rPr lang="en-US" sz="2000" dirty="0">
                          <a:effectLst/>
                          <a:latin typeface="+mj-lt"/>
                          <a:ea typeface="Calibri" panose="020F0502020204030204" pitchFamily="34" charset="0"/>
                          <a:cs typeface="Times New Roman" panose="02020603050405020304" pitchFamily="18" charset="0"/>
                        </a:rPr>
                        <a:t>Nhiều loại</a:t>
                      </a:r>
                    </a:p>
                  </a:txBody>
                  <a:tcPr marL="68580" marR="68580" marT="0" marB="0"/>
                </a:tc>
              </a:tr>
              <a:tr h="1070250">
                <a:tc>
                  <a:txBody>
                    <a:bodyPr/>
                    <a:lstStyle/>
                    <a:p>
                      <a:pPr>
                        <a:lnSpc>
                          <a:spcPts val="3400"/>
                        </a:lnSpc>
                        <a:spcBef>
                          <a:spcPts val="200"/>
                        </a:spcBef>
                        <a:spcAft>
                          <a:spcPts val="200"/>
                        </a:spcAft>
                      </a:pPr>
                      <a:r>
                        <a:rPr lang="en-US" sz="2000" dirty="0" smtClean="0"/>
                        <a:t>Cấu</a:t>
                      </a:r>
                      <a:r>
                        <a:rPr lang="en-US" sz="2000" baseline="0" dirty="0" smtClean="0"/>
                        <a:t> tạo từ tế bào nhân sơ hay tế bào nhân thực</a:t>
                      </a:r>
                      <a:endParaRPr lang="en-US" sz="2000" dirty="0"/>
                    </a:p>
                  </a:txBody>
                  <a:tcPr/>
                </a:tc>
                <a:tc>
                  <a:txBody>
                    <a:bodyPr/>
                    <a:lstStyle/>
                    <a:p>
                      <a:pPr marL="0" marR="0">
                        <a:lnSpc>
                          <a:spcPts val="3400"/>
                        </a:lnSpc>
                        <a:spcBef>
                          <a:spcPts val="200"/>
                        </a:spcBef>
                        <a:spcAft>
                          <a:spcPts val="200"/>
                        </a:spcAft>
                      </a:pPr>
                      <a:r>
                        <a:rPr lang="en-US" sz="2000" dirty="0">
                          <a:effectLst/>
                          <a:latin typeface="+mj-lt"/>
                          <a:ea typeface="Calibri" panose="020F0502020204030204" pitchFamily="34" charset="0"/>
                          <a:cs typeface="Times New Roman" panose="02020603050405020304" pitchFamily="18" charset="0"/>
                        </a:rPr>
                        <a:t>Tế bào nhân sơ và tế bào nhân thực</a:t>
                      </a:r>
                    </a:p>
                  </a:txBody>
                  <a:tcPr marL="68580" marR="68580" marT="0" marB="0"/>
                </a:tc>
                <a:tc>
                  <a:txBody>
                    <a:bodyPr/>
                    <a:lstStyle/>
                    <a:p>
                      <a:pPr marL="0" marR="0">
                        <a:lnSpc>
                          <a:spcPts val="3400"/>
                        </a:lnSpc>
                        <a:spcBef>
                          <a:spcPts val="200"/>
                        </a:spcBef>
                        <a:spcAft>
                          <a:spcPts val="200"/>
                        </a:spcAft>
                      </a:pPr>
                      <a:r>
                        <a:rPr lang="en-US" sz="2000" dirty="0">
                          <a:effectLst/>
                          <a:latin typeface="+mj-lt"/>
                          <a:ea typeface="Calibri" panose="020F0502020204030204" pitchFamily="34" charset="0"/>
                          <a:cs typeface="Times New Roman" panose="02020603050405020304" pitchFamily="18" charset="0"/>
                        </a:rPr>
                        <a:t>Tế bào nhân thực</a:t>
                      </a:r>
                    </a:p>
                  </a:txBody>
                  <a:tcPr marL="68580" marR="68580" marT="0" marB="0"/>
                </a:tc>
              </a:tr>
            </a:tbl>
          </a:graphicData>
        </a:graphic>
      </p:graphicFrame>
      <p:sp>
        <p:nvSpPr>
          <p:cNvPr id="4" name="Rectangle 3"/>
          <p:cNvSpPr/>
          <p:nvPr/>
        </p:nvSpPr>
        <p:spPr>
          <a:xfrm>
            <a:off x="599846" y="749997"/>
            <a:ext cx="7973567" cy="430887"/>
          </a:xfrm>
          <a:prstGeom prst="rect">
            <a:avLst/>
          </a:prstGeom>
        </p:spPr>
        <p:txBody>
          <a:bodyPr wrap="square">
            <a:spAutoFit/>
          </a:bodyPr>
          <a:lstStyle/>
          <a:p>
            <a:pPr algn="ctr"/>
            <a:r>
              <a:rPr lang="en-US" sz="2200" b="1" dirty="0" smtClean="0">
                <a:solidFill>
                  <a:schemeClr val="accent4">
                    <a:lumMod val="50000"/>
                  </a:schemeClr>
                </a:solidFill>
              </a:rPr>
              <a:t>Bảng tiêu chí so sánh</a:t>
            </a:r>
            <a:endParaRPr lang="en-US" sz="2200" b="1" dirty="0">
              <a:solidFill>
                <a:schemeClr val="accent4">
                  <a:lumMod val="50000"/>
                </a:schemeClr>
              </a:solidFill>
            </a:endParaRPr>
          </a:p>
        </p:txBody>
      </p:sp>
    </p:spTree>
    <p:extLst>
      <p:ext uri="{BB962C8B-B14F-4D97-AF65-F5344CB8AC3E}">
        <p14:creationId xmlns:p14="http://schemas.microsoft.com/office/powerpoint/2010/main" val="227167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1"/>
          <p:cNvSpPr txBox="1">
            <a:spLocks noGrp="1"/>
          </p:cNvSpPr>
          <p:nvPr>
            <p:ph type="ctrTitle" idx="4294967295"/>
          </p:nvPr>
        </p:nvSpPr>
        <p:spPr>
          <a:xfrm>
            <a:off x="460279" y="269988"/>
            <a:ext cx="3261300" cy="1006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400" dirty="0" smtClean="0">
                <a:latin typeface="+mj-lt"/>
              </a:rPr>
              <a:t>Thảo luận nhóm và</a:t>
            </a:r>
            <a:br>
              <a:rPr lang="en" sz="2400" dirty="0" smtClean="0">
                <a:latin typeface="+mj-lt"/>
              </a:rPr>
            </a:br>
            <a:r>
              <a:rPr lang="en" sz="2400" dirty="0" smtClean="0">
                <a:latin typeface="+mj-lt"/>
              </a:rPr>
              <a:t> trả lời câu hỏi</a:t>
            </a:r>
            <a:endParaRPr sz="2400" dirty="0">
              <a:latin typeface="+mj-lt"/>
            </a:endParaRPr>
          </a:p>
        </p:txBody>
      </p:sp>
      <p:sp>
        <p:nvSpPr>
          <p:cNvPr id="234" name="Google Shape;234;p21"/>
          <p:cNvSpPr txBox="1">
            <a:spLocks noGrp="1"/>
          </p:cNvSpPr>
          <p:nvPr>
            <p:ph type="subTitle" idx="4294967295"/>
          </p:nvPr>
        </p:nvSpPr>
        <p:spPr>
          <a:xfrm>
            <a:off x="-87782" y="2349217"/>
            <a:ext cx="4343241" cy="1011132"/>
          </a:xfrm>
          <a:prstGeom prst="rect">
            <a:avLst/>
          </a:prstGeom>
        </p:spPr>
        <p:txBody>
          <a:bodyPr spcFirstLastPara="1" wrap="square" lIns="0" tIns="0" rIns="0" bIns="0" anchor="t" anchorCtr="0">
            <a:noAutofit/>
          </a:bodyPr>
          <a:lstStyle/>
          <a:p>
            <a:pPr algn="just"/>
            <a:r>
              <a:rPr lang="en-US" sz="2000" i="1" dirty="0" smtClean="0">
                <a:latin typeface="+mj-lt"/>
              </a:rPr>
              <a:t>Nếu một tế bào trong cơ thể bị chết, điều gì sẽ xảy ra đối với sinh vật đơn bào và sinh vật đa bào?</a:t>
            </a:r>
            <a:r>
              <a:rPr lang="en-US" sz="2000" dirty="0" smtClean="0">
                <a:latin typeface="+mj-lt"/>
              </a:rPr>
              <a:t> </a:t>
            </a:r>
            <a:endParaRPr lang="en-US" sz="2000" dirty="0">
              <a:latin typeface="+mj-lt"/>
            </a:endParaRPr>
          </a:p>
        </p:txBody>
      </p:sp>
      <p:sp>
        <p:nvSpPr>
          <p:cNvPr id="235" name="Google Shape;235;p21"/>
          <p:cNvSpPr/>
          <p:nvPr/>
        </p:nvSpPr>
        <p:spPr>
          <a:xfrm>
            <a:off x="6483951" y="1537890"/>
            <a:ext cx="1665461" cy="1687635"/>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36" name="Google Shape;236;p21"/>
          <p:cNvSpPr/>
          <p:nvPr/>
        </p:nvSpPr>
        <p:spPr>
          <a:xfrm rot="1473029">
            <a:off x="4969677" y="2380523"/>
            <a:ext cx="973727" cy="948521"/>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37" name="Google Shape;237;p21"/>
          <p:cNvSpPr/>
          <p:nvPr/>
        </p:nvSpPr>
        <p:spPr>
          <a:xfrm>
            <a:off x="6161833" y="1376613"/>
            <a:ext cx="426316" cy="414270"/>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38" name="Google Shape;238;p21"/>
          <p:cNvSpPr/>
          <p:nvPr/>
        </p:nvSpPr>
        <p:spPr>
          <a:xfrm rot="2487106">
            <a:off x="5887685" y="3256298"/>
            <a:ext cx="303293" cy="294723"/>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239" name="Google Shape;239;p2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wipe(down)">
                                      <p:cBhvr>
                                        <p:cTn id="7" dur="500"/>
                                        <p:tgtEl>
                                          <p:spTgt spid="2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4">
                                            <p:txEl>
                                              <p:pRg st="0" end="0"/>
                                            </p:txEl>
                                          </p:spTgt>
                                        </p:tgtEl>
                                        <p:attrNameLst>
                                          <p:attrName>style.visibility</p:attrName>
                                        </p:attrNameLst>
                                      </p:cBhvr>
                                      <p:to>
                                        <p:strVal val="visible"/>
                                      </p:to>
                                    </p:set>
                                    <p:animEffect transition="in" filter="wipe(down)">
                                      <p:cBhvr>
                                        <p:cTn id="12" dur="500"/>
                                        <p:tgtEl>
                                          <p:spTgt spid="2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latin typeface="+mj-lt"/>
              </a:rPr>
              <a:t>Mở rộng</a:t>
            </a:r>
            <a:endParaRPr lang="en-US" sz="2600" dirty="0">
              <a:latin typeface="+mj-lt"/>
            </a:endParaRPr>
          </a:p>
        </p:txBody>
      </p:sp>
      <p:sp>
        <p:nvSpPr>
          <p:cNvPr id="3" name="Text Placeholder 2"/>
          <p:cNvSpPr>
            <a:spLocks noGrp="1"/>
          </p:cNvSpPr>
          <p:nvPr>
            <p:ph type="body" idx="1"/>
          </p:nvPr>
        </p:nvSpPr>
        <p:spPr>
          <a:xfrm>
            <a:off x="690740" y="1374676"/>
            <a:ext cx="7889990" cy="2840400"/>
          </a:xfrm>
        </p:spPr>
        <p:txBody>
          <a:bodyPr/>
          <a:lstStyle/>
          <a:p>
            <a:pPr algn="just"/>
            <a:r>
              <a:rPr lang="en-US" sz="2000" dirty="0" smtClean="0">
                <a:latin typeface="+mj-lt"/>
              </a:rPr>
              <a:t>Nhiều sinh vật đơn bào sống bên trong sinh vật đa bào.</a:t>
            </a:r>
          </a:p>
          <a:p>
            <a:pPr algn="just"/>
            <a:r>
              <a:rPr lang="en-US" sz="2000" dirty="0" smtClean="0">
                <a:latin typeface="+mj-lt"/>
              </a:rPr>
              <a:t>Ví dụ: Hàng triệu vi khuẩn có lợi sống trong ruột của động vật giúp cơ thể động vật chống lại các vi khuẩn có hại, tiêu hóa thức ăn và sản sinh ra một số vitamin. </a:t>
            </a:r>
            <a:endParaRPr lang="en-US" sz="2000"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5" name="Picture 4"/>
          <p:cNvPicPr>
            <a:picLocks noChangeAspect="1"/>
          </p:cNvPicPr>
          <p:nvPr/>
        </p:nvPicPr>
        <p:blipFill>
          <a:blip r:embed="rId2"/>
          <a:stretch>
            <a:fillRect/>
          </a:stretch>
        </p:blipFill>
        <p:spPr>
          <a:xfrm>
            <a:off x="1676508" y="2551994"/>
            <a:ext cx="5772150" cy="2291532"/>
          </a:xfrm>
          <a:prstGeom prst="rect">
            <a:avLst/>
          </a:prstGeom>
        </p:spPr>
      </p:pic>
    </p:spTree>
    <p:extLst>
      <p:ext uri="{BB962C8B-B14F-4D97-AF65-F5344CB8AC3E}">
        <p14:creationId xmlns:p14="http://schemas.microsoft.com/office/powerpoint/2010/main" val="136632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7900" y="1731475"/>
            <a:ext cx="5408100" cy="645965"/>
          </a:xfrm>
        </p:spPr>
        <p:txBody>
          <a:bodyPr/>
          <a:lstStyle/>
          <a:p>
            <a:r>
              <a:rPr lang="en-US" sz="3000" dirty="0" smtClean="0">
                <a:latin typeface="+mj-lt"/>
              </a:rPr>
              <a:t>II. TỔ CHỨC CƠ THỂ ĐA BÀO</a:t>
            </a:r>
            <a:endParaRPr lang="en-US" sz="3000" dirty="0">
              <a:latin typeface="+mj-lt"/>
            </a:endParaRPr>
          </a:p>
        </p:txBody>
      </p:sp>
      <p:sp>
        <p:nvSpPr>
          <p:cNvPr id="3" name="Rectangle 2"/>
          <p:cNvSpPr/>
          <p:nvPr/>
        </p:nvSpPr>
        <p:spPr>
          <a:xfrm>
            <a:off x="1899685" y="2571482"/>
            <a:ext cx="5662242" cy="1015663"/>
          </a:xfrm>
          <a:prstGeom prst="rect">
            <a:avLst/>
          </a:prstGeom>
        </p:spPr>
        <p:txBody>
          <a:bodyPr wrap="square">
            <a:spAutoFit/>
          </a:bodyPr>
          <a:lstStyle/>
          <a:p>
            <a:pPr algn="just"/>
            <a:r>
              <a:rPr lang="en-US" sz="2000" b="1" dirty="0" smtClean="0"/>
              <a:t>Ở sinh vật đa bào như thực vật và động vật, các tế bào được tổ chức theo thứ tự nhất định từ cấp độ thấp đến tốc độ cao. </a:t>
            </a:r>
            <a:endParaRPr lang="en-US" sz="2000" b="1" dirty="0"/>
          </a:p>
        </p:txBody>
      </p:sp>
    </p:spTree>
    <p:extLst>
      <p:ext uri="{BB962C8B-B14F-4D97-AF65-F5344CB8AC3E}">
        <p14:creationId xmlns:p14="http://schemas.microsoft.com/office/powerpoint/2010/main" val="219039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Quan sát Hình 13.5</a:t>
            </a:r>
            <a:endParaRPr lang="en-US" sz="2400" dirty="0">
              <a:latin typeface="+mj-lt"/>
            </a:endParaRPr>
          </a:p>
        </p:txBody>
      </p:sp>
      <p:sp>
        <p:nvSpPr>
          <p:cNvPr id="3" name="Text Placeholder 2"/>
          <p:cNvSpPr>
            <a:spLocks noGrp="1"/>
          </p:cNvSpPr>
          <p:nvPr>
            <p:ph type="body" idx="1"/>
          </p:nvPr>
        </p:nvSpPr>
        <p:spPr>
          <a:xfrm>
            <a:off x="500331" y="1257633"/>
            <a:ext cx="8178394" cy="388287"/>
          </a:xfrm>
        </p:spPr>
        <p:txBody>
          <a:bodyPr/>
          <a:lstStyle/>
          <a:p>
            <a:pPr algn="just"/>
            <a:r>
              <a:rPr lang="en-US" sz="2000" i="1" dirty="0" smtClean="0">
                <a:latin typeface="+mj-lt"/>
              </a:rPr>
              <a:t>Nhật xét về hình dạng, kích thước của các tế bào trong từng loại mô. </a:t>
            </a:r>
            <a:endParaRPr lang="en-US" sz="2000" i="1"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5" name="Picture 4"/>
          <p:cNvPicPr>
            <a:picLocks noChangeAspect="1"/>
          </p:cNvPicPr>
          <p:nvPr/>
        </p:nvPicPr>
        <p:blipFill>
          <a:blip r:embed="rId2"/>
          <a:stretch>
            <a:fillRect/>
          </a:stretch>
        </p:blipFill>
        <p:spPr>
          <a:xfrm>
            <a:off x="612190" y="1565451"/>
            <a:ext cx="4369461" cy="2940711"/>
          </a:xfrm>
          <a:prstGeom prst="rect">
            <a:avLst/>
          </a:prstGeom>
        </p:spPr>
      </p:pic>
      <p:sp>
        <p:nvSpPr>
          <p:cNvPr id="6" name="Rectangle 5"/>
          <p:cNvSpPr/>
          <p:nvPr/>
        </p:nvSpPr>
        <p:spPr>
          <a:xfrm>
            <a:off x="4981651" y="2004945"/>
            <a:ext cx="3613710" cy="2439129"/>
          </a:xfrm>
          <a:prstGeom prst="rect">
            <a:avLst/>
          </a:prstGeom>
        </p:spPr>
        <p:txBody>
          <a:bodyPr wrap="square">
            <a:spAutoFit/>
          </a:bodyPr>
          <a:lstStyle/>
          <a:p>
            <a:pPr marL="342900" indent="-342900" algn="just">
              <a:lnSpc>
                <a:spcPts val="2500"/>
              </a:lnSpc>
              <a:spcBef>
                <a:spcPts val="200"/>
              </a:spcBef>
              <a:spcAft>
                <a:spcPts val="200"/>
              </a:spcAft>
              <a:buFont typeface="Wingdings" panose="05000000000000000000" pitchFamily="2" charset="2"/>
              <a:buChar char="§"/>
            </a:pPr>
            <a:r>
              <a:rPr lang="en-US" sz="2000" dirty="0">
                <a:latin typeface="+mj-lt"/>
                <a:ea typeface="Calibri" panose="020F0502020204030204" pitchFamily="34" charset="0"/>
                <a:cs typeface="Times New Roman" panose="02020603050405020304" pitchFamily="18" charset="0"/>
              </a:rPr>
              <a:t>Mô thần kinh: tế bào có dạng kéo dài (nơron).</a:t>
            </a:r>
          </a:p>
          <a:p>
            <a:pPr marL="342900" indent="-342900" algn="just">
              <a:lnSpc>
                <a:spcPts val="2500"/>
              </a:lnSpc>
              <a:spcBef>
                <a:spcPts val="200"/>
              </a:spcBef>
              <a:spcAft>
                <a:spcPts val="200"/>
              </a:spcAft>
              <a:buFont typeface="Wingdings" panose="05000000000000000000" pitchFamily="2" charset="2"/>
              <a:buChar char="§"/>
            </a:pPr>
            <a:r>
              <a:rPr lang="en-US" sz="2000" dirty="0" smtClean="0">
                <a:latin typeface="+mj-lt"/>
                <a:ea typeface="Calibri" panose="020F0502020204030204" pitchFamily="34" charset="0"/>
                <a:cs typeface="Times New Roman" panose="02020603050405020304" pitchFamily="18" charset="0"/>
              </a:rPr>
              <a:t>Mô </a:t>
            </a:r>
            <a:r>
              <a:rPr lang="en-US" sz="2000" dirty="0">
                <a:latin typeface="+mj-lt"/>
                <a:ea typeface="Calibri" panose="020F0502020204030204" pitchFamily="34" charset="0"/>
                <a:cs typeface="Times New Roman" panose="02020603050405020304" pitchFamily="18" charset="0"/>
              </a:rPr>
              <a:t>cơ ở ruột non: tế bào dạng thuôn dài, xếp </a:t>
            </a:r>
            <a:r>
              <a:rPr lang="en-US" sz="2000" dirty="0" smtClean="0">
                <a:latin typeface="+mj-lt"/>
                <a:ea typeface="Calibri" panose="020F0502020204030204" pitchFamily="34" charset="0"/>
                <a:cs typeface="Times New Roman" panose="02020603050405020304" pitchFamily="18" charset="0"/>
              </a:rPr>
              <a:t>so </a:t>
            </a:r>
            <a:r>
              <a:rPr lang="en-US" sz="2000" dirty="0">
                <a:latin typeface="+mj-lt"/>
                <a:ea typeface="Calibri" panose="020F0502020204030204" pitchFamily="34" charset="0"/>
                <a:cs typeface="Times New Roman" panose="02020603050405020304" pitchFamily="18" charset="0"/>
              </a:rPr>
              <a:t>le. </a:t>
            </a:r>
          </a:p>
          <a:p>
            <a:pPr marL="342900" indent="-342900" algn="just">
              <a:lnSpc>
                <a:spcPts val="2500"/>
              </a:lnSpc>
              <a:spcBef>
                <a:spcPts val="200"/>
              </a:spcBef>
              <a:spcAft>
                <a:spcPts val="200"/>
              </a:spcAft>
              <a:buFont typeface="Wingdings" panose="05000000000000000000" pitchFamily="2" charset="2"/>
              <a:buChar char="§"/>
            </a:pPr>
            <a:r>
              <a:rPr lang="en-US" sz="2000" dirty="0" smtClean="0">
                <a:latin typeface="+mj-lt"/>
                <a:ea typeface="Calibri" panose="020F0502020204030204" pitchFamily="34" charset="0"/>
              </a:rPr>
              <a:t>Mô ở </a:t>
            </a:r>
            <a:r>
              <a:rPr lang="en-US" sz="2000" dirty="0">
                <a:latin typeface="+mj-lt"/>
                <a:ea typeface="Calibri" panose="020F0502020204030204" pitchFamily="34" charset="0"/>
              </a:rPr>
              <a:t>lá: tế bào hình chữ nhật, xếp cạnh nhau, kích thước lớn</a:t>
            </a:r>
            <a:endParaRPr lang="en-US" sz="2000" dirty="0">
              <a:latin typeface="+mj-lt"/>
            </a:endParaRPr>
          </a:p>
        </p:txBody>
      </p:sp>
    </p:spTree>
    <p:extLst>
      <p:ext uri="{BB962C8B-B14F-4D97-AF65-F5344CB8AC3E}">
        <p14:creationId xmlns:p14="http://schemas.microsoft.com/office/powerpoint/2010/main" val="28327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down)">
                                      <p:cBhvr>
                                        <p:cTn id="25" dur="500"/>
                                        <p:tgtEl>
                                          <p:spTgt spid="6">
                                            <p:txEl>
                                              <p:pRg st="1" end="1"/>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wipe(down)">
                                      <p:cBhvr>
                                        <p:cTn id="2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Quan sát hình 13.3</a:t>
            </a:r>
            <a:endParaRPr lang="en-US" sz="2400"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pic>
        <p:nvPicPr>
          <p:cNvPr id="8" name="Picture 7"/>
          <p:cNvPicPr>
            <a:picLocks noChangeAspect="1"/>
          </p:cNvPicPr>
          <p:nvPr/>
        </p:nvPicPr>
        <p:blipFill>
          <a:blip r:embed="rId2"/>
          <a:stretch>
            <a:fillRect/>
          </a:stretch>
        </p:blipFill>
        <p:spPr>
          <a:xfrm>
            <a:off x="883375" y="1244933"/>
            <a:ext cx="7094037" cy="3370957"/>
          </a:xfrm>
          <a:prstGeom prst="rect">
            <a:avLst/>
          </a:prstGeom>
        </p:spPr>
      </p:pic>
    </p:spTree>
    <p:extLst>
      <p:ext uri="{BB962C8B-B14F-4D97-AF65-F5344CB8AC3E}">
        <p14:creationId xmlns:p14="http://schemas.microsoft.com/office/powerpoint/2010/main" val="52582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374" y="683600"/>
            <a:ext cx="6629335" cy="396300"/>
          </a:xfrm>
        </p:spPr>
        <p:txBody>
          <a:bodyPr/>
          <a:lstStyle/>
          <a:p>
            <a:pPr algn="ctr">
              <a:lnSpc>
                <a:spcPts val="2400"/>
              </a:lnSpc>
              <a:spcBef>
                <a:spcPts val="200"/>
              </a:spcBef>
              <a:spcAft>
                <a:spcPts val="200"/>
              </a:spcAft>
            </a:pPr>
            <a:r>
              <a:rPr lang="en-US" sz="2200" dirty="0" smtClean="0">
                <a:latin typeface="+mj-lt"/>
              </a:rPr>
              <a:t>Các cấp độ tổ chức </a:t>
            </a:r>
            <a:br>
              <a:rPr lang="en-US" sz="2200" dirty="0" smtClean="0">
                <a:latin typeface="+mj-lt"/>
              </a:rPr>
            </a:br>
            <a:r>
              <a:rPr lang="en-US" sz="2200" dirty="0" smtClean="0">
                <a:latin typeface="+mj-lt"/>
              </a:rPr>
              <a:t>cấu tạo của cơ thể cây xanh</a:t>
            </a:r>
            <a:endParaRPr lang="en-US" sz="2200" dirty="0">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4" name="Rounded Rectangle 3"/>
          <p:cNvSpPr/>
          <p:nvPr/>
        </p:nvSpPr>
        <p:spPr>
          <a:xfrm>
            <a:off x="3438144" y="1338682"/>
            <a:ext cx="1682496" cy="51206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Tế bào</a:t>
            </a:r>
            <a:endParaRPr lang="en-US" sz="2000" dirty="0"/>
          </a:p>
        </p:txBody>
      </p:sp>
      <p:sp>
        <p:nvSpPr>
          <p:cNvPr id="6" name="Rounded Rectangle 5"/>
          <p:cNvSpPr/>
          <p:nvPr/>
        </p:nvSpPr>
        <p:spPr>
          <a:xfrm>
            <a:off x="3233318" y="2025091"/>
            <a:ext cx="2253082" cy="512064"/>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Mô</a:t>
            </a:r>
            <a:endParaRPr lang="en-US" sz="2000" dirty="0"/>
          </a:p>
        </p:txBody>
      </p:sp>
      <p:sp>
        <p:nvSpPr>
          <p:cNvPr id="7" name="Rounded Rectangle 6"/>
          <p:cNvSpPr/>
          <p:nvPr/>
        </p:nvSpPr>
        <p:spPr>
          <a:xfrm>
            <a:off x="2977286" y="2806598"/>
            <a:ext cx="2896820" cy="512064"/>
          </a:xfrm>
          <a:prstGeom prst="roundRect">
            <a:avLst/>
          </a:prstGeom>
          <a:solidFill>
            <a:schemeClr val="accent1">
              <a:lumMod val="5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Cơ quan</a:t>
            </a:r>
            <a:endParaRPr lang="en-US" sz="2000" dirty="0"/>
          </a:p>
        </p:txBody>
      </p:sp>
      <p:sp>
        <p:nvSpPr>
          <p:cNvPr id="8" name="Rounded Rectangle 7"/>
          <p:cNvSpPr/>
          <p:nvPr/>
        </p:nvSpPr>
        <p:spPr>
          <a:xfrm>
            <a:off x="2677362" y="3482346"/>
            <a:ext cx="3555187" cy="512064"/>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Hệ cơ quan </a:t>
            </a:r>
            <a:endParaRPr lang="en-US" sz="2000" dirty="0"/>
          </a:p>
        </p:txBody>
      </p:sp>
      <p:sp>
        <p:nvSpPr>
          <p:cNvPr id="9" name="Rounded Rectangle 8"/>
          <p:cNvSpPr/>
          <p:nvPr/>
        </p:nvSpPr>
        <p:spPr>
          <a:xfrm>
            <a:off x="2392070" y="4181312"/>
            <a:ext cx="4133087" cy="512064"/>
          </a:xfrm>
          <a:prstGeom prst="round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Cơ thể</a:t>
            </a:r>
            <a:endParaRPr lang="en-US" sz="2000" dirty="0"/>
          </a:p>
        </p:txBody>
      </p:sp>
      <p:sp>
        <p:nvSpPr>
          <p:cNvPr id="10" name="Rounded Rectangle 9"/>
          <p:cNvSpPr/>
          <p:nvPr/>
        </p:nvSpPr>
        <p:spPr>
          <a:xfrm>
            <a:off x="6671461" y="1338006"/>
            <a:ext cx="1622756" cy="334827"/>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Mô bì</a:t>
            </a:r>
            <a:endParaRPr lang="en-US" sz="2000" dirty="0"/>
          </a:p>
        </p:txBody>
      </p:sp>
      <p:sp>
        <p:nvSpPr>
          <p:cNvPr id="11" name="Rounded Rectangle 10"/>
          <p:cNvSpPr/>
          <p:nvPr/>
        </p:nvSpPr>
        <p:spPr>
          <a:xfrm>
            <a:off x="6671461" y="1832523"/>
            <a:ext cx="1622756" cy="351921"/>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Mô xốp</a:t>
            </a:r>
            <a:endParaRPr lang="en-US" sz="2000" dirty="0"/>
          </a:p>
        </p:txBody>
      </p:sp>
      <p:sp>
        <p:nvSpPr>
          <p:cNvPr id="12" name="Rounded Rectangle 11"/>
          <p:cNvSpPr/>
          <p:nvPr/>
        </p:nvSpPr>
        <p:spPr>
          <a:xfrm>
            <a:off x="6671461" y="2338025"/>
            <a:ext cx="1682496" cy="334124"/>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Mô dẫn</a:t>
            </a:r>
            <a:endParaRPr lang="en-US" sz="2000" dirty="0"/>
          </a:p>
        </p:txBody>
      </p:sp>
      <p:sp>
        <p:nvSpPr>
          <p:cNvPr id="13" name="Rounded Rectangle 12"/>
          <p:cNvSpPr/>
          <p:nvPr/>
        </p:nvSpPr>
        <p:spPr>
          <a:xfrm>
            <a:off x="6678775" y="2806598"/>
            <a:ext cx="1725600" cy="391063"/>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Mô dậu</a:t>
            </a:r>
            <a:endParaRPr lang="en-US" sz="2000" dirty="0"/>
          </a:p>
        </p:txBody>
      </p:sp>
      <p:cxnSp>
        <p:nvCxnSpPr>
          <p:cNvPr id="15" name="Straight Arrow Connector 14"/>
          <p:cNvCxnSpPr>
            <a:stCxn id="6" idx="3"/>
            <a:endCxn id="10" idx="1"/>
          </p:cNvCxnSpPr>
          <p:nvPr/>
        </p:nvCxnSpPr>
        <p:spPr>
          <a:xfrm flipV="1">
            <a:off x="5486400" y="1505420"/>
            <a:ext cx="1185061" cy="7757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3"/>
            <a:endCxn id="11" idx="1"/>
          </p:cNvCxnSpPr>
          <p:nvPr/>
        </p:nvCxnSpPr>
        <p:spPr>
          <a:xfrm flipV="1">
            <a:off x="5486400" y="2008484"/>
            <a:ext cx="1185061" cy="272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a:endCxn id="12" idx="1"/>
          </p:cNvCxnSpPr>
          <p:nvPr/>
        </p:nvCxnSpPr>
        <p:spPr>
          <a:xfrm>
            <a:off x="5486400" y="2281123"/>
            <a:ext cx="1185061" cy="223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3"/>
            <a:endCxn id="13" idx="1"/>
          </p:cNvCxnSpPr>
          <p:nvPr/>
        </p:nvCxnSpPr>
        <p:spPr>
          <a:xfrm>
            <a:off x="5486400" y="2281123"/>
            <a:ext cx="1192375" cy="7210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54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6" presetClass="entr" presetSubtype="21"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par>
                                <p:cTn id="33" presetID="16" presetClass="entr" presetSubtype="21"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par>
                                <p:cTn id="36" presetID="16" presetClass="entr" presetSubtype="21"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arn(inVertical)">
                                      <p:cBhvr>
                                        <p:cTn id="38" dur="500"/>
                                        <p:tgtEl>
                                          <p:spTgt spid="21"/>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inVertical)">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6"/>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800" dirty="0" smtClean="0">
                <a:latin typeface="+mj-lt"/>
              </a:rPr>
              <a:t>Kiểm tra bài cũ</a:t>
            </a:r>
            <a:endParaRPr sz="2800" dirty="0">
              <a:latin typeface="+mj-lt"/>
            </a:endParaRPr>
          </a:p>
        </p:txBody>
      </p:sp>
      <p:sp>
        <p:nvSpPr>
          <p:cNvPr id="192" name="Google Shape;192;p16"/>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193" name="Google Shape;193;p16"/>
          <p:cNvSpPr/>
          <p:nvPr/>
        </p:nvSpPr>
        <p:spPr>
          <a:xfrm>
            <a:off x="7742111" y="3713990"/>
            <a:ext cx="1020301" cy="979373"/>
          </a:xfrm>
          <a:custGeom>
            <a:avLst/>
            <a:gdLst/>
            <a:ahLst/>
            <a:cxnLst/>
            <a:rect l="l" t="t" r="r" b="b"/>
            <a:pathLst>
              <a:path w="483555" h="464158" extrusionOk="0">
                <a:moveTo>
                  <a:pt x="14370" y="311041"/>
                </a:moveTo>
                <a:cubicBezTo>
                  <a:pt x="13208" y="301350"/>
                  <a:pt x="-977" y="305669"/>
                  <a:pt x="54" y="314812"/>
                </a:cubicBezTo>
                <a:cubicBezTo>
                  <a:pt x="5227" y="358303"/>
                  <a:pt x="26648" y="398237"/>
                  <a:pt x="59995" y="426627"/>
                </a:cubicBezTo>
                <a:cubicBezTo>
                  <a:pt x="67120" y="432700"/>
                  <a:pt x="77995" y="422132"/>
                  <a:pt x="70957" y="416191"/>
                </a:cubicBezTo>
                <a:cubicBezTo>
                  <a:pt x="39408" y="389609"/>
                  <a:pt x="19172" y="352011"/>
                  <a:pt x="14370" y="311041"/>
                </a:cubicBezTo>
                <a:close/>
                <a:moveTo>
                  <a:pt x="336880" y="193437"/>
                </a:moveTo>
                <a:cubicBezTo>
                  <a:pt x="334468" y="176358"/>
                  <a:pt x="330303" y="159652"/>
                  <a:pt x="314956" y="149764"/>
                </a:cubicBezTo>
                <a:cubicBezTo>
                  <a:pt x="298096" y="138801"/>
                  <a:pt x="277136" y="134943"/>
                  <a:pt x="257360" y="135008"/>
                </a:cubicBezTo>
                <a:cubicBezTo>
                  <a:pt x="255101" y="134929"/>
                  <a:pt x="252953" y="136054"/>
                  <a:pt x="251747" y="137968"/>
                </a:cubicBezTo>
                <a:cubicBezTo>
                  <a:pt x="221513" y="140051"/>
                  <a:pt x="199128" y="156275"/>
                  <a:pt x="191038" y="185961"/>
                </a:cubicBezTo>
                <a:cubicBezTo>
                  <a:pt x="183255" y="213827"/>
                  <a:pt x="188122" y="259386"/>
                  <a:pt x="214563" y="276487"/>
                </a:cubicBezTo>
                <a:cubicBezTo>
                  <a:pt x="227893" y="285104"/>
                  <a:pt x="244534" y="286924"/>
                  <a:pt x="260056" y="287450"/>
                </a:cubicBezTo>
                <a:cubicBezTo>
                  <a:pt x="318003" y="291681"/>
                  <a:pt x="344510" y="246232"/>
                  <a:pt x="336880" y="193437"/>
                </a:cubicBezTo>
                <a:close/>
                <a:moveTo>
                  <a:pt x="264069" y="272760"/>
                </a:moveTo>
                <a:cubicBezTo>
                  <a:pt x="249708" y="272541"/>
                  <a:pt x="231906" y="271489"/>
                  <a:pt x="220220" y="261973"/>
                </a:cubicBezTo>
                <a:cubicBezTo>
                  <a:pt x="207306" y="251384"/>
                  <a:pt x="204105" y="231060"/>
                  <a:pt x="203031" y="215384"/>
                </a:cubicBezTo>
                <a:cubicBezTo>
                  <a:pt x="201891" y="198787"/>
                  <a:pt x="204719" y="181006"/>
                  <a:pt x="216185" y="168158"/>
                </a:cubicBezTo>
                <a:cubicBezTo>
                  <a:pt x="228003" y="154806"/>
                  <a:pt x="245827" y="152811"/>
                  <a:pt x="262600" y="152000"/>
                </a:cubicBezTo>
                <a:cubicBezTo>
                  <a:pt x="264244" y="151908"/>
                  <a:pt x="265801" y="151241"/>
                  <a:pt x="266985" y="150114"/>
                </a:cubicBezTo>
                <a:cubicBezTo>
                  <a:pt x="282332" y="151211"/>
                  <a:pt x="299411" y="155376"/>
                  <a:pt x="310373" y="165264"/>
                </a:cubicBezTo>
                <a:cubicBezTo>
                  <a:pt x="321840" y="175613"/>
                  <a:pt x="323133" y="196616"/>
                  <a:pt x="323353" y="210999"/>
                </a:cubicBezTo>
                <a:cubicBezTo>
                  <a:pt x="324142" y="248709"/>
                  <a:pt x="303270" y="274580"/>
                  <a:pt x="264069" y="272760"/>
                </a:cubicBezTo>
                <a:close/>
                <a:moveTo>
                  <a:pt x="271414" y="444539"/>
                </a:moveTo>
                <a:cubicBezTo>
                  <a:pt x="155805" y="470849"/>
                  <a:pt x="43398" y="380958"/>
                  <a:pt x="44122" y="262302"/>
                </a:cubicBezTo>
                <a:cubicBezTo>
                  <a:pt x="44122" y="252502"/>
                  <a:pt x="29498" y="252809"/>
                  <a:pt x="29520" y="262302"/>
                </a:cubicBezTo>
                <a:cubicBezTo>
                  <a:pt x="28555" y="390561"/>
                  <a:pt x="149250" y="487818"/>
                  <a:pt x="274351" y="459097"/>
                </a:cubicBezTo>
                <a:cubicBezTo>
                  <a:pt x="283428" y="457080"/>
                  <a:pt x="280951" y="442456"/>
                  <a:pt x="271414" y="444539"/>
                </a:cubicBezTo>
                <a:close/>
                <a:moveTo>
                  <a:pt x="348150" y="137245"/>
                </a:moveTo>
                <a:cubicBezTo>
                  <a:pt x="328966" y="112294"/>
                  <a:pt x="296408" y="110321"/>
                  <a:pt x="267029" y="109072"/>
                </a:cubicBezTo>
                <a:cubicBezTo>
                  <a:pt x="257952" y="108677"/>
                  <a:pt x="254291" y="123344"/>
                  <a:pt x="263871" y="123739"/>
                </a:cubicBezTo>
                <a:cubicBezTo>
                  <a:pt x="287988" y="124770"/>
                  <a:pt x="319450" y="125011"/>
                  <a:pt x="335521" y="145817"/>
                </a:cubicBezTo>
                <a:cubicBezTo>
                  <a:pt x="353389" y="169123"/>
                  <a:pt x="358585" y="191859"/>
                  <a:pt x="354222" y="220580"/>
                </a:cubicBezTo>
                <a:cubicBezTo>
                  <a:pt x="353104" y="230270"/>
                  <a:pt x="367553" y="232309"/>
                  <a:pt x="368627" y="222926"/>
                </a:cubicBezTo>
                <a:cubicBezTo>
                  <a:pt x="370447" y="207184"/>
                  <a:pt x="371850" y="191530"/>
                  <a:pt x="367575" y="176029"/>
                </a:cubicBezTo>
                <a:cubicBezTo>
                  <a:pt x="363562" y="162000"/>
                  <a:pt x="356985" y="148845"/>
                  <a:pt x="348128" y="137245"/>
                </a:cubicBezTo>
                <a:close/>
                <a:moveTo>
                  <a:pt x="311163" y="288349"/>
                </a:moveTo>
                <a:cubicBezTo>
                  <a:pt x="301867" y="288349"/>
                  <a:pt x="302064" y="303148"/>
                  <a:pt x="311777" y="303148"/>
                </a:cubicBezTo>
                <a:cubicBezTo>
                  <a:pt x="321029" y="303148"/>
                  <a:pt x="320853" y="288349"/>
                  <a:pt x="311163" y="288349"/>
                </a:cubicBezTo>
                <a:close/>
                <a:moveTo>
                  <a:pt x="475115" y="172784"/>
                </a:moveTo>
                <a:cubicBezTo>
                  <a:pt x="469348" y="169934"/>
                  <a:pt x="460294" y="171272"/>
                  <a:pt x="454242" y="171140"/>
                </a:cubicBezTo>
                <a:lnTo>
                  <a:pt x="430717" y="170680"/>
                </a:lnTo>
                <a:cubicBezTo>
                  <a:pt x="430652" y="154344"/>
                  <a:pt x="425916" y="138365"/>
                  <a:pt x="417058" y="124638"/>
                </a:cubicBezTo>
                <a:lnTo>
                  <a:pt x="428547" y="109839"/>
                </a:lnTo>
                <a:cubicBezTo>
                  <a:pt x="432318" y="105016"/>
                  <a:pt x="437448" y="99622"/>
                  <a:pt x="438369" y="93220"/>
                </a:cubicBezTo>
                <a:cubicBezTo>
                  <a:pt x="440101" y="81227"/>
                  <a:pt x="425938" y="71405"/>
                  <a:pt x="417957" y="64828"/>
                </a:cubicBezTo>
                <a:cubicBezTo>
                  <a:pt x="409187" y="57637"/>
                  <a:pt x="394805" y="44855"/>
                  <a:pt x="382878" y="44219"/>
                </a:cubicBezTo>
                <a:cubicBezTo>
                  <a:pt x="370951" y="43583"/>
                  <a:pt x="362379" y="58799"/>
                  <a:pt x="355867" y="68643"/>
                </a:cubicBezTo>
                <a:cubicBezTo>
                  <a:pt x="343874" y="58630"/>
                  <a:pt x="329777" y="51469"/>
                  <a:pt x="314627" y="47705"/>
                </a:cubicBezTo>
                <a:cubicBezTo>
                  <a:pt x="314627" y="35186"/>
                  <a:pt x="315635" y="19882"/>
                  <a:pt x="310045" y="9381"/>
                </a:cubicBezTo>
                <a:cubicBezTo>
                  <a:pt x="303095" y="-3774"/>
                  <a:pt x="285117" y="611"/>
                  <a:pt x="273080" y="1049"/>
                </a:cubicBezTo>
                <a:cubicBezTo>
                  <a:pt x="263915" y="1415"/>
                  <a:pt x="254751" y="1882"/>
                  <a:pt x="245609" y="2452"/>
                </a:cubicBezTo>
                <a:cubicBezTo>
                  <a:pt x="240500" y="2781"/>
                  <a:pt x="233901" y="2189"/>
                  <a:pt x="229822" y="5938"/>
                </a:cubicBezTo>
                <a:cubicBezTo>
                  <a:pt x="221272" y="13853"/>
                  <a:pt x="223092" y="34857"/>
                  <a:pt x="224407" y="46148"/>
                </a:cubicBezTo>
                <a:cubicBezTo>
                  <a:pt x="208359" y="49327"/>
                  <a:pt x="194239" y="57527"/>
                  <a:pt x="180558" y="66604"/>
                </a:cubicBezTo>
                <a:cubicBezTo>
                  <a:pt x="175647" y="61544"/>
                  <a:pt x="171087" y="56168"/>
                  <a:pt x="166899" y="50511"/>
                </a:cubicBezTo>
                <a:cubicBezTo>
                  <a:pt x="163523" y="46126"/>
                  <a:pt x="160322" y="43429"/>
                  <a:pt x="154534" y="43320"/>
                </a:cubicBezTo>
                <a:cubicBezTo>
                  <a:pt x="141182" y="43079"/>
                  <a:pt x="126646" y="51585"/>
                  <a:pt x="117021" y="60136"/>
                </a:cubicBezTo>
                <a:cubicBezTo>
                  <a:pt x="108843" y="67415"/>
                  <a:pt x="96697" y="81205"/>
                  <a:pt x="97903" y="93176"/>
                </a:cubicBezTo>
                <a:cubicBezTo>
                  <a:pt x="98560" y="99754"/>
                  <a:pt x="104348" y="105695"/>
                  <a:pt x="108185" y="110716"/>
                </a:cubicBezTo>
                <a:cubicBezTo>
                  <a:pt x="111759" y="115386"/>
                  <a:pt x="115486" y="119924"/>
                  <a:pt x="119301" y="124375"/>
                </a:cubicBezTo>
                <a:cubicBezTo>
                  <a:pt x="106432" y="135995"/>
                  <a:pt x="101761" y="152548"/>
                  <a:pt x="99569" y="169583"/>
                </a:cubicBezTo>
                <a:cubicBezTo>
                  <a:pt x="94329" y="169583"/>
                  <a:pt x="89111" y="169583"/>
                  <a:pt x="83871" y="170044"/>
                </a:cubicBezTo>
                <a:cubicBezTo>
                  <a:pt x="77294" y="170592"/>
                  <a:pt x="67712" y="170614"/>
                  <a:pt x="62231" y="174999"/>
                </a:cubicBezTo>
                <a:cubicBezTo>
                  <a:pt x="52212" y="183023"/>
                  <a:pt x="52080" y="203259"/>
                  <a:pt x="51861" y="214945"/>
                </a:cubicBezTo>
                <a:cubicBezTo>
                  <a:pt x="51642" y="226631"/>
                  <a:pt x="51050" y="244083"/>
                  <a:pt x="62407" y="250923"/>
                </a:cubicBezTo>
                <a:cubicBezTo>
                  <a:pt x="73040" y="257347"/>
                  <a:pt x="87883" y="257128"/>
                  <a:pt x="100819" y="256405"/>
                </a:cubicBezTo>
                <a:cubicBezTo>
                  <a:pt x="102463" y="271447"/>
                  <a:pt x="108076" y="285781"/>
                  <a:pt x="117108" y="297930"/>
                </a:cubicBezTo>
                <a:cubicBezTo>
                  <a:pt x="108054" y="305757"/>
                  <a:pt x="99569" y="317662"/>
                  <a:pt x="96456" y="328734"/>
                </a:cubicBezTo>
                <a:cubicBezTo>
                  <a:pt x="92334" y="343642"/>
                  <a:pt x="108185" y="356578"/>
                  <a:pt x="118051" y="365326"/>
                </a:cubicBezTo>
                <a:cubicBezTo>
                  <a:pt x="127917" y="374074"/>
                  <a:pt x="141686" y="385167"/>
                  <a:pt x="156244" y="382537"/>
                </a:cubicBezTo>
                <a:cubicBezTo>
                  <a:pt x="169596" y="380147"/>
                  <a:pt x="172578" y="369206"/>
                  <a:pt x="178169" y="359318"/>
                </a:cubicBezTo>
                <a:cubicBezTo>
                  <a:pt x="191433" y="369803"/>
                  <a:pt x="206649" y="377546"/>
                  <a:pt x="222938" y="382098"/>
                </a:cubicBezTo>
                <a:cubicBezTo>
                  <a:pt x="222938" y="390057"/>
                  <a:pt x="223289" y="398037"/>
                  <a:pt x="223991" y="405996"/>
                </a:cubicBezTo>
                <a:cubicBezTo>
                  <a:pt x="224495" y="411499"/>
                  <a:pt x="224670" y="417331"/>
                  <a:pt x="228376" y="421716"/>
                </a:cubicBezTo>
                <a:cubicBezTo>
                  <a:pt x="236773" y="431450"/>
                  <a:pt x="255979" y="430486"/>
                  <a:pt x="267598" y="430486"/>
                </a:cubicBezTo>
                <a:cubicBezTo>
                  <a:pt x="301560" y="431889"/>
                  <a:pt x="310768" y="414481"/>
                  <a:pt x="306164" y="382843"/>
                </a:cubicBezTo>
                <a:cubicBezTo>
                  <a:pt x="325129" y="382488"/>
                  <a:pt x="343151" y="374525"/>
                  <a:pt x="356174" y="360744"/>
                </a:cubicBezTo>
                <a:cubicBezTo>
                  <a:pt x="385026" y="392403"/>
                  <a:pt x="400483" y="391197"/>
                  <a:pt x="427078" y="358968"/>
                </a:cubicBezTo>
                <a:cubicBezTo>
                  <a:pt x="435519" y="349277"/>
                  <a:pt x="445889" y="337503"/>
                  <a:pt x="438764" y="324173"/>
                </a:cubicBezTo>
                <a:cubicBezTo>
                  <a:pt x="433414" y="314154"/>
                  <a:pt x="421465" y="307248"/>
                  <a:pt x="410262" y="302249"/>
                </a:cubicBezTo>
                <a:cubicBezTo>
                  <a:pt x="422079" y="288428"/>
                  <a:pt x="429402" y="271322"/>
                  <a:pt x="431222" y="253225"/>
                </a:cubicBezTo>
                <a:cubicBezTo>
                  <a:pt x="438413" y="253225"/>
                  <a:pt x="445604" y="253225"/>
                  <a:pt x="452817" y="253225"/>
                </a:cubicBezTo>
                <a:cubicBezTo>
                  <a:pt x="460030" y="253225"/>
                  <a:pt x="467857" y="253861"/>
                  <a:pt x="473361" y="248731"/>
                </a:cubicBezTo>
                <a:cubicBezTo>
                  <a:pt x="482635" y="240093"/>
                  <a:pt x="482372" y="220229"/>
                  <a:pt x="482854" y="208434"/>
                </a:cubicBezTo>
                <a:cubicBezTo>
                  <a:pt x="483446" y="198370"/>
                  <a:pt x="486077" y="178222"/>
                  <a:pt x="475093" y="172784"/>
                </a:cubicBezTo>
                <a:close/>
                <a:moveTo>
                  <a:pt x="468384" y="207644"/>
                </a:moveTo>
                <a:cubicBezTo>
                  <a:pt x="468208" y="213777"/>
                  <a:pt x="467573" y="219887"/>
                  <a:pt x="466520" y="225929"/>
                </a:cubicBezTo>
                <a:cubicBezTo>
                  <a:pt x="465446" y="232178"/>
                  <a:pt x="465643" y="236672"/>
                  <a:pt x="458934" y="238054"/>
                </a:cubicBezTo>
                <a:cubicBezTo>
                  <a:pt x="450164" y="239873"/>
                  <a:pt x="439553" y="239062"/>
                  <a:pt x="429862" y="238558"/>
                </a:cubicBezTo>
                <a:cubicBezTo>
                  <a:pt x="427231" y="236640"/>
                  <a:pt x="423680" y="236561"/>
                  <a:pt x="420961" y="238361"/>
                </a:cubicBezTo>
                <a:cubicBezTo>
                  <a:pt x="414932" y="239040"/>
                  <a:pt x="413594" y="246473"/>
                  <a:pt x="416949" y="250507"/>
                </a:cubicBezTo>
                <a:cubicBezTo>
                  <a:pt x="415743" y="268680"/>
                  <a:pt x="407784" y="285746"/>
                  <a:pt x="394630" y="298346"/>
                </a:cubicBezTo>
                <a:cubicBezTo>
                  <a:pt x="390705" y="300319"/>
                  <a:pt x="388447" y="305537"/>
                  <a:pt x="390551" y="309045"/>
                </a:cubicBezTo>
                <a:cubicBezTo>
                  <a:pt x="391735" y="312531"/>
                  <a:pt x="394936" y="314987"/>
                  <a:pt x="398488" y="313430"/>
                </a:cubicBezTo>
                <a:cubicBezTo>
                  <a:pt x="406513" y="316388"/>
                  <a:pt x="414011" y="320606"/>
                  <a:pt x="420698" y="325927"/>
                </a:cubicBezTo>
                <a:cubicBezTo>
                  <a:pt x="431660" y="333864"/>
                  <a:pt x="420479" y="345067"/>
                  <a:pt x="413923" y="352061"/>
                </a:cubicBezTo>
                <a:cubicBezTo>
                  <a:pt x="407981" y="358639"/>
                  <a:pt x="398203" y="371662"/>
                  <a:pt x="388140" y="367518"/>
                </a:cubicBezTo>
                <a:cubicBezTo>
                  <a:pt x="378559" y="363572"/>
                  <a:pt x="369504" y="352018"/>
                  <a:pt x="362247" y="344892"/>
                </a:cubicBezTo>
                <a:cubicBezTo>
                  <a:pt x="358717" y="342018"/>
                  <a:pt x="353587" y="342252"/>
                  <a:pt x="350320" y="345440"/>
                </a:cubicBezTo>
                <a:cubicBezTo>
                  <a:pt x="338832" y="361007"/>
                  <a:pt x="320020" y="369423"/>
                  <a:pt x="300749" y="367628"/>
                </a:cubicBezTo>
                <a:cubicBezTo>
                  <a:pt x="299674" y="367536"/>
                  <a:pt x="298600" y="367661"/>
                  <a:pt x="297592" y="368001"/>
                </a:cubicBezTo>
                <a:cubicBezTo>
                  <a:pt x="293623" y="368141"/>
                  <a:pt x="290510" y="371473"/>
                  <a:pt x="290663" y="375442"/>
                </a:cubicBezTo>
                <a:cubicBezTo>
                  <a:pt x="290663" y="375578"/>
                  <a:pt x="290663" y="375714"/>
                  <a:pt x="290685" y="375849"/>
                </a:cubicBezTo>
                <a:cubicBezTo>
                  <a:pt x="291518" y="385014"/>
                  <a:pt x="294018" y="395691"/>
                  <a:pt x="292132" y="404812"/>
                </a:cubicBezTo>
                <a:cubicBezTo>
                  <a:pt x="289502" y="417375"/>
                  <a:pt x="273935" y="415643"/>
                  <a:pt x="264047" y="415358"/>
                </a:cubicBezTo>
                <a:cubicBezTo>
                  <a:pt x="258960" y="415246"/>
                  <a:pt x="253874" y="414792"/>
                  <a:pt x="248831" y="413998"/>
                </a:cubicBezTo>
                <a:cubicBezTo>
                  <a:pt x="242648" y="412968"/>
                  <a:pt x="240390" y="412968"/>
                  <a:pt x="238987" y="406434"/>
                </a:cubicBezTo>
                <a:cubicBezTo>
                  <a:pt x="236795" y="396590"/>
                  <a:pt x="237803" y="385211"/>
                  <a:pt x="237694" y="375192"/>
                </a:cubicBezTo>
                <a:cubicBezTo>
                  <a:pt x="237694" y="375076"/>
                  <a:pt x="237694" y="374957"/>
                  <a:pt x="237694" y="374841"/>
                </a:cubicBezTo>
                <a:cubicBezTo>
                  <a:pt x="237672" y="372460"/>
                  <a:pt x="236203" y="370331"/>
                  <a:pt x="233988" y="369470"/>
                </a:cubicBezTo>
                <a:cubicBezTo>
                  <a:pt x="215243" y="365120"/>
                  <a:pt x="197835" y="356236"/>
                  <a:pt x="183321" y="343598"/>
                </a:cubicBezTo>
                <a:cubicBezTo>
                  <a:pt x="181764" y="342145"/>
                  <a:pt x="179593" y="341553"/>
                  <a:pt x="177533" y="342020"/>
                </a:cubicBezTo>
                <a:cubicBezTo>
                  <a:pt x="167820" y="339586"/>
                  <a:pt x="165540" y="360064"/>
                  <a:pt x="159335" y="364931"/>
                </a:cubicBezTo>
                <a:cubicBezTo>
                  <a:pt x="150763" y="373482"/>
                  <a:pt x="137630" y="361686"/>
                  <a:pt x="130943" y="356052"/>
                </a:cubicBezTo>
                <a:cubicBezTo>
                  <a:pt x="124256" y="350417"/>
                  <a:pt x="109632" y="339718"/>
                  <a:pt x="111649" y="329742"/>
                </a:cubicBezTo>
                <a:cubicBezTo>
                  <a:pt x="113228" y="321871"/>
                  <a:pt x="122195" y="311874"/>
                  <a:pt x="128356" y="307291"/>
                </a:cubicBezTo>
                <a:cubicBezTo>
                  <a:pt x="130110" y="306035"/>
                  <a:pt x="131250" y="304101"/>
                  <a:pt x="131491" y="301964"/>
                </a:cubicBezTo>
                <a:cubicBezTo>
                  <a:pt x="134276" y="300023"/>
                  <a:pt x="134977" y="296184"/>
                  <a:pt x="133048" y="293389"/>
                </a:cubicBezTo>
                <a:cubicBezTo>
                  <a:pt x="132916" y="293207"/>
                  <a:pt x="132784" y="293032"/>
                  <a:pt x="132631" y="292865"/>
                </a:cubicBezTo>
                <a:cubicBezTo>
                  <a:pt x="122677" y="281184"/>
                  <a:pt x="116626" y="266663"/>
                  <a:pt x="115376" y="251362"/>
                </a:cubicBezTo>
                <a:cubicBezTo>
                  <a:pt x="117174" y="246977"/>
                  <a:pt x="114938" y="240685"/>
                  <a:pt x="108558" y="241014"/>
                </a:cubicBezTo>
                <a:cubicBezTo>
                  <a:pt x="97990" y="241584"/>
                  <a:pt x="87138" y="242307"/>
                  <a:pt x="76724" y="239895"/>
                </a:cubicBezTo>
                <a:cubicBezTo>
                  <a:pt x="65016" y="237199"/>
                  <a:pt x="66506" y="223189"/>
                  <a:pt x="66748" y="213367"/>
                </a:cubicBezTo>
                <a:cubicBezTo>
                  <a:pt x="66880" y="207118"/>
                  <a:pt x="66748" y="190587"/>
                  <a:pt x="72427" y="186180"/>
                </a:cubicBezTo>
                <a:cubicBezTo>
                  <a:pt x="75298" y="183988"/>
                  <a:pt x="85120" y="184624"/>
                  <a:pt x="88716" y="184426"/>
                </a:cubicBezTo>
                <a:cubicBezTo>
                  <a:pt x="94899" y="184075"/>
                  <a:pt x="101103" y="184075"/>
                  <a:pt x="107286" y="184426"/>
                </a:cubicBezTo>
                <a:cubicBezTo>
                  <a:pt x="114850" y="184865"/>
                  <a:pt x="118621" y="174823"/>
                  <a:pt x="114170" y="171118"/>
                </a:cubicBezTo>
                <a:cubicBezTo>
                  <a:pt x="115946" y="156560"/>
                  <a:pt x="119169" y="141542"/>
                  <a:pt x="131864" y="132597"/>
                </a:cubicBezTo>
                <a:cubicBezTo>
                  <a:pt x="132872" y="131902"/>
                  <a:pt x="133706" y="130979"/>
                  <a:pt x="134276" y="129900"/>
                </a:cubicBezTo>
                <a:cubicBezTo>
                  <a:pt x="137235" y="126918"/>
                  <a:pt x="137455" y="122187"/>
                  <a:pt x="134802" y="118938"/>
                </a:cubicBezTo>
                <a:cubicBezTo>
                  <a:pt x="130833" y="114443"/>
                  <a:pt x="126996" y="109861"/>
                  <a:pt x="123291" y="105147"/>
                </a:cubicBezTo>
                <a:cubicBezTo>
                  <a:pt x="120682" y="101815"/>
                  <a:pt x="114894" y="96487"/>
                  <a:pt x="113820" y="92387"/>
                </a:cubicBezTo>
                <a:cubicBezTo>
                  <a:pt x="109983" y="79583"/>
                  <a:pt x="145018" y="51980"/>
                  <a:pt x="155476" y="60399"/>
                </a:cubicBezTo>
                <a:cubicBezTo>
                  <a:pt x="158633" y="62942"/>
                  <a:pt x="161089" y="67831"/>
                  <a:pt x="163830" y="70945"/>
                </a:cubicBezTo>
                <a:cubicBezTo>
                  <a:pt x="167206" y="74740"/>
                  <a:pt x="170780" y="78342"/>
                  <a:pt x="174551" y="81732"/>
                </a:cubicBezTo>
                <a:cubicBezTo>
                  <a:pt x="176875" y="83913"/>
                  <a:pt x="180448" y="84106"/>
                  <a:pt x="182992" y="82192"/>
                </a:cubicBezTo>
                <a:cubicBezTo>
                  <a:pt x="198339" y="71975"/>
                  <a:pt x="213533" y="61430"/>
                  <a:pt x="232344" y="59719"/>
                </a:cubicBezTo>
                <a:cubicBezTo>
                  <a:pt x="236575" y="59255"/>
                  <a:pt x="239645" y="55444"/>
                  <a:pt x="239184" y="51208"/>
                </a:cubicBezTo>
                <a:cubicBezTo>
                  <a:pt x="239118" y="50772"/>
                  <a:pt x="239053" y="50340"/>
                  <a:pt x="238921" y="49919"/>
                </a:cubicBezTo>
                <a:cubicBezTo>
                  <a:pt x="239404" y="48801"/>
                  <a:pt x="239557" y="47571"/>
                  <a:pt x="239382" y="46367"/>
                </a:cubicBezTo>
                <a:cubicBezTo>
                  <a:pt x="238286" y="37444"/>
                  <a:pt x="237189" y="26087"/>
                  <a:pt x="239996" y="17076"/>
                </a:cubicBezTo>
                <a:cubicBezTo>
                  <a:pt x="245740" y="15805"/>
                  <a:pt x="253852" y="16638"/>
                  <a:pt x="258894" y="16375"/>
                </a:cubicBezTo>
                <a:cubicBezTo>
                  <a:pt x="267358" y="15936"/>
                  <a:pt x="275820" y="15579"/>
                  <a:pt x="284261" y="15300"/>
                </a:cubicBezTo>
                <a:cubicBezTo>
                  <a:pt x="296648" y="13963"/>
                  <a:pt x="299104" y="16068"/>
                  <a:pt x="298644" y="28630"/>
                </a:cubicBezTo>
                <a:cubicBezTo>
                  <a:pt x="299148" y="37269"/>
                  <a:pt x="299587" y="45929"/>
                  <a:pt x="300047" y="54567"/>
                </a:cubicBezTo>
                <a:cubicBezTo>
                  <a:pt x="300025" y="58115"/>
                  <a:pt x="302897" y="61004"/>
                  <a:pt x="306449" y="61020"/>
                </a:cubicBezTo>
                <a:cubicBezTo>
                  <a:pt x="306558" y="61022"/>
                  <a:pt x="306668" y="61017"/>
                  <a:pt x="306778" y="61013"/>
                </a:cubicBezTo>
                <a:cubicBezTo>
                  <a:pt x="323155" y="64446"/>
                  <a:pt x="338262" y="72390"/>
                  <a:pt x="350386" y="83946"/>
                </a:cubicBezTo>
                <a:cubicBezTo>
                  <a:pt x="352403" y="85992"/>
                  <a:pt x="355560" y="86397"/>
                  <a:pt x="358037" y="84933"/>
                </a:cubicBezTo>
                <a:cubicBezTo>
                  <a:pt x="360339" y="85104"/>
                  <a:pt x="362576" y="84014"/>
                  <a:pt x="363847" y="82082"/>
                </a:cubicBezTo>
                <a:cubicBezTo>
                  <a:pt x="367662" y="77018"/>
                  <a:pt x="376257" y="60158"/>
                  <a:pt x="383207" y="59807"/>
                </a:cubicBezTo>
                <a:cubicBezTo>
                  <a:pt x="386583" y="59676"/>
                  <a:pt x="394958" y="66582"/>
                  <a:pt x="397545" y="68336"/>
                </a:cubicBezTo>
                <a:cubicBezTo>
                  <a:pt x="404693" y="73269"/>
                  <a:pt x="411424" y="78792"/>
                  <a:pt x="417650" y="84845"/>
                </a:cubicBezTo>
                <a:cubicBezTo>
                  <a:pt x="422693" y="89800"/>
                  <a:pt x="424381" y="90567"/>
                  <a:pt x="420259" y="96947"/>
                </a:cubicBezTo>
                <a:cubicBezTo>
                  <a:pt x="414647" y="105717"/>
                  <a:pt x="407324" y="113588"/>
                  <a:pt x="400988" y="121744"/>
                </a:cubicBezTo>
                <a:cubicBezTo>
                  <a:pt x="398357" y="124978"/>
                  <a:pt x="398861" y="129727"/>
                  <a:pt x="402084" y="132353"/>
                </a:cubicBezTo>
                <a:cubicBezTo>
                  <a:pt x="402917" y="133037"/>
                  <a:pt x="403904" y="133531"/>
                  <a:pt x="404956" y="133802"/>
                </a:cubicBezTo>
                <a:cubicBezTo>
                  <a:pt x="412980" y="146576"/>
                  <a:pt x="416817" y="161539"/>
                  <a:pt x="415918" y="176599"/>
                </a:cubicBezTo>
                <a:cubicBezTo>
                  <a:pt x="415458" y="179594"/>
                  <a:pt x="417497" y="182398"/>
                  <a:pt x="420501" y="182870"/>
                </a:cubicBezTo>
                <a:cubicBezTo>
                  <a:pt x="421882" y="184446"/>
                  <a:pt x="423899" y="185336"/>
                  <a:pt x="426003" y="185303"/>
                </a:cubicBezTo>
                <a:cubicBezTo>
                  <a:pt x="439772" y="185720"/>
                  <a:pt x="453475" y="185632"/>
                  <a:pt x="467243" y="186005"/>
                </a:cubicBezTo>
                <a:cubicBezTo>
                  <a:pt x="466651" y="186005"/>
                  <a:pt x="467660" y="187649"/>
                  <a:pt x="467770" y="189315"/>
                </a:cubicBezTo>
                <a:cubicBezTo>
                  <a:pt x="468121" y="195498"/>
                  <a:pt x="468537" y="201505"/>
                  <a:pt x="468362" y="207644"/>
                </a:cubicBezTo>
                <a:close/>
                <a:moveTo>
                  <a:pt x="342734" y="248753"/>
                </a:moveTo>
                <a:cubicBezTo>
                  <a:pt x="340673" y="256992"/>
                  <a:pt x="336178" y="264409"/>
                  <a:pt x="329799" y="270020"/>
                </a:cubicBezTo>
                <a:cubicBezTo>
                  <a:pt x="327058" y="273034"/>
                  <a:pt x="327234" y="277691"/>
                  <a:pt x="330215" y="280478"/>
                </a:cubicBezTo>
                <a:cubicBezTo>
                  <a:pt x="333526" y="283438"/>
                  <a:pt x="337757" y="282078"/>
                  <a:pt x="340629" y="279447"/>
                </a:cubicBezTo>
                <a:cubicBezTo>
                  <a:pt x="348851" y="271859"/>
                  <a:pt x="354595" y="261987"/>
                  <a:pt x="357138" y="251099"/>
                </a:cubicBezTo>
                <a:cubicBezTo>
                  <a:pt x="359397" y="241540"/>
                  <a:pt x="344948" y="239632"/>
                  <a:pt x="342712" y="248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Text Placeholder 2"/>
          <p:cNvSpPr>
            <a:spLocks noGrp="1"/>
          </p:cNvSpPr>
          <p:nvPr>
            <p:ph type="body" idx="2"/>
          </p:nvPr>
        </p:nvSpPr>
        <p:spPr>
          <a:xfrm>
            <a:off x="1492300" y="2201294"/>
            <a:ext cx="6329810" cy="827199"/>
          </a:xfrm>
        </p:spPr>
        <p:txBody>
          <a:bodyPr/>
          <a:lstStyle/>
          <a:p>
            <a:r>
              <a:rPr lang="en-US" sz="2400" dirty="0" smtClean="0">
                <a:solidFill>
                  <a:schemeClr val="accent2">
                    <a:lumMod val="50000"/>
                  </a:schemeClr>
                </a:solidFill>
                <a:latin typeface="+mj-lt"/>
              </a:rPr>
              <a:t>Em hãy so sánh sự giống và khác nhau của tế bào nhân sơ và tế bào nhân thực. </a:t>
            </a:r>
            <a:endParaRPr lang="en-US" sz="2400" dirty="0">
              <a:solidFill>
                <a:schemeClr val="accent2">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barn(inVertical)">
                                      <p:cBhvr>
                                        <p:cTn id="7" dur="500"/>
                                        <p:tgtEl>
                                          <p:spTgt spid="18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Quan sát Hình 13.4</a:t>
            </a:r>
            <a:endParaRPr lang="en-US" sz="2400" dirty="0">
              <a:latin typeface="+mj-lt"/>
            </a:endParaRPr>
          </a:p>
        </p:txBody>
      </p:sp>
      <p:sp>
        <p:nvSpPr>
          <p:cNvPr id="3" name="Text Placeholder 2"/>
          <p:cNvSpPr>
            <a:spLocks noGrp="1"/>
          </p:cNvSpPr>
          <p:nvPr>
            <p:ph type="body" idx="1"/>
          </p:nvPr>
        </p:nvSpPr>
        <p:spPr>
          <a:xfrm>
            <a:off x="500331" y="1257633"/>
            <a:ext cx="8178394" cy="388287"/>
          </a:xfrm>
        </p:spPr>
        <p:txBody>
          <a:bodyPr/>
          <a:lstStyle/>
          <a:p>
            <a:pPr algn="just"/>
            <a:r>
              <a:rPr lang="en-US" sz="2000" i="1" dirty="0" smtClean="0">
                <a:latin typeface="+mj-lt"/>
              </a:rPr>
              <a:t>Kể tên một số cơ quan trong hệ tiêu hóa của người. </a:t>
            </a:r>
            <a:endParaRPr lang="en-US" sz="2000" i="1"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6" name="Rectangle 5"/>
          <p:cNvSpPr/>
          <p:nvPr/>
        </p:nvSpPr>
        <p:spPr>
          <a:xfrm>
            <a:off x="5430775" y="2181819"/>
            <a:ext cx="3613710" cy="1528624"/>
          </a:xfrm>
          <a:prstGeom prst="rect">
            <a:avLst/>
          </a:prstGeom>
        </p:spPr>
        <p:txBody>
          <a:bodyPr wrap="square">
            <a:spAutoFit/>
          </a:bodyPr>
          <a:lstStyle/>
          <a:p>
            <a:pPr marL="342900" indent="-342900" algn="just">
              <a:lnSpc>
                <a:spcPts val="2500"/>
              </a:lnSpc>
              <a:spcBef>
                <a:spcPts val="200"/>
              </a:spcBef>
              <a:spcAft>
                <a:spcPts val="200"/>
              </a:spcAft>
              <a:buFont typeface="Wingdings" panose="05000000000000000000" pitchFamily="2" charset="2"/>
              <a:buChar char="§"/>
            </a:pPr>
            <a:r>
              <a:rPr lang="en-US" sz="2000" dirty="0" smtClean="0">
                <a:latin typeface="+mj-lt"/>
                <a:ea typeface="Calibri" panose="020F0502020204030204" pitchFamily="34" charset="0"/>
                <a:cs typeface="Times New Roman" panose="02020603050405020304" pitchFamily="18" charset="0"/>
              </a:rPr>
              <a:t>Biểu mô ruột.</a:t>
            </a:r>
          </a:p>
          <a:p>
            <a:pPr marL="342900" indent="-342900" algn="just">
              <a:lnSpc>
                <a:spcPts val="2500"/>
              </a:lnSpc>
              <a:spcBef>
                <a:spcPts val="200"/>
              </a:spcBef>
              <a:spcAft>
                <a:spcPts val="200"/>
              </a:spcAft>
              <a:buFont typeface="Wingdings" panose="05000000000000000000" pitchFamily="2" charset="2"/>
              <a:buChar char="§"/>
            </a:pPr>
            <a:r>
              <a:rPr lang="en-US" sz="2000" dirty="0" smtClean="0">
                <a:latin typeface="+mj-lt"/>
                <a:cs typeface="Times New Roman" panose="02020603050405020304" pitchFamily="18" charset="0"/>
              </a:rPr>
              <a:t>Mô cơ.</a:t>
            </a:r>
          </a:p>
          <a:p>
            <a:pPr marL="342900" indent="-342900" algn="just">
              <a:lnSpc>
                <a:spcPts val="2500"/>
              </a:lnSpc>
              <a:spcBef>
                <a:spcPts val="200"/>
              </a:spcBef>
              <a:spcAft>
                <a:spcPts val="200"/>
              </a:spcAft>
              <a:buFont typeface="Wingdings" panose="05000000000000000000" pitchFamily="2" charset="2"/>
              <a:buChar char="§"/>
            </a:pPr>
            <a:r>
              <a:rPr lang="en-US" sz="2000" dirty="0" smtClean="0">
                <a:latin typeface="+mj-lt"/>
                <a:cs typeface="Times New Roman" panose="02020603050405020304" pitchFamily="18" charset="0"/>
              </a:rPr>
              <a:t>Mô liên kết.</a:t>
            </a:r>
          </a:p>
          <a:p>
            <a:pPr marL="342900" indent="-342900" algn="just">
              <a:lnSpc>
                <a:spcPts val="2500"/>
              </a:lnSpc>
              <a:spcBef>
                <a:spcPts val="200"/>
              </a:spcBef>
              <a:spcAft>
                <a:spcPts val="200"/>
              </a:spcAft>
              <a:buFont typeface="Wingdings" panose="05000000000000000000" pitchFamily="2" charset="2"/>
              <a:buChar char="§"/>
            </a:pPr>
            <a:r>
              <a:rPr lang="en-US" sz="2000" dirty="0" smtClean="0">
                <a:latin typeface="+mj-lt"/>
                <a:cs typeface="Times New Roman" panose="02020603050405020304" pitchFamily="18" charset="0"/>
              </a:rPr>
              <a:t>Ruột non.</a:t>
            </a:r>
            <a:endParaRPr lang="en-US" sz="2000" dirty="0">
              <a:latin typeface="+mj-lt"/>
            </a:endParaRPr>
          </a:p>
        </p:txBody>
      </p:sp>
      <p:pic>
        <p:nvPicPr>
          <p:cNvPr id="7" name="Picture 6"/>
          <p:cNvPicPr>
            <a:picLocks noChangeAspect="1"/>
          </p:cNvPicPr>
          <p:nvPr/>
        </p:nvPicPr>
        <p:blipFill>
          <a:blip r:embed="rId2"/>
          <a:stretch>
            <a:fillRect/>
          </a:stretch>
        </p:blipFill>
        <p:spPr>
          <a:xfrm>
            <a:off x="813776" y="1823653"/>
            <a:ext cx="4616999" cy="2584876"/>
          </a:xfrm>
          <a:prstGeom prst="rect">
            <a:avLst/>
          </a:prstGeom>
        </p:spPr>
      </p:pic>
    </p:spTree>
    <p:extLst>
      <p:ext uri="{BB962C8B-B14F-4D97-AF65-F5344CB8AC3E}">
        <p14:creationId xmlns:p14="http://schemas.microsoft.com/office/powerpoint/2010/main" val="293418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down)">
                                      <p:cBhvr>
                                        <p:cTn id="25" dur="500"/>
                                        <p:tgtEl>
                                          <p:spTgt spid="6">
                                            <p:txEl>
                                              <p:pRg st="1" end="1"/>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wipe(down)">
                                      <p:cBhvr>
                                        <p:cTn id="28" dur="500"/>
                                        <p:tgtEl>
                                          <p:spTgt spid="6">
                                            <p:txEl>
                                              <p:pRg st="2" end="2"/>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wipe(down)">
                                      <p:cBhvr>
                                        <p:cTn id="3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7161" y="1051161"/>
            <a:ext cx="5408100" cy="528922"/>
          </a:xfrm>
        </p:spPr>
        <p:txBody>
          <a:bodyPr/>
          <a:lstStyle/>
          <a:p>
            <a:r>
              <a:rPr lang="en-US" sz="2000" dirty="0" smtClean="0">
                <a:latin typeface="+mj-lt"/>
              </a:rPr>
              <a:t>Các cấp độ từ thấp đến cao </a:t>
            </a:r>
            <a:br>
              <a:rPr lang="en-US" sz="2000" dirty="0" smtClean="0">
                <a:latin typeface="+mj-lt"/>
              </a:rPr>
            </a:br>
            <a:r>
              <a:rPr lang="en-US" sz="2000" dirty="0" smtClean="0">
                <a:latin typeface="+mj-lt"/>
              </a:rPr>
              <a:t>của sinh vật đa bào</a:t>
            </a:r>
            <a:endParaRPr lang="en-US" sz="2000" dirty="0">
              <a:latin typeface="+mj-lt"/>
            </a:endParaRPr>
          </a:p>
        </p:txBody>
      </p:sp>
      <p:sp>
        <p:nvSpPr>
          <p:cNvPr id="3" name="Rectangle 2"/>
          <p:cNvSpPr/>
          <p:nvPr/>
        </p:nvSpPr>
        <p:spPr>
          <a:xfrm>
            <a:off x="1250899" y="1647723"/>
            <a:ext cx="7040880" cy="2767424"/>
          </a:xfrm>
          <a:prstGeom prst="rect">
            <a:avLst/>
          </a:prstGeom>
        </p:spPr>
        <p:txBody>
          <a:bodyPr wrap="square">
            <a:spAutoFit/>
          </a:bodyPr>
          <a:lstStyle/>
          <a:p>
            <a:pPr marL="285750" indent="-285750">
              <a:lnSpc>
                <a:spcPts val="2200"/>
              </a:lnSpc>
              <a:spcBef>
                <a:spcPts val="200"/>
              </a:spcBef>
              <a:spcAft>
                <a:spcPts val="200"/>
              </a:spcAft>
              <a:buFont typeface="Wingdings" panose="05000000000000000000" pitchFamily="2" charset="2"/>
              <a:buChar char="§"/>
            </a:pPr>
            <a:r>
              <a:rPr lang="en-US" sz="1800" i="1" dirty="0" smtClean="0">
                <a:solidFill>
                  <a:schemeClr val="accent2">
                    <a:lumMod val="50000"/>
                  </a:schemeClr>
                </a:solidFill>
                <a:latin typeface="+mn-lt"/>
                <a:ea typeface="Calibri" panose="020F0502020204030204" pitchFamily="34" charset="0"/>
                <a:cs typeface="Times New Roman" panose="02020603050405020304" pitchFamily="18" charset="0"/>
              </a:rPr>
              <a:t>Mô</a:t>
            </a:r>
            <a:r>
              <a:rPr lang="en-US" sz="1800" dirty="0" smtClean="0">
                <a:solidFill>
                  <a:schemeClr val="accent2">
                    <a:lumMod val="50000"/>
                  </a:schemeClr>
                </a:solidFill>
                <a:latin typeface="+mn-lt"/>
                <a:ea typeface="Calibri" panose="020F0502020204030204" pitchFamily="34" charset="0"/>
                <a:cs typeface="Times New Roman" panose="02020603050405020304" pitchFamily="18" charset="0"/>
              </a:rPr>
              <a:t> </a:t>
            </a:r>
            <a:r>
              <a:rPr lang="en-US" sz="1800" dirty="0">
                <a:solidFill>
                  <a:schemeClr val="accent2">
                    <a:lumMod val="50000"/>
                  </a:schemeClr>
                </a:solidFill>
                <a:latin typeface="+mn-lt"/>
                <a:ea typeface="Calibri" panose="020F0502020204030204" pitchFamily="34" charset="0"/>
                <a:cs typeface="Times New Roman" panose="02020603050405020304" pitchFamily="18" charset="0"/>
              </a:rPr>
              <a:t>bao gồm các tế bào có hình dạng, cấu tạo và chức năng giống </a:t>
            </a:r>
            <a:r>
              <a:rPr lang="en-US" sz="1800" dirty="0" smtClean="0">
                <a:solidFill>
                  <a:schemeClr val="accent2">
                    <a:lumMod val="50000"/>
                  </a:schemeClr>
                </a:solidFill>
                <a:latin typeface="+mn-lt"/>
                <a:ea typeface="Calibri" panose="020F0502020204030204" pitchFamily="34" charset="0"/>
                <a:cs typeface="Times New Roman" panose="02020603050405020304" pitchFamily="18" charset="0"/>
              </a:rPr>
              <a:t>nhau.</a:t>
            </a:r>
          </a:p>
          <a:p>
            <a:pPr marL="285750" indent="-285750">
              <a:lnSpc>
                <a:spcPts val="2200"/>
              </a:lnSpc>
              <a:spcBef>
                <a:spcPts val="200"/>
              </a:spcBef>
              <a:spcAft>
                <a:spcPts val="200"/>
              </a:spcAft>
              <a:buFont typeface="Wingdings" panose="05000000000000000000" pitchFamily="2" charset="2"/>
              <a:buChar char="§"/>
            </a:pPr>
            <a:r>
              <a:rPr lang="en-US" sz="1800" i="1" dirty="0" smtClean="0">
                <a:solidFill>
                  <a:schemeClr val="accent2">
                    <a:lumMod val="50000"/>
                  </a:schemeClr>
                </a:solidFill>
                <a:latin typeface="+mn-lt"/>
                <a:ea typeface="Calibri" panose="020F0502020204030204" pitchFamily="34" charset="0"/>
                <a:cs typeface="Times New Roman" panose="02020603050405020304" pitchFamily="18" charset="0"/>
              </a:rPr>
              <a:t>Cơ </a:t>
            </a:r>
            <a:r>
              <a:rPr lang="en-US" sz="1800" i="1" dirty="0">
                <a:solidFill>
                  <a:schemeClr val="accent2">
                    <a:lumMod val="50000"/>
                  </a:schemeClr>
                </a:solidFill>
                <a:latin typeface="+mn-lt"/>
                <a:ea typeface="Calibri" panose="020F0502020204030204" pitchFamily="34" charset="0"/>
                <a:cs typeface="Times New Roman" panose="02020603050405020304" pitchFamily="18" charset="0"/>
              </a:rPr>
              <a:t>quan</a:t>
            </a:r>
            <a:r>
              <a:rPr lang="en-US" sz="1800" dirty="0">
                <a:solidFill>
                  <a:schemeClr val="accent2">
                    <a:lumMod val="50000"/>
                  </a:schemeClr>
                </a:solidFill>
                <a:latin typeface="+mn-lt"/>
                <a:ea typeface="Calibri" panose="020F0502020204030204" pitchFamily="34" charset="0"/>
                <a:cs typeface="Times New Roman" panose="02020603050405020304" pitchFamily="18" charset="0"/>
              </a:rPr>
              <a:t> là tập hợp nhiều mô cùng thực hiện những chức năng nhất định, ở vị trí nhất định trong cơ thể.</a:t>
            </a:r>
          </a:p>
          <a:p>
            <a:pPr marL="285750" indent="-285750">
              <a:lnSpc>
                <a:spcPts val="2200"/>
              </a:lnSpc>
              <a:spcBef>
                <a:spcPts val="200"/>
              </a:spcBef>
              <a:spcAft>
                <a:spcPts val="200"/>
              </a:spcAft>
              <a:buFont typeface="Wingdings" panose="05000000000000000000" pitchFamily="2" charset="2"/>
              <a:buChar char="§"/>
            </a:pPr>
            <a:r>
              <a:rPr lang="en-US" sz="1800" i="1" dirty="0" smtClean="0">
                <a:solidFill>
                  <a:schemeClr val="accent2">
                    <a:lumMod val="50000"/>
                  </a:schemeClr>
                </a:solidFill>
                <a:latin typeface="+mn-lt"/>
                <a:ea typeface="Calibri" panose="020F0502020204030204" pitchFamily="34" charset="0"/>
                <a:cs typeface="Times New Roman" panose="02020603050405020304" pitchFamily="18" charset="0"/>
              </a:rPr>
              <a:t>Hệ </a:t>
            </a:r>
            <a:r>
              <a:rPr lang="en-US" sz="1800" i="1" dirty="0">
                <a:solidFill>
                  <a:schemeClr val="accent2">
                    <a:lumMod val="50000"/>
                  </a:schemeClr>
                </a:solidFill>
                <a:latin typeface="+mn-lt"/>
                <a:ea typeface="Calibri" panose="020F0502020204030204" pitchFamily="34" charset="0"/>
                <a:cs typeface="Times New Roman" panose="02020603050405020304" pitchFamily="18" charset="0"/>
              </a:rPr>
              <a:t>cơ quan</a:t>
            </a:r>
            <a:r>
              <a:rPr lang="en-US" sz="1800" dirty="0">
                <a:solidFill>
                  <a:schemeClr val="accent2">
                    <a:lumMod val="50000"/>
                  </a:schemeClr>
                </a:solidFill>
                <a:latin typeface="+mn-lt"/>
                <a:ea typeface="Calibri" panose="020F0502020204030204" pitchFamily="34" charset="0"/>
                <a:cs typeface="Times New Roman" panose="02020603050405020304" pitchFamily="18" charset="0"/>
              </a:rPr>
              <a:t> là tập hợp của nhiều cơ quan hoạt động cùng nhau và cùng thực hiện một chức năng nhất định.</a:t>
            </a:r>
          </a:p>
          <a:p>
            <a:pPr marL="285750" indent="-285750">
              <a:lnSpc>
                <a:spcPts val="2200"/>
              </a:lnSpc>
              <a:spcBef>
                <a:spcPts val="200"/>
              </a:spcBef>
              <a:spcAft>
                <a:spcPts val="200"/>
              </a:spcAft>
              <a:buFont typeface="Wingdings" panose="05000000000000000000" pitchFamily="2" charset="2"/>
              <a:buChar char="§"/>
            </a:pPr>
            <a:r>
              <a:rPr lang="en-US" sz="1800" i="1" dirty="0" smtClean="0">
                <a:solidFill>
                  <a:schemeClr val="accent2">
                    <a:lumMod val="50000"/>
                  </a:schemeClr>
                </a:solidFill>
                <a:latin typeface="+mn-lt"/>
                <a:ea typeface="Calibri" panose="020F0502020204030204" pitchFamily="34" charset="0"/>
              </a:rPr>
              <a:t>Cơ </a:t>
            </a:r>
            <a:r>
              <a:rPr lang="en-US" sz="1800" i="1" dirty="0">
                <a:solidFill>
                  <a:schemeClr val="accent2">
                    <a:lumMod val="50000"/>
                  </a:schemeClr>
                </a:solidFill>
                <a:latin typeface="+mn-lt"/>
                <a:ea typeface="Calibri" panose="020F0502020204030204" pitchFamily="34" charset="0"/>
              </a:rPr>
              <a:t>thể</a:t>
            </a:r>
            <a:r>
              <a:rPr lang="en-US" sz="1800" dirty="0">
                <a:solidFill>
                  <a:schemeClr val="accent2">
                    <a:lumMod val="50000"/>
                  </a:schemeClr>
                </a:solidFill>
                <a:latin typeface="+mn-lt"/>
                <a:ea typeface="Calibri" panose="020F0502020204030204" pitchFamily="34" charset="0"/>
              </a:rPr>
              <a:t> sinh vật bao gồm một số hệ cơ quan hoạt động phối hợp với nhau, đảm bảo sự tồn tại, sinh trưởng, phát triển và sinh sản của cơ thể.</a:t>
            </a:r>
            <a:endParaRPr lang="en-US" sz="1800" dirty="0">
              <a:solidFill>
                <a:schemeClr val="accent2">
                  <a:lumMod val="50000"/>
                </a:schemeClr>
              </a:solidFill>
              <a:latin typeface="+mn-lt"/>
            </a:endParaRPr>
          </a:p>
        </p:txBody>
      </p:sp>
    </p:spTree>
    <p:extLst>
      <p:ext uri="{BB962C8B-B14F-4D97-AF65-F5344CB8AC3E}">
        <p14:creationId xmlns:p14="http://schemas.microsoft.com/office/powerpoint/2010/main" val="46605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0384" y="941267"/>
            <a:ext cx="1635382" cy="470567"/>
          </a:xfrm>
        </p:spPr>
        <p:txBody>
          <a:bodyPr/>
          <a:lstStyle/>
          <a:p>
            <a:r>
              <a:rPr lang="en-US" sz="2400" dirty="0" smtClean="0">
                <a:latin typeface="+mj-lt"/>
              </a:rPr>
              <a:t>Mở rộng</a:t>
            </a:r>
            <a:endParaRPr lang="en-US" sz="2400" dirty="0">
              <a:latin typeface="+mj-lt"/>
            </a:endParaRPr>
          </a:p>
        </p:txBody>
      </p:sp>
      <p:sp>
        <p:nvSpPr>
          <p:cNvPr id="3" name="Subtitle 2"/>
          <p:cNvSpPr>
            <a:spLocks noGrp="1"/>
          </p:cNvSpPr>
          <p:nvPr>
            <p:ph type="subTitle" idx="1"/>
          </p:nvPr>
        </p:nvSpPr>
        <p:spPr>
          <a:xfrm>
            <a:off x="1872691" y="2101155"/>
            <a:ext cx="5907559" cy="1563760"/>
          </a:xfrm>
        </p:spPr>
        <p:txBody>
          <a:bodyPr/>
          <a:lstStyle/>
          <a:p>
            <a:pPr algn="just">
              <a:buFont typeface="Wingdings" panose="05000000000000000000" pitchFamily="2" charset="2"/>
              <a:buChar char="§"/>
            </a:pPr>
            <a:r>
              <a:rPr lang="en-US" sz="2000" dirty="0" smtClean="0">
                <a:solidFill>
                  <a:schemeClr val="accent4">
                    <a:lumMod val="50000"/>
                  </a:schemeClr>
                </a:solidFill>
                <a:latin typeface="+mj-lt"/>
              </a:rPr>
              <a:t>Cùng một loại mô có thể tham gia cấu tạo nên nhiều cơ quan khác nhau.</a:t>
            </a:r>
          </a:p>
          <a:p>
            <a:pPr algn="just">
              <a:buFont typeface="Wingdings" panose="05000000000000000000" pitchFamily="2" charset="2"/>
              <a:buChar char="§"/>
            </a:pPr>
            <a:r>
              <a:rPr lang="en-US" sz="2000" dirty="0" smtClean="0">
                <a:solidFill>
                  <a:schemeClr val="accent4">
                    <a:lumMod val="50000"/>
                  </a:schemeClr>
                </a:solidFill>
                <a:latin typeface="+mj-lt"/>
              </a:rPr>
              <a:t>Ví dụ: mô dẫn ở cây có ở cả thân, lá, rễ; biểu mô ở người cấu tạo nên da, khí quản, dạ dày.  </a:t>
            </a:r>
            <a:endParaRPr lang="en-US" sz="2000" dirty="0">
              <a:solidFill>
                <a:schemeClr val="accent4">
                  <a:lumMod val="50000"/>
                </a:schemeClr>
              </a:solidFill>
              <a:latin typeface="+mj-lt"/>
            </a:endParaRPr>
          </a:p>
        </p:txBody>
      </p:sp>
    </p:spTree>
    <p:extLst>
      <p:ext uri="{BB962C8B-B14F-4D97-AF65-F5344CB8AC3E}">
        <p14:creationId xmlns:p14="http://schemas.microsoft.com/office/powerpoint/2010/main" val="414890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95651" y="969451"/>
            <a:ext cx="5327099" cy="430887"/>
          </a:xfrm>
          <a:prstGeom prst="rect">
            <a:avLst/>
          </a:prstGeom>
        </p:spPr>
        <p:txBody>
          <a:bodyPr wrap="none">
            <a:spAutoFit/>
          </a:bodyPr>
          <a:lstStyle/>
          <a:p>
            <a:r>
              <a:rPr lang="en-US" sz="2200" b="1" dirty="0">
                <a:solidFill>
                  <a:schemeClr val="accent4">
                    <a:lumMod val="50000"/>
                  </a:schemeClr>
                </a:solidFill>
              </a:rPr>
              <a:t>TỔNG KẾT PHẦN LÍ THUYẾT BÀI HỌC</a:t>
            </a:r>
          </a:p>
        </p:txBody>
      </p:sp>
      <p:pic>
        <p:nvPicPr>
          <p:cNvPr id="4" name="Picture 3"/>
          <p:cNvPicPr>
            <a:picLocks noChangeAspect="1"/>
          </p:cNvPicPr>
          <p:nvPr/>
        </p:nvPicPr>
        <p:blipFill>
          <a:blip r:embed="rId2"/>
          <a:stretch>
            <a:fillRect/>
          </a:stretch>
        </p:blipFill>
        <p:spPr>
          <a:xfrm>
            <a:off x="1704442" y="1400338"/>
            <a:ext cx="6122822" cy="2970760"/>
          </a:xfrm>
          <a:prstGeom prst="rect">
            <a:avLst/>
          </a:prstGeom>
        </p:spPr>
      </p:pic>
    </p:spTree>
    <p:extLst>
      <p:ext uri="{BB962C8B-B14F-4D97-AF65-F5344CB8AC3E}">
        <p14:creationId xmlns:p14="http://schemas.microsoft.com/office/powerpoint/2010/main" val="262773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6618" y="1980025"/>
            <a:ext cx="7461504" cy="426676"/>
          </a:xfrm>
        </p:spPr>
        <p:txBody>
          <a:bodyPr/>
          <a:lstStyle/>
          <a:p>
            <a:r>
              <a:rPr lang="en-US" sz="2400" dirty="0" smtClean="0">
                <a:latin typeface="+mj-lt"/>
              </a:rPr>
              <a:t>III. THỰC HÀNH TÌM HIỂU VỀ TỔ CHỨC CƠ THỂ</a:t>
            </a:r>
            <a:endParaRPr lang="en-US" sz="2400" dirty="0">
              <a:latin typeface="+mj-lt"/>
            </a:endParaRPr>
          </a:p>
        </p:txBody>
      </p:sp>
      <p:sp>
        <p:nvSpPr>
          <p:cNvPr id="3" name="Subtitle 2"/>
          <p:cNvSpPr>
            <a:spLocks noGrp="1"/>
          </p:cNvSpPr>
          <p:nvPr>
            <p:ph type="subTitle" idx="1"/>
          </p:nvPr>
        </p:nvSpPr>
        <p:spPr>
          <a:xfrm>
            <a:off x="687629" y="2503491"/>
            <a:ext cx="7463551" cy="386400"/>
          </a:xfrm>
        </p:spPr>
        <p:txBody>
          <a:bodyPr/>
          <a:lstStyle/>
          <a:p>
            <a:r>
              <a:rPr lang="en-US" sz="2000" b="1" dirty="0" smtClean="0">
                <a:latin typeface="+mj-lt"/>
              </a:rPr>
              <a:t>1. Tìm hiểu về hình dạng, cấu tạo của sinh vật đơn bào</a:t>
            </a:r>
            <a:endParaRPr lang="en-US" sz="2000" b="1" dirty="0">
              <a:latin typeface="+mj-lt"/>
            </a:endParaRPr>
          </a:p>
        </p:txBody>
      </p:sp>
    </p:spTree>
    <p:extLst>
      <p:ext uri="{BB962C8B-B14F-4D97-AF65-F5344CB8AC3E}">
        <p14:creationId xmlns:p14="http://schemas.microsoft.com/office/powerpoint/2010/main" val="427781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latin typeface="+mj-lt"/>
              </a:rPr>
              <a:t>Bước 1: Chuẩn bị</a:t>
            </a:r>
            <a:endParaRPr lang="en-US" sz="2200" dirty="0">
              <a:latin typeface="+mj-lt"/>
            </a:endParaRPr>
          </a:p>
        </p:txBody>
      </p:sp>
      <p:sp>
        <p:nvSpPr>
          <p:cNvPr id="3" name="Text Placeholder 2"/>
          <p:cNvSpPr>
            <a:spLocks noGrp="1"/>
          </p:cNvSpPr>
          <p:nvPr>
            <p:ph type="body" idx="1"/>
          </p:nvPr>
        </p:nvSpPr>
        <p:spPr>
          <a:xfrm>
            <a:off x="1166229" y="1462458"/>
            <a:ext cx="6426300" cy="724786"/>
          </a:xfrm>
        </p:spPr>
        <p:txBody>
          <a:bodyPr/>
          <a:lstStyle/>
          <a:p>
            <a:r>
              <a:rPr lang="en-US" sz="2000" dirty="0" smtClean="0">
                <a:latin typeface="+mj-lt"/>
              </a:rPr>
              <a:t>Dụng cụ, mẫu vật. </a:t>
            </a:r>
          </a:p>
          <a:p>
            <a:r>
              <a:rPr lang="en-US" sz="2000" dirty="0" smtClean="0">
                <a:latin typeface="+mj-lt"/>
              </a:rPr>
              <a:t>Tranh, video, tiêu bản về sinh vật đơn bào. </a:t>
            </a:r>
            <a:endParaRPr lang="en-US" sz="2000"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pic>
        <p:nvPicPr>
          <p:cNvPr id="5" name="Picture 4"/>
          <p:cNvPicPr>
            <a:picLocks noChangeAspect="1"/>
          </p:cNvPicPr>
          <p:nvPr/>
        </p:nvPicPr>
        <p:blipFill>
          <a:blip r:embed="rId2"/>
          <a:stretch>
            <a:fillRect/>
          </a:stretch>
        </p:blipFill>
        <p:spPr>
          <a:xfrm>
            <a:off x="1621851" y="2187244"/>
            <a:ext cx="5515055" cy="2362244"/>
          </a:xfrm>
          <a:prstGeom prst="rect">
            <a:avLst/>
          </a:prstGeom>
        </p:spPr>
      </p:pic>
    </p:spTree>
    <p:extLst>
      <p:ext uri="{BB962C8B-B14F-4D97-AF65-F5344CB8AC3E}">
        <p14:creationId xmlns:p14="http://schemas.microsoft.com/office/powerpoint/2010/main" val="31077453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latin typeface="+mj-lt"/>
              </a:rPr>
              <a:t>Bước 2: Tiến hành</a:t>
            </a:r>
            <a:endParaRPr lang="en-US" sz="2200"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pic>
        <p:nvPicPr>
          <p:cNvPr id="6" name="Picture 5"/>
          <p:cNvPicPr>
            <a:picLocks noChangeAspect="1"/>
          </p:cNvPicPr>
          <p:nvPr/>
        </p:nvPicPr>
        <p:blipFill>
          <a:blip r:embed="rId2"/>
          <a:stretch>
            <a:fillRect/>
          </a:stretch>
        </p:blipFill>
        <p:spPr>
          <a:xfrm>
            <a:off x="883375" y="1226914"/>
            <a:ext cx="7117690" cy="3315334"/>
          </a:xfrm>
          <a:prstGeom prst="rect">
            <a:avLst/>
          </a:prstGeom>
        </p:spPr>
      </p:pic>
    </p:spTree>
    <p:extLst>
      <p:ext uri="{BB962C8B-B14F-4D97-AF65-F5344CB8AC3E}">
        <p14:creationId xmlns:p14="http://schemas.microsoft.com/office/powerpoint/2010/main" val="42144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latin typeface="+mj-lt"/>
              </a:rPr>
              <a:t>Bước 3: Báo cáo</a:t>
            </a:r>
            <a:endParaRPr lang="en-US" sz="2200"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3" name="Rectangle 2"/>
          <p:cNvSpPr/>
          <p:nvPr/>
        </p:nvSpPr>
        <p:spPr>
          <a:xfrm>
            <a:off x="1126592" y="2271557"/>
            <a:ext cx="6832320" cy="400110"/>
          </a:xfrm>
          <a:prstGeom prst="rect">
            <a:avLst/>
          </a:prstGeom>
        </p:spPr>
        <p:txBody>
          <a:bodyPr wrap="none">
            <a:spAutoFit/>
          </a:bodyPr>
          <a:lstStyle/>
          <a:p>
            <a:pPr marL="342900" indent="-342900">
              <a:buFont typeface="Wingdings" panose="05000000000000000000" pitchFamily="2" charset="2"/>
              <a:buChar char="§"/>
            </a:pPr>
            <a:r>
              <a:rPr lang="en-US" sz="2000" dirty="0" smtClean="0"/>
              <a:t>Vẽ và mô tả hình dạng nấm men mà em quan sát được</a:t>
            </a:r>
            <a:endParaRPr lang="en-US" sz="2000" dirty="0"/>
          </a:p>
        </p:txBody>
      </p:sp>
    </p:spTree>
    <p:extLst>
      <p:ext uri="{BB962C8B-B14F-4D97-AF65-F5344CB8AC3E}">
        <p14:creationId xmlns:p14="http://schemas.microsoft.com/office/powerpoint/2010/main" val="132279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069" y="603133"/>
            <a:ext cx="6679895" cy="396300"/>
          </a:xfrm>
        </p:spPr>
        <p:txBody>
          <a:bodyPr/>
          <a:lstStyle/>
          <a:p>
            <a:r>
              <a:rPr lang="en-US" sz="2000" dirty="0" smtClean="0">
                <a:latin typeface="+mj-lt"/>
              </a:rPr>
              <a:t>2. Tìm hiểu về tổ chức cơ thể thực vật và cơ thể người</a:t>
            </a:r>
            <a:endParaRPr lang="en-US" sz="2000"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7" name="Rounded Rectangle 6"/>
          <p:cNvSpPr/>
          <p:nvPr/>
        </p:nvSpPr>
        <p:spPr>
          <a:xfrm>
            <a:off x="610821" y="3675237"/>
            <a:ext cx="2256737" cy="54132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Chuẩn bị </a:t>
            </a:r>
            <a:endParaRPr lang="en-US" sz="2000" b="1" dirty="0"/>
          </a:p>
        </p:txBody>
      </p:sp>
      <p:sp>
        <p:nvSpPr>
          <p:cNvPr id="8" name="Rectangle 7"/>
          <p:cNvSpPr/>
          <p:nvPr/>
        </p:nvSpPr>
        <p:spPr>
          <a:xfrm>
            <a:off x="314547" y="1675615"/>
            <a:ext cx="2899869" cy="1323439"/>
          </a:xfrm>
          <a:prstGeom prst="rect">
            <a:avLst/>
          </a:prstGeom>
        </p:spPr>
        <p:txBody>
          <a:bodyPr wrap="square">
            <a:spAutoFit/>
          </a:bodyPr>
          <a:lstStyle/>
          <a:p>
            <a:pPr marL="342900" indent="-342900" algn="just">
              <a:buFont typeface="Wingdings" panose="05000000000000000000" pitchFamily="2" charset="2"/>
              <a:buChar char="§"/>
            </a:pPr>
            <a:r>
              <a:rPr lang="en-US" sz="2000" dirty="0" smtClean="0"/>
              <a:t>Tranh, mẫu cây có thật ở địa phương. </a:t>
            </a:r>
          </a:p>
          <a:p>
            <a:pPr marL="342900" indent="-342900" algn="just">
              <a:buFont typeface="Wingdings" panose="05000000000000000000" pitchFamily="2" charset="2"/>
              <a:buChar char="§"/>
            </a:pPr>
            <a:r>
              <a:rPr lang="en-US" sz="2000" dirty="0" smtClean="0"/>
              <a:t>Tranh hoặc mô hình cấu tạo cơ thể người</a:t>
            </a:r>
            <a:endParaRPr lang="en-US" sz="2000" dirty="0"/>
          </a:p>
        </p:txBody>
      </p:sp>
      <p:sp>
        <p:nvSpPr>
          <p:cNvPr id="9" name="Rounded Rectangle 8"/>
          <p:cNvSpPr/>
          <p:nvPr/>
        </p:nvSpPr>
        <p:spPr>
          <a:xfrm>
            <a:off x="3619805" y="3675237"/>
            <a:ext cx="2574950" cy="54132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Tiến hành</a:t>
            </a:r>
            <a:endParaRPr lang="en-US" sz="2000" b="1" dirty="0"/>
          </a:p>
        </p:txBody>
      </p:sp>
      <p:sp>
        <p:nvSpPr>
          <p:cNvPr id="10" name="Rectangle 9"/>
          <p:cNvSpPr/>
          <p:nvPr/>
        </p:nvSpPr>
        <p:spPr>
          <a:xfrm>
            <a:off x="3217459" y="1675615"/>
            <a:ext cx="3006548" cy="1938992"/>
          </a:xfrm>
          <a:prstGeom prst="rect">
            <a:avLst/>
          </a:prstGeom>
        </p:spPr>
        <p:txBody>
          <a:bodyPr wrap="square">
            <a:spAutoFit/>
          </a:bodyPr>
          <a:lstStyle/>
          <a:p>
            <a:pPr marL="342900" indent="-342900" algn="just">
              <a:buFont typeface="Wingdings" panose="05000000000000000000" pitchFamily="2" charset="2"/>
              <a:buChar char="§"/>
            </a:pPr>
            <a:r>
              <a:rPr lang="en-US" sz="2000" dirty="0" smtClean="0"/>
              <a:t>Nhận xét và xác định vị trí các cơ quan cấu tạo cơ thể cây xanh. </a:t>
            </a:r>
          </a:p>
          <a:p>
            <a:pPr marL="342900" indent="-342900" algn="just">
              <a:buFont typeface="Wingdings" panose="05000000000000000000" pitchFamily="2" charset="2"/>
              <a:buChar char="§"/>
            </a:pPr>
            <a:r>
              <a:rPr lang="en-US" sz="2000" dirty="0"/>
              <a:t>Nhận xét và xác định vị trí các cơ quan cấu tạo cơ thể </a:t>
            </a:r>
            <a:r>
              <a:rPr lang="en-US" sz="2000" dirty="0" smtClean="0"/>
              <a:t>người. </a:t>
            </a:r>
            <a:endParaRPr lang="en-US" sz="2000" dirty="0"/>
          </a:p>
        </p:txBody>
      </p:sp>
      <p:sp>
        <p:nvSpPr>
          <p:cNvPr id="11" name="Rounded Rectangle 10"/>
          <p:cNvSpPr/>
          <p:nvPr/>
        </p:nvSpPr>
        <p:spPr>
          <a:xfrm>
            <a:off x="6443473" y="3675237"/>
            <a:ext cx="1960902" cy="54132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Báo cáo</a:t>
            </a:r>
            <a:endParaRPr lang="en-US" sz="2000" b="1" dirty="0"/>
          </a:p>
        </p:txBody>
      </p:sp>
      <p:sp>
        <p:nvSpPr>
          <p:cNvPr id="12" name="Rectangle 11"/>
          <p:cNvSpPr/>
          <p:nvPr/>
        </p:nvSpPr>
        <p:spPr>
          <a:xfrm>
            <a:off x="6315455" y="1736245"/>
            <a:ext cx="2535937" cy="707886"/>
          </a:xfrm>
          <a:prstGeom prst="rect">
            <a:avLst/>
          </a:prstGeom>
        </p:spPr>
        <p:txBody>
          <a:bodyPr wrap="square">
            <a:spAutoFit/>
          </a:bodyPr>
          <a:lstStyle/>
          <a:p>
            <a:pPr marL="342900" indent="-342900" algn="just">
              <a:buFont typeface="Wingdings" panose="05000000000000000000" pitchFamily="2" charset="2"/>
              <a:buChar char="§"/>
            </a:pPr>
            <a:r>
              <a:rPr lang="en-US" sz="2000" dirty="0" smtClean="0"/>
              <a:t>Liệt kê cơ quan</a:t>
            </a:r>
          </a:p>
          <a:p>
            <a:pPr algn="just"/>
            <a:r>
              <a:rPr lang="en-US" sz="2000" dirty="0"/>
              <a:t>s</a:t>
            </a:r>
            <a:r>
              <a:rPr lang="en-US" sz="2000" dirty="0" smtClean="0"/>
              <a:t>át được theo sơ đồ</a:t>
            </a:r>
            <a:endParaRPr lang="en-US" sz="2000" dirty="0"/>
          </a:p>
        </p:txBody>
      </p:sp>
    </p:spTree>
    <p:extLst>
      <p:ext uri="{BB962C8B-B14F-4D97-AF65-F5344CB8AC3E}">
        <p14:creationId xmlns:p14="http://schemas.microsoft.com/office/powerpoint/2010/main" val="129164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animBg="1"/>
      <p:bldP spid="10" grpId="0"/>
      <p:bldP spid="11"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069" y="603133"/>
            <a:ext cx="6679895" cy="396300"/>
          </a:xfrm>
        </p:spPr>
        <p:txBody>
          <a:bodyPr/>
          <a:lstStyle/>
          <a:p>
            <a:r>
              <a:rPr lang="en-US" sz="2000" dirty="0" smtClean="0">
                <a:latin typeface="+mj-lt"/>
              </a:rPr>
              <a:t>2. Tìm hiểu về tổ chức cơ thể thực vật và cơ thể người</a:t>
            </a:r>
            <a:endParaRPr lang="en-US" sz="2000"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
        <p:nvSpPr>
          <p:cNvPr id="7" name="Rounded Rectangle 6"/>
          <p:cNvSpPr/>
          <p:nvPr/>
        </p:nvSpPr>
        <p:spPr>
          <a:xfrm>
            <a:off x="1064363" y="3679546"/>
            <a:ext cx="2574950" cy="54132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Chuẩn bị </a:t>
            </a:r>
            <a:endParaRPr lang="en-US" sz="2000" b="1" dirty="0"/>
          </a:p>
        </p:txBody>
      </p:sp>
      <p:sp>
        <p:nvSpPr>
          <p:cNvPr id="8" name="Rectangle 7"/>
          <p:cNvSpPr/>
          <p:nvPr/>
        </p:nvSpPr>
        <p:spPr>
          <a:xfrm>
            <a:off x="965607" y="1744863"/>
            <a:ext cx="3006548" cy="1323439"/>
          </a:xfrm>
          <a:prstGeom prst="rect">
            <a:avLst/>
          </a:prstGeom>
        </p:spPr>
        <p:txBody>
          <a:bodyPr wrap="square">
            <a:spAutoFit/>
          </a:bodyPr>
          <a:lstStyle/>
          <a:p>
            <a:pPr marL="342900" indent="-342900" algn="just">
              <a:buFont typeface="Wingdings" panose="05000000000000000000" pitchFamily="2" charset="2"/>
              <a:buChar char="§"/>
            </a:pPr>
            <a:r>
              <a:rPr lang="en-US" sz="2000" dirty="0" smtClean="0"/>
              <a:t>Tranh, mẫu cây có thật ở địa phương. </a:t>
            </a:r>
          </a:p>
          <a:p>
            <a:pPr marL="342900" indent="-342900" algn="just">
              <a:buFont typeface="Wingdings" panose="05000000000000000000" pitchFamily="2" charset="2"/>
              <a:buChar char="§"/>
            </a:pPr>
            <a:r>
              <a:rPr lang="en-US" sz="2000" dirty="0" smtClean="0"/>
              <a:t>Tranh hoặc mô hình cấu tạo cơ thể người</a:t>
            </a:r>
            <a:endParaRPr lang="en-US" sz="2000" dirty="0"/>
          </a:p>
        </p:txBody>
      </p:sp>
      <p:sp>
        <p:nvSpPr>
          <p:cNvPr id="9" name="Rounded Rectangle 8"/>
          <p:cNvSpPr/>
          <p:nvPr/>
        </p:nvSpPr>
        <p:spPr>
          <a:xfrm>
            <a:off x="5130395" y="3679546"/>
            <a:ext cx="2574950" cy="541324"/>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Tiến hành</a:t>
            </a:r>
            <a:endParaRPr lang="en-US" sz="2000" b="1" dirty="0"/>
          </a:p>
        </p:txBody>
      </p:sp>
      <p:sp>
        <p:nvSpPr>
          <p:cNvPr id="10" name="Rectangle 9"/>
          <p:cNvSpPr/>
          <p:nvPr/>
        </p:nvSpPr>
        <p:spPr>
          <a:xfrm>
            <a:off x="4797552" y="1740554"/>
            <a:ext cx="3006548" cy="1938992"/>
          </a:xfrm>
          <a:prstGeom prst="rect">
            <a:avLst/>
          </a:prstGeom>
        </p:spPr>
        <p:txBody>
          <a:bodyPr wrap="square">
            <a:spAutoFit/>
          </a:bodyPr>
          <a:lstStyle/>
          <a:p>
            <a:pPr marL="342900" indent="-342900" algn="just">
              <a:buFont typeface="Wingdings" panose="05000000000000000000" pitchFamily="2" charset="2"/>
              <a:buChar char="§"/>
            </a:pPr>
            <a:r>
              <a:rPr lang="en-US" sz="2000" dirty="0" smtClean="0"/>
              <a:t>Nhận xét và xác định vị trí các cơ quan cấu tạo cơ thể cây xanh. </a:t>
            </a:r>
          </a:p>
          <a:p>
            <a:pPr marL="342900" indent="-342900" algn="just">
              <a:buFont typeface="Wingdings" panose="05000000000000000000" pitchFamily="2" charset="2"/>
              <a:buChar char="§"/>
            </a:pPr>
            <a:r>
              <a:rPr lang="en-US" sz="2000" dirty="0"/>
              <a:t>Nhận xét và xác định vị trí các cơ quan cấu tạo cơ thể </a:t>
            </a:r>
            <a:r>
              <a:rPr lang="en-US" sz="2000" dirty="0" smtClean="0"/>
              <a:t>người. </a:t>
            </a:r>
            <a:endParaRPr lang="en-US" sz="2000" dirty="0"/>
          </a:p>
        </p:txBody>
      </p:sp>
    </p:spTree>
    <p:extLst>
      <p:ext uri="{BB962C8B-B14F-4D97-AF65-F5344CB8AC3E}">
        <p14:creationId xmlns:p14="http://schemas.microsoft.com/office/powerpoint/2010/main" val="58597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9"/>
          <p:cNvSpPr txBox="1">
            <a:spLocks noGrp="1"/>
          </p:cNvSpPr>
          <p:nvPr>
            <p:ph type="body" idx="1"/>
          </p:nvPr>
        </p:nvSpPr>
        <p:spPr>
          <a:xfrm>
            <a:off x="1741017" y="782726"/>
            <a:ext cx="5739789" cy="526696"/>
          </a:xfrm>
          <a:prstGeom prst="rect">
            <a:avLst/>
          </a:prstGeom>
        </p:spPr>
        <p:txBody>
          <a:bodyPr spcFirstLastPara="1" wrap="square" lIns="0" tIns="0" rIns="0" bIns="0" anchor="ctr" anchorCtr="0">
            <a:noAutofit/>
          </a:bodyPr>
          <a:lstStyle/>
          <a:p>
            <a:pPr marL="0" lvl="0" indent="0" algn="ctr" rtl="0">
              <a:spcBef>
                <a:spcPts val="0"/>
              </a:spcBef>
              <a:spcAft>
                <a:spcPts val="1000"/>
              </a:spcAft>
              <a:buNone/>
            </a:pPr>
            <a:r>
              <a:rPr lang="en" sz="2600" b="1" dirty="0" smtClean="0">
                <a:latin typeface="+mj-lt"/>
              </a:rPr>
              <a:t>Quan sát Hình 13.1</a:t>
            </a:r>
            <a:endParaRPr sz="2600" b="1" dirty="0">
              <a:latin typeface="+mj-lt"/>
            </a:endParaRPr>
          </a:p>
        </p:txBody>
      </p:sp>
      <p:sp>
        <p:nvSpPr>
          <p:cNvPr id="220" name="Google Shape;220;p1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2" name="Rectangle 1"/>
          <p:cNvSpPr/>
          <p:nvPr/>
        </p:nvSpPr>
        <p:spPr>
          <a:xfrm>
            <a:off x="1418358" y="1309422"/>
            <a:ext cx="6986017" cy="707886"/>
          </a:xfrm>
          <a:prstGeom prst="rect">
            <a:avLst/>
          </a:prstGeom>
        </p:spPr>
        <p:txBody>
          <a:bodyPr wrap="square">
            <a:spAutoFit/>
          </a:bodyPr>
          <a:lstStyle/>
          <a:p>
            <a:r>
              <a:rPr lang="en" sz="2000" i="1" dirty="0" smtClean="0"/>
              <a:t>Em hãy cho biết cơ thể sinh vật nào </a:t>
            </a:r>
          </a:p>
          <a:p>
            <a:r>
              <a:rPr lang="en" sz="2000" i="1" dirty="0" smtClean="0"/>
              <a:t>được cấu tạo từ nhiều tế bào? </a:t>
            </a:r>
            <a:endParaRPr lang="en-US" sz="2000" i="1" dirty="0"/>
          </a:p>
        </p:txBody>
      </p:sp>
      <p:pic>
        <p:nvPicPr>
          <p:cNvPr id="3" name="Picture 2"/>
          <p:cNvPicPr>
            <a:picLocks noChangeAspect="1"/>
          </p:cNvPicPr>
          <p:nvPr/>
        </p:nvPicPr>
        <p:blipFill>
          <a:blip r:embed="rId3"/>
          <a:stretch>
            <a:fillRect/>
          </a:stretch>
        </p:blipFill>
        <p:spPr>
          <a:xfrm>
            <a:off x="2032836" y="2017308"/>
            <a:ext cx="5040964" cy="24588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9">
                                            <p:txEl>
                                              <p:pRg st="0" end="0"/>
                                            </p:txEl>
                                          </p:spTgt>
                                        </p:tgtEl>
                                        <p:attrNameLst>
                                          <p:attrName>style.visibility</p:attrName>
                                        </p:attrNameLst>
                                      </p:cBhvr>
                                      <p:to>
                                        <p:strVal val="visible"/>
                                      </p:to>
                                    </p:set>
                                    <p:animEffect transition="in" filter="wipe(down)">
                                      <p:cBhvr>
                                        <p:cTn id="7" dur="500"/>
                                        <p:tgtEl>
                                          <p:spTgt spid="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pic>
        <p:nvPicPr>
          <p:cNvPr id="4" name="Picture 3"/>
          <p:cNvPicPr>
            <a:picLocks noChangeAspect="1"/>
          </p:cNvPicPr>
          <p:nvPr/>
        </p:nvPicPr>
        <p:blipFill>
          <a:blip r:embed="rId2"/>
          <a:stretch>
            <a:fillRect/>
          </a:stretch>
        </p:blipFill>
        <p:spPr>
          <a:xfrm>
            <a:off x="899769" y="743141"/>
            <a:ext cx="3686861" cy="3876675"/>
          </a:xfrm>
          <a:prstGeom prst="rect">
            <a:avLst/>
          </a:prstGeom>
        </p:spPr>
      </p:pic>
      <p:pic>
        <p:nvPicPr>
          <p:cNvPr id="5" name="Picture 4"/>
          <p:cNvPicPr>
            <a:picLocks noChangeAspect="1"/>
          </p:cNvPicPr>
          <p:nvPr/>
        </p:nvPicPr>
        <p:blipFill>
          <a:blip r:embed="rId3"/>
          <a:stretch>
            <a:fillRect/>
          </a:stretch>
        </p:blipFill>
        <p:spPr>
          <a:xfrm>
            <a:off x="4778899" y="743141"/>
            <a:ext cx="3721364" cy="3876675"/>
          </a:xfrm>
          <a:prstGeom prst="rect">
            <a:avLst/>
          </a:prstGeom>
        </p:spPr>
      </p:pic>
    </p:spTree>
    <p:extLst>
      <p:ext uri="{BB962C8B-B14F-4D97-AF65-F5344CB8AC3E}">
        <p14:creationId xmlns:p14="http://schemas.microsoft.com/office/powerpoint/2010/main" val="90657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Luyện tập</a:t>
            </a:r>
            <a:endParaRPr lang="en-US" sz="2400" dirty="0">
              <a:latin typeface="+mj-lt"/>
            </a:endParaRPr>
          </a:p>
        </p:txBody>
      </p:sp>
      <p:sp>
        <p:nvSpPr>
          <p:cNvPr id="3" name="Text Placeholder 2"/>
          <p:cNvSpPr>
            <a:spLocks noGrp="1"/>
          </p:cNvSpPr>
          <p:nvPr>
            <p:ph type="body" idx="1"/>
          </p:nvPr>
        </p:nvSpPr>
        <p:spPr>
          <a:xfrm>
            <a:off x="643738" y="1303017"/>
            <a:ext cx="7607807" cy="936926"/>
          </a:xfrm>
        </p:spPr>
        <p:txBody>
          <a:bodyPr/>
          <a:lstStyle/>
          <a:p>
            <a:r>
              <a:rPr lang="vi-VN" sz="2000" i="1" dirty="0">
                <a:latin typeface="+mn-lt"/>
              </a:rPr>
              <a:t>Nêu tên cấp độ tổ chức tương ứng với mỗi cấu trúc đã cho trong bảng 13.2 và tên của cấp độ tổ chức liền kề cao hơn nó trong thứ tự tổ chức cơ </a:t>
            </a:r>
            <a:r>
              <a:rPr lang="vi-VN" sz="2000" i="1" dirty="0" smtClean="0">
                <a:latin typeface="+mn-lt"/>
              </a:rPr>
              <a:t>thể</a:t>
            </a:r>
            <a:r>
              <a:rPr lang="en-US" sz="2000" i="1" dirty="0" smtClean="0">
                <a:latin typeface="+mn-lt"/>
              </a:rPr>
              <a:t>.</a:t>
            </a:r>
            <a:endParaRPr lang="en-US" sz="2000" i="1" dirty="0">
              <a:latin typeface="+mn-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1115303723"/>
              </p:ext>
            </p:extLst>
          </p:nvPr>
        </p:nvGraphicFramePr>
        <p:xfrm>
          <a:off x="512064" y="2349923"/>
          <a:ext cx="8068668" cy="2016760"/>
        </p:xfrm>
        <a:graphic>
          <a:graphicData uri="http://schemas.openxmlformats.org/drawingml/2006/table">
            <a:tbl>
              <a:tblPr firstRow="1" bandRow="1">
                <a:tableStyleId>{2C0C35A8-31EE-4B06-98D1-F3640B604409}</a:tableStyleId>
              </a:tblPr>
              <a:tblGrid>
                <a:gridCol w="2340868"/>
                <a:gridCol w="1484986"/>
                <a:gridCol w="1484985"/>
                <a:gridCol w="1250899"/>
                <a:gridCol w="1506930"/>
              </a:tblGrid>
              <a:tr h="901344">
                <a:tc>
                  <a:txBody>
                    <a:bodyPr/>
                    <a:lstStyle/>
                    <a:p>
                      <a:pPr algn="ctr"/>
                      <a:r>
                        <a:rPr lang="en-US" sz="2000" b="1" dirty="0" smtClean="0"/>
                        <a:t>Cấu</a:t>
                      </a:r>
                      <a:r>
                        <a:rPr lang="en-US" sz="2000" b="1" baseline="0" dirty="0" smtClean="0"/>
                        <a:t> trúc</a:t>
                      </a:r>
                    </a:p>
                    <a:p>
                      <a:pPr algn="ctr"/>
                      <a:endParaRPr lang="en-US" sz="2000" b="1" baseline="0" dirty="0" smtClean="0"/>
                    </a:p>
                    <a:p>
                      <a:pPr algn="ctr"/>
                      <a:endParaRPr lang="en-US" sz="2000" b="1" dirty="0"/>
                    </a:p>
                  </a:txBody>
                  <a:tcPr>
                    <a:solidFill>
                      <a:schemeClr val="accent4">
                        <a:lumMod val="20000"/>
                        <a:lumOff val="80000"/>
                      </a:schemeClr>
                    </a:solidFill>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c>
                  <a:txBody>
                    <a:bodyPr/>
                    <a:lstStyle/>
                    <a:p>
                      <a:endParaRPr lang="en-US" sz="2000" dirty="0"/>
                    </a:p>
                  </a:txBody>
                  <a:tcPr/>
                </a:tc>
              </a:tr>
              <a:tr h="370840">
                <a:tc>
                  <a:txBody>
                    <a:bodyPr/>
                    <a:lstStyle/>
                    <a:p>
                      <a:pPr algn="ctr"/>
                      <a:r>
                        <a:rPr lang="en-US" sz="1800" b="1" dirty="0" smtClean="0"/>
                        <a:t>Tên</a:t>
                      </a:r>
                      <a:r>
                        <a:rPr lang="en-US" sz="1800" b="1" baseline="0" dirty="0" smtClean="0"/>
                        <a:t> cấp độ tổ chức</a:t>
                      </a:r>
                      <a:endParaRPr lang="en-US" sz="1800" b="1" dirty="0"/>
                    </a:p>
                  </a:txBody>
                  <a:tcPr>
                    <a:solidFill>
                      <a:schemeClr val="accent4">
                        <a:lumMod val="20000"/>
                        <a:lumOff val="80000"/>
                      </a:schemeClr>
                    </a:solidFill>
                  </a:tcPr>
                </a:tc>
                <a:tc>
                  <a:txBody>
                    <a:bodyPr/>
                    <a:lstStyle/>
                    <a:p>
                      <a:r>
                        <a:rPr lang="en-US" sz="1800" dirty="0" smtClean="0"/>
                        <a:t>Cơ</a:t>
                      </a:r>
                      <a:r>
                        <a:rPr lang="en-US" sz="1800" baseline="0" dirty="0" smtClean="0"/>
                        <a:t> quan</a:t>
                      </a:r>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a:p>
                  </a:txBody>
                  <a:tcPr/>
                </a:tc>
              </a:tr>
              <a:tr h="370840">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smtClean="0"/>
                        <a:t>Tên</a:t>
                      </a:r>
                      <a:r>
                        <a:rPr lang="en-US" sz="1800" b="1" baseline="0" dirty="0" smtClean="0"/>
                        <a:t> cấp độ tổ chức</a:t>
                      </a:r>
                      <a:endParaRPr lang="en-US" sz="1800" b="1" dirty="0" smtClean="0"/>
                    </a:p>
                    <a:p>
                      <a:pPr algn="ctr"/>
                      <a:r>
                        <a:rPr lang="en-US" sz="1800" b="1" dirty="0" smtClean="0"/>
                        <a:t>liền kề</a:t>
                      </a:r>
                      <a:r>
                        <a:rPr lang="en-US" sz="1800" b="1" baseline="0" dirty="0" smtClean="0"/>
                        <a:t> cao hơn</a:t>
                      </a:r>
                      <a:endParaRPr lang="en-US" sz="1800" b="1" dirty="0"/>
                    </a:p>
                  </a:txBody>
                  <a:tcPr>
                    <a:solidFill>
                      <a:schemeClr val="accent4">
                        <a:lumMod val="20000"/>
                        <a:lumOff val="80000"/>
                      </a:schemeClr>
                    </a:solidFill>
                  </a:tcPr>
                </a:tc>
                <a:tc>
                  <a:txBody>
                    <a:bodyPr/>
                    <a:lstStyle/>
                    <a:p>
                      <a:r>
                        <a:rPr lang="en-US" sz="1800" dirty="0" smtClean="0"/>
                        <a:t>Hệ cơ</a:t>
                      </a:r>
                      <a:r>
                        <a:rPr lang="en-US" sz="1800" baseline="0" dirty="0" smtClean="0"/>
                        <a:t> quan</a:t>
                      </a:r>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bl>
          </a:graphicData>
        </a:graphic>
      </p:graphicFrame>
      <p:pic>
        <p:nvPicPr>
          <p:cNvPr id="6" name="Picture 5"/>
          <p:cNvPicPr>
            <a:picLocks noChangeAspect="1"/>
          </p:cNvPicPr>
          <p:nvPr/>
        </p:nvPicPr>
        <p:blipFill>
          <a:blip r:embed="rId2"/>
          <a:stretch>
            <a:fillRect/>
          </a:stretch>
        </p:blipFill>
        <p:spPr>
          <a:xfrm>
            <a:off x="3182416" y="2421958"/>
            <a:ext cx="780517" cy="782726"/>
          </a:xfrm>
          <a:prstGeom prst="rect">
            <a:avLst/>
          </a:prstGeom>
        </p:spPr>
      </p:pic>
      <p:pic>
        <p:nvPicPr>
          <p:cNvPr id="7" name="Picture 6"/>
          <p:cNvPicPr>
            <a:picLocks noChangeAspect="1"/>
          </p:cNvPicPr>
          <p:nvPr/>
        </p:nvPicPr>
        <p:blipFill>
          <a:blip r:embed="rId3"/>
          <a:stretch>
            <a:fillRect/>
          </a:stretch>
        </p:blipFill>
        <p:spPr>
          <a:xfrm>
            <a:off x="4355100" y="2449056"/>
            <a:ext cx="1369810" cy="755628"/>
          </a:xfrm>
          <a:prstGeom prst="rect">
            <a:avLst/>
          </a:prstGeom>
        </p:spPr>
      </p:pic>
      <p:pic>
        <p:nvPicPr>
          <p:cNvPr id="8" name="Picture 7"/>
          <p:cNvPicPr>
            <a:picLocks noChangeAspect="1"/>
          </p:cNvPicPr>
          <p:nvPr/>
        </p:nvPicPr>
        <p:blipFill>
          <a:blip r:embed="rId4"/>
          <a:stretch>
            <a:fillRect/>
          </a:stretch>
        </p:blipFill>
        <p:spPr>
          <a:xfrm>
            <a:off x="5954457" y="2421958"/>
            <a:ext cx="923583" cy="809484"/>
          </a:xfrm>
          <a:prstGeom prst="rect">
            <a:avLst/>
          </a:prstGeom>
        </p:spPr>
      </p:pic>
      <p:pic>
        <p:nvPicPr>
          <p:cNvPr id="9" name="Picture 8"/>
          <p:cNvPicPr>
            <a:picLocks noChangeAspect="1"/>
          </p:cNvPicPr>
          <p:nvPr/>
        </p:nvPicPr>
        <p:blipFill>
          <a:blip r:embed="rId5"/>
          <a:stretch>
            <a:fillRect/>
          </a:stretch>
        </p:blipFill>
        <p:spPr>
          <a:xfrm>
            <a:off x="7309675" y="2421958"/>
            <a:ext cx="839419" cy="809484"/>
          </a:xfrm>
          <a:prstGeom prst="rect">
            <a:avLst/>
          </a:prstGeom>
        </p:spPr>
      </p:pic>
    </p:spTree>
    <p:extLst>
      <p:ext uri="{BB962C8B-B14F-4D97-AF65-F5344CB8AC3E}">
        <p14:creationId xmlns:p14="http://schemas.microsoft.com/office/powerpoint/2010/main" val="43737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par>
                                <p:cTn id="27" presetID="16" presetClass="entr" presetSubtype="2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3259124121"/>
              </p:ext>
            </p:extLst>
          </p:nvPr>
        </p:nvGraphicFramePr>
        <p:xfrm>
          <a:off x="675895" y="1210628"/>
          <a:ext cx="8002830" cy="3242353"/>
        </p:xfrm>
        <a:graphic>
          <a:graphicData uri="http://schemas.openxmlformats.org/drawingml/2006/table">
            <a:tbl>
              <a:tblPr firstRow="1" bandRow="1">
                <a:tableStyleId>{2C0C35A8-31EE-4B06-98D1-F3640B604409}</a:tableStyleId>
              </a:tblPr>
              <a:tblGrid>
                <a:gridCol w="2321767"/>
                <a:gridCol w="1472869"/>
                <a:gridCol w="1472868"/>
                <a:gridCol w="1240692"/>
                <a:gridCol w="1494634"/>
              </a:tblGrid>
              <a:tr h="1433765">
                <a:tc>
                  <a:txBody>
                    <a:bodyPr/>
                    <a:lstStyle/>
                    <a:p>
                      <a:pPr algn="ctr">
                        <a:lnSpc>
                          <a:spcPts val="3000"/>
                        </a:lnSpc>
                        <a:spcBef>
                          <a:spcPts val="200"/>
                        </a:spcBef>
                        <a:spcAft>
                          <a:spcPts val="200"/>
                        </a:spcAft>
                      </a:pPr>
                      <a:r>
                        <a:rPr lang="en-US" sz="2000" b="1" dirty="0" smtClean="0"/>
                        <a:t>Cấu</a:t>
                      </a:r>
                      <a:r>
                        <a:rPr lang="en-US" sz="2000" b="1" baseline="0" dirty="0" smtClean="0"/>
                        <a:t> trúc</a:t>
                      </a:r>
                    </a:p>
                    <a:p>
                      <a:pPr algn="ctr">
                        <a:lnSpc>
                          <a:spcPts val="3000"/>
                        </a:lnSpc>
                        <a:spcBef>
                          <a:spcPts val="200"/>
                        </a:spcBef>
                        <a:spcAft>
                          <a:spcPts val="200"/>
                        </a:spcAft>
                      </a:pPr>
                      <a:endParaRPr lang="en-US" sz="2000" b="1" baseline="0" dirty="0" smtClean="0"/>
                    </a:p>
                    <a:p>
                      <a:pPr algn="ctr">
                        <a:lnSpc>
                          <a:spcPts val="3000"/>
                        </a:lnSpc>
                        <a:spcBef>
                          <a:spcPts val="200"/>
                        </a:spcBef>
                        <a:spcAft>
                          <a:spcPts val="200"/>
                        </a:spcAft>
                      </a:pPr>
                      <a:endParaRPr lang="en-US" sz="2000" b="1" dirty="0"/>
                    </a:p>
                  </a:txBody>
                  <a:tcPr>
                    <a:solidFill>
                      <a:schemeClr val="accent4">
                        <a:lumMod val="20000"/>
                        <a:lumOff val="80000"/>
                      </a:schemeClr>
                    </a:solidFill>
                  </a:tcPr>
                </a:tc>
                <a:tc>
                  <a:txBody>
                    <a:bodyPr/>
                    <a:lstStyle/>
                    <a:p>
                      <a:pPr>
                        <a:lnSpc>
                          <a:spcPts val="3000"/>
                        </a:lnSpc>
                        <a:spcBef>
                          <a:spcPts val="200"/>
                        </a:spcBef>
                        <a:spcAft>
                          <a:spcPts val="200"/>
                        </a:spcAft>
                      </a:pPr>
                      <a:endParaRPr lang="en-US" sz="2000" dirty="0"/>
                    </a:p>
                  </a:txBody>
                  <a:tcPr/>
                </a:tc>
                <a:tc>
                  <a:txBody>
                    <a:bodyPr/>
                    <a:lstStyle/>
                    <a:p>
                      <a:pPr>
                        <a:lnSpc>
                          <a:spcPts val="3000"/>
                        </a:lnSpc>
                        <a:spcBef>
                          <a:spcPts val="200"/>
                        </a:spcBef>
                        <a:spcAft>
                          <a:spcPts val="200"/>
                        </a:spcAft>
                      </a:pPr>
                      <a:endParaRPr lang="en-US" sz="2000" dirty="0"/>
                    </a:p>
                  </a:txBody>
                  <a:tcPr/>
                </a:tc>
                <a:tc>
                  <a:txBody>
                    <a:bodyPr/>
                    <a:lstStyle/>
                    <a:p>
                      <a:pPr>
                        <a:lnSpc>
                          <a:spcPts val="3000"/>
                        </a:lnSpc>
                        <a:spcBef>
                          <a:spcPts val="200"/>
                        </a:spcBef>
                        <a:spcAft>
                          <a:spcPts val="200"/>
                        </a:spcAft>
                      </a:pPr>
                      <a:endParaRPr lang="en-US" sz="2000" dirty="0"/>
                    </a:p>
                  </a:txBody>
                  <a:tcPr/>
                </a:tc>
                <a:tc>
                  <a:txBody>
                    <a:bodyPr/>
                    <a:lstStyle/>
                    <a:p>
                      <a:pPr>
                        <a:lnSpc>
                          <a:spcPts val="3000"/>
                        </a:lnSpc>
                        <a:spcBef>
                          <a:spcPts val="200"/>
                        </a:spcBef>
                        <a:spcAft>
                          <a:spcPts val="200"/>
                        </a:spcAft>
                      </a:pPr>
                      <a:endParaRPr lang="en-US" sz="2000" dirty="0"/>
                    </a:p>
                  </a:txBody>
                  <a:tcPr/>
                </a:tc>
              </a:tr>
              <a:tr h="738212">
                <a:tc>
                  <a:txBody>
                    <a:bodyPr/>
                    <a:lstStyle/>
                    <a:p>
                      <a:pPr algn="ctr">
                        <a:lnSpc>
                          <a:spcPts val="3000"/>
                        </a:lnSpc>
                        <a:spcBef>
                          <a:spcPts val="200"/>
                        </a:spcBef>
                        <a:spcAft>
                          <a:spcPts val="200"/>
                        </a:spcAft>
                      </a:pPr>
                      <a:r>
                        <a:rPr lang="en-US" sz="1800" b="1" dirty="0" smtClean="0"/>
                        <a:t>Tên</a:t>
                      </a:r>
                      <a:r>
                        <a:rPr lang="en-US" sz="1800" b="1" baseline="0" dirty="0" smtClean="0"/>
                        <a:t> cấp độ tổ chức</a:t>
                      </a:r>
                      <a:endParaRPr lang="en-US" sz="1800" b="1" dirty="0"/>
                    </a:p>
                  </a:txBody>
                  <a:tcPr>
                    <a:solidFill>
                      <a:schemeClr val="accent4">
                        <a:lumMod val="20000"/>
                        <a:lumOff val="80000"/>
                      </a:schemeClr>
                    </a:solidFill>
                  </a:tcPr>
                </a:tc>
                <a:tc>
                  <a:txBody>
                    <a:bodyPr/>
                    <a:lstStyle/>
                    <a:p>
                      <a:pPr>
                        <a:lnSpc>
                          <a:spcPts val="3000"/>
                        </a:lnSpc>
                        <a:spcBef>
                          <a:spcPts val="200"/>
                        </a:spcBef>
                        <a:spcAft>
                          <a:spcPts val="200"/>
                        </a:spcAft>
                      </a:pPr>
                      <a:r>
                        <a:rPr lang="en-US" sz="1800" dirty="0" smtClean="0"/>
                        <a:t>Cơ</a:t>
                      </a:r>
                      <a:r>
                        <a:rPr lang="en-US" sz="1800" baseline="0" dirty="0" smtClean="0"/>
                        <a:t> quan</a:t>
                      </a:r>
                      <a:endParaRPr lang="en-US" sz="1800" dirty="0"/>
                    </a:p>
                  </a:txBody>
                  <a:tcPr/>
                </a:tc>
                <a:tc>
                  <a:txBody>
                    <a:bodyPr/>
                    <a:lstStyle/>
                    <a:p>
                      <a:pPr>
                        <a:lnSpc>
                          <a:spcPts val="3000"/>
                        </a:lnSpc>
                        <a:spcBef>
                          <a:spcPts val="200"/>
                        </a:spcBef>
                        <a:spcAft>
                          <a:spcPts val="200"/>
                        </a:spcAft>
                      </a:pPr>
                      <a:r>
                        <a:rPr lang="en-US" sz="1800" dirty="0" smtClean="0"/>
                        <a:t>Tế</a:t>
                      </a:r>
                      <a:r>
                        <a:rPr lang="en-US" sz="1800" baseline="0" dirty="0" smtClean="0"/>
                        <a:t> bào</a:t>
                      </a:r>
                      <a:endParaRPr lang="en-US" sz="1800" dirty="0"/>
                    </a:p>
                  </a:txBody>
                  <a:tcPr/>
                </a:tc>
                <a:tc>
                  <a:txBody>
                    <a:bodyPr/>
                    <a:lstStyle/>
                    <a:p>
                      <a:pPr>
                        <a:lnSpc>
                          <a:spcPts val="3000"/>
                        </a:lnSpc>
                        <a:spcBef>
                          <a:spcPts val="200"/>
                        </a:spcBef>
                        <a:spcAft>
                          <a:spcPts val="200"/>
                        </a:spcAft>
                      </a:pPr>
                      <a:r>
                        <a:rPr lang="en-US" sz="1800" dirty="0" smtClean="0"/>
                        <a:t>Hệ</a:t>
                      </a:r>
                      <a:r>
                        <a:rPr lang="en-US" sz="1800" baseline="0" dirty="0" smtClean="0"/>
                        <a:t> cơ quan</a:t>
                      </a:r>
                      <a:endParaRPr lang="en-US" sz="1800" dirty="0"/>
                    </a:p>
                  </a:txBody>
                  <a:tcPr/>
                </a:tc>
                <a:tc>
                  <a:txBody>
                    <a:bodyPr/>
                    <a:lstStyle/>
                    <a:p>
                      <a:pPr>
                        <a:lnSpc>
                          <a:spcPts val="3000"/>
                        </a:lnSpc>
                        <a:spcBef>
                          <a:spcPts val="200"/>
                        </a:spcBef>
                        <a:spcAft>
                          <a:spcPts val="200"/>
                        </a:spcAft>
                      </a:pPr>
                      <a:r>
                        <a:rPr lang="en-US" sz="1800" dirty="0" smtClean="0"/>
                        <a:t>Cơ</a:t>
                      </a:r>
                      <a:r>
                        <a:rPr lang="en-US" sz="1800" baseline="0" dirty="0" smtClean="0"/>
                        <a:t> thể</a:t>
                      </a:r>
                      <a:endParaRPr lang="en-US" sz="1800" dirty="0"/>
                    </a:p>
                  </a:txBody>
                  <a:tcPr/>
                </a:tc>
              </a:tr>
              <a:tr h="998328">
                <a:tc>
                  <a:txBody>
                    <a:bodyPr/>
                    <a:lstStyle/>
                    <a:p>
                      <a:pPr marL="0" marR="0" indent="0" algn="ctr" defTabSz="914400" rtl="0" eaLnBrk="1" fontAlgn="auto" latinLnBrk="0" hangingPunct="1">
                        <a:lnSpc>
                          <a:spcPts val="3000"/>
                        </a:lnSpc>
                        <a:spcBef>
                          <a:spcPts val="200"/>
                        </a:spcBef>
                        <a:spcAft>
                          <a:spcPts val="200"/>
                        </a:spcAft>
                        <a:buClr>
                          <a:srgbClr val="000000"/>
                        </a:buClr>
                        <a:buSzTx/>
                        <a:buFont typeface="Arial"/>
                        <a:buNone/>
                        <a:tabLst/>
                        <a:defRPr/>
                      </a:pPr>
                      <a:r>
                        <a:rPr lang="en-US" sz="1800" b="1" dirty="0" smtClean="0"/>
                        <a:t>Tên</a:t>
                      </a:r>
                      <a:r>
                        <a:rPr lang="en-US" sz="1800" b="1" baseline="0" dirty="0" smtClean="0"/>
                        <a:t> cấp độ tổ chức</a:t>
                      </a:r>
                      <a:endParaRPr lang="en-US" sz="1800" b="1" dirty="0" smtClean="0"/>
                    </a:p>
                    <a:p>
                      <a:pPr algn="ctr">
                        <a:lnSpc>
                          <a:spcPts val="3000"/>
                        </a:lnSpc>
                        <a:spcBef>
                          <a:spcPts val="200"/>
                        </a:spcBef>
                        <a:spcAft>
                          <a:spcPts val="200"/>
                        </a:spcAft>
                      </a:pPr>
                      <a:r>
                        <a:rPr lang="en-US" sz="1800" b="1" dirty="0" smtClean="0"/>
                        <a:t>liền kề</a:t>
                      </a:r>
                      <a:r>
                        <a:rPr lang="en-US" sz="1800" b="1" baseline="0" dirty="0" smtClean="0"/>
                        <a:t> cao hơn</a:t>
                      </a:r>
                      <a:endParaRPr lang="en-US" sz="1800" b="1" dirty="0"/>
                    </a:p>
                  </a:txBody>
                  <a:tcPr>
                    <a:solidFill>
                      <a:schemeClr val="accent4">
                        <a:lumMod val="20000"/>
                        <a:lumOff val="80000"/>
                      </a:schemeClr>
                    </a:solidFill>
                  </a:tcPr>
                </a:tc>
                <a:tc>
                  <a:txBody>
                    <a:bodyPr/>
                    <a:lstStyle/>
                    <a:p>
                      <a:pPr>
                        <a:lnSpc>
                          <a:spcPts val="3000"/>
                        </a:lnSpc>
                        <a:spcBef>
                          <a:spcPts val="200"/>
                        </a:spcBef>
                        <a:spcAft>
                          <a:spcPts val="200"/>
                        </a:spcAft>
                      </a:pPr>
                      <a:r>
                        <a:rPr lang="en-US" sz="1800" dirty="0" smtClean="0"/>
                        <a:t>Hệ cơ</a:t>
                      </a:r>
                      <a:r>
                        <a:rPr lang="en-US" sz="1800" baseline="0" dirty="0" smtClean="0"/>
                        <a:t> quan</a:t>
                      </a:r>
                      <a:endParaRPr lang="en-US" sz="1800" dirty="0"/>
                    </a:p>
                  </a:txBody>
                  <a:tcPr/>
                </a:tc>
                <a:tc>
                  <a:txBody>
                    <a:bodyPr/>
                    <a:lstStyle/>
                    <a:p>
                      <a:pPr>
                        <a:lnSpc>
                          <a:spcPts val="3000"/>
                        </a:lnSpc>
                        <a:spcBef>
                          <a:spcPts val="200"/>
                        </a:spcBef>
                        <a:spcAft>
                          <a:spcPts val="200"/>
                        </a:spcAft>
                      </a:pPr>
                      <a:r>
                        <a:rPr lang="en-US" sz="1800" dirty="0" smtClean="0"/>
                        <a:t>Mô</a:t>
                      </a:r>
                      <a:endParaRPr lang="en-US" sz="1800" dirty="0"/>
                    </a:p>
                  </a:txBody>
                  <a:tcPr/>
                </a:tc>
                <a:tc>
                  <a:txBody>
                    <a:bodyPr/>
                    <a:lstStyle/>
                    <a:p>
                      <a:pPr>
                        <a:lnSpc>
                          <a:spcPts val="3000"/>
                        </a:lnSpc>
                        <a:spcBef>
                          <a:spcPts val="200"/>
                        </a:spcBef>
                        <a:spcAft>
                          <a:spcPts val="200"/>
                        </a:spcAft>
                      </a:pPr>
                      <a:r>
                        <a:rPr lang="en-US" sz="1800" dirty="0" smtClean="0"/>
                        <a:t>Cơ</a:t>
                      </a:r>
                      <a:r>
                        <a:rPr lang="en-US" sz="1800" baseline="0" dirty="0" smtClean="0"/>
                        <a:t> thể</a:t>
                      </a:r>
                      <a:endParaRPr lang="en-US" sz="1800" dirty="0"/>
                    </a:p>
                  </a:txBody>
                  <a:tcPr/>
                </a:tc>
                <a:tc>
                  <a:txBody>
                    <a:bodyPr/>
                    <a:lstStyle/>
                    <a:p>
                      <a:pPr>
                        <a:lnSpc>
                          <a:spcPts val="3000"/>
                        </a:lnSpc>
                        <a:spcBef>
                          <a:spcPts val="200"/>
                        </a:spcBef>
                        <a:spcAft>
                          <a:spcPts val="200"/>
                        </a:spcAft>
                      </a:pPr>
                      <a:r>
                        <a:rPr lang="en-US" sz="1800" dirty="0" smtClean="0"/>
                        <a:t>Quần</a:t>
                      </a:r>
                      <a:r>
                        <a:rPr lang="en-US" sz="1800" baseline="0" dirty="0" smtClean="0"/>
                        <a:t> thể</a:t>
                      </a:r>
                      <a:endParaRPr lang="en-US" sz="1800" dirty="0"/>
                    </a:p>
                  </a:txBody>
                  <a:tcPr/>
                </a:tc>
              </a:tr>
            </a:tbl>
          </a:graphicData>
        </a:graphic>
      </p:graphicFrame>
      <p:pic>
        <p:nvPicPr>
          <p:cNvPr id="6" name="Picture 5"/>
          <p:cNvPicPr>
            <a:picLocks noChangeAspect="1"/>
          </p:cNvPicPr>
          <p:nvPr/>
        </p:nvPicPr>
        <p:blipFill>
          <a:blip r:embed="rId2"/>
          <a:stretch>
            <a:fillRect/>
          </a:stretch>
        </p:blipFill>
        <p:spPr>
          <a:xfrm>
            <a:off x="3169340" y="1275218"/>
            <a:ext cx="1077852" cy="1080903"/>
          </a:xfrm>
          <a:prstGeom prst="rect">
            <a:avLst/>
          </a:prstGeom>
        </p:spPr>
      </p:pic>
      <p:pic>
        <p:nvPicPr>
          <p:cNvPr id="7" name="Picture 6"/>
          <p:cNvPicPr>
            <a:picLocks noChangeAspect="1"/>
          </p:cNvPicPr>
          <p:nvPr/>
        </p:nvPicPr>
        <p:blipFill>
          <a:blip r:embed="rId3"/>
          <a:stretch>
            <a:fillRect/>
          </a:stretch>
        </p:blipFill>
        <p:spPr>
          <a:xfrm>
            <a:off x="4481778" y="1463667"/>
            <a:ext cx="1343713" cy="1020475"/>
          </a:xfrm>
          <a:prstGeom prst="rect">
            <a:avLst/>
          </a:prstGeom>
        </p:spPr>
      </p:pic>
      <p:pic>
        <p:nvPicPr>
          <p:cNvPr id="8" name="Picture 7"/>
          <p:cNvPicPr>
            <a:picLocks noChangeAspect="1"/>
          </p:cNvPicPr>
          <p:nvPr/>
        </p:nvPicPr>
        <p:blipFill>
          <a:blip r:embed="rId4"/>
          <a:stretch>
            <a:fillRect/>
          </a:stretch>
        </p:blipFill>
        <p:spPr>
          <a:xfrm>
            <a:off x="6216923" y="1313710"/>
            <a:ext cx="923583" cy="1170432"/>
          </a:xfrm>
          <a:prstGeom prst="rect">
            <a:avLst/>
          </a:prstGeom>
        </p:spPr>
      </p:pic>
      <p:pic>
        <p:nvPicPr>
          <p:cNvPr id="9" name="Picture 8"/>
          <p:cNvPicPr>
            <a:picLocks noChangeAspect="1"/>
          </p:cNvPicPr>
          <p:nvPr/>
        </p:nvPicPr>
        <p:blipFill>
          <a:blip r:embed="rId5"/>
          <a:stretch>
            <a:fillRect/>
          </a:stretch>
        </p:blipFill>
        <p:spPr>
          <a:xfrm>
            <a:off x="7531938" y="1398598"/>
            <a:ext cx="839419" cy="1170432"/>
          </a:xfrm>
          <a:prstGeom prst="rect">
            <a:avLst/>
          </a:prstGeom>
        </p:spPr>
      </p:pic>
    </p:spTree>
    <p:extLst>
      <p:ext uri="{BB962C8B-B14F-4D97-AF65-F5344CB8AC3E}">
        <p14:creationId xmlns:p14="http://schemas.microsoft.com/office/powerpoint/2010/main" val="53639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Luyện tập mở rộng</a:t>
            </a:r>
            <a:endParaRPr lang="en-US" sz="2400" dirty="0">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
        <p:nvSpPr>
          <p:cNvPr id="4" name="Rectangle 3"/>
          <p:cNvSpPr/>
          <p:nvPr/>
        </p:nvSpPr>
        <p:spPr>
          <a:xfrm>
            <a:off x="658368" y="1242121"/>
            <a:ext cx="5819242" cy="1015663"/>
          </a:xfrm>
          <a:prstGeom prst="rect">
            <a:avLst/>
          </a:prstGeom>
        </p:spPr>
        <p:txBody>
          <a:bodyPr wrap="square">
            <a:spAutoFit/>
          </a:bodyPr>
          <a:lstStyle/>
          <a:p>
            <a:pPr algn="just"/>
            <a:r>
              <a:rPr lang="en-US" sz="2000" i="1" dirty="0" smtClean="0"/>
              <a:t>Lấy ví dụ về tế bào mô, cơ quan, hệ cơ quan trong cơ thể động vật, thực vật mà em biết theo gợi ý trong Bảng 13.3</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2057203681"/>
              </p:ext>
            </p:extLst>
          </p:nvPr>
        </p:nvGraphicFramePr>
        <p:xfrm>
          <a:off x="1392326" y="2368549"/>
          <a:ext cx="6096000" cy="1981200"/>
        </p:xfrm>
        <a:graphic>
          <a:graphicData uri="http://schemas.openxmlformats.org/drawingml/2006/table">
            <a:tbl>
              <a:tblPr firstRow="1" bandRow="1">
                <a:tableStyleId>{2C0C35A8-31EE-4B06-98D1-F3640B604409}</a:tableStyleId>
              </a:tblPr>
              <a:tblGrid>
                <a:gridCol w="2032000"/>
                <a:gridCol w="2032000"/>
                <a:gridCol w="2032000"/>
              </a:tblGrid>
              <a:tr h="370840">
                <a:tc>
                  <a:txBody>
                    <a:bodyPr/>
                    <a:lstStyle/>
                    <a:p>
                      <a:pPr algn="ctr"/>
                      <a:r>
                        <a:rPr lang="en-US" sz="2000" b="1" dirty="0" smtClean="0"/>
                        <a:t>Cấu</a:t>
                      </a:r>
                      <a:r>
                        <a:rPr lang="en-US" sz="2000" b="1" baseline="0" dirty="0" smtClean="0"/>
                        <a:t> trúc</a:t>
                      </a:r>
                      <a:endParaRPr lang="en-US" sz="2000" b="1" dirty="0"/>
                    </a:p>
                  </a:txBody>
                  <a:tcPr>
                    <a:solidFill>
                      <a:schemeClr val="accent5"/>
                    </a:solidFill>
                  </a:tcPr>
                </a:tc>
                <a:tc>
                  <a:txBody>
                    <a:bodyPr/>
                    <a:lstStyle/>
                    <a:p>
                      <a:pPr algn="ctr"/>
                      <a:r>
                        <a:rPr lang="en-US" sz="2000" b="1" dirty="0" smtClean="0"/>
                        <a:t>Động</a:t>
                      </a:r>
                      <a:r>
                        <a:rPr lang="en-US" sz="2000" b="1" baseline="0" dirty="0" smtClean="0"/>
                        <a:t> vật</a:t>
                      </a:r>
                      <a:endParaRPr lang="en-US" sz="2000" b="1" dirty="0"/>
                    </a:p>
                  </a:txBody>
                  <a:tcPr>
                    <a:solidFill>
                      <a:schemeClr val="accent5"/>
                    </a:solidFill>
                  </a:tcPr>
                </a:tc>
                <a:tc>
                  <a:txBody>
                    <a:bodyPr/>
                    <a:lstStyle/>
                    <a:p>
                      <a:pPr algn="ctr"/>
                      <a:r>
                        <a:rPr lang="en-US" sz="2000" b="1" dirty="0" smtClean="0"/>
                        <a:t>Thực</a:t>
                      </a:r>
                      <a:r>
                        <a:rPr lang="en-US" sz="2000" b="1" baseline="0" dirty="0" smtClean="0"/>
                        <a:t> vật</a:t>
                      </a:r>
                      <a:endParaRPr lang="en-US" sz="2000" b="1" dirty="0"/>
                    </a:p>
                  </a:txBody>
                  <a:tcPr>
                    <a:solidFill>
                      <a:schemeClr val="accent5"/>
                    </a:solidFill>
                  </a:tcPr>
                </a:tc>
              </a:tr>
              <a:tr h="370840">
                <a:tc>
                  <a:txBody>
                    <a:bodyPr/>
                    <a:lstStyle/>
                    <a:p>
                      <a:r>
                        <a:rPr lang="en-US" sz="2000" dirty="0" smtClean="0"/>
                        <a:t>Tế bào</a:t>
                      </a:r>
                      <a:endParaRPr lang="en-US" sz="2000" dirty="0"/>
                    </a:p>
                  </a:txBody>
                  <a:tcPr/>
                </a:tc>
                <a:tc>
                  <a:txBody>
                    <a:bodyPr/>
                    <a:lstStyle/>
                    <a:p>
                      <a:endParaRPr lang="en-US" sz="2000" dirty="0"/>
                    </a:p>
                  </a:txBody>
                  <a:tcPr/>
                </a:tc>
                <a:tc>
                  <a:txBody>
                    <a:bodyPr/>
                    <a:lstStyle/>
                    <a:p>
                      <a:endParaRPr lang="en-US" sz="2000"/>
                    </a:p>
                  </a:txBody>
                  <a:tcPr/>
                </a:tc>
              </a:tr>
              <a:tr h="370840">
                <a:tc>
                  <a:txBody>
                    <a:bodyPr/>
                    <a:lstStyle/>
                    <a:p>
                      <a:r>
                        <a:rPr lang="en-US" sz="2000" dirty="0" smtClean="0"/>
                        <a:t>Mô</a:t>
                      </a:r>
                      <a:r>
                        <a:rPr lang="en-US" sz="2000" baseline="0" dirty="0" smtClean="0"/>
                        <a:t> </a:t>
                      </a:r>
                      <a:endParaRPr lang="en-US" sz="2000" dirty="0"/>
                    </a:p>
                  </a:txBody>
                  <a:tcPr/>
                </a:tc>
                <a:tc>
                  <a:txBody>
                    <a:bodyPr/>
                    <a:lstStyle/>
                    <a:p>
                      <a:endParaRPr lang="en-US" sz="2000" dirty="0"/>
                    </a:p>
                  </a:txBody>
                  <a:tcPr/>
                </a:tc>
                <a:tc>
                  <a:txBody>
                    <a:bodyPr/>
                    <a:lstStyle/>
                    <a:p>
                      <a:endParaRPr lang="en-US" sz="2000" dirty="0"/>
                    </a:p>
                  </a:txBody>
                  <a:tcPr/>
                </a:tc>
              </a:tr>
              <a:tr h="370840">
                <a:tc>
                  <a:txBody>
                    <a:bodyPr/>
                    <a:lstStyle/>
                    <a:p>
                      <a:r>
                        <a:rPr lang="en-US" sz="2000" dirty="0" smtClean="0"/>
                        <a:t>Cơ</a:t>
                      </a:r>
                      <a:r>
                        <a:rPr lang="en-US" sz="2000" baseline="0" dirty="0" smtClean="0"/>
                        <a:t> quan</a:t>
                      </a:r>
                      <a:endParaRPr lang="en-US" sz="2000" dirty="0"/>
                    </a:p>
                  </a:txBody>
                  <a:tcPr/>
                </a:tc>
                <a:tc>
                  <a:txBody>
                    <a:bodyPr/>
                    <a:lstStyle/>
                    <a:p>
                      <a:endParaRPr lang="en-US" sz="2000"/>
                    </a:p>
                  </a:txBody>
                  <a:tcPr/>
                </a:tc>
                <a:tc>
                  <a:txBody>
                    <a:bodyPr/>
                    <a:lstStyle/>
                    <a:p>
                      <a:endParaRPr lang="en-US" sz="2000" dirty="0"/>
                    </a:p>
                  </a:txBody>
                  <a:tcPr/>
                </a:tc>
              </a:tr>
              <a:tr h="370840">
                <a:tc>
                  <a:txBody>
                    <a:bodyPr/>
                    <a:lstStyle/>
                    <a:p>
                      <a:r>
                        <a:rPr lang="en-US" sz="2000" dirty="0" smtClean="0"/>
                        <a:t>Hệ</a:t>
                      </a:r>
                      <a:r>
                        <a:rPr lang="en-US" sz="2000" baseline="0" dirty="0" smtClean="0"/>
                        <a:t> cơ quan</a:t>
                      </a:r>
                      <a:endParaRPr lang="en-US" sz="2000" dirty="0"/>
                    </a:p>
                  </a:txBody>
                  <a:tcPr/>
                </a:tc>
                <a:tc>
                  <a:txBody>
                    <a:bodyPr/>
                    <a:lstStyle/>
                    <a:p>
                      <a:endParaRPr lang="en-US" sz="2000"/>
                    </a:p>
                  </a:txBody>
                  <a:tcPr/>
                </a:tc>
                <a:tc>
                  <a:txBody>
                    <a:bodyPr/>
                    <a:lstStyle/>
                    <a:p>
                      <a:endParaRPr lang="en-US" sz="2000" dirty="0"/>
                    </a:p>
                  </a:txBody>
                  <a:tcPr/>
                </a:tc>
              </a:tr>
            </a:tbl>
          </a:graphicData>
        </a:graphic>
      </p:graphicFrame>
    </p:spTree>
    <p:extLst>
      <p:ext uri="{BB962C8B-B14F-4D97-AF65-F5344CB8AC3E}">
        <p14:creationId xmlns:p14="http://schemas.microsoft.com/office/powerpoint/2010/main" val="322962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3774994620"/>
              </p:ext>
            </p:extLst>
          </p:nvPr>
        </p:nvGraphicFramePr>
        <p:xfrm>
          <a:off x="653429" y="1139596"/>
          <a:ext cx="7750946" cy="3147109"/>
        </p:xfrm>
        <a:graphic>
          <a:graphicData uri="http://schemas.openxmlformats.org/drawingml/2006/table">
            <a:tbl>
              <a:tblPr firstRow="1" bandRow="1">
                <a:tableStyleId>{2C0C35A8-31EE-4B06-98D1-F3640B604409}</a:tableStyleId>
              </a:tblPr>
              <a:tblGrid>
                <a:gridCol w="1802014"/>
                <a:gridCol w="2745605"/>
                <a:gridCol w="3203327"/>
              </a:tblGrid>
              <a:tr h="606689">
                <a:tc>
                  <a:txBody>
                    <a:bodyPr/>
                    <a:lstStyle/>
                    <a:p>
                      <a:pPr algn="ctr">
                        <a:lnSpc>
                          <a:spcPts val="3400"/>
                        </a:lnSpc>
                        <a:spcBef>
                          <a:spcPts val="200"/>
                        </a:spcBef>
                        <a:spcAft>
                          <a:spcPts val="200"/>
                        </a:spcAft>
                      </a:pPr>
                      <a:r>
                        <a:rPr lang="en-US" sz="2000" b="1" dirty="0" smtClean="0"/>
                        <a:t>Cấu</a:t>
                      </a:r>
                      <a:r>
                        <a:rPr lang="en-US" sz="2000" b="1" baseline="0" dirty="0" smtClean="0"/>
                        <a:t> trúc</a:t>
                      </a:r>
                      <a:endParaRPr lang="en-US" sz="2000" b="1" dirty="0"/>
                    </a:p>
                  </a:txBody>
                  <a:tcPr>
                    <a:solidFill>
                      <a:schemeClr val="accent5"/>
                    </a:solidFill>
                  </a:tcPr>
                </a:tc>
                <a:tc>
                  <a:txBody>
                    <a:bodyPr/>
                    <a:lstStyle/>
                    <a:p>
                      <a:pPr algn="ctr">
                        <a:lnSpc>
                          <a:spcPts val="3400"/>
                        </a:lnSpc>
                        <a:spcBef>
                          <a:spcPts val="200"/>
                        </a:spcBef>
                        <a:spcAft>
                          <a:spcPts val="200"/>
                        </a:spcAft>
                      </a:pPr>
                      <a:r>
                        <a:rPr lang="en-US" sz="2000" b="1" dirty="0" smtClean="0"/>
                        <a:t>Động</a:t>
                      </a:r>
                      <a:r>
                        <a:rPr lang="en-US" sz="2000" b="1" baseline="0" dirty="0" smtClean="0"/>
                        <a:t> vật</a:t>
                      </a:r>
                      <a:endParaRPr lang="en-US" sz="2000" b="1" dirty="0"/>
                    </a:p>
                  </a:txBody>
                  <a:tcPr>
                    <a:solidFill>
                      <a:schemeClr val="accent5"/>
                    </a:solidFill>
                  </a:tcPr>
                </a:tc>
                <a:tc>
                  <a:txBody>
                    <a:bodyPr/>
                    <a:lstStyle/>
                    <a:p>
                      <a:pPr algn="ctr">
                        <a:lnSpc>
                          <a:spcPts val="3400"/>
                        </a:lnSpc>
                        <a:spcBef>
                          <a:spcPts val="200"/>
                        </a:spcBef>
                        <a:spcAft>
                          <a:spcPts val="200"/>
                        </a:spcAft>
                      </a:pPr>
                      <a:r>
                        <a:rPr lang="en-US" sz="2000" b="1" dirty="0" smtClean="0"/>
                        <a:t>Thực</a:t>
                      </a:r>
                      <a:r>
                        <a:rPr lang="en-US" sz="2000" b="1" baseline="0" dirty="0" smtClean="0"/>
                        <a:t> vật</a:t>
                      </a:r>
                      <a:endParaRPr lang="en-US" sz="2000" b="1" dirty="0"/>
                    </a:p>
                  </a:txBody>
                  <a:tcPr>
                    <a:solidFill>
                      <a:schemeClr val="accent5"/>
                    </a:solidFill>
                  </a:tcPr>
                </a:tc>
              </a:tr>
              <a:tr h="635105">
                <a:tc>
                  <a:txBody>
                    <a:bodyPr/>
                    <a:lstStyle/>
                    <a:p>
                      <a:pPr fontAlgn="t">
                        <a:lnSpc>
                          <a:spcPts val="3400"/>
                        </a:lnSpc>
                        <a:spcBef>
                          <a:spcPts val="200"/>
                        </a:spcBef>
                        <a:spcAft>
                          <a:spcPts val="200"/>
                        </a:spcAft>
                      </a:pPr>
                      <a:r>
                        <a:rPr lang="en-US" sz="2000" dirty="0" smtClean="0">
                          <a:effectLst/>
                        </a:rPr>
                        <a:t>Tế </a:t>
                      </a:r>
                      <a:r>
                        <a:rPr lang="en-US" sz="2000" dirty="0">
                          <a:effectLst/>
                        </a:rPr>
                        <a:t>bào</a:t>
                      </a:r>
                    </a:p>
                  </a:txBody>
                  <a:tcPr marL="31750" marR="31750" marT="31750" marB="31750"/>
                </a:tc>
                <a:tc>
                  <a:txBody>
                    <a:bodyPr/>
                    <a:lstStyle/>
                    <a:p>
                      <a:pPr fontAlgn="t">
                        <a:lnSpc>
                          <a:spcPts val="3400"/>
                        </a:lnSpc>
                        <a:spcBef>
                          <a:spcPts val="200"/>
                        </a:spcBef>
                        <a:spcAft>
                          <a:spcPts val="200"/>
                        </a:spcAft>
                      </a:pPr>
                      <a:r>
                        <a:rPr lang="en-US" sz="2000" dirty="0" smtClean="0">
                          <a:effectLst/>
                        </a:rPr>
                        <a:t>Tế </a:t>
                      </a:r>
                      <a:r>
                        <a:rPr lang="en-US" sz="2000" dirty="0">
                          <a:effectLst/>
                        </a:rPr>
                        <a:t>bào thần kinh</a:t>
                      </a:r>
                    </a:p>
                  </a:txBody>
                  <a:tcPr marL="31750" marR="31750" marT="31750" marB="31750"/>
                </a:tc>
                <a:tc>
                  <a:txBody>
                    <a:bodyPr/>
                    <a:lstStyle/>
                    <a:p>
                      <a:pPr fontAlgn="t">
                        <a:lnSpc>
                          <a:spcPts val="3400"/>
                        </a:lnSpc>
                        <a:spcBef>
                          <a:spcPts val="200"/>
                        </a:spcBef>
                        <a:spcAft>
                          <a:spcPts val="200"/>
                        </a:spcAft>
                      </a:pPr>
                      <a:r>
                        <a:rPr lang="en-US" sz="2000" dirty="0" smtClean="0">
                          <a:effectLst/>
                        </a:rPr>
                        <a:t>Tế </a:t>
                      </a:r>
                      <a:r>
                        <a:rPr lang="en-US" sz="2000" dirty="0">
                          <a:effectLst/>
                        </a:rPr>
                        <a:t>bào vảy hành (củ hành)</a:t>
                      </a:r>
                    </a:p>
                  </a:txBody>
                  <a:tcPr marL="31750" marR="31750" marT="31750" marB="31750"/>
                </a:tc>
              </a:tr>
              <a:tr h="635105">
                <a:tc>
                  <a:txBody>
                    <a:bodyPr/>
                    <a:lstStyle/>
                    <a:p>
                      <a:pPr fontAlgn="t">
                        <a:lnSpc>
                          <a:spcPts val="3400"/>
                        </a:lnSpc>
                        <a:spcBef>
                          <a:spcPts val="200"/>
                        </a:spcBef>
                        <a:spcAft>
                          <a:spcPts val="200"/>
                        </a:spcAft>
                      </a:pPr>
                      <a:r>
                        <a:rPr lang="en-US" sz="2000" dirty="0">
                          <a:effectLst/>
                        </a:rPr>
                        <a:t>Mô</a:t>
                      </a:r>
                    </a:p>
                  </a:txBody>
                  <a:tcPr marL="31750" marR="31750" marT="31750" marB="31750"/>
                </a:tc>
                <a:tc>
                  <a:txBody>
                    <a:bodyPr/>
                    <a:lstStyle/>
                    <a:p>
                      <a:pPr fontAlgn="t">
                        <a:lnSpc>
                          <a:spcPts val="3400"/>
                        </a:lnSpc>
                        <a:spcBef>
                          <a:spcPts val="200"/>
                        </a:spcBef>
                        <a:spcAft>
                          <a:spcPts val="200"/>
                        </a:spcAft>
                      </a:pPr>
                      <a:r>
                        <a:rPr lang="en-US" sz="2000" dirty="0" smtClean="0">
                          <a:effectLst/>
                        </a:rPr>
                        <a:t>Mô </a:t>
                      </a:r>
                      <a:r>
                        <a:rPr lang="en-US" sz="2000" dirty="0">
                          <a:effectLst/>
                        </a:rPr>
                        <a:t>liên kết ( ruột non)</a:t>
                      </a:r>
                    </a:p>
                  </a:txBody>
                  <a:tcPr marL="31750" marR="31750" marT="31750" marB="31750"/>
                </a:tc>
                <a:tc>
                  <a:txBody>
                    <a:bodyPr/>
                    <a:lstStyle/>
                    <a:p>
                      <a:pPr fontAlgn="t">
                        <a:lnSpc>
                          <a:spcPts val="3400"/>
                        </a:lnSpc>
                        <a:spcBef>
                          <a:spcPts val="200"/>
                        </a:spcBef>
                        <a:spcAft>
                          <a:spcPts val="200"/>
                        </a:spcAft>
                      </a:pPr>
                      <a:r>
                        <a:rPr lang="en-US" sz="2000" dirty="0" smtClean="0">
                          <a:effectLst/>
                        </a:rPr>
                        <a:t>Mô </a:t>
                      </a:r>
                      <a:r>
                        <a:rPr lang="en-US" sz="2000" dirty="0">
                          <a:effectLst/>
                        </a:rPr>
                        <a:t>giậu (lá cây)</a:t>
                      </a:r>
                    </a:p>
                  </a:txBody>
                  <a:tcPr marL="31750" marR="31750" marT="31750" marB="31750"/>
                </a:tc>
              </a:tr>
              <a:tr h="635105">
                <a:tc>
                  <a:txBody>
                    <a:bodyPr/>
                    <a:lstStyle/>
                    <a:p>
                      <a:pPr fontAlgn="t">
                        <a:lnSpc>
                          <a:spcPts val="3400"/>
                        </a:lnSpc>
                        <a:spcBef>
                          <a:spcPts val="200"/>
                        </a:spcBef>
                        <a:spcAft>
                          <a:spcPts val="200"/>
                        </a:spcAft>
                      </a:pPr>
                      <a:r>
                        <a:rPr lang="vi-VN" sz="2000" dirty="0">
                          <a:effectLst/>
                        </a:rPr>
                        <a:t>Cơ quan</a:t>
                      </a:r>
                    </a:p>
                  </a:txBody>
                  <a:tcPr marL="31750" marR="31750" marT="31750" marB="31750"/>
                </a:tc>
                <a:tc>
                  <a:txBody>
                    <a:bodyPr/>
                    <a:lstStyle/>
                    <a:p>
                      <a:pPr fontAlgn="t">
                        <a:lnSpc>
                          <a:spcPts val="3400"/>
                        </a:lnSpc>
                        <a:spcBef>
                          <a:spcPts val="200"/>
                        </a:spcBef>
                        <a:spcAft>
                          <a:spcPts val="200"/>
                        </a:spcAft>
                      </a:pPr>
                      <a:r>
                        <a:rPr lang="en-US" sz="2000" dirty="0" smtClean="0">
                          <a:effectLst/>
                        </a:rPr>
                        <a:t>C</a:t>
                      </a:r>
                      <a:r>
                        <a:rPr lang="vi-VN" sz="2000" dirty="0" smtClean="0">
                          <a:effectLst/>
                        </a:rPr>
                        <a:t>ơ </a:t>
                      </a:r>
                      <a:r>
                        <a:rPr lang="vi-VN" sz="2000" dirty="0">
                          <a:effectLst/>
                        </a:rPr>
                        <a:t>quan tiêu hóa</a:t>
                      </a:r>
                    </a:p>
                  </a:txBody>
                  <a:tcPr marL="31750" marR="31750" marT="31750" marB="31750"/>
                </a:tc>
                <a:tc>
                  <a:txBody>
                    <a:bodyPr/>
                    <a:lstStyle/>
                    <a:p>
                      <a:pPr fontAlgn="t">
                        <a:lnSpc>
                          <a:spcPts val="3400"/>
                        </a:lnSpc>
                        <a:spcBef>
                          <a:spcPts val="200"/>
                        </a:spcBef>
                        <a:spcAft>
                          <a:spcPts val="200"/>
                        </a:spcAft>
                      </a:pPr>
                      <a:r>
                        <a:rPr lang="en-US" sz="2000" dirty="0" smtClean="0">
                          <a:effectLst/>
                        </a:rPr>
                        <a:t>C</a:t>
                      </a:r>
                      <a:r>
                        <a:rPr lang="vi-VN" sz="2000" dirty="0" smtClean="0">
                          <a:effectLst/>
                        </a:rPr>
                        <a:t>ơ </a:t>
                      </a:r>
                      <a:r>
                        <a:rPr lang="vi-VN" sz="2000" dirty="0">
                          <a:effectLst/>
                        </a:rPr>
                        <a:t>quan hô hấp</a:t>
                      </a:r>
                    </a:p>
                  </a:txBody>
                  <a:tcPr marL="31750" marR="31750" marT="31750" marB="31750"/>
                </a:tc>
              </a:tr>
              <a:tr h="635105">
                <a:tc>
                  <a:txBody>
                    <a:bodyPr/>
                    <a:lstStyle/>
                    <a:p>
                      <a:pPr fontAlgn="t">
                        <a:lnSpc>
                          <a:spcPts val="3400"/>
                        </a:lnSpc>
                        <a:spcBef>
                          <a:spcPts val="200"/>
                        </a:spcBef>
                        <a:spcAft>
                          <a:spcPts val="200"/>
                        </a:spcAft>
                      </a:pPr>
                      <a:r>
                        <a:rPr lang="vi-VN" sz="2000" dirty="0">
                          <a:effectLst/>
                        </a:rPr>
                        <a:t>Hệ cơ quan</a:t>
                      </a:r>
                    </a:p>
                  </a:txBody>
                  <a:tcPr marL="31750" marR="31750" marT="31750" marB="31750"/>
                </a:tc>
                <a:tc>
                  <a:txBody>
                    <a:bodyPr/>
                    <a:lstStyle/>
                    <a:p>
                      <a:pPr fontAlgn="t">
                        <a:lnSpc>
                          <a:spcPts val="3400"/>
                        </a:lnSpc>
                        <a:spcBef>
                          <a:spcPts val="200"/>
                        </a:spcBef>
                        <a:spcAft>
                          <a:spcPts val="200"/>
                        </a:spcAft>
                      </a:pPr>
                      <a:r>
                        <a:rPr lang="en-US" sz="2000" dirty="0" smtClean="0">
                          <a:effectLst/>
                        </a:rPr>
                        <a:t>Hệ </a:t>
                      </a:r>
                      <a:r>
                        <a:rPr lang="en-US" sz="2000" dirty="0">
                          <a:effectLst/>
                        </a:rPr>
                        <a:t>tuần hoàn</a:t>
                      </a:r>
                    </a:p>
                  </a:txBody>
                  <a:tcPr marL="31750" marR="31750" marT="31750" marB="31750"/>
                </a:tc>
                <a:tc>
                  <a:txBody>
                    <a:bodyPr/>
                    <a:lstStyle/>
                    <a:p>
                      <a:pPr fontAlgn="t">
                        <a:lnSpc>
                          <a:spcPts val="3400"/>
                        </a:lnSpc>
                        <a:spcBef>
                          <a:spcPts val="200"/>
                        </a:spcBef>
                        <a:spcAft>
                          <a:spcPts val="200"/>
                        </a:spcAft>
                      </a:pPr>
                      <a:r>
                        <a:rPr lang="en-US" sz="2000" dirty="0" smtClean="0">
                          <a:effectLst/>
                        </a:rPr>
                        <a:t>Hệ </a:t>
                      </a:r>
                      <a:r>
                        <a:rPr lang="en-US" sz="2000" dirty="0">
                          <a:effectLst/>
                        </a:rPr>
                        <a:t>hô hấp</a:t>
                      </a:r>
                    </a:p>
                  </a:txBody>
                  <a:tcPr marL="31750" marR="31750" marT="31750" marB="31750"/>
                </a:tc>
              </a:tr>
            </a:tbl>
          </a:graphicData>
        </a:graphic>
      </p:graphicFrame>
    </p:spTree>
    <p:extLst>
      <p:ext uri="{BB962C8B-B14F-4D97-AF65-F5344CB8AC3E}">
        <p14:creationId xmlns:p14="http://schemas.microsoft.com/office/powerpoint/2010/main" val="332369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1"/>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400" dirty="0" smtClean="0">
                <a:latin typeface="+mj-lt"/>
              </a:rPr>
              <a:t>Hướng dẫn về nhà</a:t>
            </a:r>
            <a:endParaRPr sz="2400" dirty="0">
              <a:latin typeface="+mj-lt"/>
            </a:endParaRPr>
          </a:p>
        </p:txBody>
      </p:sp>
      <p:sp>
        <p:nvSpPr>
          <p:cNvPr id="338" name="Google Shape;338;p3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35</a:t>
            </a:fld>
            <a:endParaRPr/>
          </a:p>
        </p:txBody>
      </p:sp>
      <p:sp>
        <p:nvSpPr>
          <p:cNvPr id="339" name="Google Shape;339;p31"/>
          <p:cNvSpPr/>
          <p:nvPr/>
        </p:nvSpPr>
        <p:spPr>
          <a:xfrm>
            <a:off x="7812624" y="3691500"/>
            <a:ext cx="906340" cy="903912"/>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0" name="Google Shape;340;p31"/>
          <p:cNvGrpSpPr/>
          <p:nvPr/>
        </p:nvGrpSpPr>
        <p:grpSpPr>
          <a:xfrm>
            <a:off x="4902417" y="1599099"/>
            <a:ext cx="3152632" cy="2996118"/>
            <a:chOff x="5554842" y="1189775"/>
            <a:chExt cx="3664999" cy="3483048"/>
          </a:xfrm>
        </p:grpSpPr>
        <p:sp>
          <p:nvSpPr>
            <p:cNvPr id="341" name="Google Shape;341;p31"/>
            <p:cNvSpPr/>
            <p:nvPr/>
          </p:nvSpPr>
          <p:spPr>
            <a:xfrm>
              <a:off x="5632317" y="1189775"/>
              <a:ext cx="3305700" cy="669000"/>
            </a:xfrm>
            <a:prstGeom prst="chevron">
              <a:avLst>
                <a:gd name="adj"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smtClean="0">
                  <a:solidFill>
                    <a:schemeClr val="dk1"/>
                  </a:solidFill>
                  <a:latin typeface="+mj-lt"/>
                  <a:ea typeface="Amatic SC"/>
                  <a:cs typeface="Amatic SC"/>
                  <a:sym typeface="Amatic SC"/>
                </a:rPr>
                <a:t>Tìm</a:t>
              </a:r>
              <a:r>
                <a:rPr lang="en" sz="2000" b="1" dirty="0" smtClean="0">
                  <a:solidFill>
                    <a:schemeClr val="dk1"/>
                  </a:solidFill>
                  <a:latin typeface="+mj-lt"/>
                  <a:ea typeface="Amatic SC"/>
                  <a:cs typeface="Amatic SC"/>
                  <a:sym typeface="Amatic SC"/>
                </a:rPr>
                <a:t> hiểu bài</a:t>
              </a:r>
              <a:endParaRPr sz="2000" b="1" dirty="0">
                <a:solidFill>
                  <a:schemeClr val="dk1"/>
                </a:solidFill>
                <a:latin typeface="+mj-lt"/>
                <a:ea typeface="Amatic SC"/>
                <a:cs typeface="Amatic SC"/>
                <a:sym typeface="Amatic SC"/>
              </a:endParaRPr>
            </a:p>
          </p:txBody>
        </p:sp>
        <p:sp>
          <p:nvSpPr>
            <p:cNvPr id="342" name="Google Shape;342;p31"/>
            <p:cNvSpPr txBox="1"/>
            <p:nvPr/>
          </p:nvSpPr>
          <p:spPr>
            <a:xfrm>
              <a:off x="5554842" y="2057124"/>
              <a:ext cx="3664999" cy="2615699"/>
            </a:xfrm>
            <a:prstGeom prst="rect">
              <a:avLst/>
            </a:prstGeom>
            <a:noFill/>
            <a:ln>
              <a:noFill/>
            </a:ln>
          </p:spPr>
          <p:txBody>
            <a:bodyPr spcFirstLastPara="1" wrap="square" lIns="91425" tIns="91425" rIns="91425" bIns="91425" anchor="t" anchorCtr="0">
              <a:noAutofit/>
            </a:bodyPr>
            <a:lstStyle/>
            <a:p>
              <a:pPr marL="0" lvl="0" indent="0" algn="l" rtl="0">
                <a:lnSpc>
                  <a:spcPts val="2200"/>
                </a:lnSpc>
                <a:spcBef>
                  <a:spcPts val="200"/>
                </a:spcBef>
                <a:spcAft>
                  <a:spcPts val="200"/>
                </a:spcAft>
                <a:buNone/>
              </a:pPr>
              <a:r>
                <a:rPr lang="en" sz="2000" dirty="0" smtClean="0">
                  <a:solidFill>
                    <a:schemeClr val="dk1"/>
                  </a:solidFill>
                  <a:latin typeface="+mn-lt"/>
                  <a:ea typeface="Nunito"/>
                  <a:cs typeface="Nunito"/>
                  <a:sym typeface="Nunito"/>
                </a:rPr>
                <a:t>Đọc trước Bài 14 – </a:t>
              </a:r>
            </a:p>
            <a:p>
              <a:pPr marL="0" lvl="0" indent="0" algn="l" rtl="0">
                <a:lnSpc>
                  <a:spcPts val="2200"/>
                </a:lnSpc>
                <a:spcBef>
                  <a:spcPts val="200"/>
                </a:spcBef>
                <a:spcAft>
                  <a:spcPts val="200"/>
                </a:spcAft>
                <a:buNone/>
              </a:pPr>
              <a:r>
                <a:rPr lang="en" sz="2000" dirty="0" smtClean="0">
                  <a:solidFill>
                    <a:schemeClr val="dk1"/>
                  </a:solidFill>
                  <a:latin typeface="+mn-lt"/>
                  <a:ea typeface="Nunito"/>
                  <a:cs typeface="Nunito"/>
                  <a:sym typeface="Nunito"/>
                </a:rPr>
                <a:t>Phân loại thế giới sống</a:t>
              </a:r>
              <a:endParaRPr sz="2000" dirty="0">
                <a:solidFill>
                  <a:schemeClr val="dk1"/>
                </a:solidFill>
                <a:latin typeface="+mn-lt"/>
                <a:ea typeface="Nunito"/>
                <a:cs typeface="Nunito"/>
                <a:sym typeface="Nunito"/>
              </a:endParaRPr>
            </a:p>
          </p:txBody>
        </p:sp>
      </p:grpSp>
      <p:grpSp>
        <p:nvGrpSpPr>
          <p:cNvPr id="343" name="Google Shape;343;p31"/>
          <p:cNvGrpSpPr/>
          <p:nvPr/>
        </p:nvGrpSpPr>
        <p:grpSpPr>
          <a:xfrm>
            <a:off x="1569572" y="1599292"/>
            <a:ext cx="3332845" cy="2995927"/>
            <a:chOff x="-327452" y="1189999"/>
            <a:chExt cx="3874500" cy="3482826"/>
          </a:xfrm>
        </p:grpSpPr>
        <p:sp>
          <p:nvSpPr>
            <p:cNvPr id="344" name="Google Shape;344;p31"/>
            <p:cNvSpPr/>
            <p:nvPr/>
          </p:nvSpPr>
          <p:spPr>
            <a:xfrm>
              <a:off x="-327452" y="1189999"/>
              <a:ext cx="3874500" cy="669000"/>
            </a:xfrm>
            <a:prstGeom prst="homePlate">
              <a:avLst>
                <a:gd name="adj" fmla="val 500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smtClean="0">
                  <a:solidFill>
                    <a:schemeClr val="dk1"/>
                  </a:solidFill>
                  <a:latin typeface="+mj-lt"/>
                  <a:ea typeface="Amatic SC"/>
                  <a:cs typeface="Amatic SC"/>
                  <a:sym typeface="Amatic SC"/>
                </a:rPr>
                <a:t>Làm bài tập</a:t>
              </a:r>
              <a:endParaRPr sz="2000" b="1" dirty="0">
                <a:solidFill>
                  <a:schemeClr val="dk1"/>
                </a:solidFill>
                <a:latin typeface="+mj-lt"/>
                <a:ea typeface="Amatic SC"/>
                <a:cs typeface="Amatic SC"/>
                <a:sym typeface="Amatic SC"/>
              </a:endParaRPr>
            </a:p>
          </p:txBody>
        </p:sp>
        <p:sp>
          <p:nvSpPr>
            <p:cNvPr id="345" name="Google Shape;345;p31"/>
            <p:cNvSpPr txBox="1"/>
            <p:nvPr/>
          </p:nvSpPr>
          <p:spPr>
            <a:xfrm>
              <a:off x="-248215" y="2057125"/>
              <a:ext cx="3139777" cy="2615700"/>
            </a:xfrm>
            <a:prstGeom prst="rect">
              <a:avLst/>
            </a:prstGeom>
            <a:noFill/>
            <a:ln>
              <a:noFill/>
            </a:ln>
          </p:spPr>
          <p:txBody>
            <a:bodyPr spcFirstLastPara="1" wrap="square" lIns="91425" tIns="91425" rIns="91425" bIns="91425" anchor="t" anchorCtr="0">
              <a:noAutofit/>
            </a:bodyPr>
            <a:lstStyle/>
            <a:p>
              <a:pPr marL="0" lvl="0" indent="0" algn="l" rtl="0">
                <a:lnSpc>
                  <a:spcPts val="2200"/>
                </a:lnSpc>
                <a:spcBef>
                  <a:spcPts val="200"/>
                </a:spcBef>
                <a:spcAft>
                  <a:spcPts val="200"/>
                </a:spcAft>
                <a:buNone/>
              </a:pPr>
              <a:r>
                <a:rPr lang="en" sz="2000" dirty="0" smtClean="0">
                  <a:solidFill>
                    <a:schemeClr val="dk1"/>
                  </a:solidFill>
                  <a:latin typeface="+mn-lt"/>
                  <a:ea typeface="Nunito"/>
                  <a:cs typeface="Nunito"/>
                  <a:sym typeface="Nunito"/>
                </a:rPr>
                <a:t>Trả lời câu hỏi 5, 6 SGK trang 83</a:t>
              </a:r>
              <a:endParaRPr sz="2000" dirty="0">
                <a:solidFill>
                  <a:schemeClr val="dk1"/>
                </a:solidFill>
                <a:latin typeface="+mn-lt"/>
                <a:ea typeface="Nunito"/>
                <a:cs typeface="Nunito"/>
                <a:sym typeface="Nuni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barn(inVertical)">
                                      <p:cBhvr>
                                        <p:cTn id="7" dur="500"/>
                                        <p:tgtEl>
                                          <p:spTgt spid="3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43"/>
                                        </p:tgtEl>
                                        <p:attrNameLst>
                                          <p:attrName>style.visibility</p:attrName>
                                        </p:attrNameLst>
                                      </p:cBhvr>
                                      <p:to>
                                        <p:strVal val="visible"/>
                                      </p:to>
                                    </p:set>
                                    <p:animEffect transition="in" filter="barn(inVertical)">
                                      <p:cBhvr>
                                        <p:cTn id="12" dur="500"/>
                                        <p:tgtEl>
                                          <p:spTgt spid="343"/>
                                        </p:tgtEl>
                                      </p:cBhvr>
                                    </p:animEffect>
                                  </p:childTnLst>
                                </p:cTn>
                              </p:par>
                              <p:par>
                                <p:cTn id="13" presetID="16" presetClass="entr" presetSubtype="21" fill="hold" nodeType="withEffect">
                                  <p:stCondLst>
                                    <p:cond delay="0"/>
                                  </p:stCondLst>
                                  <p:childTnLst>
                                    <p:set>
                                      <p:cBhvr>
                                        <p:cTn id="14" dur="1" fill="hold">
                                          <p:stCondLst>
                                            <p:cond delay="0"/>
                                          </p:stCondLst>
                                        </p:cTn>
                                        <p:tgtEl>
                                          <p:spTgt spid="340"/>
                                        </p:tgtEl>
                                        <p:attrNameLst>
                                          <p:attrName>style.visibility</p:attrName>
                                        </p:attrNameLst>
                                      </p:cBhvr>
                                      <p:to>
                                        <p:strVal val="visible"/>
                                      </p:to>
                                    </p:set>
                                    <p:animEffect transition="in" filter="barn(inVertical)">
                                      <p:cBhvr>
                                        <p:cTn id="15" dur="50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5941" y="1758771"/>
            <a:ext cx="6933062" cy="1680600"/>
          </a:xfrm>
        </p:spPr>
        <p:txBody>
          <a:bodyPr/>
          <a:lstStyle/>
          <a:p>
            <a:pPr>
              <a:lnSpc>
                <a:spcPts val="4400"/>
              </a:lnSpc>
              <a:spcBef>
                <a:spcPts val="200"/>
              </a:spcBef>
              <a:spcAft>
                <a:spcPts val="200"/>
              </a:spcAft>
            </a:pPr>
            <a:r>
              <a:rPr lang="en-US" sz="3400" dirty="0" smtClean="0">
                <a:latin typeface="+mj-lt"/>
              </a:rPr>
              <a:t>CẢM ƠN CÁC EM </a:t>
            </a:r>
            <a:br>
              <a:rPr lang="en-US" sz="3400" dirty="0" smtClean="0">
                <a:latin typeface="+mj-lt"/>
              </a:rPr>
            </a:br>
            <a:r>
              <a:rPr lang="en-US" sz="3400" dirty="0" smtClean="0">
                <a:latin typeface="+mj-lt"/>
              </a:rPr>
              <a:t>ĐÃ LẮNG NGHE BÀI GIẢNG!</a:t>
            </a:r>
            <a:endParaRPr lang="en-US" sz="3400" dirty="0">
              <a:latin typeface="+mj-lt"/>
            </a:endParaRPr>
          </a:p>
        </p:txBody>
      </p:sp>
    </p:spTree>
    <p:extLst>
      <p:ext uri="{BB962C8B-B14F-4D97-AF65-F5344CB8AC3E}">
        <p14:creationId xmlns:p14="http://schemas.microsoft.com/office/powerpoint/2010/main" val="99251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1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201" name="Google Shape;201;p17"/>
          <p:cNvGrpSpPr/>
          <p:nvPr/>
        </p:nvGrpSpPr>
        <p:grpSpPr>
          <a:xfrm>
            <a:off x="3317258" y="473609"/>
            <a:ext cx="2509394" cy="2463112"/>
            <a:chOff x="576654" y="555403"/>
            <a:chExt cx="3865959" cy="3794658"/>
          </a:xfrm>
        </p:grpSpPr>
        <p:sp>
          <p:nvSpPr>
            <p:cNvPr id="202" name="Google Shape;202;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Rectangle 1"/>
          <p:cNvSpPr/>
          <p:nvPr/>
        </p:nvSpPr>
        <p:spPr>
          <a:xfrm>
            <a:off x="1375259" y="1645540"/>
            <a:ext cx="6781189" cy="1752531"/>
          </a:xfrm>
          <a:prstGeom prst="rect">
            <a:avLst/>
          </a:prstGeom>
        </p:spPr>
        <p:txBody>
          <a:bodyPr wrap="square">
            <a:spAutoFit/>
          </a:bodyPr>
          <a:lstStyle/>
          <a:p>
            <a:pPr marL="342900" indent="-342900" algn="just">
              <a:lnSpc>
                <a:spcPts val="3200"/>
              </a:lnSpc>
              <a:spcBef>
                <a:spcPts val="200"/>
              </a:spcBef>
              <a:spcAft>
                <a:spcPts val="200"/>
              </a:spcAft>
              <a:buFont typeface="Wingdings" panose="05000000000000000000" pitchFamily="2" charset="2"/>
              <a:buChar char="§"/>
            </a:pPr>
            <a:r>
              <a:rPr lang="nl-NL" sz="2400" dirty="0" smtClean="0">
                <a:solidFill>
                  <a:schemeClr val="accent4">
                    <a:lumMod val="50000"/>
                  </a:schemeClr>
                </a:solidFill>
                <a:latin typeface="+mj-lt"/>
                <a:ea typeface="Calibri" panose="020F0502020204030204" pitchFamily="34" charset="0"/>
              </a:rPr>
              <a:t>Nhiều sinh vật như </a:t>
            </a:r>
            <a:r>
              <a:rPr lang="nl-NL" sz="2400" dirty="0">
                <a:solidFill>
                  <a:schemeClr val="accent4">
                    <a:lumMod val="50000"/>
                  </a:schemeClr>
                </a:solidFill>
                <a:latin typeface="+mj-lt"/>
                <a:ea typeface="Calibri" panose="020F0502020204030204" pitchFamily="34" charset="0"/>
              </a:rPr>
              <a:t>người và cây xanh được cấu tạo từ hàng triệu cho đến hàng tỉ tế bào nhưng có những sinh vật chỉ gồm một tế bào. </a:t>
            </a:r>
            <a:endParaRPr lang="nl-NL" sz="2400" dirty="0" smtClean="0">
              <a:solidFill>
                <a:schemeClr val="accent4">
                  <a:lumMod val="50000"/>
                </a:schemeClr>
              </a:solidFill>
              <a:latin typeface="+mj-lt"/>
              <a:ea typeface="Calibri" panose="020F0502020204030204" pitchFamily="34" charset="0"/>
            </a:endParaRPr>
          </a:p>
          <a:p>
            <a:pPr marL="342900" indent="-342900" algn="just">
              <a:lnSpc>
                <a:spcPts val="3200"/>
              </a:lnSpc>
              <a:spcBef>
                <a:spcPts val="200"/>
              </a:spcBef>
              <a:spcAft>
                <a:spcPts val="200"/>
              </a:spcAft>
              <a:buFont typeface="Wingdings" panose="05000000000000000000" pitchFamily="2" charset="2"/>
              <a:buChar char="§"/>
            </a:pPr>
            <a:r>
              <a:rPr lang="nl-NL" sz="2400" dirty="0" smtClean="0">
                <a:solidFill>
                  <a:schemeClr val="accent4">
                    <a:lumMod val="50000"/>
                  </a:schemeClr>
                </a:solidFill>
                <a:latin typeface="+mj-lt"/>
                <a:ea typeface="Calibri" panose="020F0502020204030204" pitchFamily="34" charset="0"/>
              </a:rPr>
              <a:t>Vậy chúng </a:t>
            </a:r>
            <a:r>
              <a:rPr lang="nl-NL" sz="2400" dirty="0">
                <a:solidFill>
                  <a:schemeClr val="accent4">
                    <a:lumMod val="50000"/>
                  </a:schemeClr>
                </a:solidFill>
                <a:latin typeface="+mj-lt"/>
                <a:ea typeface="Calibri" panose="020F0502020204030204" pitchFamily="34" charset="0"/>
              </a:rPr>
              <a:t>có đặc điểm gì khác </a:t>
            </a:r>
            <a:r>
              <a:rPr lang="nl-NL" sz="2400" dirty="0" smtClean="0">
                <a:solidFill>
                  <a:schemeClr val="accent4">
                    <a:lumMod val="50000"/>
                  </a:schemeClr>
                </a:solidFill>
                <a:latin typeface="+mj-lt"/>
                <a:ea typeface="Calibri" panose="020F0502020204030204" pitchFamily="34" charset="0"/>
              </a:rPr>
              <a:t>nhau</a:t>
            </a:r>
            <a:r>
              <a:rPr lang="nl-NL" sz="2400" dirty="0">
                <a:solidFill>
                  <a:schemeClr val="accent4">
                    <a:lumMod val="50000"/>
                  </a:schemeClr>
                </a:solidFill>
                <a:latin typeface="+mj-lt"/>
                <a:ea typeface="Calibri" panose="020F0502020204030204" pitchFamily="34" charset="0"/>
              </a:rPr>
              <a:t>?</a:t>
            </a:r>
            <a:endParaRPr lang="en-US" sz="2400" dirty="0">
              <a:solidFill>
                <a:schemeClr val="accent4">
                  <a:lumMod val="5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0"/>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600" dirty="0" smtClean="0">
                <a:latin typeface="+mj-lt"/>
              </a:rPr>
              <a:t>NỘI DUNG BÀI HỌC</a:t>
            </a:r>
            <a:endParaRPr sz="2600" dirty="0">
              <a:latin typeface="+mj-lt"/>
            </a:endParaRPr>
          </a:p>
        </p:txBody>
      </p:sp>
      <p:sp>
        <p:nvSpPr>
          <p:cNvPr id="227" name="Google Shape;227;p2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228" name="Google Shape;228;p20"/>
          <p:cNvSpPr/>
          <p:nvPr/>
        </p:nvSpPr>
        <p:spPr>
          <a:xfrm>
            <a:off x="7648493" y="3814898"/>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 name="Rounded Rectangle 2"/>
          <p:cNvSpPr/>
          <p:nvPr/>
        </p:nvSpPr>
        <p:spPr>
          <a:xfrm>
            <a:off x="1141171" y="1441094"/>
            <a:ext cx="2670048" cy="724205"/>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Sinh vật đơn bào, sinh vật đa bào</a:t>
            </a:r>
            <a:endParaRPr lang="en-US" sz="2000" dirty="0"/>
          </a:p>
        </p:txBody>
      </p:sp>
      <p:sp>
        <p:nvSpPr>
          <p:cNvPr id="8" name="Rounded Rectangle 7"/>
          <p:cNvSpPr/>
          <p:nvPr/>
        </p:nvSpPr>
        <p:spPr>
          <a:xfrm>
            <a:off x="3049218" y="2464003"/>
            <a:ext cx="2963875" cy="724205"/>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Tổ chức cơ thể đa bào</a:t>
            </a:r>
            <a:endParaRPr lang="en-US" sz="2000" dirty="0"/>
          </a:p>
        </p:txBody>
      </p:sp>
      <p:sp>
        <p:nvSpPr>
          <p:cNvPr id="9" name="Rounded Rectangle 8"/>
          <p:cNvSpPr/>
          <p:nvPr/>
        </p:nvSpPr>
        <p:spPr>
          <a:xfrm>
            <a:off x="4978445" y="3585544"/>
            <a:ext cx="2670048" cy="724205"/>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Thực hành tìm hiểu về tổ chức cơ thể</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barn(inVertical)">
                                      <p:cBhvr>
                                        <p:cTn id="7" dur="500"/>
                                        <p:tgtEl>
                                          <p:spTgt spid="2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P spid="3"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8"/>
          <p:cNvSpPr txBox="1">
            <a:spLocks noGrp="1"/>
          </p:cNvSpPr>
          <p:nvPr>
            <p:ph type="ctrTitle"/>
          </p:nvPr>
        </p:nvSpPr>
        <p:spPr>
          <a:xfrm>
            <a:off x="980238" y="2333548"/>
            <a:ext cx="7132319" cy="694945"/>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800" dirty="0" smtClean="0">
                <a:solidFill>
                  <a:schemeClr val="accent2">
                    <a:lumMod val="50000"/>
                  </a:schemeClr>
                </a:solidFill>
                <a:latin typeface="+mj-lt"/>
              </a:rPr>
              <a:t>SINH VẬT ĐƠN BÀO, SINH VẬT ĐA BÀO</a:t>
            </a:r>
            <a:endParaRPr sz="2800" dirty="0">
              <a:solidFill>
                <a:schemeClr val="accent2">
                  <a:lumMod val="50000"/>
                </a:schemeClr>
              </a:solidFill>
              <a:latin typeface="+mj-lt"/>
            </a:endParaRPr>
          </a:p>
        </p:txBody>
      </p:sp>
      <p:sp>
        <p:nvSpPr>
          <p:cNvPr id="214" name="Google Shape;214;p18"/>
          <p:cNvSpPr txBox="1"/>
          <p:nvPr/>
        </p:nvSpPr>
        <p:spPr>
          <a:xfrm>
            <a:off x="686100" y="491800"/>
            <a:ext cx="1493700" cy="1488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3000" b="1" dirty="0" smtClean="0">
                <a:solidFill>
                  <a:schemeClr val="dk1"/>
                </a:solidFill>
                <a:latin typeface="+mj-lt"/>
                <a:ea typeface="Amatic SC"/>
                <a:cs typeface="Amatic SC"/>
                <a:sym typeface="Amatic SC"/>
              </a:rPr>
              <a:t>I</a:t>
            </a:r>
            <a:endParaRPr sz="3000" b="1" dirty="0">
              <a:solidFill>
                <a:schemeClr val="dk1"/>
              </a:solidFill>
              <a:latin typeface="+mj-lt"/>
              <a:ea typeface="Amatic SC"/>
              <a:cs typeface="Amatic SC"/>
              <a:sym typeface="Amatic S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circle(in)">
                                      <p:cBhvr>
                                        <p:cTn id="7" dur="2000"/>
                                        <p:tgtEl>
                                          <p:spTgt spid="21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12"/>
                                        </p:tgtEl>
                                        <p:attrNameLst>
                                          <p:attrName>style.visibility</p:attrName>
                                        </p:attrNameLst>
                                      </p:cBhvr>
                                      <p:to>
                                        <p:strVal val="visible"/>
                                      </p:to>
                                    </p:set>
                                    <p:animEffect transition="in" filter="circle(in)">
                                      <p:cBhvr>
                                        <p:cTn id="10" dur="2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p:bldP spid="2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5" name="Google Shape;245;p22"/>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600" dirty="0" smtClean="0">
                <a:latin typeface="+mj-lt"/>
              </a:rPr>
              <a:t>1. SINH VẬT ĐƠN BÀO</a:t>
            </a:r>
            <a:endParaRPr sz="2600" dirty="0">
              <a:latin typeface="+mj-lt"/>
            </a:endParaRPr>
          </a:p>
        </p:txBody>
      </p:sp>
      <p:sp>
        <p:nvSpPr>
          <p:cNvPr id="247" name="Google Shape;247;p2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248" name="Google Shape;248;p22"/>
          <p:cNvSpPr/>
          <p:nvPr/>
        </p:nvSpPr>
        <p:spPr>
          <a:xfrm>
            <a:off x="7819311" y="3787170"/>
            <a:ext cx="916601" cy="810362"/>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 name="Rectangle 3"/>
          <p:cNvSpPr/>
          <p:nvPr/>
        </p:nvSpPr>
        <p:spPr>
          <a:xfrm>
            <a:off x="540565" y="2081102"/>
            <a:ext cx="8086953" cy="1105431"/>
          </a:xfrm>
          <a:prstGeom prst="rect">
            <a:avLst/>
          </a:prstGeom>
        </p:spPr>
        <p:txBody>
          <a:bodyPr wrap="square">
            <a:spAutoFit/>
          </a:bodyPr>
          <a:lstStyle/>
          <a:p>
            <a:pPr algn="just">
              <a:lnSpc>
                <a:spcPts val="2500"/>
              </a:lnSpc>
              <a:spcBef>
                <a:spcPts val="200"/>
              </a:spcBef>
              <a:spcAft>
                <a:spcPts val="200"/>
              </a:spcAft>
            </a:pPr>
            <a:r>
              <a:rPr lang="en-US" sz="2000" b="1" dirty="0">
                <a:latin typeface="+mj-lt"/>
                <a:ea typeface="Calibri" panose="020F0502020204030204" pitchFamily="34" charset="0"/>
                <a:cs typeface="Times New Roman" panose="02020603050405020304" pitchFamily="18" charset="0"/>
              </a:rPr>
              <a:t>Các sinh vật đơn bào chỉ gồm một tế </a:t>
            </a:r>
            <a:r>
              <a:rPr lang="en-US" sz="2000" b="1" dirty="0" smtClean="0">
                <a:latin typeface="+mj-lt"/>
                <a:ea typeface="Calibri" panose="020F0502020204030204" pitchFamily="34" charset="0"/>
                <a:cs typeface="Times New Roman" panose="02020603050405020304" pitchFamily="18" charset="0"/>
              </a:rPr>
              <a:t>bào.</a:t>
            </a:r>
          </a:p>
          <a:p>
            <a:pPr algn="just">
              <a:lnSpc>
                <a:spcPts val="2500"/>
              </a:lnSpc>
              <a:spcBef>
                <a:spcPts val="200"/>
              </a:spcBef>
              <a:spcAft>
                <a:spcPts val="200"/>
              </a:spcAft>
            </a:pPr>
            <a:r>
              <a:rPr lang="en-US" sz="2000" dirty="0" smtClean="0">
                <a:latin typeface="+mj-lt"/>
                <a:ea typeface="Calibri" panose="020F0502020204030204" pitchFamily="34" charset="0"/>
                <a:cs typeface="Times New Roman" panose="02020603050405020304" pitchFamily="18" charset="0"/>
              </a:rPr>
              <a:t>Em hãy cho biết:</a:t>
            </a:r>
            <a:r>
              <a:rPr lang="en-US" sz="2000" i="1" dirty="0" smtClean="0">
                <a:latin typeface="+mj-lt"/>
                <a:ea typeface="Calibri" panose="020F0502020204030204" pitchFamily="34" charset="0"/>
                <a:cs typeface="Times New Roman" panose="02020603050405020304" pitchFamily="18" charset="0"/>
              </a:rPr>
              <a:t> Sinh vật đơn bào thực </a:t>
            </a:r>
            <a:r>
              <a:rPr lang="en-US" sz="2000" i="1" dirty="0">
                <a:latin typeface="+mj-lt"/>
                <a:ea typeface="Calibri" panose="020F0502020204030204" pitchFamily="34" charset="0"/>
                <a:cs typeface="Times New Roman" panose="02020603050405020304" pitchFamily="18" charset="0"/>
              </a:rPr>
              <a:t>hiện các hoạt động sống như thế nào?</a:t>
            </a:r>
            <a:endParaRPr lang="en-US" sz="2000" dirty="0">
              <a:effectLst/>
              <a:latin typeface="+mj-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barn(inVertical)">
                                      <p:cBhvr>
                                        <p:cTn id="7" dur="500"/>
                                        <p:tgtEl>
                                          <p:spTgt spid="2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5" name="Google Shape;245;p22"/>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000" dirty="0" smtClean="0">
                <a:latin typeface="+mj-lt"/>
              </a:rPr>
              <a:t>Hoạt động sống của sinh vật đơn bào</a:t>
            </a:r>
            <a:endParaRPr sz="2000" dirty="0">
              <a:latin typeface="+mj-lt"/>
            </a:endParaRPr>
          </a:p>
        </p:txBody>
      </p:sp>
      <p:sp>
        <p:nvSpPr>
          <p:cNvPr id="247" name="Google Shape;247;p2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248" name="Google Shape;248;p22"/>
          <p:cNvSpPr/>
          <p:nvPr/>
        </p:nvSpPr>
        <p:spPr>
          <a:xfrm>
            <a:off x="7819311" y="3787170"/>
            <a:ext cx="916601" cy="810362"/>
          </a:xfrm>
          <a:custGeom>
            <a:avLst/>
            <a:gdLst/>
            <a:ahLst/>
            <a:cxnLst/>
            <a:rect l="l" t="t" r="r" b="b"/>
            <a:pathLst>
              <a:path w="434408" h="384058" extrusionOk="0">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 name="Rounded Rectangle 4"/>
          <p:cNvSpPr/>
          <p:nvPr/>
        </p:nvSpPr>
        <p:spPr>
          <a:xfrm>
            <a:off x="591772" y="2324252"/>
            <a:ext cx="3615473" cy="1119967"/>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Sinh vật đơn bào thực hiện các hoạt đông sống trong khuôn khổ một tế bào</a:t>
            </a:r>
            <a:endParaRPr lang="en-US" sz="2000" b="1" dirty="0"/>
          </a:p>
        </p:txBody>
      </p:sp>
      <p:sp>
        <p:nvSpPr>
          <p:cNvPr id="6" name="Rounded Rectangle 5"/>
          <p:cNvSpPr/>
          <p:nvPr/>
        </p:nvSpPr>
        <p:spPr>
          <a:xfrm>
            <a:off x="5515658" y="1316731"/>
            <a:ext cx="2991917" cy="540466"/>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Lấy và tiêu hóa thức ăn</a:t>
            </a:r>
            <a:endParaRPr lang="en-US" sz="2000" dirty="0">
              <a:solidFill>
                <a:schemeClr val="bg1"/>
              </a:solidFill>
            </a:endParaRPr>
          </a:p>
        </p:txBody>
      </p:sp>
      <p:sp>
        <p:nvSpPr>
          <p:cNvPr id="9" name="Rounded Rectangle 8"/>
          <p:cNvSpPr/>
          <p:nvPr/>
        </p:nvSpPr>
        <p:spPr>
          <a:xfrm>
            <a:off x="5515659" y="1992898"/>
            <a:ext cx="2991917" cy="475488"/>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Hô hấp </a:t>
            </a:r>
            <a:endParaRPr lang="en-US" sz="2000" dirty="0">
              <a:solidFill>
                <a:schemeClr val="bg1"/>
              </a:solidFill>
            </a:endParaRPr>
          </a:p>
        </p:txBody>
      </p:sp>
      <p:sp>
        <p:nvSpPr>
          <p:cNvPr id="10" name="Rounded Rectangle 9"/>
          <p:cNvSpPr/>
          <p:nvPr/>
        </p:nvSpPr>
        <p:spPr>
          <a:xfrm>
            <a:off x="5515657" y="2638842"/>
            <a:ext cx="2991917" cy="490788"/>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Vận động</a:t>
            </a:r>
            <a:endParaRPr lang="en-US" sz="2000" dirty="0">
              <a:solidFill>
                <a:schemeClr val="bg1"/>
              </a:solidFill>
            </a:endParaRPr>
          </a:p>
        </p:txBody>
      </p:sp>
      <p:sp>
        <p:nvSpPr>
          <p:cNvPr id="11" name="Rounded Rectangle 10"/>
          <p:cNvSpPr/>
          <p:nvPr/>
        </p:nvSpPr>
        <p:spPr>
          <a:xfrm>
            <a:off x="5572961" y="3308097"/>
            <a:ext cx="2991917" cy="490788"/>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Sinh sản</a:t>
            </a:r>
            <a:endParaRPr lang="en-US" sz="2000" dirty="0">
              <a:solidFill>
                <a:schemeClr val="bg1"/>
              </a:solidFill>
            </a:endParaRPr>
          </a:p>
        </p:txBody>
      </p:sp>
      <p:sp>
        <p:nvSpPr>
          <p:cNvPr id="13" name="Rounded Rectangle 12"/>
          <p:cNvSpPr/>
          <p:nvPr/>
        </p:nvSpPr>
        <p:spPr>
          <a:xfrm>
            <a:off x="5572962" y="3945463"/>
            <a:ext cx="2991917" cy="652069"/>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Trả lời các kích thích tử môi trường bên ngoài</a:t>
            </a:r>
            <a:endParaRPr lang="en-US" sz="2000" dirty="0">
              <a:solidFill>
                <a:schemeClr val="bg1"/>
              </a:solidFill>
            </a:endParaRPr>
          </a:p>
        </p:txBody>
      </p:sp>
      <p:cxnSp>
        <p:nvCxnSpPr>
          <p:cNvPr id="3" name="Straight Arrow Connector 2"/>
          <p:cNvCxnSpPr>
            <a:stCxn id="5" idx="3"/>
            <a:endCxn id="6" idx="1"/>
          </p:cNvCxnSpPr>
          <p:nvPr/>
        </p:nvCxnSpPr>
        <p:spPr>
          <a:xfrm flipV="1">
            <a:off x="4207245" y="1586964"/>
            <a:ext cx="1308413" cy="1297272"/>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207245" y="2884235"/>
            <a:ext cx="1308412" cy="0"/>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5" idx="3"/>
            <a:endCxn id="9" idx="1"/>
          </p:cNvCxnSpPr>
          <p:nvPr/>
        </p:nvCxnSpPr>
        <p:spPr>
          <a:xfrm flipV="1">
            <a:off x="4207245" y="2230642"/>
            <a:ext cx="1308414" cy="653594"/>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5" idx="3"/>
            <a:endCxn id="11" idx="1"/>
          </p:cNvCxnSpPr>
          <p:nvPr/>
        </p:nvCxnSpPr>
        <p:spPr>
          <a:xfrm>
            <a:off x="4207245" y="2884236"/>
            <a:ext cx="1365716" cy="669255"/>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 idx="3"/>
            <a:endCxn id="13" idx="1"/>
          </p:cNvCxnSpPr>
          <p:nvPr/>
        </p:nvCxnSpPr>
        <p:spPr>
          <a:xfrm>
            <a:off x="4207245" y="2884236"/>
            <a:ext cx="1365717" cy="1387262"/>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30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wipe(down)">
                                      <p:cBhvr>
                                        <p:cTn id="7" dur="500"/>
                                        <p:tgtEl>
                                          <p:spTgt spid="2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par>
                                <p:cTn id="19" presetID="2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par>
                                <p:cTn id="22" presetID="22" presetClass="entr" presetSubtype="4"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par>
                                <p:cTn id="25" presetID="22" presetClass="entr" presetSubtype="4"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500"/>
                                        <p:tgtEl>
                                          <p:spTgt spid="1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p:bldP spid="5" grpId="0" animBg="1"/>
      <p:bldP spid="6" grpId="0" animBg="1"/>
      <p:bldP spid="9" grpId="0" animBg="1"/>
      <p:bldP spid="10"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31521" y="843011"/>
            <a:ext cx="7388352" cy="451779"/>
          </a:xfrm>
        </p:spPr>
        <p:txBody>
          <a:bodyPr/>
          <a:lstStyle/>
          <a:p>
            <a:r>
              <a:rPr lang="en-US" sz="2400" b="1" dirty="0" smtClean="0">
                <a:latin typeface="+mj-lt"/>
              </a:rPr>
              <a:t>Một số hình ảnh về sinh vật đơn bào</a:t>
            </a:r>
            <a:endParaRPr lang="en-US" sz="2400" b="1" dirty="0">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4" name="Picture 3"/>
          <p:cNvPicPr>
            <a:picLocks noChangeAspect="1"/>
          </p:cNvPicPr>
          <p:nvPr/>
        </p:nvPicPr>
        <p:blipFill>
          <a:blip r:embed="rId3"/>
          <a:stretch>
            <a:fillRect/>
          </a:stretch>
        </p:blipFill>
        <p:spPr>
          <a:xfrm>
            <a:off x="1506932" y="1398708"/>
            <a:ext cx="6320332" cy="3083364"/>
          </a:xfrm>
          <a:prstGeom prst="rect">
            <a:avLst/>
          </a:prstGeom>
        </p:spPr>
      </p:pic>
    </p:spTree>
    <p:extLst>
      <p:ext uri="{BB962C8B-B14F-4D97-AF65-F5344CB8AC3E}">
        <p14:creationId xmlns:p14="http://schemas.microsoft.com/office/powerpoint/2010/main" val="321749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1330</Words>
  <PresentationFormat>On-screen Show (16:9)</PresentationFormat>
  <Paragraphs>191</Paragraphs>
  <Slides>36</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Nunito SemiBold</vt:lpstr>
      <vt:lpstr>Calibri</vt:lpstr>
      <vt:lpstr>Amatic SC</vt:lpstr>
      <vt:lpstr>Times New Roman</vt:lpstr>
      <vt:lpstr>Wingdings</vt:lpstr>
      <vt:lpstr>Arial</vt:lpstr>
      <vt:lpstr>Nunito</vt:lpstr>
      <vt:lpstr>Curio template</vt:lpstr>
      <vt:lpstr>BÀI 13: TỪ TẾ BÀO ĐẾN CƠ THỂ</vt:lpstr>
      <vt:lpstr>Kiểm tra bài cũ</vt:lpstr>
      <vt:lpstr>PowerPoint Presentation</vt:lpstr>
      <vt:lpstr>PowerPoint Presentation</vt:lpstr>
      <vt:lpstr>NỘI DUNG BÀI HỌC</vt:lpstr>
      <vt:lpstr>SINH VẬT ĐƠN BÀO, SINH VẬT ĐA BÀO</vt:lpstr>
      <vt:lpstr>1. SINH VẬT ĐƠN BÀO</vt:lpstr>
      <vt:lpstr>Hoạt động sống của sinh vật đơn bào</vt:lpstr>
      <vt:lpstr>PowerPoint Presentation</vt:lpstr>
      <vt:lpstr>Mở rộng</vt:lpstr>
      <vt:lpstr>2. Sinh vật đa bào</vt:lpstr>
      <vt:lpstr>Em hãy phân biệt sinh vật đơn bào và  sinh vật đa bào theo gợi ý trong Bảng 13.1</vt:lpstr>
      <vt:lpstr>PowerPoint Presentation</vt:lpstr>
      <vt:lpstr>Thảo luận nhóm và  trả lời câu hỏi</vt:lpstr>
      <vt:lpstr>Mở rộng</vt:lpstr>
      <vt:lpstr>II. TỔ CHỨC CƠ THỂ ĐA BÀO</vt:lpstr>
      <vt:lpstr>Quan sát Hình 13.5</vt:lpstr>
      <vt:lpstr>Quan sát hình 13.3</vt:lpstr>
      <vt:lpstr>Các cấp độ tổ chức  cấu tạo của cơ thể cây xanh</vt:lpstr>
      <vt:lpstr>Quan sát Hình 13.4</vt:lpstr>
      <vt:lpstr>Các cấp độ từ thấp đến cao  của sinh vật đa bào</vt:lpstr>
      <vt:lpstr>Mở rộng</vt:lpstr>
      <vt:lpstr>PowerPoint Presentation</vt:lpstr>
      <vt:lpstr>III. THỰC HÀNH TÌM HIỂU VỀ TỔ CHỨC CƠ THỂ</vt:lpstr>
      <vt:lpstr>Bước 1: Chuẩn bị</vt:lpstr>
      <vt:lpstr>Bước 2: Tiến hành</vt:lpstr>
      <vt:lpstr>Bước 3: Báo cáo</vt:lpstr>
      <vt:lpstr>2. Tìm hiểu về tổ chức cơ thể thực vật và cơ thể người</vt:lpstr>
      <vt:lpstr>2. Tìm hiểu về tổ chức cơ thể thực vật và cơ thể người</vt:lpstr>
      <vt:lpstr>PowerPoint Presentation</vt:lpstr>
      <vt:lpstr>Luyện tập</vt:lpstr>
      <vt:lpstr>PowerPoint Presentation</vt:lpstr>
      <vt:lpstr>Luyện tập mở rộng</vt:lpstr>
      <vt:lpstr>PowerPoint Presentation</vt:lpstr>
      <vt:lpstr>Hướng dẫn về nhà</vt:lpstr>
      <vt:lpstr>CẢM ƠN CÁC EM  ĐÃ LẮNG NGHE BÀI GIẢNG!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2021-08-05T04:19:15Z</dcterms:modified>
</cp:coreProperties>
</file>