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75" r:id="rId3"/>
    <p:sldId id="268" r:id="rId4"/>
    <p:sldId id="276" r:id="rId5"/>
    <p:sldId id="277" r:id="rId6"/>
    <p:sldId id="336" r:id="rId7"/>
    <p:sldId id="278" r:id="rId8"/>
    <p:sldId id="279" r:id="rId9"/>
    <p:sldId id="337" r:id="rId10"/>
    <p:sldId id="338" r:id="rId11"/>
    <p:sldId id="339" r:id="rId12"/>
    <p:sldId id="341" r:id="rId13"/>
    <p:sldId id="348" r:id="rId14"/>
    <p:sldId id="342" r:id="rId15"/>
    <p:sldId id="343" r:id="rId16"/>
    <p:sldId id="344" r:id="rId17"/>
    <p:sldId id="345" r:id="rId18"/>
    <p:sldId id="346" r:id="rId19"/>
    <p:sldId id="347" r:id="rId20"/>
    <p:sldId id="335" r:id="rId21"/>
    <p:sldId id="317" r:id="rId22"/>
    <p:sldId id="285" r:id="rId23"/>
    <p:sldId id="301" r:id="rId24"/>
    <p:sldId id="286" r:id="rId25"/>
    <p:sldId id="287" r:id="rId26"/>
    <p:sldId id="288" r:id="rId27"/>
    <p:sldId id="29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B13134"/>
    <a:srgbClr val="BE4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274" autoAdjust="0"/>
  </p:normalViewPr>
  <p:slideViewPr>
    <p:cSldViewPr snapToGrid="0">
      <p:cViewPr varScale="1">
        <p:scale>
          <a:sx n="75" d="100"/>
          <a:sy n="75" d="100"/>
        </p:scale>
        <p:origin x="902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770EF-F83C-41A9-B963-CD28D652117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C767C-F4CB-437F-98CB-A6CB3F770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0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6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1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55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A291F16-60D2-BE4D-8D42-1D2F1D761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EC4D34-5C0D-A247-B0E6-0132545A15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19A57B78-794A-0647-2C73-8A4DBBA1917C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3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33B7335A-90D9-3839-B771-C468DD5F1259}"/>
              </a:ext>
            </a:extLst>
          </p:cNvPr>
          <p:cNvSpPr txBox="1"/>
          <p:nvPr userDrawn="1"/>
        </p:nvSpPr>
        <p:spPr>
          <a:xfrm>
            <a:off x="11044485" y="2"/>
            <a:ext cx="1019831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Lesson 3b</a:t>
            </a:r>
          </a:p>
        </p:txBody>
      </p:sp>
    </p:spTree>
    <p:extLst>
      <p:ext uri="{BB962C8B-B14F-4D97-AF65-F5344CB8AC3E}">
        <p14:creationId xmlns:p14="http://schemas.microsoft.com/office/powerpoint/2010/main" val="1516015129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AB79FA-3F64-CB4B-B48D-9BD1D031C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05DC4D-802B-1E4E-92C3-EBCFD64330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7C1779EA-D06B-284E-9192-FBDDC8E474AA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3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C1779EA-D06B-284E-9192-FBDDC8E474AA}"/>
              </a:ext>
            </a:extLst>
          </p:cNvPr>
          <p:cNvSpPr txBox="1"/>
          <p:nvPr userDrawn="1"/>
        </p:nvSpPr>
        <p:spPr>
          <a:xfrm>
            <a:off x="11044485" y="2"/>
            <a:ext cx="1019831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Lesson 3b</a:t>
            </a:r>
          </a:p>
        </p:txBody>
      </p:sp>
    </p:spTree>
    <p:extLst>
      <p:ext uri="{BB962C8B-B14F-4D97-AF65-F5344CB8AC3E}">
        <p14:creationId xmlns:p14="http://schemas.microsoft.com/office/powerpoint/2010/main" val="3176190522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5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8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0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6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0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7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3252" y="2136338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3: All about food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>
                <a:solidFill>
                  <a:srgbClr val="00B050"/>
                </a:solidFill>
              </a:rPr>
              <a:t>Lesson 3b: Grammar</a:t>
            </a:r>
            <a:endParaRPr lang="en-US" sz="4800" b="1" dirty="0">
              <a:solidFill>
                <a:srgbClr val="FF0000"/>
              </a:solidFill>
            </a:endParaRP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56</a:t>
            </a:r>
          </a:p>
        </p:txBody>
      </p:sp>
    </p:spTree>
    <p:extLst>
      <p:ext uri="{BB962C8B-B14F-4D97-AF65-F5344CB8AC3E}">
        <p14:creationId xmlns:p14="http://schemas.microsoft.com/office/powerpoint/2010/main" val="66262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767" y="576261"/>
            <a:ext cx="9429750" cy="57054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3909" y="642797"/>
            <a:ext cx="1335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Read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5172102"/>
      </p:ext>
    </p:extLst>
  </p:cSld>
  <p:clrMapOvr>
    <a:masterClrMapping/>
  </p:clrMapOvr>
  <p:transition spd="med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620027"/>
              </p:ext>
            </p:extLst>
          </p:nvPr>
        </p:nvGraphicFramePr>
        <p:xfrm>
          <a:off x="360630" y="1414642"/>
          <a:ext cx="11470739" cy="3965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4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86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86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386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60903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Countable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Uncountable 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(+)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(-) 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(?)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90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</a:rPr>
                        <a:t>singular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</a:rPr>
                        <a:t>plural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90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90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90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Some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90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Any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1192" y="570368"/>
            <a:ext cx="11407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Tick the correct column.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17" y="2779640"/>
            <a:ext cx="679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62788" y="4167585"/>
            <a:ext cx="1053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srgbClr val="FF0000"/>
                </a:solidFill>
              </a:rPr>
              <a:t>offer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A59723-CD77-500A-0FC8-2391FFBB6AD7}"/>
              </a:ext>
            </a:extLst>
          </p:cNvPr>
          <p:cNvSpPr txBox="1"/>
          <p:nvPr/>
        </p:nvSpPr>
        <p:spPr>
          <a:xfrm>
            <a:off x="7401594" y="2779640"/>
            <a:ext cx="679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5AD497-F098-57D0-ED11-0820DDDE162B}"/>
              </a:ext>
            </a:extLst>
          </p:cNvPr>
          <p:cNvSpPr txBox="1"/>
          <p:nvPr/>
        </p:nvSpPr>
        <p:spPr>
          <a:xfrm>
            <a:off x="9046377" y="2802812"/>
            <a:ext cx="679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4C4579-215B-11DE-410E-B534BCA9CA00}"/>
              </a:ext>
            </a:extLst>
          </p:cNvPr>
          <p:cNvSpPr txBox="1"/>
          <p:nvPr/>
        </p:nvSpPr>
        <p:spPr>
          <a:xfrm>
            <a:off x="10691160" y="2811876"/>
            <a:ext cx="679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5C9F01-71DD-DDB3-2622-7EA599FF782E}"/>
              </a:ext>
            </a:extLst>
          </p:cNvPr>
          <p:cNvSpPr txBox="1"/>
          <p:nvPr/>
        </p:nvSpPr>
        <p:spPr>
          <a:xfrm>
            <a:off x="2362217" y="3546191"/>
            <a:ext cx="679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7127A1-5658-761A-025A-052D4013FE48}"/>
              </a:ext>
            </a:extLst>
          </p:cNvPr>
          <p:cNvSpPr txBox="1"/>
          <p:nvPr/>
        </p:nvSpPr>
        <p:spPr>
          <a:xfrm>
            <a:off x="7399700" y="3441652"/>
            <a:ext cx="679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DACB57-99CD-6456-3A50-D984E9C0817F}"/>
              </a:ext>
            </a:extLst>
          </p:cNvPr>
          <p:cNvSpPr txBox="1"/>
          <p:nvPr/>
        </p:nvSpPr>
        <p:spPr>
          <a:xfrm>
            <a:off x="9046377" y="3459825"/>
            <a:ext cx="679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064684-241F-B429-7BA2-68C9A6E16BA9}"/>
              </a:ext>
            </a:extLst>
          </p:cNvPr>
          <p:cNvSpPr txBox="1"/>
          <p:nvPr/>
        </p:nvSpPr>
        <p:spPr>
          <a:xfrm>
            <a:off x="10691160" y="3446211"/>
            <a:ext cx="679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A93A2E-D0F9-0C2F-2F8F-D74DFF1197A4}"/>
              </a:ext>
            </a:extLst>
          </p:cNvPr>
          <p:cNvSpPr txBox="1"/>
          <p:nvPr/>
        </p:nvSpPr>
        <p:spPr>
          <a:xfrm>
            <a:off x="3618139" y="4122317"/>
            <a:ext cx="679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5AB59D-228F-140C-F795-048FA4CC71F6}"/>
              </a:ext>
            </a:extLst>
          </p:cNvPr>
          <p:cNvSpPr txBox="1"/>
          <p:nvPr/>
        </p:nvSpPr>
        <p:spPr>
          <a:xfrm>
            <a:off x="5417304" y="4126876"/>
            <a:ext cx="679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864970-F156-9268-388B-CEE4DBE29490}"/>
              </a:ext>
            </a:extLst>
          </p:cNvPr>
          <p:cNvSpPr txBox="1"/>
          <p:nvPr/>
        </p:nvSpPr>
        <p:spPr>
          <a:xfrm>
            <a:off x="7399700" y="4122317"/>
            <a:ext cx="679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7E574F-1BDB-D386-D4B0-4299054F1881}"/>
              </a:ext>
            </a:extLst>
          </p:cNvPr>
          <p:cNvSpPr txBox="1"/>
          <p:nvPr/>
        </p:nvSpPr>
        <p:spPr>
          <a:xfrm>
            <a:off x="3618139" y="4840134"/>
            <a:ext cx="679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56F9C3-AF6C-6F30-5D5E-2952BAF397B2}"/>
              </a:ext>
            </a:extLst>
          </p:cNvPr>
          <p:cNvSpPr txBox="1"/>
          <p:nvPr/>
        </p:nvSpPr>
        <p:spPr>
          <a:xfrm>
            <a:off x="5417304" y="4834818"/>
            <a:ext cx="679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B1606B-9112-D7C6-9E37-A2C4291BED13}"/>
              </a:ext>
            </a:extLst>
          </p:cNvPr>
          <p:cNvSpPr txBox="1"/>
          <p:nvPr/>
        </p:nvSpPr>
        <p:spPr>
          <a:xfrm>
            <a:off x="9046377" y="4834497"/>
            <a:ext cx="679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DC2019-325A-F514-98E0-FD1F57280622}"/>
              </a:ext>
            </a:extLst>
          </p:cNvPr>
          <p:cNvSpPr txBox="1"/>
          <p:nvPr/>
        </p:nvSpPr>
        <p:spPr>
          <a:xfrm>
            <a:off x="10691160" y="4839818"/>
            <a:ext cx="679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66789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26566" y="3918856"/>
            <a:ext cx="2714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prstClr val="white"/>
                </a:solidFill>
              </a:rPr>
              <a:t>Practice  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63480"/>
      </p:ext>
    </p:extLst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9298" y="577221"/>
            <a:ext cx="115069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2 Decide if the nouns below are C (Countable) or U (Uncountable). Write the plural form of the countable nouns.</a:t>
            </a:r>
          </a:p>
        </p:txBody>
      </p:sp>
      <p:sp>
        <p:nvSpPr>
          <p:cNvPr id="5" name="Rectangle 4"/>
          <p:cNvSpPr/>
          <p:nvPr/>
        </p:nvSpPr>
        <p:spPr>
          <a:xfrm>
            <a:off x="389298" y="1862036"/>
            <a:ext cx="11371153" cy="526297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1 apple ➝ ____ _________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2 coffee ➝ ____ _________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3 water ➝ ____ _________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4 rice ➝ ____ _________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5 burger ➝ ____ _________</a:t>
            </a:r>
          </a:p>
          <a:p>
            <a:pPr>
              <a:lnSpc>
                <a:spcPct val="150000"/>
              </a:lnSpc>
            </a:pPr>
            <a:endParaRPr lang="en-US" sz="3200" dirty="0"/>
          </a:p>
          <a:p>
            <a:pPr>
              <a:lnSpc>
                <a:spcPct val="150000"/>
              </a:lnSpc>
            </a:pP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/>
              <a:t> 6 meat ➝ ____ _________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7 carrot ➝ ____ _________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8 lemon ➝ ____ _________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9 strawberry ➝ ____ _________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10 salt ➝ ____ _________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3670" y="2050697"/>
            <a:ext cx="606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1940" y="2742033"/>
            <a:ext cx="606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1940" y="3474419"/>
            <a:ext cx="606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4592" y="4206805"/>
            <a:ext cx="606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75299" y="4937157"/>
            <a:ext cx="606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92992" y="2013279"/>
            <a:ext cx="606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67323" y="2749297"/>
            <a:ext cx="606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67323" y="3440646"/>
            <a:ext cx="606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47535" y="4212952"/>
            <a:ext cx="606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68559" y="4937156"/>
            <a:ext cx="606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18764" y="2013278"/>
            <a:ext cx="1882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apples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097979" y="3466167"/>
            <a:ext cx="1882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lemons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18763" y="4937155"/>
            <a:ext cx="1882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burgers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654117" y="4209045"/>
            <a:ext cx="2280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strawberries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74182" y="2741200"/>
            <a:ext cx="1882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carrots</a:t>
            </a:r>
          </a:p>
        </p:txBody>
      </p:sp>
    </p:spTree>
    <p:extLst>
      <p:ext uri="{BB962C8B-B14F-4D97-AF65-F5344CB8AC3E}">
        <p14:creationId xmlns:p14="http://schemas.microsoft.com/office/powerpoint/2010/main" val="27083899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1394" y="660903"/>
            <a:ext cx="102847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3 Choose the correct word.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1 Is there some/any sugar?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2 There isn’t some/any flour left.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3 Would you like a/an biscuit?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4 I need some/any milk for my cereal.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5 There’s a/an apple on the table.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6 Can I have some/any chips, please?</a:t>
            </a:r>
          </a:p>
        </p:txBody>
      </p:sp>
      <p:sp>
        <p:nvSpPr>
          <p:cNvPr id="3" name="Oval 2"/>
          <p:cNvSpPr/>
          <p:nvPr/>
        </p:nvSpPr>
        <p:spPr>
          <a:xfrm>
            <a:off x="4137435" y="1602463"/>
            <a:ext cx="697116" cy="5522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644428" y="2330761"/>
            <a:ext cx="697116" cy="5522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18915" y="3096284"/>
            <a:ext cx="425513" cy="4722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59254" y="3807598"/>
            <a:ext cx="1033600" cy="5522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70520" y="4511643"/>
            <a:ext cx="549629" cy="5522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92719" y="5261572"/>
            <a:ext cx="924960" cy="5522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819747" y="2050335"/>
            <a:ext cx="12222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33602" y="5703134"/>
            <a:ext cx="796704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920150" y="4970352"/>
            <a:ext cx="887240" cy="90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1835661" y="4259932"/>
            <a:ext cx="976264" cy="18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223850" y="3518231"/>
            <a:ext cx="9687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819747" y="2770360"/>
            <a:ext cx="1772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3262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3077" y="759932"/>
            <a:ext cx="829297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Underline the correct word.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 1 Is there some/any sugar in the cupboard?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 2 There isn’t some/any flour left.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 3 Would you like some/any chocolate?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 4 Can you give me a/some eggs?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 5 This soup doesn’t have some/any salt in it.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</a:p>
        </p:txBody>
      </p:sp>
      <p:sp>
        <p:nvSpPr>
          <p:cNvPr id="3" name="Oval 2"/>
          <p:cNvSpPr/>
          <p:nvPr/>
        </p:nvSpPr>
        <p:spPr>
          <a:xfrm>
            <a:off x="5372682" y="1728724"/>
            <a:ext cx="679009" cy="4979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870215" y="2482339"/>
            <a:ext cx="679009" cy="4979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512803" y="3140036"/>
            <a:ext cx="952123" cy="6026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79401" y="3943632"/>
            <a:ext cx="1077363" cy="4979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906694" y="4670353"/>
            <a:ext cx="679009" cy="4979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33743"/>
            <a:ext cx="248065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Extra practice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078177" y="2154237"/>
            <a:ext cx="11678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78177" y="2879552"/>
            <a:ext cx="1629625" cy="107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86132" y="3637977"/>
            <a:ext cx="237125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254844" y="4391112"/>
            <a:ext cx="6518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707802" y="5078994"/>
            <a:ext cx="2037030" cy="120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647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1517" y="1348966"/>
            <a:ext cx="75324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6 I need some/any milk for my cereal.</a:t>
            </a:r>
          </a:p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7 There’s a/an apple on the table.</a:t>
            </a:r>
          </a:p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8 Can I have some/any water, please?</a:t>
            </a:r>
          </a:p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9 There is any/some milk in the fridge.</a:t>
            </a:r>
          </a:p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10 Are there some/any potatoes?</a:t>
            </a:r>
          </a:p>
        </p:txBody>
      </p:sp>
      <p:sp>
        <p:nvSpPr>
          <p:cNvPr id="3" name="Oval 2"/>
          <p:cNvSpPr/>
          <p:nvPr/>
        </p:nvSpPr>
        <p:spPr>
          <a:xfrm>
            <a:off x="3065399" y="1571051"/>
            <a:ext cx="977248" cy="5613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90453" y="2346854"/>
            <a:ext cx="532646" cy="4730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729102" y="3021324"/>
            <a:ext cx="1012479" cy="5368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67679" y="3787473"/>
            <a:ext cx="997391" cy="4979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44768" y="4498227"/>
            <a:ext cx="691572" cy="5495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037029" y="2011560"/>
            <a:ext cx="1028370" cy="219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143452" y="2753259"/>
            <a:ext cx="8644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037029" y="3507978"/>
            <a:ext cx="7333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37029" y="4248181"/>
            <a:ext cx="11814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52329" y="4929710"/>
            <a:ext cx="1579830" cy="36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3114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50202" y="1258432"/>
            <a:ext cx="9632889" cy="705693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a ………….. of cherries 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a …………. of chocolate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a ……………….. of mustard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a ……………… of cereal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a …………….. of cola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a ………………… of milk</a:t>
            </a:r>
          </a:p>
          <a:p>
            <a:pPr>
              <a:lnSpc>
                <a:spcPct val="200000"/>
              </a:lnSpc>
            </a:pPr>
            <a:endParaRPr lang="en-US" sz="2800" dirty="0"/>
          </a:p>
          <a:p>
            <a:pPr>
              <a:lnSpc>
                <a:spcPct val="200000"/>
              </a:lnSpc>
            </a:pPr>
            <a:endParaRPr lang="en-US" sz="2800" dirty="0"/>
          </a:p>
          <a:p>
            <a:pPr>
              <a:lnSpc>
                <a:spcPct val="200000"/>
              </a:lnSpc>
            </a:pPr>
            <a:r>
              <a:rPr lang="en-US" sz="2800" dirty="0"/>
              <a:t>a ………… of tea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a …………. of water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a ………. of jelly beans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a ………… of bread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a ……………… of biscuits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a ……………. of pizza</a:t>
            </a:r>
          </a:p>
        </p:txBody>
      </p:sp>
      <p:sp>
        <p:nvSpPr>
          <p:cNvPr id="4" name="Rectangle 3"/>
          <p:cNvSpPr/>
          <p:nvPr/>
        </p:nvSpPr>
        <p:spPr>
          <a:xfrm>
            <a:off x="322907" y="338999"/>
            <a:ext cx="118690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Complete the phrases with the following partitives: </a:t>
            </a:r>
            <a:r>
              <a:rPr lang="en-US" sz="3200" b="1" i="1" dirty="0">
                <a:solidFill>
                  <a:srgbClr val="0070C0"/>
                </a:solidFill>
              </a:rPr>
              <a:t>bag, cup, can, jar, bar, glass, bowl, loaf, packet, bottle, carton, piece.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674" y="1479945"/>
            <a:ext cx="666750" cy="781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094" y="2372932"/>
            <a:ext cx="895350" cy="590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89" y="3001582"/>
            <a:ext cx="457200" cy="695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1478" y="4024260"/>
            <a:ext cx="923925" cy="657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6966" y="4874447"/>
            <a:ext cx="495300" cy="666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5674" y="5541197"/>
            <a:ext cx="438150" cy="76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9912" y="1383994"/>
            <a:ext cx="619125" cy="6762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49475" y="2181848"/>
            <a:ext cx="600075" cy="838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25724" y="3086550"/>
            <a:ext cx="476250" cy="8286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57742" y="4064995"/>
            <a:ext cx="809625" cy="4667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56350" y="4509981"/>
            <a:ext cx="619125" cy="914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22990" y="5426897"/>
            <a:ext cx="1019175" cy="8763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66250" y="1479945"/>
            <a:ext cx="642796" cy="439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75304" y="1416492"/>
            <a:ext cx="82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bag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89411" y="2290211"/>
            <a:ext cx="82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bar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86205" y="3136612"/>
            <a:ext cx="1405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bottle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54421" y="3989878"/>
            <a:ext cx="1007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bowl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75305" y="4839606"/>
            <a:ext cx="82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can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75304" y="5703189"/>
            <a:ext cx="1466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carton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15858" y="1445855"/>
            <a:ext cx="82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cup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14417" y="2322675"/>
            <a:ext cx="1155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glass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26936" y="3139302"/>
            <a:ext cx="82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jar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42330" y="4013520"/>
            <a:ext cx="1099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loaf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59118" y="4844115"/>
            <a:ext cx="1355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packet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59118" y="5688565"/>
            <a:ext cx="1355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piece </a:t>
            </a:r>
          </a:p>
        </p:txBody>
      </p:sp>
    </p:spTree>
    <p:extLst>
      <p:ext uri="{BB962C8B-B14F-4D97-AF65-F5344CB8AC3E}">
        <p14:creationId xmlns:p14="http://schemas.microsoft.com/office/powerpoint/2010/main" val="24920917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1841" y="724276"/>
            <a:ext cx="621067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b) ★ Underline the correct word.</a:t>
            </a:r>
          </a:p>
          <a:p>
            <a:endParaRPr lang="en-US" sz="3200" b="1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 1 a bar/bag of chocolate</a:t>
            </a:r>
          </a:p>
          <a:p>
            <a:r>
              <a:rPr lang="en-US" sz="3200" dirty="0">
                <a:solidFill>
                  <a:srgbClr val="0070C0"/>
                </a:solidFill>
              </a:rPr>
              <a:t>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 2 a loaf/bottle of mustard</a:t>
            </a:r>
          </a:p>
          <a:p>
            <a:r>
              <a:rPr lang="en-US" sz="3200" dirty="0">
                <a:solidFill>
                  <a:srgbClr val="0070C0"/>
                </a:solidFill>
              </a:rPr>
              <a:t>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 3 a packet/can of biscuits</a:t>
            </a:r>
          </a:p>
          <a:p>
            <a:r>
              <a:rPr lang="en-US" sz="3200" dirty="0">
                <a:solidFill>
                  <a:srgbClr val="0070C0"/>
                </a:solidFill>
              </a:rPr>
              <a:t>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 4 a carton/jar of juice</a:t>
            </a:r>
          </a:p>
          <a:p>
            <a:r>
              <a:rPr lang="en-US" sz="3200" dirty="0">
                <a:solidFill>
                  <a:srgbClr val="0070C0"/>
                </a:solidFill>
              </a:rPr>
              <a:t>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 5 a bowl/can of cola</a:t>
            </a:r>
          </a:p>
        </p:txBody>
      </p:sp>
      <p:sp>
        <p:nvSpPr>
          <p:cNvPr id="3" name="Oval 2"/>
          <p:cNvSpPr/>
          <p:nvPr/>
        </p:nvSpPr>
        <p:spPr>
          <a:xfrm>
            <a:off x="3553415" y="1674823"/>
            <a:ext cx="679010" cy="6156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285373" y="2667494"/>
            <a:ext cx="1205621" cy="6156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67063" y="3651536"/>
            <a:ext cx="1176951" cy="6156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67064" y="4621930"/>
            <a:ext cx="1176951" cy="6156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23579" y="5604192"/>
            <a:ext cx="679010" cy="6156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485" y="1555216"/>
            <a:ext cx="1343025" cy="771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984" y="2408446"/>
            <a:ext cx="962025" cy="1247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7984" y="3656221"/>
            <a:ext cx="1333500" cy="742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8437" y="4409438"/>
            <a:ext cx="923925" cy="1152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8769" y="5561963"/>
            <a:ext cx="77152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4649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27782" y="3881473"/>
            <a:ext cx="3269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prstClr val="white"/>
                </a:solidFill>
              </a:rPr>
              <a:t>Production  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91536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01689" y="1473067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01689" y="2319153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Presentation 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01689" y="4850975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01689" y="5693843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01689" y="3165239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Practise</a:t>
            </a:r>
            <a:r>
              <a:rPr lang="en-US" sz="3600" b="1" dirty="0"/>
              <a:t>    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01689" y="62698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201689" y="4008107"/>
            <a:ext cx="3256378" cy="662474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Production    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259" y="494145"/>
            <a:ext cx="417459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514702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" y="496957"/>
            <a:ext cx="259411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PAIRWORK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4112" y="496957"/>
            <a:ext cx="9597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Make a shopping list and tell your friend what you need to buy, using </a:t>
            </a:r>
            <a:r>
              <a:rPr lang="en-US" sz="3200" b="1" i="1" dirty="0">
                <a:solidFill>
                  <a:schemeClr val="accent1"/>
                </a:solidFill>
              </a:rPr>
              <a:t>a/an/some</a:t>
            </a:r>
            <a:r>
              <a:rPr lang="en-US" sz="3200" b="1" dirty="0">
                <a:solidFill>
                  <a:schemeClr val="accent1"/>
                </a:solidFill>
              </a:rPr>
              <a:t> and phrases of partitives.</a:t>
            </a:r>
            <a:endParaRPr lang="en-US" sz="3200" b="1" i="1" dirty="0">
              <a:solidFill>
                <a:schemeClr val="accent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893803" y="2806574"/>
            <a:ext cx="5979421" cy="2917569"/>
          </a:xfrm>
          <a:prstGeom prst="wedgeEllipseCallout">
            <a:avLst>
              <a:gd name="adj1" fmla="val -61275"/>
              <a:gd name="adj2" fmla="val 519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I need to buy 8 cartons of milk, 2 loaves of bread, 1 box of cheese, a kilo of oranges and 3 bars of chocolate.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101" y="1814918"/>
            <a:ext cx="47711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          SHOPPING LIST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>
                <a:solidFill>
                  <a:srgbClr val="0070C0"/>
                </a:solidFill>
              </a:rPr>
              <a:t>milk……………..8 cartons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>
                <a:solidFill>
                  <a:srgbClr val="0070C0"/>
                </a:solidFill>
              </a:rPr>
              <a:t>bread…………..2 loaves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>
                <a:solidFill>
                  <a:srgbClr val="0070C0"/>
                </a:solidFill>
              </a:rPr>
              <a:t>cheese…………1 box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>
                <a:solidFill>
                  <a:srgbClr val="0070C0"/>
                </a:solidFill>
              </a:rPr>
              <a:t>oranges………..1 kilo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>
                <a:solidFill>
                  <a:srgbClr val="0070C0"/>
                </a:solidFill>
              </a:rPr>
              <a:t>chocolate……..3 bars</a:t>
            </a:r>
          </a:p>
          <a:p>
            <a:pPr marL="457200" indent="-457200">
              <a:buFontTx/>
              <a:buChar char="-"/>
            </a:pPr>
            <a:endParaRPr lang="en-US" sz="3200" dirty="0">
              <a:solidFill>
                <a:srgbClr val="0070C0"/>
              </a:solidFill>
            </a:endParaRPr>
          </a:p>
          <a:p>
            <a:pPr marL="457200" indent="-457200">
              <a:buFontTx/>
              <a:buChar char="-"/>
            </a:pP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11405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524968534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795" y="1575237"/>
            <a:ext cx="11302409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Write five sentences (about 50 words) about the food you have or don’t have in your fridge, using the vocabulary and </a:t>
            </a:r>
            <a:r>
              <a:rPr lang="en-US" sz="4000" b="1" i="1" dirty="0">
                <a:solidFill>
                  <a:schemeClr val="accent1"/>
                </a:solidFill>
              </a:rPr>
              <a:t>a/an/some/any</a:t>
            </a:r>
            <a:r>
              <a:rPr lang="en-US" sz="4000" b="1" dirty="0">
                <a:solidFill>
                  <a:schemeClr val="accent1"/>
                </a:solidFill>
              </a:rPr>
              <a:t> or phrases of partitives you have studied today.</a:t>
            </a:r>
            <a:endParaRPr lang="en-US" sz="40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18415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537788195"/>
      </p:ext>
    </p:extLst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69618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73748" y="2023553"/>
            <a:ext cx="10663332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Grammar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4472C4"/>
                </a:solidFill>
              </a:rPr>
              <a:t>Countable and uncountable nouns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4472C4"/>
                </a:solidFill>
              </a:rPr>
              <a:t>a/an/some/any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4472C4"/>
                </a:solidFill>
              </a:rPr>
              <a:t>Phrases of </a:t>
            </a:r>
            <a:r>
              <a:rPr lang="en-US" sz="3600" dirty="0" err="1">
                <a:solidFill>
                  <a:srgbClr val="4472C4"/>
                </a:solidFill>
              </a:rPr>
              <a:t>partitives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16417"/>
      </p:ext>
    </p:extLst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857" y="2069021"/>
            <a:ext cx="12005767" cy="27084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400" i="1" dirty="0" err="1">
                <a:solidFill>
                  <a:srgbClr val="0070C0"/>
                </a:solidFill>
              </a:rPr>
              <a:t>Practise</a:t>
            </a:r>
            <a:r>
              <a:rPr lang="en-US" sz="3400" i="1" dirty="0">
                <a:solidFill>
                  <a:srgbClr val="0070C0"/>
                </a:solidFill>
              </a:rPr>
              <a:t> speaking and writing sentences, using a/an/some/any and phrases of </a:t>
            </a:r>
            <a:r>
              <a:rPr lang="en-US" sz="3400" i="1" dirty="0" err="1">
                <a:solidFill>
                  <a:srgbClr val="0070C0"/>
                </a:solidFill>
              </a:rPr>
              <a:t>partitives</a:t>
            </a:r>
            <a:r>
              <a:rPr lang="en-US" sz="3400" i="1" dirty="0">
                <a:solidFill>
                  <a:srgbClr val="0070C0"/>
                </a:solidFill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400" i="1" dirty="0">
                <a:solidFill>
                  <a:srgbClr val="0070C0"/>
                </a:solidFill>
              </a:rPr>
              <a:t>Complete the grammar notes in </a:t>
            </a:r>
            <a:r>
              <a:rPr lang="en-US" sz="3400" b="1" i="1" dirty="0">
                <a:solidFill>
                  <a:srgbClr val="0070C0"/>
                </a:solidFill>
              </a:rPr>
              <a:t>TA 6 Right on Notebook</a:t>
            </a:r>
            <a:r>
              <a:rPr lang="en-US" sz="3400" i="1" dirty="0">
                <a:solidFill>
                  <a:srgbClr val="0070C0"/>
                </a:solidFill>
              </a:rPr>
              <a:t> (p. 30)</a:t>
            </a:r>
            <a:endParaRPr lang="en-US" sz="34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400" i="1" dirty="0">
                <a:solidFill>
                  <a:srgbClr val="0070C0"/>
                </a:solidFill>
              </a:rPr>
              <a:t>Prepare the next lesson (p. 57 SB)</a:t>
            </a:r>
          </a:p>
          <a:p>
            <a:pPr marL="571500" indent="-571500">
              <a:buFontTx/>
              <a:buChar char="-"/>
            </a:pPr>
            <a:r>
              <a:rPr lang="en-US" sz="3400" i="1" dirty="0">
                <a:solidFill>
                  <a:srgbClr val="0070C0"/>
                </a:solidFill>
              </a:rPr>
              <a:t>Do the exercise in </a:t>
            </a:r>
            <a:r>
              <a:rPr lang="en-US" sz="3400" b="1" i="1" dirty="0">
                <a:solidFill>
                  <a:srgbClr val="0070C0"/>
                </a:solidFill>
              </a:rPr>
              <a:t>TA 6 Right on Workbook </a:t>
            </a:r>
            <a:r>
              <a:rPr lang="en-US" sz="3400" i="1" dirty="0">
                <a:solidFill>
                  <a:srgbClr val="0070C0"/>
                </a:solidFill>
              </a:rPr>
              <a:t>(p. 29) </a:t>
            </a:r>
            <a:endParaRPr lang="en-US" sz="3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528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023599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3383" y="611513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5" y="2077278"/>
            <a:ext cx="100882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US" sz="3600" i="1" dirty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3600" i="1" dirty="0">
                <a:solidFill>
                  <a:schemeClr val="accent1"/>
                </a:solidFill>
              </a:rPr>
              <a:t>know countable and uncountable nouns.</a:t>
            </a:r>
          </a:p>
          <a:p>
            <a:pPr marL="285750" indent="-285750">
              <a:buFontTx/>
              <a:buChar char="-"/>
            </a:pPr>
            <a:r>
              <a:rPr lang="en-US" sz="3600" i="1" dirty="0">
                <a:solidFill>
                  <a:schemeClr val="accent1"/>
                </a:solidFill>
              </a:rPr>
              <a:t>use </a:t>
            </a:r>
            <a:r>
              <a:rPr lang="en-US" sz="3600" b="1" i="1" dirty="0">
                <a:solidFill>
                  <a:schemeClr val="accent1"/>
                </a:solidFill>
              </a:rPr>
              <a:t>a/an/some/any</a:t>
            </a:r>
            <a:r>
              <a:rPr lang="en-US" sz="3600" i="1" dirty="0">
                <a:solidFill>
                  <a:schemeClr val="accent1"/>
                </a:solidFill>
              </a:rPr>
              <a:t> correctly.</a:t>
            </a:r>
          </a:p>
          <a:p>
            <a:pPr marL="285750" indent="-285750">
              <a:buFontTx/>
              <a:buChar char="-"/>
            </a:pPr>
            <a:r>
              <a:rPr lang="en-US" sz="3600" i="1" dirty="0">
                <a:solidFill>
                  <a:schemeClr val="accent1"/>
                </a:solidFill>
              </a:rPr>
              <a:t>learn some partitives.</a:t>
            </a:r>
          </a:p>
        </p:txBody>
      </p:sp>
    </p:spTree>
    <p:extLst>
      <p:ext uri="{BB962C8B-B14F-4D97-AF65-F5344CB8AC3E}">
        <p14:creationId xmlns:p14="http://schemas.microsoft.com/office/powerpoint/2010/main" val="383855474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1734573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4262" y="569928"/>
            <a:ext cx="121105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Choose the word whose underlined part is pronounced differently form that of the others.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21D5AC-82E8-41A5-A1D5-D80778DF4A50}"/>
              </a:ext>
            </a:extLst>
          </p:cNvPr>
          <p:cNvSpPr txBox="1"/>
          <p:nvPr/>
        </p:nvSpPr>
        <p:spPr>
          <a:xfrm>
            <a:off x="554262" y="1878485"/>
            <a:ext cx="10770704" cy="4446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GB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1. A. f</a:t>
            </a:r>
            <a:r>
              <a:rPr lang="en-GB" sz="3200" u="sng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sh	               B. r</a:t>
            </a:r>
            <a:r>
              <a:rPr lang="en-GB" sz="3200" u="sng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ce 	           C. cr</a:t>
            </a:r>
            <a:r>
              <a:rPr lang="en-GB" sz="3200" u="sng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sp	           D. dr</a:t>
            </a:r>
            <a:r>
              <a:rPr lang="en-GB" sz="3200" u="sng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nk</a:t>
            </a: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/fɪʃ/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   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/raɪs/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/krɪsp/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 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drɪŋk</a:t>
            </a:r>
            <a:r>
              <a:rPr lang="el-GR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</a:t>
            </a:r>
            <a:endParaRPr lang="vi-VN" sz="3200" dirty="0">
              <a:solidFill>
                <a:srgbClr val="FF000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GB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2. A. </a:t>
            </a:r>
            <a:r>
              <a:rPr lang="en-GB" sz="3200" u="sng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GB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oda	               B. pa</a:t>
            </a:r>
            <a:r>
              <a:rPr lang="en-GB" sz="3200" u="sng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GB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ta		     C. bi</a:t>
            </a:r>
            <a:r>
              <a:rPr lang="en-GB" sz="3200" u="sng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GB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cuit	 D. </a:t>
            </a:r>
            <a:r>
              <a:rPr lang="en-GB" sz="3200" u="sng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GB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ugar</a:t>
            </a: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/ˈsəʊdə/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/ˈpæstə/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/ˈbɪskɪt/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/ˈʃʊɡə/</a:t>
            </a: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GB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3. A. c</a:t>
            </a:r>
            <a:r>
              <a:rPr lang="en-GB" sz="3200" u="sng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GB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ffee	               B. y</a:t>
            </a:r>
            <a:r>
              <a:rPr lang="en-GB" sz="3200" u="sng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GB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ghurt	    C. </a:t>
            </a:r>
            <a:r>
              <a:rPr lang="en-GB" sz="3200" u="sng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GB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range         D. carr</a:t>
            </a:r>
            <a:r>
              <a:rPr lang="en-GB" sz="3200" u="sng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GB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/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ˈkɒfi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                     /ˈ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jɒɡət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            /ˈ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ɒrɪndʒ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            /ˈ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kærət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</a:t>
            </a:r>
            <a:endParaRPr lang="vi-VN" sz="3200" dirty="0">
              <a:solidFill>
                <a:srgbClr val="FF000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70250" y="1988288"/>
            <a:ext cx="489099" cy="5963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825022" y="3456711"/>
            <a:ext cx="559971" cy="5688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724090" y="4937978"/>
            <a:ext cx="559971" cy="5688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6236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2537227547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 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25431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123" y="561315"/>
            <a:ext cx="120018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Put these words into two groups - countable and uncountable:</a:t>
            </a:r>
          </a:p>
          <a:p>
            <a:r>
              <a:rPr lang="en-US" sz="3200" b="1" i="1" dirty="0">
                <a:solidFill>
                  <a:schemeClr val="accent1"/>
                </a:solidFill>
              </a:rPr>
              <a:t>sugar, banana, cucumber, bread, milk, potato, pepper, fruit juice, orange, egg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21036"/>
              </p:ext>
            </p:extLst>
          </p:nvPr>
        </p:nvGraphicFramePr>
        <p:xfrm>
          <a:off x="2525917" y="1725854"/>
          <a:ext cx="8128000" cy="4549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Countable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Uncountable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03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39903" y="2310339"/>
            <a:ext cx="27522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banana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cucumber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potato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orange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egg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38789" y="2310339"/>
            <a:ext cx="29499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sugar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bread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milk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fruit juice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pepper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6336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70" y="582068"/>
            <a:ext cx="3793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Complete the rules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71193" y="1119695"/>
            <a:ext cx="500656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• ……………………………… are nouns we </a:t>
            </a:r>
            <a:r>
              <a:rPr lang="en-US" sz="2800" b="1" dirty="0">
                <a:solidFill>
                  <a:srgbClr val="0070C0"/>
                </a:solidFill>
              </a:rPr>
              <a:t>can count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They have </a:t>
            </a:r>
            <a:r>
              <a:rPr lang="en-US" sz="2800" b="1" dirty="0">
                <a:solidFill>
                  <a:srgbClr val="0070C0"/>
                </a:solidFill>
              </a:rPr>
              <a:t>singular and plural </a:t>
            </a:r>
            <a:r>
              <a:rPr lang="en-US" sz="2800" dirty="0">
                <a:solidFill>
                  <a:srgbClr val="0070C0"/>
                </a:solidFill>
              </a:rPr>
              <a:t>forms.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e.g. </a:t>
            </a:r>
            <a:r>
              <a:rPr lang="en-US" sz="2800" u="sng" dirty="0">
                <a:solidFill>
                  <a:srgbClr val="0070C0"/>
                </a:solidFill>
              </a:rPr>
              <a:t>an</a:t>
            </a:r>
            <a:r>
              <a:rPr lang="en-US" sz="2800" dirty="0">
                <a:solidFill>
                  <a:srgbClr val="0070C0"/>
                </a:solidFill>
              </a:rPr>
              <a:t> apple – two/</a:t>
            </a:r>
            <a:r>
              <a:rPr lang="en-US" sz="2800" u="sng" dirty="0">
                <a:solidFill>
                  <a:srgbClr val="0070C0"/>
                </a:solidFill>
              </a:rPr>
              <a:t>some</a:t>
            </a:r>
            <a:r>
              <a:rPr lang="en-US" sz="2800" dirty="0">
                <a:solidFill>
                  <a:srgbClr val="0070C0"/>
                </a:solidFill>
              </a:rPr>
              <a:t> apples.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5120" y="1181250"/>
            <a:ext cx="2770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Countable nouns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99155" y="1119695"/>
            <a:ext cx="634647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• ………………………………… are nouns we </a:t>
            </a:r>
            <a:r>
              <a:rPr lang="en-US" sz="2800" b="1" dirty="0">
                <a:solidFill>
                  <a:srgbClr val="0070C0"/>
                </a:solidFill>
              </a:rPr>
              <a:t>cannot count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They usually have </a:t>
            </a:r>
            <a:r>
              <a:rPr lang="en-US" sz="2800" b="1" dirty="0">
                <a:solidFill>
                  <a:srgbClr val="0070C0"/>
                </a:solidFill>
              </a:rPr>
              <a:t>singular</a:t>
            </a:r>
            <a:r>
              <a:rPr lang="en-US" sz="2800" dirty="0">
                <a:solidFill>
                  <a:srgbClr val="0070C0"/>
                </a:solidFill>
              </a:rPr>
              <a:t> forms. 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e.g. </a:t>
            </a:r>
            <a:r>
              <a:rPr lang="en-US" sz="2800" u="sng" dirty="0">
                <a:solidFill>
                  <a:srgbClr val="0070C0"/>
                </a:solidFill>
              </a:rPr>
              <a:t>some</a:t>
            </a:r>
            <a:r>
              <a:rPr lang="en-US" sz="2800" dirty="0">
                <a:solidFill>
                  <a:srgbClr val="0070C0"/>
                </a:solidFill>
              </a:rPr>
              <a:t> milk – NOT: milks.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These nouns include: </a:t>
            </a:r>
          </a:p>
          <a:p>
            <a:pPr lvl="0">
              <a:lnSpc>
                <a:spcPct val="150000"/>
              </a:lnSpc>
            </a:pPr>
            <a:r>
              <a:rPr lang="en-US" sz="2800" b="1" i="1" dirty="0">
                <a:solidFill>
                  <a:srgbClr val="0070C0"/>
                </a:solidFill>
              </a:rPr>
              <a:t>food </a:t>
            </a:r>
            <a:r>
              <a:rPr lang="en-US" sz="2800" dirty="0">
                <a:solidFill>
                  <a:srgbClr val="0070C0"/>
                </a:solidFill>
              </a:rPr>
              <a:t>(cheese, meat, flour, sugar, salt, etc.)</a:t>
            </a:r>
          </a:p>
          <a:p>
            <a:pPr lvl="0">
              <a:lnSpc>
                <a:spcPct val="150000"/>
              </a:lnSpc>
            </a:pPr>
            <a:r>
              <a:rPr lang="en-US" sz="2800" b="1" i="1" dirty="0">
                <a:solidFill>
                  <a:srgbClr val="0070C0"/>
                </a:solidFill>
              </a:rPr>
              <a:t>liquid</a:t>
            </a:r>
            <a:r>
              <a:rPr lang="en-US" sz="2800" dirty="0">
                <a:solidFill>
                  <a:srgbClr val="0070C0"/>
                </a:solidFill>
              </a:rPr>
              <a:t> (coffee, tea, water, etc.)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1181250"/>
            <a:ext cx="3204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Uncountable nouns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946578" y="3454863"/>
            <a:ext cx="8057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62099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969</Words>
  <Application>Microsoft Office PowerPoint</Application>
  <PresentationFormat>Widescreen</PresentationFormat>
  <Paragraphs>193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 Le</dc:creator>
  <cp:lastModifiedBy>Vũ Trần Gia Bửu</cp:lastModifiedBy>
  <cp:revision>211</cp:revision>
  <dcterms:created xsi:type="dcterms:W3CDTF">2021-09-24T06:18:33Z</dcterms:created>
  <dcterms:modified xsi:type="dcterms:W3CDTF">2023-08-02T10:34:10Z</dcterms:modified>
</cp:coreProperties>
</file>