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sldIdLst>
    <p:sldId id="361" r:id="rId2"/>
    <p:sldId id="362" r:id="rId3"/>
    <p:sldId id="363" r:id="rId4"/>
    <p:sldId id="281" r:id="rId5"/>
    <p:sldId id="264" r:id="rId6"/>
    <p:sldId id="290" r:id="rId7"/>
    <p:sldId id="291" r:id="rId8"/>
    <p:sldId id="285" r:id="rId9"/>
    <p:sldId id="286" r:id="rId10"/>
    <p:sldId id="287" r:id="rId11"/>
    <p:sldId id="292" r:id="rId12"/>
    <p:sldId id="340" r:id="rId13"/>
    <p:sldId id="339" r:id="rId14"/>
    <p:sldId id="341" r:id="rId15"/>
    <p:sldId id="358" r:id="rId16"/>
    <p:sldId id="342" r:id="rId17"/>
    <p:sldId id="336" r:id="rId18"/>
    <p:sldId id="359" r:id="rId19"/>
    <p:sldId id="357" r:id="rId20"/>
    <p:sldId id="356" r:id="rId21"/>
    <p:sldId id="311" r:id="rId22"/>
    <p:sldId id="360" r:id="rId23"/>
    <p:sldId id="355" r:id="rId24"/>
    <p:sldId id="325" r:id="rId25"/>
    <p:sldId id="317" r:id="rId26"/>
    <p:sldId id="3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5F"/>
    <a:srgbClr val="1E2F55"/>
    <a:srgbClr val="DEF8FF"/>
    <a:srgbClr val="45A1CD"/>
    <a:srgbClr val="DAA622"/>
    <a:srgbClr val="A9E4FF"/>
    <a:srgbClr val="4E6BAC"/>
    <a:srgbClr val="F26532"/>
    <a:srgbClr val="000000"/>
    <a:srgbClr val="619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5" autoAdjust="0"/>
    <p:restoredTop sz="94196" autoAdjust="0"/>
  </p:normalViewPr>
  <p:slideViewPr>
    <p:cSldViewPr snapToGrid="0" showGuides="1">
      <p:cViewPr varScale="1">
        <p:scale>
          <a:sx n="69" d="100"/>
          <a:sy n="69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82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8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3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64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1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87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Nomadic lifestyles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Traditional practices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Agricultural expansion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Industrialization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is the primary driving force behind urbanization?</a:t>
            </a:r>
            <a:endParaRPr lang="de-DE" sz="3999" i="1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6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818" y="1054987"/>
            <a:ext cx="3662363" cy="2952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1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ngratulations Gif - GIFcen">
            <a:extLst>
              <a:ext uri="{FF2B5EF4-FFF2-40B4-BE49-F238E27FC236}">
                <a16:creationId xmlns:a16="http://schemas.microsoft.com/office/drawing/2014/main" id="{4BBE3E97-29EF-80D9-F84A-B1AECB4D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87" y="2031838"/>
            <a:ext cx="6104845" cy="61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954" y="310850"/>
            <a:ext cx="5516913" cy="37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13150" y="1275373"/>
            <a:ext cx="5231128" cy="91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empty roads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021" y="4062199"/>
            <a:ext cx="5299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typically refers to roads or streets that have very few or no vehicles or pedestrians on them. 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9708" y="2245286"/>
            <a:ext cx="3022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ˈem(p)tē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rōd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4" name="empty roa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567" y="2966354"/>
            <a:ext cx="780197" cy="780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863" y="1599262"/>
            <a:ext cx="6223933" cy="4666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39837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92229" y="1800750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wet markets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290" y="4524908"/>
            <a:ext cx="4750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market selling fresh meat, fish and vegetables.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3850" y="2748427"/>
            <a:ext cx="232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/wet ˈmɑːkɪt/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08044"/>
            <a:ext cx="5892938" cy="3567067"/>
          </a:xfrm>
          <a:prstGeom prst="rect">
            <a:avLst/>
          </a:prstGeom>
        </p:spPr>
      </p:pic>
      <p:pic>
        <p:nvPicPr>
          <p:cNvPr id="5" name="wet marke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4164" y="3528077"/>
            <a:ext cx="827251" cy="8272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2915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98085" y="1625810"/>
            <a:ext cx="5890824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convenience stores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070" y="4148496"/>
            <a:ext cx="54948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small local shop that sells food, newspapers, etc. and has long opening hours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1561" y="2625543"/>
            <a:ext cx="3603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/kənˈviːniəns stɔː(r)/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solution">
            <a:hlinkClick r:id="" action="ppaction://media"/>
            <a:extLst>
              <a:ext uri="{FF2B5EF4-FFF2-40B4-BE49-F238E27FC236}">
                <a16:creationId xmlns:a16="http://schemas.microsoft.com/office/drawing/2014/main" id="{CD399AE2-ABE7-4465-B936-74EFB2417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367" y="3289232"/>
            <a:ext cx="778257" cy="778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110" y="2021595"/>
            <a:ext cx="5758805" cy="38947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24529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70049" y="144597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high-rise buildings</a:t>
            </a:r>
            <a:endParaRPr lang="en-US" sz="4800" b="1" dirty="0">
              <a:solidFill>
                <a:srgbClr val="1E2F55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8186" y="4289821"/>
            <a:ext cx="54948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tall structures characterized by their significant height and multiple floors or levels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4090" y="2606288"/>
            <a:ext cx="3163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/haɪ raɪz ˈbɪldɪŋz/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skill">
            <a:hlinkClick r:id="" action="ppaction://media"/>
            <a:extLst>
              <a:ext uri="{FF2B5EF4-FFF2-40B4-BE49-F238E27FC236}">
                <a16:creationId xmlns:a16="http://schemas.microsoft.com/office/drawing/2014/main" id="{5E16E181-8B73-4A4E-A696-36BEFE05D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669" y="3429000"/>
            <a:ext cx="741885" cy="741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856" y="1280182"/>
            <a:ext cx="5368276" cy="5199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41134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2679" y="1545511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1E2F55"/>
                </a:solidFill>
              </a:rPr>
              <a:t>low-rise buildings</a:t>
            </a:r>
            <a:endParaRPr lang="en-US" sz="4800" b="1" dirty="0">
              <a:solidFill>
                <a:srgbClr val="1E2F55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46" y="3756048"/>
            <a:ext cx="65135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structures characterized by their relatively modest height, typically fewer than five or six stories, although the specific definition may vary by region and local building codes.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8360" y="2518373"/>
            <a:ext cx="3119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/ləʊ raɪz ˈbɪldɪŋz/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549" y="1375931"/>
            <a:ext cx="5156542" cy="4934662"/>
          </a:xfrm>
          <a:prstGeom prst="rect">
            <a:avLst/>
          </a:prstGeom>
        </p:spPr>
      </p:pic>
      <p:pic>
        <p:nvPicPr>
          <p:cNvPr id="5" name="low-rise build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5063" y="3105522"/>
            <a:ext cx="706361" cy="7063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59846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66919"/>
              </p:ext>
            </p:extLst>
          </p:nvPr>
        </p:nvGraphicFramePr>
        <p:xfrm>
          <a:off x="471808" y="1376768"/>
          <a:ext cx="11248383" cy="49328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65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</a:rPr>
                        <a:t>1.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</a:rPr>
                        <a:t>empty roads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ˈem(p)tē</a:t>
                      </a:r>
                      <a:r>
                        <a:rPr lang="en-US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rōd</a:t>
                      </a:r>
                      <a:r>
                        <a:rPr lang="en-US" sz="2400" b="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typically refers to roads or streets that have very few or no vehicles or pedestrians on them. 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93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</a:rPr>
                        <a:t>2.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</a:rPr>
                        <a:t>wet markets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</a:rPr>
                        <a:t>/wet ˈmɑːkɪt/</a:t>
                      </a:r>
                      <a:endParaRPr lang="en-US" sz="24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 market selling fresh meat, fish, and vegetables.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650">
                <a:tc>
                  <a:txBody>
                    <a:bodyPr/>
                    <a:lstStyle/>
                    <a:p>
                      <a:pPr marL="144145" marR="0" indent="-144145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</a:rPr>
                        <a:t>3.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</a:rPr>
                        <a:t>convenience stores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rgbClr val="C00000"/>
                          </a:solidFill>
                          <a:latin typeface="+mn-lt"/>
                        </a:rPr>
                        <a:t>/kənˈviːniəns stɔː(r)/</a:t>
                      </a:r>
                      <a:endParaRPr lang="en-US" sz="24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 small local shop that sells food, newspapers, etc. and has long opening hours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02650"/>
              </p:ext>
            </p:extLst>
          </p:nvPr>
        </p:nvGraphicFramePr>
        <p:xfrm>
          <a:off x="471808" y="1390595"/>
          <a:ext cx="11248383" cy="49046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65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FF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9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high-rise buildings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/haɪ raɪz ˈbɪldɪŋz/</a:t>
                      </a:r>
                      <a:endParaRPr lang="en-US" sz="2800" b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typically refers to roads or streets that have very few or no vehicles or pedestrians on them. 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26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800" b="0" dirty="0">
                          <a:solidFill>
                            <a:srgbClr val="1E2F5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800" b="1" dirty="0">
                          <a:solidFill>
                            <a:srgbClr val="1E2F5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low-rise buildings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/ləʊ raɪz ˈbɪldɪŋz/</a:t>
                      </a:r>
                      <a:endParaRPr lang="en-US" sz="2800" b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structures characterized by their relatively modest height, typically fewer than five or six stories, although the specific definition may vary by region and local building codes.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232633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8449" y="1011836"/>
            <a:ext cx="106351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The pictures show how River City has changed over time. 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Work in pairs. Read the words and phrases and decide which describe the city in the past (P) and which now (n)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562" y="2396831"/>
            <a:ext cx="9908876" cy="4342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LESS-CONTROLLED PRACTICE</a:t>
            </a:r>
          </a:p>
        </p:txBody>
      </p:sp>
    </p:spTree>
    <p:extLst>
      <p:ext uri="{BB962C8B-B14F-4D97-AF65-F5344CB8AC3E}">
        <p14:creationId xmlns:p14="http://schemas.microsoft.com/office/powerpoint/2010/main" val="322222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2"/>
            <a:ext cx="12192000" cy="1861104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8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FacebookK&amp;TBold"/>
                  <a:cs typeface="Times New Roman" panose="02020603050405020304" pitchFamily="18" charset="0"/>
                </a:rPr>
                <a:t>Unit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3426183" y="413893"/>
            <a:ext cx="709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urbanization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72529" y="2437371"/>
            <a:ext cx="4506662" cy="6274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SPEAKING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0663C38-5202-2162-3AA3-6BD29268DA23}"/>
              </a:ext>
            </a:extLst>
          </p:cNvPr>
          <p:cNvSpPr txBox="1"/>
          <p:nvPr/>
        </p:nvSpPr>
        <p:spPr>
          <a:xfrm>
            <a:off x="5711726" y="3429000"/>
            <a:ext cx="6628268" cy="224676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7000" b="1" spc="-290" dirty="0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Changes in a living area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1E098F83-3D92-C72B-71D4-D1B42061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0" y="2441230"/>
            <a:ext cx="5199806" cy="41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95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EE8E4-46CE-AC4A-7F27-7F2756E9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81" y="1825595"/>
            <a:ext cx="6758638" cy="3843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37" y="2354794"/>
            <a:ext cx="26246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C00000"/>
                </a:solidFill>
              </a:rPr>
              <a:t>Past/Then:</a:t>
            </a:r>
          </a:p>
          <a:p>
            <a:r>
              <a:rPr lang="vi-VN" sz="2500" dirty="0"/>
              <a:t>low-rise buildings</a:t>
            </a:r>
          </a:p>
          <a:p>
            <a:r>
              <a:rPr lang="vi-VN" sz="2500" dirty="0"/>
              <a:t>old</a:t>
            </a:r>
          </a:p>
          <a:p>
            <a:r>
              <a:rPr lang="vi-VN" sz="2500" dirty="0"/>
              <a:t>rice field</a:t>
            </a:r>
          </a:p>
          <a:p>
            <a:r>
              <a:rPr lang="vi-VN" sz="2500" dirty="0"/>
              <a:t>wet markets</a:t>
            </a:r>
          </a:p>
          <a:p>
            <a:r>
              <a:rPr lang="vi-VN" sz="2500" dirty="0"/>
              <a:t>empty roads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6156" y="2354794"/>
            <a:ext cx="295340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2500" b="1" dirty="0">
                <a:solidFill>
                  <a:srgbClr val="C00000"/>
                </a:solidFill>
              </a:rPr>
              <a:t>Today/Now:</a:t>
            </a:r>
          </a:p>
          <a:p>
            <a:pPr algn="r"/>
            <a:r>
              <a:rPr lang="vi-VN" sz="2500" dirty="0"/>
              <a:t>high-rise buildings</a:t>
            </a:r>
          </a:p>
          <a:p>
            <a:pPr algn="r"/>
            <a:r>
              <a:rPr lang="vi-VN" sz="2500" dirty="0"/>
              <a:t>modern</a:t>
            </a:r>
          </a:p>
          <a:p>
            <a:pPr algn="r"/>
            <a:r>
              <a:rPr lang="vi-VN" sz="2500" dirty="0"/>
              <a:t>park</a:t>
            </a:r>
          </a:p>
          <a:p>
            <a:pPr algn="r"/>
            <a:r>
              <a:rPr lang="vi-VN" sz="2500" dirty="0"/>
              <a:t>convenience stores</a:t>
            </a:r>
          </a:p>
          <a:p>
            <a:pPr algn="r"/>
            <a:r>
              <a:rPr lang="vi-VN" sz="2500" dirty="0"/>
              <a:t>supermarkets</a:t>
            </a:r>
          </a:p>
          <a:p>
            <a:pPr algn="r"/>
            <a:r>
              <a:rPr lang="vi-VN" sz="2500" dirty="0"/>
              <a:t>busy streets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LESS-CONTROLLED PRACTICE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A7B205-6709-A8BF-7993-11EC8B31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825" y="1101601"/>
            <a:ext cx="1225925" cy="825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A401E-3B00-146E-F3D4-363B66844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708" y="1048784"/>
            <a:ext cx="1812030" cy="154777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5BD3674-3AD0-CD85-66C4-5961A14C3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832" y="6204442"/>
            <a:ext cx="2889754" cy="652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F5ABF06-78C5-DB58-869B-FEFFA6662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354" y="6204440"/>
            <a:ext cx="2889754" cy="65232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099C65B-C4EE-0A3D-CF92-665617F1A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723" y="6204441"/>
            <a:ext cx="2889754" cy="652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6A83E46-B058-94C5-CFDC-0BC897529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46" y="6204439"/>
            <a:ext cx="2889754" cy="65232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DF7D83C-0AC4-3593-F76D-2B63144AE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7756" y="6215702"/>
            <a:ext cx="312939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45" y="1015927"/>
            <a:ext cx="9643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Talk about the changes in River City. 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Use the words and phrases in 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7" y="2329709"/>
            <a:ext cx="11852005" cy="1170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854" y="3580476"/>
            <a:ext cx="4976291" cy="30406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1497" y="10159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Talk about the changes in River City. 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Use the words and phrases in 1.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8034" y="2345326"/>
            <a:ext cx="979204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7030A0"/>
                </a:solidFill>
              </a:rPr>
              <a:t>In the past, this place only had low-rise buildings. However, a lot of high-rise buildings have been built here.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C00000"/>
                </a:solidFill>
              </a:rPr>
              <a:t>They have opened a lot of convenience stores and supermarkets to replace the old wet markets.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7030A0"/>
                </a:solidFill>
              </a:rPr>
              <a:t>There used to be a rice field outside the city, but it has been replaced by a city park.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700" dirty="0">
                <a:solidFill>
                  <a:srgbClr val="C00000"/>
                </a:solidFill>
              </a:rPr>
              <a:t>In the past, the roads were almost empty. There was hardly any traffic. Now, the streets are busy and there are too many cars on the roads.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F5294-A17C-B3AD-7B16-505D9E644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543" y="5361921"/>
            <a:ext cx="1465340" cy="149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CECFA8-D739-70E2-D280-16C9827CF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36" y="5803175"/>
            <a:ext cx="1408161" cy="1076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BFB33-67D0-2E57-AB7C-265FE341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393888" y="543802"/>
            <a:ext cx="195088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20" y="999028"/>
            <a:ext cx="10085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Report your answers to the whole class. Vote for the best description.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698" y="2171509"/>
            <a:ext cx="81335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When we look at the picture of the River City in the past and at present, we have noticed a lot of changes in this city over the years. The old town/village now has become a more and more modern city. A lot of high-rise buildings have been built to replace all the low-rise buildings. There used to be a rice field outside the city, but it has been replaced by a city park. They have opened a lot of convenience stores and supermarkets to replace the old wet markets. In the past, the roads were almost empty, but now they have become very busy streets.</a:t>
            </a:r>
            <a:endParaRPr lang="vi-VN" sz="2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0CBB0-7DED-3067-599A-1189A315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546" y="2334675"/>
            <a:ext cx="341405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31071" y="1855889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243" y="176024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6609" y="1784026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06296" y="2468128"/>
            <a:ext cx="7119225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Discuss the skills and experience needed for the Changes in a living area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 Vocabulary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FBD1F-959A-6AC7-4B97-3C6EDEF26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415" y="2358495"/>
            <a:ext cx="3584759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91222" y="1848939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394" y="175329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1767" y="1784069"/>
            <a:ext cx="285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26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07F0E927-6302-9286-9454-844A2EC9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62" y="2324100"/>
            <a:ext cx="5318738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56" y="2578993"/>
            <a:ext cx="6809088" cy="2427559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</a:rPr>
              <a:t>Learn new words by heart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</a:rPr>
              <a:t>Prepare for Lesson 5 - Unit 4.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979382" y="6078935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2157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0">
            <a:extLst>
              <a:ext uri="{FF2B5EF4-FFF2-40B4-BE49-F238E27FC236}">
                <a16:creationId xmlns:a16="http://schemas.microsoft.com/office/drawing/2014/main" id="{86A38DE7-CA5A-3948-EA0C-27648A38B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8" y="3530689"/>
            <a:ext cx="4786384" cy="4487202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6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6"/>
                  <a:pt x="1589" y="794"/>
                </a:cubicBezTo>
              </a:path>
            </a:pathLst>
          </a:custGeom>
          <a:solidFill>
            <a:srgbClr val="A9E4FF">
              <a:alpha val="4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4" name="Freeform 139">
            <a:extLst>
              <a:ext uri="{FF2B5EF4-FFF2-40B4-BE49-F238E27FC236}">
                <a16:creationId xmlns:a16="http://schemas.microsoft.com/office/drawing/2014/main" id="{449E936F-F3D3-30B6-4C54-DC70DF4E1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79" y="-296136"/>
            <a:ext cx="3048295" cy="2958019"/>
          </a:xfrm>
          <a:custGeom>
            <a:avLst/>
            <a:gdLst>
              <a:gd name="T0" fmla="*/ 1589 w 1590"/>
              <a:gd name="T1" fmla="*/ 794 h 1589"/>
              <a:gd name="T2" fmla="*/ 1589 w 1590"/>
              <a:gd name="T3" fmla="*/ 794 h 1589"/>
              <a:gd name="T4" fmla="*/ 795 w 1590"/>
              <a:gd name="T5" fmla="*/ 1588 h 1589"/>
              <a:gd name="T6" fmla="*/ 795 w 1590"/>
              <a:gd name="T7" fmla="*/ 1588 h 1589"/>
              <a:gd name="T8" fmla="*/ 0 w 1590"/>
              <a:gd name="T9" fmla="*/ 794 h 1589"/>
              <a:gd name="T10" fmla="*/ 0 w 1590"/>
              <a:gd name="T11" fmla="*/ 794 h 1589"/>
              <a:gd name="T12" fmla="*/ 795 w 1590"/>
              <a:gd name="T13" fmla="*/ 0 h 1589"/>
              <a:gd name="T14" fmla="*/ 795 w 1590"/>
              <a:gd name="T15" fmla="*/ 0 h 1589"/>
              <a:gd name="T16" fmla="*/ 1589 w 1590"/>
              <a:gd name="T17" fmla="*/ 794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89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8"/>
                  <a:pt x="795" y="1588"/>
                </a:cubicBezTo>
                <a:lnTo>
                  <a:pt x="795" y="1588"/>
                </a:lnTo>
                <a:cubicBezTo>
                  <a:pt x="356" y="1588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DAA622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6" name="Freeform 141">
            <a:extLst>
              <a:ext uri="{FF2B5EF4-FFF2-40B4-BE49-F238E27FC236}">
                <a16:creationId xmlns:a16="http://schemas.microsoft.com/office/drawing/2014/main" id="{E51D6DD7-F0C1-8C9B-5FDA-A90059BCA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025" y="-656470"/>
            <a:ext cx="3340071" cy="3369724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45A1CD">
              <a:alpha val="59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5652" y="1236866"/>
            <a:ext cx="2213912" cy="655403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7630" y="2234368"/>
            <a:ext cx="2213912" cy="655403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CONTROLLED PRACTICE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37498" y="3387938"/>
            <a:ext cx="2213912" cy="710205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LESS-CONTROLLED PRACTICE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7691" y="1191689"/>
            <a:ext cx="4879383" cy="6642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Warm-up: </a:t>
            </a:r>
            <a:r>
              <a:rPr lang="en-US" i="1" dirty="0">
                <a:solidFill>
                  <a:schemeClr val="tx1"/>
                </a:solidFill>
              </a:rPr>
              <a:t>URBANISATION Quiz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89" y="3357997"/>
            <a:ext cx="4879384" cy="810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Work in pairs. Talk about the changes in River City.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89" y="4703951"/>
            <a:ext cx="4879385" cy="8561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Discussion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and report your answers to the whole class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179564" y="1564568"/>
            <a:ext cx="1005022" cy="669800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044454" y="2562070"/>
            <a:ext cx="1033176" cy="825868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007689" y="5900476"/>
            <a:ext cx="4879382" cy="6849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Homework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37499" y="5817688"/>
            <a:ext cx="2213912" cy="666149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6080" y="307352"/>
            <a:ext cx="1788954" cy="442487"/>
          </a:xfrm>
          <a:prstGeom prst="rect">
            <a:avLst/>
          </a:prstGeom>
          <a:solidFill>
            <a:srgbClr val="DEF8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1E2F55"/>
                </a:solidFill>
                <a:latin typeface="Bookman Old Style" pitchFamily="18" charset="0"/>
              </a:rPr>
              <a:t>LESSON 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60331" y="307352"/>
            <a:ext cx="2311614" cy="462074"/>
          </a:xfrm>
          <a:prstGeom prst="rect">
            <a:avLst/>
          </a:prstGeom>
          <a:solidFill>
            <a:srgbClr val="45A1C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SPEAKING</a:t>
            </a:r>
          </a:p>
        </p:txBody>
      </p:sp>
      <p:cxnSp>
        <p:nvCxnSpPr>
          <p:cNvPr id="3" name="Curved Connector 27">
            <a:extLst>
              <a:ext uri="{FF2B5EF4-FFF2-40B4-BE49-F238E27FC236}">
                <a16:creationId xmlns:a16="http://schemas.microsoft.com/office/drawing/2014/main" id="{2641206D-C8AC-9D03-F0FA-8C31A7FA1327}"/>
              </a:ext>
            </a:extLst>
          </p:cNvPr>
          <p:cNvCxnSpPr>
            <a:cxnSpLocks/>
            <a:stCxn id="24" idx="3"/>
            <a:endCxn id="60" idx="0"/>
          </p:cNvCxnSpPr>
          <p:nvPr/>
        </p:nvCxnSpPr>
        <p:spPr>
          <a:xfrm>
            <a:off x="3151410" y="3743041"/>
            <a:ext cx="1033176" cy="1024903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Google Shape;3301;p27">
            <a:extLst>
              <a:ext uri="{FF2B5EF4-FFF2-40B4-BE49-F238E27FC236}">
                <a16:creationId xmlns:a16="http://schemas.microsoft.com/office/drawing/2014/main" id="{48D7BCE4-2459-040E-11C8-512BB94A1E91}"/>
              </a:ext>
            </a:extLst>
          </p:cNvPr>
          <p:cNvSpPr/>
          <p:nvPr/>
        </p:nvSpPr>
        <p:spPr>
          <a:xfrm>
            <a:off x="431215" y="307352"/>
            <a:ext cx="656209" cy="656146"/>
          </a:xfrm>
          <a:custGeom>
            <a:avLst/>
            <a:gdLst/>
            <a:ahLst/>
            <a:cxnLst/>
            <a:rect l="l" t="t" r="r" b="b"/>
            <a:pathLst>
              <a:path w="10381" h="10380" extrusionOk="0">
                <a:moveTo>
                  <a:pt x="5190" y="1"/>
                </a:moveTo>
                <a:cubicBezTo>
                  <a:pt x="3814" y="1"/>
                  <a:pt x="2494" y="547"/>
                  <a:pt x="1520" y="1520"/>
                </a:cubicBezTo>
                <a:cubicBezTo>
                  <a:pt x="547" y="2494"/>
                  <a:pt x="0" y="3814"/>
                  <a:pt x="0" y="5190"/>
                </a:cubicBezTo>
                <a:cubicBezTo>
                  <a:pt x="0" y="6566"/>
                  <a:pt x="547" y="7887"/>
                  <a:pt x="1520" y="8860"/>
                </a:cubicBezTo>
                <a:cubicBezTo>
                  <a:pt x="2494" y="9833"/>
                  <a:pt x="3814" y="10380"/>
                  <a:pt x="5190" y="10380"/>
                </a:cubicBezTo>
                <a:cubicBezTo>
                  <a:pt x="6566" y="10380"/>
                  <a:pt x="7887" y="9833"/>
                  <a:pt x="8860" y="8860"/>
                </a:cubicBezTo>
                <a:cubicBezTo>
                  <a:pt x="9833" y="7887"/>
                  <a:pt x="10381" y="6566"/>
                  <a:pt x="10381" y="5190"/>
                </a:cubicBezTo>
                <a:cubicBezTo>
                  <a:pt x="10381" y="3814"/>
                  <a:pt x="9833" y="2494"/>
                  <a:pt x="8860" y="1520"/>
                </a:cubicBezTo>
                <a:cubicBezTo>
                  <a:pt x="7887" y="547"/>
                  <a:pt x="6566" y="1"/>
                  <a:pt x="5190" y="1"/>
                </a:cubicBezTo>
                <a:close/>
              </a:path>
            </a:pathLst>
          </a:custGeom>
          <a:solidFill>
            <a:srgbClr val="1E2F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302;p27">
            <a:extLst>
              <a:ext uri="{FF2B5EF4-FFF2-40B4-BE49-F238E27FC236}">
                <a16:creationId xmlns:a16="http://schemas.microsoft.com/office/drawing/2014/main" id="{92DB3307-CB81-EC4B-2CBF-BF6E6424AE29}"/>
              </a:ext>
            </a:extLst>
          </p:cNvPr>
          <p:cNvSpPr/>
          <p:nvPr/>
        </p:nvSpPr>
        <p:spPr>
          <a:xfrm>
            <a:off x="637274" y="435924"/>
            <a:ext cx="253166" cy="306644"/>
          </a:xfrm>
          <a:custGeom>
            <a:avLst/>
            <a:gdLst/>
            <a:ahLst/>
            <a:cxnLst/>
            <a:rect l="l" t="t" r="r" b="b"/>
            <a:pathLst>
              <a:path w="4005" h="4851" extrusionOk="0">
                <a:moveTo>
                  <a:pt x="2003" y="1"/>
                </a:moveTo>
                <a:lnTo>
                  <a:pt x="468" y="2039"/>
                </a:lnTo>
                <a:lnTo>
                  <a:pt x="1185" y="2039"/>
                </a:lnTo>
                <a:lnTo>
                  <a:pt x="137" y="3430"/>
                </a:lnTo>
                <a:lnTo>
                  <a:pt x="1045" y="3430"/>
                </a:lnTo>
                <a:lnTo>
                  <a:pt x="1" y="4851"/>
                </a:lnTo>
                <a:lnTo>
                  <a:pt x="4004" y="4851"/>
                </a:lnTo>
                <a:lnTo>
                  <a:pt x="2960" y="3430"/>
                </a:lnTo>
                <a:lnTo>
                  <a:pt x="3868" y="3430"/>
                </a:lnTo>
                <a:lnTo>
                  <a:pt x="2821" y="2039"/>
                </a:lnTo>
                <a:lnTo>
                  <a:pt x="3538" y="2039"/>
                </a:lnTo>
                <a:lnTo>
                  <a:pt x="20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303;p27">
            <a:extLst>
              <a:ext uri="{FF2B5EF4-FFF2-40B4-BE49-F238E27FC236}">
                <a16:creationId xmlns:a16="http://schemas.microsoft.com/office/drawing/2014/main" id="{1B0A6CF6-E39E-9102-5A08-75CD3F755023}"/>
              </a:ext>
            </a:extLst>
          </p:cNvPr>
          <p:cNvSpPr/>
          <p:nvPr/>
        </p:nvSpPr>
        <p:spPr>
          <a:xfrm>
            <a:off x="729067" y="769426"/>
            <a:ext cx="60684" cy="62391"/>
          </a:xfrm>
          <a:custGeom>
            <a:avLst/>
            <a:gdLst/>
            <a:ahLst/>
            <a:cxnLst/>
            <a:rect l="l" t="t" r="r" b="b"/>
            <a:pathLst>
              <a:path w="960" h="987" extrusionOk="0">
                <a:moveTo>
                  <a:pt x="0" y="0"/>
                </a:moveTo>
                <a:lnTo>
                  <a:pt x="0" y="987"/>
                </a:lnTo>
                <a:lnTo>
                  <a:pt x="960" y="987"/>
                </a:lnTo>
                <a:lnTo>
                  <a:pt x="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3306;p27">
            <a:extLst>
              <a:ext uri="{FF2B5EF4-FFF2-40B4-BE49-F238E27FC236}">
                <a16:creationId xmlns:a16="http://schemas.microsoft.com/office/drawing/2014/main" id="{A1C2BB24-38A2-CB52-ECC0-5200C16B8D55}"/>
              </a:ext>
            </a:extLst>
          </p:cNvPr>
          <p:cNvGrpSpPr/>
          <p:nvPr/>
        </p:nvGrpSpPr>
        <p:grpSpPr>
          <a:xfrm>
            <a:off x="510905" y="5111016"/>
            <a:ext cx="656209" cy="656209"/>
            <a:chOff x="2839501" y="3850250"/>
            <a:chExt cx="656209" cy="656209"/>
          </a:xfrm>
        </p:grpSpPr>
        <p:sp>
          <p:nvSpPr>
            <p:cNvPr id="31" name="Google Shape;3307;p27">
              <a:extLst>
                <a:ext uri="{FF2B5EF4-FFF2-40B4-BE49-F238E27FC236}">
                  <a16:creationId xmlns:a16="http://schemas.microsoft.com/office/drawing/2014/main" id="{AC3E0ABC-5252-7E31-B811-ED3BB4F53054}"/>
                </a:ext>
              </a:extLst>
            </p:cNvPr>
            <p:cNvSpPr/>
            <p:nvPr/>
          </p:nvSpPr>
          <p:spPr>
            <a:xfrm>
              <a:off x="2839501" y="3850250"/>
              <a:ext cx="656209" cy="656209"/>
            </a:xfrm>
            <a:custGeom>
              <a:avLst/>
              <a:gdLst/>
              <a:ahLst/>
              <a:cxnLst/>
              <a:rect l="l" t="t" r="r" b="b"/>
              <a:pathLst>
                <a:path w="10381" h="10381" extrusionOk="0">
                  <a:moveTo>
                    <a:pt x="5191" y="0"/>
                  </a:moveTo>
                  <a:cubicBezTo>
                    <a:pt x="3814" y="0"/>
                    <a:pt x="2494" y="546"/>
                    <a:pt x="1521" y="1520"/>
                  </a:cubicBezTo>
                  <a:cubicBezTo>
                    <a:pt x="548" y="2494"/>
                    <a:pt x="0" y="3813"/>
                    <a:pt x="0" y="5190"/>
                  </a:cubicBezTo>
                  <a:cubicBezTo>
                    <a:pt x="0" y="6567"/>
                    <a:pt x="548" y="7887"/>
                    <a:pt x="1521" y="8860"/>
                  </a:cubicBezTo>
                  <a:cubicBezTo>
                    <a:pt x="2494" y="9833"/>
                    <a:pt x="3814" y="10380"/>
                    <a:pt x="5191" y="10380"/>
                  </a:cubicBezTo>
                  <a:cubicBezTo>
                    <a:pt x="6567" y="10380"/>
                    <a:pt x="7887" y="9833"/>
                    <a:pt x="8861" y="8860"/>
                  </a:cubicBezTo>
                  <a:cubicBezTo>
                    <a:pt x="9834" y="7887"/>
                    <a:pt x="10381" y="6567"/>
                    <a:pt x="10381" y="5190"/>
                  </a:cubicBezTo>
                  <a:cubicBezTo>
                    <a:pt x="10381" y="3813"/>
                    <a:pt x="9834" y="2494"/>
                    <a:pt x="8861" y="1520"/>
                  </a:cubicBezTo>
                  <a:cubicBezTo>
                    <a:pt x="7887" y="546"/>
                    <a:pt x="6567" y="0"/>
                    <a:pt x="519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08;p27">
              <a:extLst>
                <a:ext uri="{FF2B5EF4-FFF2-40B4-BE49-F238E27FC236}">
                  <a16:creationId xmlns:a16="http://schemas.microsoft.com/office/drawing/2014/main" id="{42A0DF16-C5FD-0AD9-5136-BEF9153EC124}"/>
                </a:ext>
              </a:extLst>
            </p:cNvPr>
            <p:cNvSpPr/>
            <p:nvPr/>
          </p:nvSpPr>
          <p:spPr>
            <a:xfrm>
              <a:off x="3038048" y="4055686"/>
              <a:ext cx="256200" cy="261826"/>
            </a:xfrm>
            <a:custGeom>
              <a:avLst/>
              <a:gdLst/>
              <a:ahLst/>
              <a:cxnLst/>
              <a:rect l="l" t="t" r="r" b="b"/>
              <a:pathLst>
                <a:path w="4053" h="4142" extrusionOk="0">
                  <a:moveTo>
                    <a:pt x="2027" y="1"/>
                  </a:moveTo>
                  <a:lnTo>
                    <a:pt x="1" y="2036"/>
                  </a:lnTo>
                  <a:lnTo>
                    <a:pt x="1" y="4142"/>
                  </a:lnTo>
                  <a:lnTo>
                    <a:pt x="1091" y="4142"/>
                  </a:lnTo>
                  <a:lnTo>
                    <a:pt x="1091" y="2531"/>
                  </a:lnTo>
                  <a:lnTo>
                    <a:pt x="2961" y="2531"/>
                  </a:lnTo>
                  <a:lnTo>
                    <a:pt x="2961" y="4142"/>
                  </a:lnTo>
                  <a:lnTo>
                    <a:pt x="4052" y="4142"/>
                  </a:lnTo>
                  <a:lnTo>
                    <a:pt x="4052" y="2036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09;p27">
              <a:extLst>
                <a:ext uri="{FF2B5EF4-FFF2-40B4-BE49-F238E27FC236}">
                  <a16:creationId xmlns:a16="http://schemas.microsoft.com/office/drawing/2014/main" id="{8442BB85-0572-F495-6AAB-C1DBD64D8D9A}"/>
                </a:ext>
              </a:extLst>
            </p:cNvPr>
            <p:cNvSpPr/>
            <p:nvPr/>
          </p:nvSpPr>
          <p:spPr>
            <a:xfrm>
              <a:off x="2974394" y="3980908"/>
              <a:ext cx="383447" cy="192419"/>
            </a:xfrm>
            <a:custGeom>
              <a:avLst/>
              <a:gdLst/>
              <a:ahLst/>
              <a:cxnLst/>
              <a:rect l="l" t="t" r="r" b="b"/>
              <a:pathLst>
                <a:path w="6066" h="3044" extrusionOk="0">
                  <a:moveTo>
                    <a:pt x="3034" y="1"/>
                  </a:moveTo>
                  <a:lnTo>
                    <a:pt x="1" y="3044"/>
                  </a:lnTo>
                  <a:lnTo>
                    <a:pt x="772" y="3044"/>
                  </a:lnTo>
                  <a:lnTo>
                    <a:pt x="3034" y="773"/>
                  </a:lnTo>
                  <a:lnTo>
                    <a:pt x="5295" y="3044"/>
                  </a:lnTo>
                  <a:lnTo>
                    <a:pt x="6065" y="3044"/>
                  </a:lnTo>
                  <a:lnTo>
                    <a:pt x="4983" y="1956"/>
                  </a:lnTo>
                  <a:lnTo>
                    <a:pt x="4983" y="1955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319;p27">
            <a:extLst>
              <a:ext uri="{FF2B5EF4-FFF2-40B4-BE49-F238E27FC236}">
                <a16:creationId xmlns:a16="http://schemas.microsoft.com/office/drawing/2014/main" id="{79F1CC35-9244-A2D7-01DB-919784181985}"/>
              </a:ext>
            </a:extLst>
          </p:cNvPr>
          <p:cNvSpPr/>
          <p:nvPr/>
        </p:nvSpPr>
        <p:spPr>
          <a:xfrm>
            <a:off x="4823838" y="1341255"/>
            <a:ext cx="656209" cy="656209"/>
          </a:xfrm>
          <a:custGeom>
            <a:avLst/>
            <a:gdLst/>
            <a:ahLst/>
            <a:cxnLst/>
            <a:rect l="l" t="t" r="r" b="b"/>
            <a:pathLst>
              <a:path w="10381" h="10381" extrusionOk="0">
                <a:moveTo>
                  <a:pt x="5191" y="0"/>
                </a:moveTo>
                <a:cubicBezTo>
                  <a:pt x="3815" y="0"/>
                  <a:pt x="2494" y="547"/>
                  <a:pt x="1521" y="1520"/>
                </a:cubicBezTo>
                <a:cubicBezTo>
                  <a:pt x="548" y="2494"/>
                  <a:pt x="0" y="3813"/>
                  <a:pt x="0" y="5191"/>
                </a:cubicBezTo>
                <a:cubicBezTo>
                  <a:pt x="0" y="6567"/>
                  <a:pt x="548" y="7887"/>
                  <a:pt x="1521" y="8860"/>
                </a:cubicBezTo>
                <a:cubicBezTo>
                  <a:pt x="2494" y="9834"/>
                  <a:pt x="3815" y="10380"/>
                  <a:pt x="5191" y="10380"/>
                </a:cubicBezTo>
                <a:cubicBezTo>
                  <a:pt x="6567" y="10380"/>
                  <a:pt x="7887" y="9834"/>
                  <a:pt x="8861" y="8860"/>
                </a:cubicBezTo>
                <a:cubicBezTo>
                  <a:pt x="9834" y="7887"/>
                  <a:pt x="10380" y="6567"/>
                  <a:pt x="10380" y="5191"/>
                </a:cubicBezTo>
                <a:cubicBezTo>
                  <a:pt x="10380" y="3813"/>
                  <a:pt x="9834" y="2494"/>
                  <a:pt x="8861" y="1520"/>
                </a:cubicBezTo>
                <a:cubicBezTo>
                  <a:pt x="7887" y="547"/>
                  <a:pt x="6567" y="0"/>
                  <a:pt x="5191" y="0"/>
                </a:cubicBezTo>
                <a:close/>
              </a:path>
            </a:pathLst>
          </a:custGeom>
          <a:solidFill>
            <a:srgbClr val="F7D7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320;p27">
            <a:extLst>
              <a:ext uri="{FF2B5EF4-FFF2-40B4-BE49-F238E27FC236}">
                <a16:creationId xmlns:a16="http://schemas.microsoft.com/office/drawing/2014/main" id="{2C48F1B8-D729-072B-E2A7-7B78F02563A7}"/>
              </a:ext>
            </a:extLst>
          </p:cNvPr>
          <p:cNvSpPr/>
          <p:nvPr/>
        </p:nvSpPr>
        <p:spPr>
          <a:xfrm>
            <a:off x="4995709" y="1509144"/>
            <a:ext cx="335089" cy="311638"/>
          </a:xfrm>
          <a:custGeom>
            <a:avLst/>
            <a:gdLst/>
            <a:ahLst/>
            <a:cxnLst/>
            <a:rect l="l" t="t" r="r" b="b"/>
            <a:pathLst>
              <a:path w="5301" h="4930" extrusionOk="0">
                <a:moveTo>
                  <a:pt x="2807" y="758"/>
                </a:moveTo>
                <a:lnTo>
                  <a:pt x="2807" y="1119"/>
                </a:lnTo>
                <a:lnTo>
                  <a:pt x="333" y="1119"/>
                </a:lnTo>
                <a:lnTo>
                  <a:pt x="333" y="758"/>
                </a:lnTo>
                <a:close/>
                <a:moveTo>
                  <a:pt x="2807" y="1761"/>
                </a:moveTo>
                <a:lnTo>
                  <a:pt x="2807" y="2121"/>
                </a:lnTo>
                <a:lnTo>
                  <a:pt x="333" y="2121"/>
                </a:lnTo>
                <a:lnTo>
                  <a:pt x="333" y="1761"/>
                </a:lnTo>
                <a:close/>
                <a:moveTo>
                  <a:pt x="3592" y="2441"/>
                </a:moveTo>
                <a:lnTo>
                  <a:pt x="3592" y="2843"/>
                </a:lnTo>
                <a:lnTo>
                  <a:pt x="3263" y="2843"/>
                </a:lnTo>
                <a:lnTo>
                  <a:pt x="3263" y="2441"/>
                </a:lnTo>
                <a:close/>
                <a:moveTo>
                  <a:pt x="4279" y="2441"/>
                </a:moveTo>
                <a:lnTo>
                  <a:pt x="4279" y="2843"/>
                </a:lnTo>
                <a:lnTo>
                  <a:pt x="3949" y="2843"/>
                </a:lnTo>
                <a:lnTo>
                  <a:pt x="3949" y="2441"/>
                </a:lnTo>
                <a:close/>
                <a:moveTo>
                  <a:pt x="4964" y="2441"/>
                </a:moveTo>
                <a:lnTo>
                  <a:pt x="4964" y="2843"/>
                </a:lnTo>
                <a:lnTo>
                  <a:pt x="4635" y="2843"/>
                </a:lnTo>
                <a:lnTo>
                  <a:pt x="4635" y="2441"/>
                </a:lnTo>
                <a:close/>
                <a:moveTo>
                  <a:pt x="2807" y="2764"/>
                </a:moveTo>
                <a:lnTo>
                  <a:pt x="2807" y="3124"/>
                </a:lnTo>
                <a:lnTo>
                  <a:pt x="333" y="3124"/>
                </a:lnTo>
                <a:lnTo>
                  <a:pt x="333" y="2764"/>
                </a:lnTo>
                <a:close/>
                <a:moveTo>
                  <a:pt x="3592" y="3253"/>
                </a:moveTo>
                <a:lnTo>
                  <a:pt x="3592" y="3654"/>
                </a:lnTo>
                <a:lnTo>
                  <a:pt x="3263" y="3654"/>
                </a:lnTo>
                <a:lnTo>
                  <a:pt x="3263" y="3253"/>
                </a:lnTo>
                <a:close/>
                <a:moveTo>
                  <a:pt x="4279" y="3253"/>
                </a:moveTo>
                <a:lnTo>
                  <a:pt x="4279" y="3654"/>
                </a:lnTo>
                <a:lnTo>
                  <a:pt x="3949" y="3654"/>
                </a:lnTo>
                <a:lnTo>
                  <a:pt x="3949" y="3253"/>
                </a:lnTo>
                <a:close/>
                <a:moveTo>
                  <a:pt x="4964" y="3253"/>
                </a:moveTo>
                <a:lnTo>
                  <a:pt x="4964" y="3654"/>
                </a:lnTo>
                <a:lnTo>
                  <a:pt x="4635" y="3654"/>
                </a:lnTo>
                <a:lnTo>
                  <a:pt x="4635" y="3253"/>
                </a:lnTo>
                <a:close/>
                <a:moveTo>
                  <a:pt x="2807" y="3766"/>
                </a:moveTo>
                <a:lnTo>
                  <a:pt x="2807" y="4125"/>
                </a:lnTo>
                <a:lnTo>
                  <a:pt x="333" y="4125"/>
                </a:lnTo>
                <a:lnTo>
                  <a:pt x="333" y="3766"/>
                </a:lnTo>
                <a:close/>
                <a:moveTo>
                  <a:pt x="3592" y="4066"/>
                </a:moveTo>
                <a:lnTo>
                  <a:pt x="3592" y="4467"/>
                </a:lnTo>
                <a:lnTo>
                  <a:pt x="3263" y="4467"/>
                </a:lnTo>
                <a:lnTo>
                  <a:pt x="3263" y="4066"/>
                </a:lnTo>
                <a:close/>
                <a:moveTo>
                  <a:pt x="4279" y="4066"/>
                </a:moveTo>
                <a:lnTo>
                  <a:pt x="4279" y="4467"/>
                </a:lnTo>
                <a:lnTo>
                  <a:pt x="3949" y="4467"/>
                </a:lnTo>
                <a:lnTo>
                  <a:pt x="3949" y="4066"/>
                </a:lnTo>
                <a:close/>
                <a:moveTo>
                  <a:pt x="4964" y="4066"/>
                </a:moveTo>
                <a:lnTo>
                  <a:pt x="4964" y="4467"/>
                </a:lnTo>
                <a:lnTo>
                  <a:pt x="4635" y="4467"/>
                </a:lnTo>
                <a:lnTo>
                  <a:pt x="4635" y="4066"/>
                </a:lnTo>
                <a:close/>
                <a:moveTo>
                  <a:pt x="1" y="0"/>
                </a:moveTo>
                <a:lnTo>
                  <a:pt x="1" y="4930"/>
                </a:lnTo>
                <a:lnTo>
                  <a:pt x="5301" y="4930"/>
                </a:lnTo>
                <a:lnTo>
                  <a:pt x="5301" y="2031"/>
                </a:lnTo>
                <a:lnTo>
                  <a:pt x="3138" y="2031"/>
                </a:lnTo>
                <a:lnTo>
                  <a:pt x="313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3322;p27">
            <a:extLst>
              <a:ext uri="{FF2B5EF4-FFF2-40B4-BE49-F238E27FC236}">
                <a16:creationId xmlns:a16="http://schemas.microsoft.com/office/drawing/2014/main" id="{0B36920A-9839-2246-B5F5-AFF817AF344C}"/>
              </a:ext>
            </a:extLst>
          </p:cNvPr>
          <p:cNvGrpSpPr/>
          <p:nvPr/>
        </p:nvGrpSpPr>
        <p:grpSpPr>
          <a:xfrm>
            <a:off x="11353022" y="5675084"/>
            <a:ext cx="656146" cy="656272"/>
            <a:chOff x="6022061" y="2633434"/>
            <a:chExt cx="656146" cy="656272"/>
          </a:xfrm>
        </p:grpSpPr>
        <p:sp>
          <p:nvSpPr>
            <p:cNvPr id="40" name="Google Shape;3323;p27">
              <a:extLst>
                <a:ext uri="{FF2B5EF4-FFF2-40B4-BE49-F238E27FC236}">
                  <a16:creationId xmlns:a16="http://schemas.microsoft.com/office/drawing/2014/main" id="{83262B04-298C-29AF-1A95-ED0000F097DF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24;p27">
              <a:extLst>
                <a:ext uri="{FF2B5EF4-FFF2-40B4-BE49-F238E27FC236}">
                  <a16:creationId xmlns:a16="http://schemas.microsoft.com/office/drawing/2014/main" id="{A2ADEDC0-4D13-DDA6-3AB1-16AC0057F21D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Rounded Rectangle 33">
            <a:extLst>
              <a:ext uri="{FF2B5EF4-FFF2-40B4-BE49-F238E27FC236}">
                <a16:creationId xmlns:a16="http://schemas.microsoft.com/office/drawing/2014/main" id="{CBDBE933-C00A-4C3C-65B3-7F80F1759C3A}"/>
              </a:ext>
            </a:extLst>
          </p:cNvPr>
          <p:cNvSpPr/>
          <p:nvPr/>
        </p:nvSpPr>
        <p:spPr>
          <a:xfrm>
            <a:off x="3077630" y="4767944"/>
            <a:ext cx="2213912" cy="666149"/>
          </a:xfrm>
          <a:prstGeom prst="roundRect">
            <a:avLst/>
          </a:prstGeom>
          <a:solidFill>
            <a:srgbClr val="FFD25F"/>
          </a:solidFill>
          <a:ln>
            <a:solidFill>
              <a:srgbClr val="DAA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FREE PRACTICE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DA4EA-680B-9478-8127-F820C3933FD4}"/>
              </a:ext>
            </a:extLst>
          </p:cNvPr>
          <p:cNvSpPr/>
          <p:nvPr/>
        </p:nvSpPr>
        <p:spPr>
          <a:xfrm>
            <a:off x="6007689" y="2116628"/>
            <a:ext cx="4879383" cy="890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Read the words and phrases and decide which describes the topic.</a:t>
            </a:r>
          </a:p>
        </p:txBody>
      </p:sp>
      <p:cxnSp>
        <p:nvCxnSpPr>
          <p:cNvPr id="72" name="Curved Connector 28">
            <a:extLst>
              <a:ext uri="{FF2B5EF4-FFF2-40B4-BE49-F238E27FC236}">
                <a16:creationId xmlns:a16="http://schemas.microsoft.com/office/drawing/2014/main" id="{76BC193A-F47E-A0AD-8E7A-E1259B42864F}"/>
              </a:ext>
            </a:extLst>
          </p:cNvPr>
          <p:cNvCxnSpPr>
            <a:cxnSpLocks/>
            <a:stCxn id="60" idx="1"/>
            <a:endCxn id="34" idx="0"/>
          </p:cNvCxnSpPr>
          <p:nvPr/>
        </p:nvCxnSpPr>
        <p:spPr>
          <a:xfrm rot="10800000" flipV="1">
            <a:off x="2044456" y="5101018"/>
            <a:ext cx="1033175" cy="716669"/>
          </a:xfrm>
          <a:prstGeom prst="curvedConnector2">
            <a:avLst/>
          </a:prstGeom>
          <a:ln w="38100">
            <a:solidFill>
              <a:srgbClr val="DAA62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8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55CCAC-3F80-E31C-7C4D-59319D50FE2A}"/>
              </a:ext>
            </a:extLst>
          </p:cNvPr>
          <p:cNvSpPr/>
          <p:nvPr/>
        </p:nvSpPr>
        <p:spPr>
          <a:xfrm>
            <a:off x="8644628" y="1082527"/>
            <a:ext cx="3415359" cy="558614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CHOOSE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THE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CORRECT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INFORMATION 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ABOUT</a:t>
            </a:r>
          </a:p>
          <a:p>
            <a:pPr algn="r" defTabSz="457200">
              <a:lnSpc>
                <a:spcPct val="150000"/>
              </a:lnSpc>
              <a:buClr>
                <a:srgbClr val="000000"/>
              </a:buClr>
            </a:pPr>
            <a:r>
              <a:rPr lang="en-US" sz="4000" b="1" i="1" kern="0" spc="25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URBANISATION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Vietnam targets to have 5 urban cities of international standards by 2045">
            <a:extLst>
              <a:ext uri="{FF2B5EF4-FFF2-40B4-BE49-F238E27FC236}">
                <a16:creationId xmlns:a16="http://schemas.microsoft.com/office/drawing/2014/main" id="{D7A7AB08-50E0-5655-979C-1B2E7D5F7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1"/>
          <a:stretch/>
        </p:blipFill>
        <p:spPr bwMode="auto">
          <a:xfrm>
            <a:off x="0" y="893198"/>
            <a:ext cx="8447965" cy="59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7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Preserving natural habitats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Establishing national parks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Moving from rural to urban areas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 Expanding farmland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is the process of urbanization?</a:t>
            </a: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1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1" y="1038797"/>
            <a:ext cx="4084317" cy="2968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Abundant agricultural opportunities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Access to better education and healthcare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de-DE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Limited job opportunities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de-DE" sz="39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Tight-knit community relationships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Which of the following is a pull factor for urbanization?</a:t>
            </a:r>
            <a:endParaRPr lang="de-DE" sz="3999" i="1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2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70" y="1089162"/>
            <a:ext cx="5299969" cy="28081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6DDF9D-7638-DDFD-C196-3627772483FB}"/>
              </a:ext>
            </a:extLst>
          </p:cNvPr>
          <p:cNvSpPr/>
          <p:nvPr/>
        </p:nvSpPr>
        <p:spPr>
          <a:xfrm>
            <a:off x="3364173" y="3353354"/>
            <a:ext cx="620973" cy="58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7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To access more job opportunities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To enjoy a quieter lifestyle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 To experience a close-knit community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To engage in farming activities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Which of the following is a push factor that might contribute to rural-to-urban migration?</a:t>
            </a:r>
            <a:endParaRPr lang="de-DE" sz="3999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3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483" y="1071007"/>
            <a:ext cx="3815033" cy="2904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5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Suburbanization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Urban sprawl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23417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Urbanization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7"/>
            <a:chOff x="25983" y="4091438"/>
            <a:chExt cx="6024986" cy="1330233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8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Gentrification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term is used to describe the rapid growth of cities outward into surrounding areas?</a:t>
            </a:r>
            <a:endParaRPr lang="de-DE" sz="3999" i="1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4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096" y="1042137"/>
            <a:ext cx="3853807" cy="2897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5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5"/>
            <a:ext cx="903002" cy="172705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21" y="5500033"/>
            <a:ext cx="6023416" cy="132521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Preservation of biodiversity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7564" y="5500034"/>
            <a:ext cx="6023417" cy="1325218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Reduced air pollution</a:t>
              </a:r>
              <a:endParaRPr lang="de-DE" sz="3599" dirty="0">
                <a:solidFill>
                  <a:prstClr val="white"/>
                </a:solidFill>
                <a:latin typeface="Abadi" panose="020B0604020104020204" pitchFamily="34" charset="0"/>
                <a:sym typeface="Arial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21" y="4091267"/>
            <a:ext cx="6050979" cy="1325218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en-US" sz="3500" dirty="0">
                  <a:solidFill>
                    <a:schemeClr val="bg1"/>
                  </a:solidFill>
                  <a:latin typeface="Abadi" panose="020B0604020104020204" pitchFamily="34" charset="0"/>
                </a:rPr>
                <a:t>Increased green spaces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7564" y="4091266"/>
            <a:ext cx="6023417" cy="1329886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72">
                <a:defRPr/>
              </a:pPr>
              <a:r>
                <a:rPr lang="de-DE" sz="3600" dirty="0">
                  <a:solidFill>
                    <a:prstClr val="white"/>
                  </a:solidFill>
                  <a:latin typeface="Abadi" panose="020B0604020104020204" pitchFamily="34" charset="0"/>
                  <a:sym typeface="Arial"/>
                </a:rPr>
                <a:t>Deforestation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8" y="893"/>
            <a:ext cx="12188825" cy="10093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de-DE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894"/>
            <a:ext cx="12188825" cy="10140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99" dirty="0">
                <a:latin typeface="Abadi" panose="020B0604020104020204" pitchFamily="34" charset="0"/>
              </a:rPr>
              <a:t>What environmental challenge may arise due to rapid urbanization?</a:t>
            </a:r>
            <a:endParaRPr lang="de-DE" sz="3999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1408" y="2015383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  <a:cs typeface="Arial"/>
                  <a:sym typeface="Arial"/>
                </a:rPr>
                <a:t>5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477" y="1010280"/>
            <a:ext cx="3891046" cy="2956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5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4692</TotalTime>
  <Words>947</Words>
  <PresentationFormat>Widescreen</PresentationFormat>
  <Paragraphs>159</Paragraphs>
  <Slides>26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Abadi</vt:lpstr>
      <vt:lpstr>Arial</vt:lpstr>
      <vt:lpstr>Bookman Old Style</vt:lpstr>
      <vt:lpstr>Calibri</vt:lpstr>
      <vt:lpstr>Calibri Light</vt:lpstr>
      <vt:lpstr>Lato</vt:lpstr>
      <vt:lpstr>Lato Black</vt:lpstr>
      <vt:lpstr>Montserrat Medium</vt:lpstr>
      <vt:lpstr>Myriad Pro</vt:lpstr>
      <vt:lpstr>Poppins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the process of urbanization?</vt:lpstr>
      <vt:lpstr>Which of the following is a pull factor for urbanization?</vt:lpstr>
      <vt:lpstr>Which of the following is a push factor that might contribute to rural-to-urban migration?</vt:lpstr>
      <vt:lpstr>What term is used to describe the rapid growth of cities outward into surrounding areas?</vt:lpstr>
      <vt:lpstr>What environmental challenge may arise due to rapid urbanization?</vt:lpstr>
      <vt:lpstr>What is the primary driving force behind urbanization?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2023-12-04T03:30:15Z</dcterms:modified>
</cp:coreProperties>
</file>