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4" r:id="rId1"/>
    <p:sldMasterId id="2147483786" r:id="rId2"/>
    <p:sldMasterId id="2147483798" r:id="rId3"/>
  </p:sldMasterIdLst>
  <p:notesMasterIdLst>
    <p:notesMasterId r:id="rId13"/>
  </p:notesMasterIdLst>
  <p:sldIdLst>
    <p:sldId id="256" r:id="rId4"/>
    <p:sldId id="280" r:id="rId5"/>
    <p:sldId id="274" r:id="rId6"/>
    <p:sldId id="285" r:id="rId7"/>
    <p:sldId id="303" r:id="rId8"/>
    <p:sldId id="265" r:id="rId9"/>
    <p:sldId id="257" r:id="rId10"/>
    <p:sldId id="258" r:id="rId11"/>
    <p:sldId id="290"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7FCA"/>
    <a:srgbClr val="00B856"/>
    <a:srgbClr val="FFFF00"/>
    <a:srgbClr val="70B2E2"/>
    <a:srgbClr val="FFDC17"/>
    <a:srgbClr val="F0AE42"/>
    <a:srgbClr val="FFCC00"/>
    <a:srgbClr val="00683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55" autoAdjust="0"/>
    <p:restoredTop sz="95033" autoAdjust="0"/>
  </p:normalViewPr>
  <p:slideViewPr>
    <p:cSldViewPr snapToGrid="0">
      <p:cViewPr varScale="1">
        <p:scale>
          <a:sx n="68" d="100"/>
          <a:sy n="68" d="100"/>
        </p:scale>
        <p:origin x="452" y="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viewProps" Target="view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Tahoma" panose="020B060403050404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Tahoma" panose="020B0604030504040204" pitchFamily="34" charset="0"/>
              </a:defRPr>
            </a:lvl1pPr>
          </a:lstStyle>
          <a:p>
            <a:fld id="{196033C6-B6EF-4ACA-8F49-BEE26B131C1D}" type="datetimeFigureOut">
              <a:rPr lang="en-US" smtClean="0"/>
              <a:pPr/>
              <a:t>22/08/2024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Tahoma" panose="020B060403050404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Tahoma" panose="020B0604030504040204" pitchFamily="34" charset="0"/>
              </a:defRPr>
            </a:lvl1pPr>
          </a:lstStyle>
          <a:p>
            <a:fld id="{79E2582A-F079-47F3-8470-D65EB27A3FCA}" type="slidenum">
              <a:rPr lang="en-US" smtClean="0"/>
              <a:pPr/>
              <a:t>‹#›</a:t>
            </a:fld>
            <a:endParaRPr lang="en-US"/>
          </a:p>
        </p:txBody>
      </p:sp>
    </p:spTree>
    <p:extLst>
      <p:ext uri="{BB962C8B-B14F-4D97-AF65-F5344CB8AC3E}">
        <p14:creationId xmlns:p14="http://schemas.microsoft.com/office/powerpoint/2010/main" val="2095484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Tahoma" panose="020B0604030504040204" pitchFamily="34" charset="0"/>
        <a:ea typeface="+mn-ea"/>
        <a:cs typeface="+mn-cs"/>
      </a:defRPr>
    </a:lvl1pPr>
    <a:lvl2pPr marL="457200" algn="l" defTabSz="914400" rtl="0" eaLnBrk="1" latinLnBrk="0" hangingPunct="1">
      <a:defRPr sz="1200" kern="1200">
        <a:solidFill>
          <a:schemeClr val="tx1"/>
        </a:solidFill>
        <a:latin typeface="Tahoma" panose="020B0604030504040204" pitchFamily="34" charset="0"/>
        <a:ea typeface="+mn-ea"/>
        <a:cs typeface="+mn-cs"/>
      </a:defRPr>
    </a:lvl2pPr>
    <a:lvl3pPr marL="914400" algn="l" defTabSz="914400" rtl="0" eaLnBrk="1" latinLnBrk="0" hangingPunct="1">
      <a:defRPr sz="1200" kern="1200">
        <a:solidFill>
          <a:schemeClr val="tx1"/>
        </a:solidFill>
        <a:latin typeface="Tahoma" panose="020B0604030504040204" pitchFamily="34" charset="0"/>
        <a:ea typeface="+mn-ea"/>
        <a:cs typeface="+mn-cs"/>
      </a:defRPr>
    </a:lvl3pPr>
    <a:lvl4pPr marL="1371600" algn="l" defTabSz="914400" rtl="0" eaLnBrk="1" latinLnBrk="0" hangingPunct="1">
      <a:defRPr sz="1200" kern="1200">
        <a:solidFill>
          <a:schemeClr val="tx1"/>
        </a:solidFill>
        <a:latin typeface="Tahoma" panose="020B0604030504040204" pitchFamily="34" charset="0"/>
        <a:ea typeface="+mn-ea"/>
        <a:cs typeface="+mn-cs"/>
      </a:defRPr>
    </a:lvl4pPr>
    <a:lvl5pPr marL="1828800" algn="l" defTabSz="914400" rtl="0" eaLnBrk="1" latinLnBrk="0" hangingPunct="1">
      <a:defRPr sz="1200" kern="1200">
        <a:solidFill>
          <a:schemeClr val="tx1"/>
        </a:solidFill>
        <a:latin typeface="Tahom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4</a:t>
            </a:fld>
            <a:endParaRPr lang="en-US"/>
          </a:p>
        </p:txBody>
      </p:sp>
    </p:spTree>
    <p:extLst>
      <p:ext uri="{BB962C8B-B14F-4D97-AF65-F5344CB8AC3E}">
        <p14:creationId xmlns:p14="http://schemas.microsoft.com/office/powerpoint/2010/main" val="1241558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5</a:t>
            </a:fld>
            <a:endParaRPr lang="en-US"/>
          </a:p>
        </p:txBody>
      </p:sp>
    </p:spTree>
    <p:extLst>
      <p:ext uri="{BB962C8B-B14F-4D97-AF65-F5344CB8AC3E}">
        <p14:creationId xmlns:p14="http://schemas.microsoft.com/office/powerpoint/2010/main" val="336985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E2582A-F079-47F3-8470-D65EB27A3FCA}" type="slidenum">
              <a:rPr lang="en-US" smtClean="0"/>
              <a:t>9</a:t>
            </a:fld>
            <a:endParaRPr lang="en-US"/>
          </a:p>
        </p:txBody>
      </p:sp>
    </p:spTree>
    <p:extLst>
      <p:ext uri="{BB962C8B-B14F-4D97-AF65-F5344CB8AC3E}">
        <p14:creationId xmlns:p14="http://schemas.microsoft.com/office/powerpoint/2010/main" val="482786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2949095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84617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6956304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CECC-1265-BF1F-5454-B979F9D7771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E364A6-DA79-6A7C-77DB-9A28CB6B31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E4005-5BA2-95AA-832A-4EF3A66723BE}"/>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0125B0BB-1A15-9EFA-4311-0615FAE030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159E74-471C-B456-BE3C-917F2383D05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131831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018A3-B1C8-DAE6-A16C-9A132AD70A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7264B7-3F8D-9FB5-F77E-90994A920C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4201A4-EC11-F812-5882-E6AC934CD8E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1D9C2E05-27BC-4BFC-6DB6-D2BAA0DC37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4D1AD-AD03-E997-FF14-2E0548B43A1E}"/>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951208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5285B-021A-2FD5-9A86-19CC6EB7FF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10519C7-B42B-9654-CA95-E92A2A0DE9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D1E7B0-CAA0-F8CF-C26D-E5A3DE2F6A4B}"/>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CEEE2E3A-F6EB-7043-C37A-E5C6EEA1E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666EB-808B-993D-696E-65DCC13FCAB6}"/>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3415302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7D9BA-8D14-CA11-2836-3C9EF56F01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9C703A-C888-407B-00AA-C9B842785D2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FD341-0C27-4CCB-95AE-F170641B688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DDCEC6-13CF-F039-ECB1-8623DD3244D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6CC49B14-D2F6-9E83-0414-1A6EC1CFA1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494273-652C-0D4D-E420-9FF1D9C4D1A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7767887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0F457-0B38-F87A-E4FE-D861E59E72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2B4CAF-76D6-8F97-51B2-DE18043536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BDF713-9BBD-37A6-743A-771BB754CD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0AC206-1C3F-6FE9-2AB4-84D820C3C8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2B1E67-0EF5-C77B-AF37-91FC8D31B6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8BCBB4-1AB5-891F-804F-B8D75389FC4C}"/>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8" name="Footer Placeholder 7">
            <a:extLst>
              <a:ext uri="{FF2B5EF4-FFF2-40B4-BE49-F238E27FC236}">
                <a16:creationId xmlns:a16="http://schemas.microsoft.com/office/drawing/2014/main" id="{41F1AA98-4E3D-1BE2-B6A4-7969DC2669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3878BE-23AA-0213-9C62-B1743B5FE157}"/>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4343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379B-FC85-FA3D-5002-C3413ACC86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A6454E-613C-ED81-C48F-AF2D4B9AACC5}"/>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4" name="Footer Placeholder 3">
            <a:extLst>
              <a:ext uri="{FF2B5EF4-FFF2-40B4-BE49-F238E27FC236}">
                <a16:creationId xmlns:a16="http://schemas.microsoft.com/office/drawing/2014/main" id="{8AB26971-D004-52C7-5D60-4FCB53DCAA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A066382-F80B-6BF3-CAED-F2964A177EE1}"/>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856848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53A5AA8-72BB-4177-7E80-3FF0E753FB57}"/>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3" name="Footer Placeholder 2">
            <a:extLst>
              <a:ext uri="{FF2B5EF4-FFF2-40B4-BE49-F238E27FC236}">
                <a16:creationId xmlns:a16="http://schemas.microsoft.com/office/drawing/2014/main" id="{0E802FCC-63E8-8460-0171-AEA15F38FF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5BF3D8-7913-A908-3141-38CF459BC7E2}"/>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42543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CECC1-978E-73C3-C99E-8862B7D763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0F6DC4-A6A6-72F2-82DD-9E5039F1E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388A88-8472-2AC2-71CB-FF972A819C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E701FA-1478-1E54-AAC9-9BA5D194E31D}"/>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D2AB99E5-E756-4DC8-F752-DCFB82C0D0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565FF-7EB9-1626-B641-1AEEC6F1A3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10945741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016880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D1A2-26B5-2A1B-49BE-50CABEF46F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451082-C6FD-F739-9380-E06C76D7B4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4DA92F-1D7D-09B4-6D5D-40201120625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C44399-3269-CF14-352D-CF5747C063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6" name="Footer Placeholder 5">
            <a:extLst>
              <a:ext uri="{FF2B5EF4-FFF2-40B4-BE49-F238E27FC236}">
                <a16:creationId xmlns:a16="http://schemas.microsoft.com/office/drawing/2014/main" id="{C06A0F7B-AEC5-054C-7D55-8A705A39C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5DDA33-0BA2-9F6D-F560-00B7C913D9F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6932126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972D1-4D6E-2E6C-43FF-6411E98F84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0DF401-0017-DED8-BEFA-5426830995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C92554-CB63-67A8-7796-3A73B357192F}"/>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B52B0A0B-CDCC-A0D6-FA39-BE488445A8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EA187-4F09-68EF-1860-A9A651803A04}"/>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2759723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1A5F81-491D-AD15-EB8D-18884DFE7D1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E1119-2A58-8794-C730-7FE1FD0135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8F6F71-9D1F-C832-3152-1551C3C1A5C6}"/>
              </a:ext>
            </a:extLst>
          </p:cNvPr>
          <p:cNvSpPr>
            <a:spLocks noGrp="1"/>
          </p:cNvSpPr>
          <p:nvPr>
            <p:ph type="dt" sz="half" idx="10"/>
          </p:nvPr>
        </p:nvSpPr>
        <p:spPr/>
        <p:txBody>
          <a:bodyPr/>
          <a:lstStyle/>
          <a:p>
            <a:fld id="{7AC25B46-BDF4-4D48-B2F1-14DF231B61C2}" type="datetimeFigureOut">
              <a:rPr lang="en-US" smtClean="0"/>
              <a:t>22/08/2024</a:t>
            </a:fld>
            <a:endParaRPr lang="en-US"/>
          </a:p>
        </p:txBody>
      </p:sp>
      <p:sp>
        <p:nvSpPr>
          <p:cNvPr id="5" name="Footer Placeholder 4">
            <a:extLst>
              <a:ext uri="{FF2B5EF4-FFF2-40B4-BE49-F238E27FC236}">
                <a16:creationId xmlns:a16="http://schemas.microsoft.com/office/drawing/2014/main" id="{383B128E-2F2F-50A6-0113-497C1323AC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1FD5A-0512-2D79-62A4-09F9E2A9FD89}"/>
              </a:ext>
            </a:extLst>
          </p:cNvPr>
          <p:cNvSpPr>
            <a:spLocks noGrp="1"/>
          </p:cNvSpPr>
          <p:nvPr>
            <p:ph type="sldNum" sz="quarter" idx="12"/>
          </p:nvPr>
        </p:nvSpPr>
        <p:spPr/>
        <p:txBody>
          <a:bodyPr/>
          <a:lstStyle/>
          <a:p>
            <a:fld id="{FAAA89A7-DDB5-4CB7-920B-15EDC6298550}" type="slidenum">
              <a:rPr lang="en-US" smtClean="0"/>
              <a:t>‹#›</a:t>
            </a:fld>
            <a:endParaRPr lang="en-US"/>
          </a:p>
        </p:txBody>
      </p:sp>
    </p:spTree>
    <p:extLst>
      <p:ext uri="{BB962C8B-B14F-4D97-AF65-F5344CB8AC3E}">
        <p14:creationId xmlns:p14="http://schemas.microsoft.com/office/powerpoint/2010/main" val="806064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2D152F-6F5E-48CF-A181-2BBC38F9FBBA}"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3616814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D152F-6F5E-48CF-A181-2BBC38F9FBBA}"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2991121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2D152F-6F5E-48CF-A181-2BBC38F9FBBA}"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8524872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2D152F-6F5E-48CF-A181-2BBC38F9FBBA}"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296478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2D152F-6F5E-48CF-A181-2BBC38F9FBBA}" type="datetimeFigureOut">
              <a:rPr lang="en-US" smtClean="0"/>
              <a:t>22/08/2024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20753547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2D152F-6F5E-48CF-A181-2BBC38F9FBBA}" type="datetimeFigureOut">
              <a:rPr lang="en-US" smtClean="0"/>
              <a:t>22/08/2024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17159427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2D152F-6F5E-48CF-A181-2BBC38F9FBBA}" type="datetimeFigureOut">
              <a:rPr lang="en-US" smtClean="0"/>
              <a:t>22/08/2024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12921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9561389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20718022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2D152F-6F5E-48CF-A181-2BBC38F9FBBA}" type="datetimeFigureOut">
              <a:rPr lang="en-US" smtClean="0"/>
              <a:t>22/08/2024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6919640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D152F-6F5E-48CF-A181-2BBC38F9FBBA}"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36181864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2D152F-6F5E-48CF-A181-2BBC38F9FBBA}" type="datetimeFigureOut">
              <a:rPr lang="en-US" smtClean="0"/>
              <a:t>22/08/2024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5B90BE1-FDAB-420A-BDC8-F3D2682E8B3B}" type="slidenum">
              <a:rPr lang="en-US" smtClean="0"/>
              <a:t>‹#›</a:t>
            </a:fld>
            <a:endParaRPr lang="en-US"/>
          </a:p>
        </p:txBody>
      </p:sp>
    </p:spTree>
    <p:extLst>
      <p:ext uri="{BB962C8B-B14F-4D97-AF65-F5344CB8AC3E}">
        <p14:creationId xmlns:p14="http://schemas.microsoft.com/office/powerpoint/2010/main" val="647423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6582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85434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126186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174315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2431579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22/08/2024</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a:t>
            </a:fld>
            <a:endParaRPr lang="en-US"/>
          </a:p>
        </p:txBody>
      </p:sp>
    </p:spTree>
    <p:extLst>
      <p:ext uri="{BB962C8B-B14F-4D97-AF65-F5344CB8AC3E}">
        <p14:creationId xmlns:p14="http://schemas.microsoft.com/office/powerpoint/2010/main" val="3784802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28000"/>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latin typeface="Tahoma" panose="020B0604030504040204" pitchFamily="34" charset="0"/>
              </a:defRPr>
            </a:lvl1pPr>
          </a:lstStyle>
          <a:p>
            <a:fld id="{F07CD3FD-BE54-4400-942B-C6C15AA73DFD}" type="datetimeFigureOut">
              <a:rPr lang="en-US" smtClean="0"/>
              <a:pPr/>
              <a:t>22/08/2024</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latin typeface="Tahoma" panose="020B0604030504040204" pitchFamily="34" charset="0"/>
              </a:defRPr>
            </a:lvl1pPr>
          </a:lstStyle>
          <a:p>
            <a:fld id="{A4C0CD32-A6C8-4BA5-B3DF-D8325E32CAA4}" type="slidenum">
              <a:rPr lang="en-US" smtClean="0"/>
              <a:pPr/>
              <a:t>‹#›</a:t>
            </a:fld>
            <a:endParaRPr lang="en-US"/>
          </a:p>
        </p:txBody>
      </p:sp>
      <p:sp>
        <p:nvSpPr>
          <p:cNvPr id="7" name="Rectangle: Rounded Corners 6">
            <a:extLst>
              <a:ext uri="{FF2B5EF4-FFF2-40B4-BE49-F238E27FC236}">
                <a16:creationId xmlns:a16="http://schemas.microsoft.com/office/drawing/2014/main" id="{AE44416F-3530-55A3-F865-C99A1969B075}"/>
              </a:ext>
            </a:extLst>
          </p:cNvPr>
          <p:cNvSpPr/>
          <p:nvPr userDrawn="1"/>
        </p:nvSpPr>
        <p:spPr>
          <a:xfrm>
            <a:off x="213360" y="211015"/>
            <a:ext cx="11683888" cy="6510460"/>
          </a:xfrm>
          <a:prstGeom prst="roundRect">
            <a:avLst>
              <a:gd name="adj" fmla="val 5091"/>
            </a:avLst>
          </a:prstGeom>
          <a:solidFill>
            <a:schemeClr val="accent2">
              <a:lumMod val="40000"/>
              <a:lumOff val="60000"/>
              <a:alpha val="2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254257"/>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l" defTabSz="914400" rtl="0" eaLnBrk="1" latinLnBrk="0" hangingPunct="1">
        <a:lnSpc>
          <a:spcPct val="100000"/>
        </a:lnSpc>
        <a:spcBef>
          <a:spcPct val="0"/>
        </a:spcBef>
        <a:buNone/>
        <a:defRPr sz="40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Tahoma" panose="020B0604030504040204" pitchFamily="34" charset="0"/>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Tahoma" panose="020B0604030504040204" pitchFamily="34" charset="0"/>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Tahoma" panose="020B0604030504040204" pitchFamily="34" charset="0"/>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051410-13EC-75DF-E567-5B261459F2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A6A83-2F56-2EF6-E09F-E5F8A60E08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2B5A6A-000A-942E-C947-7E150DF5B8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ahoma" panose="020B0604030504040204" pitchFamily="34" charset="0"/>
              </a:defRPr>
            </a:lvl1pPr>
          </a:lstStyle>
          <a:p>
            <a:fld id="{7AC25B46-BDF4-4D48-B2F1-14DF231B61C2}" type="datetimeFigureOut">
              <a:rPr lang="en-US" smtClean="0"/>
              <a:pPr/>
              <a:t>22/08/2024</a:t>
            </a:fld>
            <a:endParaRPr lang="en-US"/>
          </a:p>
        </p:txBody>
      </p:sp>
      <p:sp>
        <p:nvSpPr>
          <p:cNvPr id="5" name="Footer Placeholder 4">
            <a:extLst>
              <a:ext uri="{FF2B5EF4-FFF2-40B4-BE49-F238E27FC236}">
                <a16:creationId xmlns:a16="http://schemas.microsoft.com/office/drawing/2014/main" id="{DECF5742-7E8D-CB8E-62CD-4A4011F643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ahoma" panose="020B0604030504040204" pitchFamily="34" charset="0"/>
              </a:defRPr>
            </a:lvl1pPr>
          </a:lstStyle>
          <a:p>
            <a:endParaRPr lang="en-US"/>
          </a:p>
        </p:txBody>
      </p:sp>
      <p:sp>
        <p:nvSpPr>
          <p:cNvPr id="6" name="Slide Number Placeholder 5">
            <a:extLst>
              <a:ext uri="{FF2B5EF4-FFF2-40B4-BE49-F238E27FC236}">
                <a16:creationId xmlns:a16="http://schemas.microsoft.com/office/drawing/2014/main" id="{ADFE8337-F57F-2A9F-5E3A-AFD88383DA6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ahoma" panose="020B0604030504040204" pitchFamily="34" charset="0"/>
              </a:defRPr>
            </a:lvl1pPr>
          </a:lstStyle>
          <a:p>
            <a:fld id="{FAAA89A7-DDB5-4CB7-920B-15EDC6298550}" type="slidenum">
              <a:rPr lang="en-US" smtClean="0"/>
              <a:pPr/>
              <a:t>‹#›</a:t>
            </a:fld>
            <a:endParaRPr lang="en-US"/>
          </a:p>
        </p:txBody>
      </p:sp>
    </p:spTree>
    <p:extLst>
      <p:ext uri="{BB962C8B-B14F-4D97-AF65-F5344CB8AC3E}">
        <p14:creationId xmlns:p14="http://schemas.microsoft.com/office/powerpoint/2010/main" val="159989861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l" defTabSz="914400" rtl="0" eaLnBrk="1" latinLnBrk="0" hangingPunct="1">
        <a:lnSpc>
          <a:spcPct val="90000"/>
        </a:lnSpc>
        <a:spcBef>
          <a:spcPct val="0"/>
        </a:spcBef>
        <a:buNone/>
        <a:defRPr sz="4400" kern="1200">
          <a:solidFill>
            <a:schemeClr val="tx1"/>
          </a:solidFill>
          <a:latin typeface="Tahoma" panose="020B060403050404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ahoma" panose="020B060403050404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ahoma" panose="020B060403050404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ahoma" panose="020B060403050404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ahoma" panose="020B060403050404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Open Sans" panose="020B0606030504020204" pitchFamily="34" charset="0"/>
              </a:defRPr>
            </a:lvl1pPr>
          </a:lstStyle>
          <a:p>
            <a:fld id="{BD2D152F-6F5E-48CF-A181-2BBC38F9FBBA}" type="datetimeFigureOut">
              <a:rPr lang="en-US" smtClean="0"/>
              <a:pPr/>
              <a:t>22/08/2024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Open Sans" panose="020B0606030504020204" pitchFamily="34" charset="0"/>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Open Sans" panose="020B0606030504020204" pitchFamily="34" charset="0"/>
              </a:defRPr>
            </a:lvl1pPr>
          </a:lstStyle>
          <a:p>
            <a:fld id="{A5B90BE1-FDAB-420A-BDC8-F3D2682E8B3B}" type="slidenum">
              <a:rPr lang="en-US" smtClean="0"/>
              <a:pPr/>
              <a:t>‹#›</a:t>
            </a:fld>
            <a:endParaRPr lang="en-US"/>
          </a:p>
        </p:txBody>
      </p:sp>
    </p:spTree>
    <p:extLst>
      <p:ext uri="{BB962C8B-B14F-4D97-AF65-F5344CB8AC3E}">
        <p14:creationId xmlns:p14="http://schemas.microsoft.com/office/powerpoint/2010/main" val="1424036622"/>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ctr" defTabSz="914400" rtl="0" eaLnBrk="1" latinLnBrk="0" hangingPunct="1">
        <a:spcBef>
          <a:spcPct val="0"/>
        </a:spcBef>
        <a:buNone/>
        <a:defRPr sz="4400" b="0" i="0" u="none" kern="1200">
          <a:solidFill>
            <a:schemeClr val="tx1"/>
          </a:solidFill>
          <a:latin typeface="Open Sans" panose="020B0606030504020204"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Open Sans" panose="020B0606030504020204" pitchFamily="34" charset="0"/>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Open Sans" panose="020B0606030504020204"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Open Sans" panose="020B0606030504020204"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Open Sans" panose="020B0606030504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audio" Target="../media/audio1.wav"/><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audio" Target="../media/audio3.wav"/><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8" Type="http://schemas.openxmlformats.org/officeDocument/2006/relationships/image" Target="../media/image18.gif"/><Relationship Id="rId3" Type="http://schemas.openxmlformats.org/officeDocument/2006/relationships/slideLayout" Target="../slideLayouts/slideLayout29.xml"/><Relationship Id="rId7" Type="http://schemas.openxmlformats.org/officeDocument/2006/relationships/image" Target="../media/image17.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11" Type="http://schemas.openxmlformats.org/officeDocument/2006/relationships/image" Target="../media/image19.png"/><Relationship Id="rId5" Type="http://schemas.openxmlformats.org/officeDocument/2006/relationships/image" Target="../media/image15.jpg"/><Relationship Id="rId10" Type="http://schemas.openxmlformats.org/officeDocument/2006/relationships/slide" Target="slide1.xml"/><Relationship Id="rId4" Type="http://schemas.openxmlformats.org/officeDocument/2006/relationships/image" Target="../media/image14.png"/><Relationship Id="rId9" Type="http://schemas.openxmlformats.org/officeDocument/2006/relationships/slide" Target="slide7.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image" Target="../media/image1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8.gif"/><Relationship Id="rId5" Type="http://schemas.openxmlformats.org/officeDocument/2006/relationships/image" Target="../media/image21.gif"/><Relationship Id="rId10" Type="http://schemas.openxmlformats.org/officeDocument/2006/relationships/image" Target="../media/image23.jpeg"/><Relationship Id="rId4" Type="http://schemas.openxmlformats.org/officeDocument/2006/relationships/image" Target="../media/image20.jp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3.xml"/><Relationship Id="rId7" Type="http://schemas.openxmlformats.org/officeDocument/2006/relationships/image" Target="../media/image19.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8.gif"/><Relationship Id="rId5" Type="http://schemas.openxmlformats.org/officeDocument/2006/relationships/image" Target="../media/image21.gif"/><Relationship Id="rId10" Type="http://schemas.openxmlformats.org/officeDocument/2006/relationships/image" Target="../media/image23.jpeg"/><Relationship Id="rId4" Type="http://schemas.openxmlformats.org/officeDocument/2006/relationships/image" Target="../media/image20.jpg"/><Relationship Id="rId9"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6018C-A02D-71B6-80DE-1F6635909786}"/>
              </a:ext>
            </a:extLst>
          </p:cNvPr>
          <p:cNvSpPr>
            <a:spLocks noGrp="1"/>
          </p:cNvSpPr>
          <p:nvPr>
            <p:ph type="ctrTitle" idx="4294967295"/>
          </p:nvPr>
        </p:nvSpPr>
        <p:spPr>
          <a:xfrm>
            <a:off x="1022555" y="1849694"/>
            <a:ext cx="10146891" cy="2217738"/>
          </a:xfrm>
        </p:spPr>
        <p:txBody>
          <a:bodyPr vert="horz" lIns="91440" tIns="45720" rIns="91440" bIns="45720" rtlCol="0" anchor="t">
            <a:noAutofit/>
          </a:bodyPr>
          <a:lstStyle/>
          <a:p>
            <a:pPr algn="ctr"/>
            <a:r>
              <a:rPr lang="vi-VN" sz="3200" b="1">
                <a:solidFill>
                  <a:srgbClr val="00B856"/>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CHỦ ĐỀ 2: TỔ CHỨC LƯU TRỮ, TÌM KIẾM VÀ TRAO ĐỔI THÔNG TIN</a:t>
            </a:r>
            <a:br>
              <a:rPr lang="vi-VN" sz="3200" b="1">
                <a:solidFill>
                  <a:srgbClr val="00B856"/>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br>
            <a:r>
              <a:rPr lang="vi-VN" b="1">
                <a:solidFill>
                  <a:srgbClr val="007FCA"/>
                </a:solidFill>
                <a:effectLst>
                  <a:outerShdw blurRad="38100" dist="38100" dir="2700000" algn="tl">
                    <a:srgbClr val="000000">
                      <a:alpha val="43137"/>
                    </a:srgbClr>
                  </a:outerShdw>
                </a:effectLst>
                <a:ea typeface="Open Sans" panose="020B0606030504020204" pitchFamily="34" charset="0"/>
                <a:cs typeface="Open Sans" panose="020B0606030504020204" pitchFamily="34" charset="0"/>
              </a:rPr>
              <a:t>TIẾT 3. BÀI 2: THÔNG TIN TRONG GIẢI QUYẾT VẤN ĐỀ</a:t>
            </a:r>
          </a:p>
        </p:txBody>
      </p:sp>
    </p:spTree>
    <p:extLst>
      <p:ext uri="{BB962C8B-B14F-4D97-AF65-F5344CB8AC3E}">
        <p14:creationId xmlns:p14="http://schemas.microsoft.com/office/powerpoint/2010/main" val="263324718"/>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1"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81E40BA1-3FD9-B41B-04F6-F4D5BAB741E7}"/>
              </a:ext>
            </a:extLst>
          </p:cNvPr>
          <p:cNvGrpSpPr/>
          <p:nvPr/>
        </p:nvGrpSpPr>
        <p:grpSpPr>
          <a:xfrm>
            <a:off x="140950" y="83125"/>
            <a:ext cx="3634638" cy="1108725"/>
            <a:chOff x="635560" y="4782228"/>
            <a:chExt cx="3233412" cy="896403"/>
          </a:xfrm>
        </p:grpSpPr>
        <p:pic>
          <p:nvPicPr>
            <p:cNvPr id="20" name="Picture 2">
              <a:extLst>
                <a:ext uri="{FF2B5EF4-FFF2-40B4-BE49-F238E27FC236}">
                  <a16:creationId xmlns:a16="http://schemas.microsoft.com/office/drawing/2014/main" id="{DA5D0637-ADC3-7D47-D0B0-30DCCBA633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4" r="-8255"/>
            <a:stretch/>
          </p:blipFill>
          <p:spPr bwMode="auto">
            <a:xfrm>
              <a:off x="635560" y="4782228"/>
              <a:ext cx="3233412" cy="896403"/>
            </a:xfrm>
            <a:prstGeom prst="rect">
              <a:avLst/>
            </a:prstGeom>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DA7FC0D3-1372-0F6F-1D3A-F39BAD0546D9}"/>
                </a:ext>
              </a:extLst>
            </p:cNvPr>
            <p:cNvSpPr txBox="1"/>
            <p:nvPr/>
          </p:nvSpPr>
          <p:spPr>
            <a:xfrm>
              <a:off x="997089" y="5006212"/>
              <a:ext cx="2510354" cy="472790"/>
            </a:xfrm>
            <a:prstGeom prst="rect">
              <a:avLst/>
            </a:prstGeom>
            <a:noFill/>
          </p:spPr>
          <p:txBody>
            <a:bodyPr wrap="square" rtlCol="0">
              <a:spAutoFit/>
            </a:bodyPr>
            <a:lstStyle/>
            <a:p>
              <a:r>
                <a:rPr lang="en-US" sz="3200" b="1" dirty="0">
                  <a:solidFill>
                    <a:srgbClr val="007FCA"/>
                  </a:solidFill>
                  <a:latin typeface="Open Sans" panose="020B0606030504020204" pitchFamily="34" charset="0"/>
                  <a:ea typeface="Open Sans" panose="020B0606030504020204" pitchFamily="34" charset="0"/>
                  <a:cs typeface="Open Sans" panose="020B0606030504020204" pitchFamily="34" charset="0"/>
                </a:rPr>
                <a:t>KHỞI ĐỘNG</a:t>
              </a:r>
              <a:endParaRPr lang="vi-VN" sz="3200" b="1" dirty="0">
                <a:solidFill>
                  <a:srgbClr val="007FCA"/>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22" name="Picture 6" descr="Premium Vector | Vector illustration of happy cute kids student talking">
            <a:extLst>
              <a:ext uri="{FF2B5EF4-FFF2-40B4-BE49-F238E27FC236}">
                <a16:creationId xmlns:a16="http://schemas.microsoft.com/office/drawing/2014/main" id="{3922B7A1-E97E-8B0B-B947-FB1BBE84F1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85"/>
          <a:stretch/>
        </p:blipFill>
        <p:spPr bwMode="auto">
          <a:xfrm>
            <a:off x="3493686" y="2352428"/>
            <a:ext cx="5023757" cy="4505572"/>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26">
            <a:extLst>
              <a:ext uri="{FF2B5EF4-FFF2-40B4-BE49-F238E27FC236}">
                <a16:creationId xmlns:a16="http://schemas.microsoft.com/office/drawing/2014/main" id="{AD4ACE72-3A33-650A-57E5-0C6531F5224A}"/>
              </a:ext>
            </a:extLst>
          </p:cNvPr>
          <p:cNvGrpSpPr/>
          <p:nvPr/>
        </p:nvGrpSpPr>
        <p:grpSpPr>
          <a:xfrm>
            <a:off x="0" y="1544467"/>
            <a:ext cx="4014565" cy="2754326"/>
            <a:chOff x="0" y="368253"/>
            <a:chExt cx="4014565" cy="2754326"/>
          </a:xfrm>
        </p:grpSpPr>
        <p:sp>
          <p:nvSpPr>
            <p:cNvPr id="28" name="Speech Bubble: Oval 4">
              <a:extLst>
                <a:ext uri="{FF2B5EF4-FFF2-40B4-BE49-F238E27FC236}">
                  <a16:creationId xmlns:a16="http://schemas.microsoft.com/office/drawing/2014/main" id="{E262AA14-A605-C2AF-46F6-AA8FD9E5FB2C}"/>
                </a:ext>
              </a:extLst>
            </p:cNvPr>
            <p:cNvSpPr/>
            <p:nvPr/>
          </p:nvSpPr>
          <p:spPr>
            <a:xfrm>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29" name="TextBox 28">
              <a:extLst>
                <a:ext uri="{FF2B5EF4-FFF2-40B4-BE49-F238E27FC236}">
                  <a16:creationId xmlns:a16="http://schemas.microsoft.com/office/drawing/2014/main" id="{F7059311-0EE0-D0C8-1C52-8EFC8CD3E6CA}"/>
                </a:ext>
              </a:extLst>
            </p:cNvPr>
            <p:cNvSpPr txBox="1"/>
            <p:nvPr/>
          </p:nvSpPr>
          <p:spPr>
            <a:xfrm>
              <a:off x="664361" y="852862"/>
              <a:ext cx="2253937" cy="1631216"/>
            </a:xfrm>
            <a:prstGeom prst="rect">
              <a:avLst/>
            </a:prstGeom>
            <a:noFill/>
          </p:spPr>
          <p:txBody>
            <a:bodyPr wrap="square" rtlCol="0">
              <a:spAutoFit/>
            </a:bodyPr>
            <a:lstStyle/>
            <a:p>
              <a:r>
                <a:rPr lang="en-US" sz="2000">
                  <a:latin typeface="Aptos" panose="020B0004020202020204" pitchFamily="34" charset="0"/>
                </a:rPr>
                <a:t>Chào An, </a:t>
              </a:r>
              <a:r>
                <a:rPr lang="vi-VN" sz="2000">
                  <a:latin typeface="Aptos" panose="020B0004020202020204" pitchFamily="34" charset="0"/>
                </a:rPr>
                <a:t>bạn đã quyết định chọn nào sau khi tốt nghiệp trung học cơ sở chưa,</a:t>
              </a:r>
              <a:endParaRPr lang="en-US" sz="2000">
                <a:latin typeface="Aptos" panose="020B0004020202020204" pitchFamily="34" charset="0"/>
              </a:endParaRPr>
            </a:p>
          </p:txBody>
        </p:sp>
      </p:grpSp>
      <p:grpSp>
        <p:nvGrpSpPr>
          <p:cNvPr id="30" name="Group 29">
            <a:extLst>
              <a:ext uri="{FF2B5EF4-FFF2-40B4-BE49-F238E27FC236}">
                <a16:creationId xmlns:a16="http://schemas.microsoft.com/office/drawing/2014/main" id="{C2C3CC26-4399-2970-FB98-71276511D718}"/>
              </a:ext>
            </a:extLst>
          </p:cNvPr>
          <p:cNvGrpSpPr/>
          <p:nvPr/>
        </p:nvGrpSpPr>
        <p:grpSpPr>
          <a:xfrm>
            <a:off x="7996564" y="1544467"/>
            <a:ext cx="4014565" cy="2754326"/>
            <a:chOff x="0" y="368253"/>
            <a:chExt cx="4014565" cy="2754326"/>
          </a:xfrm>
        </p:grpSpPr>
        <p:sp>
          <p:nvSpPr>
            <p:cNvPr id="31" name="Speech Bubble: Oval 4">
              <a:extLst>
                <a:ext uri="{FF2B5EF4-FFF2-40B4-BE49-F238E27FC236}">
                  <a16:creationId xmlns:a16="http://schemas.microsoft.com/office/drawing/2014/main" id="{B526FE15-0728-7A0D-E177-2195FFF4E051}"/>
                </a:ext>
              </a:extLst>
            </p:cNvPr>
            <p:cNvSpPr/>
            <p:nvPr/>
          </p:nvSpPr>
          <p:spPr>
            <a:xfrm flipH="1">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32" name="TextBox 31">
              <a:extLst>
                <a:ext uri="{FF2B5EF4-FFF2-40B4-BE49-F238E27FC236}">
                  <a16:creationId xmlns:a16="http://schemas.microsoft.com/office/drawing/2014/main" id="{398C8979-EF59-199B-5ED7-A46FCBE0845C}"/>
                </a:ext>
              </a:extLst>
            </p:cNvPr>
            <p:cNvSpPr txBox="1"/>
            <p:nvPr/>
          </p:nvSpPr>
          <p:spPr>
            <a:xfrm>
              <a:off x="880314" y="1006752"/>
              <a:ext cx="2946643" cy="1323439"/>
            </a:xfrm>
            <a:prstGeom prst="rect">
              <a:avLst/>
            </a:prstGeom>
            <a:noFill/>
          </p:spPr>
          <p:txBody>
            <a:bodyPr wrap="square" rtlCol="0">
              <a:spAutoFit/>
            </a:bodyPr>
            <a:lstStyle/>
            <a:p>
              <a:r>
                <a:rPr lang="en-US" sz="2000">
                  <a:latin typeface="Aptos" panose="020B0004020202020204" pitchFamily="34" charset="0"/>
                </a:rPr>
                <a:t>Chưa,</a:t>
              </a:r>
              <a:r>
                <a:rPr lang="vi-VN" sz="2000">
                  <a:latin typeface="Aptos" panose="020B0004020202020204" pitchFamily="34" charset="0"/>
                </a:rPr>
                <a:t> giờ đang phân vân giữa 2 lựa chọn</a:t>
              </a:r>
              <a:r>
                <a:rPr lang="en-US" sz="2000">
                  <a:latin typeface="Aptos" panose="020B0004020202020204" pitchFamily="34" charset="0"/>
                </a:rPr>
                <a:t>:</a:t>
              </a:r>
              <a:r>
                <a:rPr lang="vi-VN" sz="2000">
                  <a:latin typeface="Aptos" panose="020B0004020202020204" pitchFamily="34" charset="0"/>
                </a:rPr>
                <a:t> trường công lập hay trường dân lập</a:t>
              </a:r>
              <a:endParaRPr lang="en-US" sz="2000">
                <a:latin typeface="Aptos" panose="020B0004020202020204" pitchFamily="34" charset="0"/>
              </a:endParaRPr>
            </a:p>
          </p:txBody>
        </p:sp>
      </p:grpSp>
      <p:grpSp>
        <p:nvGrpSpPr>
          <p:cNvPr id="34" name="Group 33">
            <a:extLst>
              <a:ext uri="{FF2B5EF4-FFF2-40B4-BE49-F238E27FC236}">
                <a16:creationId xmlns:a16="http://schemas.microsoft.com/office/drawing/2014/main" id="{C4D1A347-0062-C005-105E-92FE81A5584C}"/>
              </a:ext>
            </a:extLst>
          </p:cNvPr>
          <p:cNvGrpSpPr/>
          <p:nvPr/>
        </p:nvGrpSpPr>
        <p:grpSpPr>
          <a:xfrm>
            <a:off x="0" y="1527985"/>
            <a:ext cx="4014565" cy="2754326"/>
            <a:chOff x="0" y="368253"/>
            <a:chExt cx="4014565" cy="2754326"/>
          </a:xfrm>
        </p:grpSpPr>
        <p:sp>
          <p:nvSpPr>
            <p:cNvPr id="35" name="Speech Bubble: Oval 4">
              <a:extLst>
                <a:ext uri="{FF2B5EF4-FFF2-40B4-BE49-F238E27FC236}">
                  <a16:creationId xmlns:a16="http://schemas.microsoft.com/office/drawing/2014/main" id="{DD52C66A-F27A-65A4-4B4A-FD9C9A472225}"/>
                </a:ext>
              </a:extLst>
            </p:cNvPr>
            <p:cNvSpPr/>
            <p:nvPr/>
          </p:nvSpPr>
          <p:spPr>
            <a:xfrm>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36" name="TextBox 35">
              <a:extLst>
                <a:ext uri="{FF2B5EF4-FFF2-40B4-BE49-F238E27FC236}">
                  <a16:creationId xmlns:a16="http://schemas.microsoft.com/office/drawing/2014/main" id="{ED260AEC-D3E1-DF16-F3F0-A80C129160F5}"/>
                </a:ext>
              </a:extLst>
            </p:cNvPr>
            <p:cNvSpPr txBox="1"/>
            <p:nvPr/>
          </p:nvSpPr>
          <p:spPr>
            <a:xfrm>
              <a:off x="709860" y="622031"/>
              <a:ext cx="2253937" cy="2246769"/>
            </a:xfrm>
            <a:prstGeom prst="rect">
              <a:avLst/>
            </a:prstGeom>
            <a:noFill/>
          </p:spPr>
          <p:txBody>
            <a:bodyPr wrap="square" rtlCol="0">
              <a:spAutoFit/>
            </a:bodyPr>
            <a:lstStyle/>
            <a:p>
              <a:r>
                <a:rPr lang="en-US" sz="2000">
                  <a:latin typeface="Aptos" panose="020B0004020202020204" pitchFamily="34" charset="0"/>
                </a:rPr>
                <a:t>Trường </a:t>
              </a:r>
              <a:r>
                <a:rPr lang="vi-VN" sz="2000">
                  <a:latin typeface="Aptos" panose="020B0004020202020204" pitchFamily="34" charset="0"/>
                </a:rPr>
                <a:t>công lập thì học phí thấp</a:t>
              </a:r>
              <a:r>
                <a:rPr lang="en-US" sz="2000">
                  <a:latin typeface="Aptos" panose="020B0004020202020204" pitchFamily="34" charset="0"/>
                </a:rPr>
                <a:t>,</a:t>
              </a:r>
              <a:r>
                <a:rPr lang="vi-VN" sz="2000">
                  <a:latin typeface="Aptos" panose="020B0004020202020204" pitchFamily="34" charset="0"/>
                </a:rPr>
                <a:t> trang thiết bị được</a:t>
              </a:r>
              <a:r>
                <a:rPr lang="en-US" sz="2000">
                  <a:latin typeface="Aptos" panose="020B0004020202020204" pitchFamily="34" charset="0"/>
                </a:rPr>
                <a:t> Nhà nước </a:t>
              </a:r>
              <a:r>
                <a:rPr lang="vi-VN" sz="2000">
                  <a:latin typeface="Aptos" panose="020B0004020202020204" pitchFamily="34" charset="0"/>
                </a:rPr>
                <a:t>đầu </a:t>
              </a:r>
              <a:r>
                <a:rPr lang="en-US" sz="2000">
                  <a:latin typeface="Aptos" panose="020B0004020202020204" pitchFamily="34" charset="0"/>
                </a:rPr>
                <a:t>tư</a:t>
              </a:r>
              <a:r>
                <a:rPr lang="vi-VN" sz="2000">
                  <a:latin typeface="Aptos" panose="020B0004020202020204" pitchFamily="34" charset="0"/>
                </a:rPr>
                <a:t> chắc là phải hơn chứ</a:t>
              </a:r>
              <a:r>
                <a:rPr lang="en-US" sz="2000">
                  <a:latin typeface="Aptos" panose="020B0004020202020204" pitchFamily="34" charset="0"/>
                </a:rPr>
                <a:t>,</a:t>
              </a:r>
              <a:r>
                <a:rPr lang="vi-VN" sz="2000">
                  <a:latin typeface="Aptos" panose="020B0004020202020204" pitchFamily="34" charset="0"/>
                </a:rPr>
                <a:t> bạn còn băn khoăn gì nữa</a:t>
              </a:r>
              <a:endParaRPr lang="en-US" sz="2000">
                <a:latin typeface="Aptos" panose="020B0004020202020204" pitchFamily="34" charset="0"/>
              </a:endParaRPr>
            </a:p>
          </p:txBody>
        </p:sp>
      </p:grpSp>
      <p:grpSp>
        <p:nvGrpSpPr>
          <p:cNvPr id="37" name="Group 36">
            <a:extLst>
              <a:ext uri="{FF2B5EF4-FFF2-40B4-BE49-F238E27FC236}">
                <a16:creationId xmlns:a16="http://schemas.microsoft.com/office/drawing/2014/main" id="{E3363ACE-2AD6-D80E-2427-AA96E933F505}"/>
              </a:ext>
            </a:extLst>
          </p:cNvPr>
          <p:cNvGrpSpPr/>
          <p:nvPr/>
        </p:nvGrpSpPr>
        <p:grpSpPr>
          <a:xfrm>
            <a:off x="8148964" y="1467521"/>
            <a:ext cx="4014565" cy="2754326"/>
            <a:chOff x="0" y="368253"/>
            <a:chExt cx="4014565" cy="2754326"/>
          </a:xfrm>
        </p:grpSpPr>
        <p:sp>
          <p:nvSpPr>
            <p:cNvPr id="38" name="Speech Bubble: Oval 4">
              <a:extLst>
                <a:ext uri="{FF2B5EF4-FFF2-40B4-BE49-F238E27FC236}">
                  <a16:creationId xmlns:a16="http://schemas.microsoft.com/office/drawing/2014/main" id="{84E8B0A8-DE0D-F393-C274-B8959E20AE31}"/>
                </a:ext>
              </a:extLst>
            </p:cNvPr>
            <p:cNvSpPr/>
            <p:nvPr/>
          </p:nvSpPr>
          <p:spPr>
            <a:xfrm flipH="1">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39" name="TextBox 38">
              <a:extLst>
                <a:ext uri="{FF2B5EF4-FFF2-40B4-BE49-F238E27FC236}">
                  <a16:creationId xmlns:a16="http://schemas.microsoft.com/office/drawing/2014/main" id="{9761F820-3752-1B68-A11B-4EFD7C162CD1}"/>
                </a:ext>
              </a:extLst>
            </p:cNvPr>
            <p:cNvSpPr txBox="1"/>
            <p:nvPr/>
          </p:nvSpPr>
          <p:spPr>
            <a:xfrm>
              <a:off x="830619" y="775920"/>
              <a:ext cx="2946643" cy="1938992"/>
            </a:xfrm>
            <a:prstGeom prst="rect">
              <a:avLst/>
            </a:prstGeom>
            <a:noFill/>
          </p:spPr>
          <p:txBody>
            <a:bodyPr wrap="square" rtlCol="0">
              <a:spAutoFit/>
            </a:bodyPr>
            <a:lstStyle/>
            <a:p>
              <a:r>
                <a:rPr lang="en-US" sz="2000">
                  <a:latin typeface="Aptos" panose="020B0004020202020204" pitchFamily="34" charset="0"/>
                </a:rPr>
                <a:t>Nhưng </a:t>
              </a:r>
              <a:r>
                <a:rPr lang="vi-VN" sz="2000">
                  <a:latin typeface="Aptos" panose="020B0004020202020204" pitchFamily="34" charset="0"/>
                </a:rPr>
                <a:t>trường dân lập cũng có ưu điểm</a:t>
              </a:r>
              <a:r>
                <a:rPr lang="en-US" sz="2000">
                  <a:latin typeface="Aptos" panose="020B0004020202020204" pitchFamily="34" charset="0"/>
                </a:rPr>
                <a:t>:</a:t>
              </a:r>
              <a:r>
                <a:rPr lang="vi-VN" sz="2000">
                  <a:latin typeface="Aptos" panose="020B0004020202020204" pitchFamily="34" charset="0"/>
                </a:rPr>
                <a:t> kế hoạch giáo dục linh hoạt</a:t>
              </a:r>
              <a:r>
                <a:rPr lang="en-US" sz="2000">
                  <a:latin typeface="Aptos" panose="020B0004020202020204" pitchFamily="34" charset="0"/>
                </a:rPr>
                <a:t>,</a:t>
              </a:r>
              <a:r>
                <a:rPr lang="vi-VN" sz="2000">
                  <a:latin typeface="Aptos" panose="020B0004020202020204" pitchFamily="34" charset="0"/>
                </a:rPr>
                <a:t> lại có nhiều cơ hội hoạt động</a:t>
              </a:r>
              <a:r>
                <a:rPr lang="en-US" sz="2000">
                  <a:latin typeface="Aptos" panose="020B0004020202020204" pitchFamily="34" charset="0"/>
                </a:rPr>
                <a:t>,</a:t>
              </a:r>
              <a:r>
                <a:rPr lang="vi-VN" sz="2000">
                  <a:latin typeface="Aptos" panose="020B0004020202020204" pitchFamily="34" charset="0"/>
                </a:rPr>
                <a:t> tiếp xúc với các tổ chức</a:t>
              </a:r>
              <a:r>
                <a:rPr lang="en-US" sz="2000">
                  <a:latin typeface="Aptos" panose="020B0004020202020204" pitchFamily="34" charset="0"/>
                </a:rPr>
                <a:t>,</a:t>
              </a:r>
              <a:r>
                <a:rPr lang="vi-VN" sz="2000">
                  <a:latin typeface="Aptos" panose="020B0004020202020204" pitchFamily="34" charset="0"/>
                </a:rPr>
                <a:t> doanh nghiệp nữa</a:t>
              </a:r>
              <a:endParaRPr lang="en-US" sz="2000">
                <a:latin typeface="Aptos" panose="020B0004020202020204" pitchFamily="34" charset="0"/>
              </a:endParaRPr>
            </a:p>
          </p:txBody>
        </p:sp>
      </p:grpSp>
      <p:grpSp>
        <p:nvGrpSpPr>
          <p:cNvPr id="44" name="Group 43">
            <a:extLst>
              <a:ext uri="{FF2B5EF4-FFF2-40B4-BE49-F238E27FC236}">
                <a16:creationId xmlns:a16="http://schemas.microsoft.com/office/drawing/2014/main" id="{29D82820-99C4-5837-01B3-B86234C2BC53}"/>
              </a:ext>
            </a:extLst>
          </p:cNvPr>
          <p:cNvGrpSpPr/>
          <p:nvPr/>
        </p:nvGrpSpPr>
        <p:grpSpPr>
          <a:xfrm>
            <a:off x="200201" y="1502206"/>
            <a:ext cx="3798082" cy="3957580"/>
            <a:chOff x="216484" y="342475"/>
            <a:chExt cx="3798082" cy="3957580"/>
          </a:xfrm>
        </p:grpSpPr>
        <p:sp>
          <p:nvSpPr>
            <p:cNvPr id="45" name="Speech Bubble: Oval 4">
              <a:extLst>
                <a:ext uri="{FF2B5EF4-FFF2-40B4-BE49-F238E27FC236}">
                  <a16:creationId xmlns:a16="http://schemas.microsoft.com/office/drawing/2014/main" id="{3E01CB1E-D265-3E7D-0942-75A2A5FB438F}"/>
                </a:ext>
              </a:extLst>
            </p:cNvPr>
            <p:cNvSpPr/>
            <p:nvPr/>
          </p:nvSpPr>
          <p:spPr>
            <a:xfrm>
              <a:off x="216484" y="342475"/>
              <a:ext cx="3798082" cy="3957580"/>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 name="connsiteX0" fmla="*/ 3156059 w 3156598"/>
                <a:gd name="connsiteY0" fmla="*/ 2280309 h 3226986"/>
                <a:gd name="connsiteX1" fmla="*/ 2408642 w 3156598"/>
                <a:gd name="connsiteY1" fmla="*/ 2110320 h 3226986"/>
                <a:gd name="connsiteX2" fmla="*/ 2238913 w 3156598"/>
                <a:gd name="connsiteY2" fmla="*/ 1887291 h 3226986"/>
                <a:gd name="connsiteX3" fmla="*/ 665270 w 3156598"/>
                <a:gd name="connsiteY3" fmla="*/ 3203358 h 3226986"/>
                <a:gd name="connsiteX4" fmla="*/ 106167 w 3156598"/>
                <a:gd name="connsiteY4" fmla="*/ 472076 h 3226986"/>
                <a:gd name="connsiteX5" fmla="*/ 1711851 w 3156598"/>
                <a:gd name="connsiteY5" fmla="*/ 81419 h 3226986"/>
                <a:gd name="connsiteX6" fmla="*/ 2553159 w 3156598"/>
                <a:gd name="connsiteY6" fmla="*/ 1551238 h 3226986"/>
                <a:gd name="connsiteX7" fmla="*/ 2574012 w 3156598"/>
                <a:gd name="connsiteY7" fmla="*/ 1944948 h 3226986"/>
                <a:gd name="connsiteX8" fmla="*/ 3156059 w 3156598"/>
                <a:gd name="connsiteY8" fmla="*/ 2280309 h 3226986"/>
                <a:gd name="connsiteX0" fmla="*/ 3094205 w 3094744"/>
                <a:gd name="connsiteY0" fmla="*/ 2280309 h 3355056"/>
                <a:gd name="connsiteX1" fmla="*/ 2346788 w 3094744"/>
                <a:gd name="connsiteY1" fmla="*/ 2110320 h 3355056"/>
                <a:gd name="connsiteX2" fmla="*/ 2209943 w 3094744"/>
                <a:gd name="connsiteY2" fmla="*/ 2824472 h 3355056"/>
                <a:gd name="connsiteX3" fmla="*/ 603416 w 3094744"/>
                <a:gd name="connsiteY3" fmla="*/ 3203358 h 3355056"/>
                <a:gd name="connsiteX4" fmla="*/ 44313 w 3094744"/>
                <a:gd name="connsiteY4" fmla="*/ 472076 h 3355056"/>
                <a:gd name="connsiteX5" fmla="*/ 1649997 w 3094744"/>
                <a:gd name="connsiteY5" fmla="*/ 81419 h 3355056"/>
                <a:gd name="connsiteX6" fmla="*/ 2491305 w 3094744"/>
                <a:gd name="connsiteY6" fmla="*/ 1551238 h 3355056"/>
                <a:gd name="connsiteX7" fmla="*/ 2512158 w 3094744"/>
                <a:gd name="connsiteY7" fmla="*/ 1944948 h 3355056"/>
                <a:gd name="connsiteX8" fmla="*/ 3094205 w 3094744"/>
                <a:gd name="connsiteY8" fmla="*/ 2280309 h 3355056"/>
                <a:gd name="connsiteX0" fmla="*/ 3140944 w 3141483"/>
                <a:gd name="connsiteY0" fmla="*/ 2276742 h 3273407"/>
                <a:gd name="connsiteX1" fmla="*/ 2393527 w 3141483"/>
                <a:gd name="connsiteY1" fmla="*/ 2106753 h 3273407"/>
                <a:gd name="connsiteX2" fmla="*/ 2256682 w 3141483"/>
                <a:gd name="connsiteY2" fmla="*/ 2820905 h 3273407"/>
                <a:gd name="connsiteX3" fmla="*/ 419970 w 3141483"/>
                <a:gd name="connsiteY3" fmla="*/ 3101140 h 3273407"/>
                <a:gd name="connsiteX4" fmla="*/ 91052 w 3141483"/>
                <a:gd name="connsiteY4" fmla="*/ 468509 h 3273407"/>
                <a:gd name="connsiteX5" fmla="*/ 1696736 w 3141483"/>
                <a:gd name="connsiteY5" fmla="*/ 77852 h 3273407"/>
                <a:gd name="connsiteX6" fmla="*/ 2538044 w 3141483"/>
                <a:gd name="connsiteY6" fmla="*/ 1547671 h 3273407"/>
                <a:gd name="connsiteX7" fmla="*/ 2558897 w 3141483"/>
                <a:gd name="connsiteY7" fmla="*/ 1941381 h 3273407"/>
                <a:gd name="connsiteX8" fmla="*/ 3140944 w 3141483"/>
                <a:gd name="connsiteY8" fmla="*/ 2276742 h 327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41483" h="3273407">
                  <a:moveTo>
                    <a:pt x="3140944" y="2276742"/>
                  </a:moveTo>
                  <a:cubicBezTo>
                    <a:pt x="3162254" y="2365058"/>
                    <a:pt x="2546385" y="2172256"/>
                    <a:pt x="2393527" y="2106753"/>
                  </a:cubicBezTo>
                  <a:cubicBezTo>
                    <a:pt x="2055843" y="1992612"/>
                    <a:pt x="2600861" y="2822948"/>
                    <a:pt x="2256682" y="2820905"/>
                  </a:cubicBezTo>
                  <a:cubicBezTo>
                    <a:pt x="1820830" y="3136334"/>
                    <a:pt x="780908" y="3493206"/>
                    <a:pt x="419970" y="3101140"/>
                  </a:cubicBezTo>
                  <a:cubicBezTo>
                    <a:pt x="59032" y="2709074"/>
                    <a:pt x="-121742" y="972390"/>
                    <a:pt x="91052" y="468509"/>
                  </a:cubicBezTo>
                  <a:cubicBezTo>
                    <a:pt x="303846" y="-35372"/>
                    <a:pt x="1106652" y="-73064"/>
                    <a:pt x="1696736" y="77852"/>
                  </a:cubicBezTo>
                  <a:cubicBezTo>
                    <a:pt x="2494667" y="281925"/>
                    <a:pt x="2885724" y="965127"/>
                    <a:pt x="2538044" y="1547671"/>
                  </a:cubicBezTo>
                  <a:lnTo>
                    <a:pt x="2558897" y="1941381"/>
                  </a:lnTo>
                  <a:lnTo>
                    <a:pt x="3140944" y="2276742"/>
                  </a:lnTo>
                  <a:close/>
                </a:path>
              </a:pathLst>
            </a:custGeom>
            <a:solidFill>
              <a:srgbClr val="FFDC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latin typeface="Tahoma" panose="020B0604030504040204" pitchFamily="34" charset="0"/>
                </a:rPr>
                <a:t>,</a:t>
              </a:r>
              <a:endParaRPr lang="en-US" sz="2000">
                <a:latin typeface="Tahoma" panose="020B0604030504040204" pitchFamily="34" charset="0"/>
              </a:endParaRPr>
            </a:p>
          </p:txBody>
        </p:sp>
        <p:sp>
          <p:nvSpPr>
            <p:cNvPr id="46" name="TextBox 45">
              <a:extLst>
                <a:ext uri="{FF2B5EF4-FFF2-40B4-BE49-F238E27FC236}">
                  <a16:creationId xmlns:a16="http://schemas.microsoft.com/office/drawing/2014/main" id="{01E42D2D-F60D-6B05-D7A5-DAA5E22D71C5}"/>
                </a:ext>
              </a:extLst>
            </p:cNvPr>
            <p:cNvSpPr txBox="1"/>
            <p:nvPr/>
          </p:nvSpPr>
          <p:spPr>
            <a:xfrm>
              <a:off x="709860" y="622031"/>
              <a:ext cx="2253937" cy="3477875"/>
            </a:xfrm>
            <a:prstGeom prst="rect">
              <a:avLst/>
            </a:prstGeom>
            <a:noFill/>
          </p:spPr>
          <p:txBody>
            <a:bodyPr wrap="square" rtlCol="0">
              <a:spAutoFit/>
            </a:bodyPr>
            <a:lstStyle/>
            <a:p>
              <a:r>
                <a:rPr lang="en-US" sz="2000">
                  <a:latin typeface="Aptos" panose="020B0004020202020204" pitchFamily="34" charset="0"/>
                </a:rPr>
                <a:t>Ừ nhỉ,</a:t>
              </a:r>
              <a:r>
                <a:rPr lang="vi-VN" sz="2000">
                  <a:latin typeface="Aptos" panose="020B0004020202020204" pitchFamily="34" charset="0"/>
                </a:rPr>
                <a:t> Thế thì bạn cần tìm thêm thông tin. Thông tin trên internet rất nhiều và dễ tìm kiếm nhưng thông tin hữu ích</a:t>
              </a:r>
              <a:r>
                <a:rPr lang="en-US" sz="2000">
                  <a:latin typeface="Aptos" panose="020B0004020202020204" pitchFamily="34" charset="0"/>
                </a:rPr>
                <a:t>,</a:t>
              </a:r>
              <a:r>
                <a:rPr lang="vi-VN" sz="2000">
                  <a:latin typeface="Aptos" panose="020B0004020202020204" pitchFamily="34" charset="0"/>
                </a:rPr>
                <a:t> có chất lượng cao giúp bạn chọn đúng trường mới thật có ý nghĩa</a:t>
              </a:r>
              <a:endParaRPr lang="en-US" sz="2000">
                <a:latin typeface="Aptos" panose="020B0004020202020204" pitchFamily="34" charset="0"/>
              </a:endParaRPr>
            </a:p>
          </p:txBody>
        </p:sp>
      </p:grpSp>
      <p:grpSp>
        <p:nvGrpSpPr>
          <p:cNvPr id="47" name="Group 46">
            <a:extLst>
              <a:ext uri="{FF2B5EF4-FFF2-40B4-BE49-F238E27FC236}">
                <a16:creationId xmlns:a16="http://schemas.microsoft.com/office/drawing/2014/main" id="{FDD86AC0-EF04-E020-A733-56B059C7640F}"/>
              </a:ext>
            </a:extLst>
          </p:cNvPr>
          <p:cNvGrpSpPr/>
          <p:nvPr/>
        </p:nvGrpSpPr>
        <p:grpSpPr>
          <a:xfrm>
            <a:off x="8301364" y="1619921"/>
            <a:ext cx="4014565" cy="2754326"/>
            <a:chOff x="0" y="368253"/>
            <a:chExt cx="4014565" cy="2754326"/>
          </a:xfrm>
        </p:grpSpPr>
        <p:sp>
          <p:nvSpPr>
            <p:cNvPr id="48" name="Speech Bubble: Oval 4">
              <a:extLst>
                <a:ext uri="{FF2B5EF4-FFF2-40B4-BE49-F238E27FC236}">
                  <a16:creationId xmlns:a16="http://schemas.microsoft.com/office/drawing/2014/main" id="{33482B63-6DD5-A1FF-FF60-0B7FD76544A9}"/>
                </a:ext>
              </a:extLst>
            </p:cNvPr>
            <p:cNvSpPr/>
            <p:nvPr/>
          </p:nvSpPr>
          <p:spPr>
            <a:xfrm flipH="1">
              <a:off x="0" y="368253"/>
              <a:ext cx="4014565" cy="2754326"/>
            </a:xfrm>
            <a:custGeom>
              <a:avLst/>
              <a:gdLst>
                <a:gd name="connsiteX0" fmla="*/ 3076495 w 2843683"/>
                <a:gd name="connsiteY0" fmla="*/ 1973240 h 2160395"/>
                <a:gd name="connsiteX1" fmla="*/ 2402540 w 2843683"/>
                <a:gd name="connsiteY1" fmla="*/ 1862324 h 2160395"/>
                <a:gd name="connsiteX2" fmla="*/ 779571 w 2843683"/>
                <a:gd name="connsiteY2" fmla="*/ 2043908 h 2160395"/>
                <a:gd name="connsiteX3" fmla="*/ 269794 w 2843683"/>
                <a:gd name="connsiteY3" fmla="*/ 447109 h 2160395"/>
                <a:gd name="connsiteX4" fmla="*/ 1875478 w 2843683"/>
                <a:gd name="connsiteY4" fmla="*/ 56452 h 2160395"/>
                <a:gd name="connsiteX5" fmla="*/ 2716786 w 2843683"/>
                <a:gd name="connsiteY5" fmla="*/ 1526271 h 2160395"/>
                <a:gd name="connsiteX6" fmla="*/ 3076495 w 2843683"/>
                <a:gd name="connsiteY6" fmla="*/ 1973240 h 2160395"/>
                <a:gd name="connsiteX0" fmla="*/ 3320002 w 3320002"/>
                <a:gd name="connsiteY0" fmla="*/ 2255420 h 2255420"/>
                <a:gd name="connsiteX1" fmla="*/ 2402856 w 3320002"/>
                <a:gd name="connsiteY1" fmla="*/ 1862402 h 2255420"/>
                <a:gd name="connsiteX2" fmla="*/ 779887 w 3320002"/>
                <a:gd name="connsiteY2" fmla="*/ 2043986 h 2255420"/>
                <a:gd name="connsiteX3" fmla="*/ 270110 w 3320002"/>
                <a:gd name="connsiteY3" fmla="*/ 447187 h 2255420"/>
                <a:gd name="connsiteX4" fmla="*/ 1875794 w 3320002"/>
                <a:gd name="connsiteY4" fmla="*/ 56530 h 2255420"/>
                <a:gd name="connsiteX5" fmla="*/ 2717102 w 3320002"/>
                <a:gd name="connsiteY5" fmla="*/ 1526349 h 2255420"/>
                <a:gd name="connsiteX6" fmla="*/ 3320002 w 3320002"/>
                <a:gd name="connsiteY6" fmla="*/ 2255420 h 2255420"/>
                <a:gd name="connsiteX0" fmla="*/ 3320002 w 3320949"/>
                <a:gd name="connsiteY0" fmla="*/ 2255420 h 2275895"/>
                <a:gd name="connsiteX1" fmla="*/ 2844960 w 3320949"/>
                <a:gd name="connsiteY1" fmla="*/ 2056247 h 2275895"/>
                <a:gd name="connsiteX2" fmla="*/ 2402856 w 3320949"/>
                <a:gd name="connsiteY2" fmla="*/ 1862402 h 2275895"/>
                <a:gd name="connsiteX3" fmla="*/ 779887 w 3320949"/>
                <a:gd name="connsiteY3" fmla="*/ 2043986 h 2275895"/>
                <a:gd name="connsiteX4" fmla="*/ 270110 w 3320949"/>
                <a:gd name="connsiteY4" fmla="*/ 447187 h 2275895"/>
                <a:gd name="connsiteX5" fmla="*/ 1875794 w 3320949"/>
                <a:gd name="connsiteY5" fmla="*/ 56530 h 2275895"/>
                <a:gd name="connsiteX6" fmla="*/ 2717102 w 3320949"/>
                <a:gd name="connsiteY6" fmla="*/ 1526349 h 2275895"/>
                <a:gd name="connsiteX7" fmla="*/ 3320002 w 3320949"/>
                <a:gd name="connsiteY7" fmla="*/ 2255420 h 2275895"/>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3320002 w 3320764"/>
                <a:gd name="connsiteY7"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922781 w 3320764"/>
                <a:gd name="connsiteY7" fmla="*/ 1783871 h 2289218"/>
                <a:gd name="connsiteX8" fmla="*/ 3320002 w 3320764"/>
                <a:gd name="connsiteY8" fmla="*/ 2255420 h 2289218"/>
                <a:gd name="connsiteX0" fmla="*/ 3320002 w 3320764"/>
                <a:gd name="connsiteY0" fmla="*/ 2255420 h 2289218"/>
                <a:gd name="connsiteX1" fmla="*/ 2757411 w 3320764"/>
                <a:gd name="connsiteY1" fmla="*/ 2172979 h 2289218"/>
                <a:gd name="connsiteX2" fmla="*/ 2402856 w 3320764"/>
                <a:gd name="connsiteY2" fmla="*/ 1862402 h 2289218"/>
                <a:gd name="connsiteX3" fmla="*/ 779887 w 3320764"/>
                <a:gd name="connsiteY3" fmla="*/ 2043986 h 2289218"/>
                <a:gd name="connsiteX4" fmla="*/ 270110 w 3320764"/>
                <a:gd name="connsiteY4" fmla="*/ 447187 h 2289218"/>
                <a:gd name="connsiteX5" fmla="*/ 1875794 w 3320764"/>
                <a:gd name="connsiteY5" fmla="*/ 56530 h 2289218"/>
                <a:gd name="connsiteX6" fmla="*/ 2717102 w 3320764"/>
                <a:gd name="connsiteY6" fmla="*/ 1526349 h 2289218"/>
                <a:gd name="connsiteX7" fmla="*/ 2893598 w 3320764"/>
                <a:gd name="connsiteY7" fmla="*/ 1871420 h 2289218"/>
                <a:gd name="connsiteX8" fmla="*/ 3320002 w 3320764"/>
                <a:gd name="connsiteY8" fmla="*/ 2255420 h 228921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893598 w 3320541"/>
                <a:gd name="connsiteY7" fmla="*/ 1871420 h 2278168"/>
                <a:gd name="connsiteX8" fmla="*/ 3320002 w 3320541"/>
                <a:gd name="connsiteY8" fmla="*/ 2255420 h 2278168"/>
                <a:gd name="connsiteX0" fmla="*/ 3320002 w 3320541"/>
                <a:gd name="connsiteY0" fmla="*/ 2255420 h 2278168"/>
                <a:gd name="connsiteX1" fmla="*/ 2572585 w 3320541"/>
                <a:gd name="connsiteY1" fmla="*/ 2085431 h 2278168"/>
                <a:gd name="connsiteX2" fmla="*/ 2402856 w 3320541"/>
                <a:gd name="connsiteY2" fmla="*/ 1862402 h 2278168"/>
                <a:gd name="connsiteX3" fmla="*/ 779887 w 3320541"/>
                <a:gd name="connsiteY3" fmla="*/ 2043986 h 2278168"/>
                <a:gd name="connsiteX4" fmla="*/ 270110 w 3320541"/>
                <a:gd name="connsiteY4" fmla="*/ 447187 h 2278168"/>
                <a:gd name="connsiteX5" fmla="*/ 1875794 w 3320541"/>
                <a:gd name="connsiteY5" fmla="*/ 56530 h 2278168"/>
                <a:gd name="connsiteX6" fmla="*/ 2717102 w 3320541"/>
                <a:gd name="connsiteY6" fmla="*/ 1526349 h 2278168"/>
                <a:gd name="connsiteX7" fmla="*/ 2737955 w 3320541"/>
                <a:gd name="connsiteY7" fmla="*/ 1920059 h 2278168"/>
                <a:gd name="connsiteX8" fmla="*/ 3320002 w 3320541"/>
                <a:gd name="connsiteY8" fmla="*/ 2255420 h 227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20541" h="2278168">
                  <a:moveTo>
                    <a:pt x="3320002" y="2255420"/>
                  </a:moveTo>
                  <a:cubicBezTo>
                    <a:pt x="3341312" y="2343736"/>
                    <a:pt x="2725443" y="2150934"/>
                    <a:pt x="2572585" y="2085431"/>
                  </a:cubicBezTo>
                  <a:cubicBezTo>
                    <a:pt x="2234901" y="1971290"/>
                    <a:pt x="2747035" y="1864445"/>
                    <a:pt x="2402856" y="1862402"/>
                  </a:cubicBezTo>
                  <a:cubicBezTo>
                    <a:pt x="1967004" y="2177831"/>
                    <a:pt x="1316929" y="2250563"/>
                    <a:pt x="779887" y="2043986"/>
                  </a:cubicBezTo>
                  <a:cubicBezTo>
                    <a:pt x="-67" y="1743970"/>
                    <a:pt x="-242263" y="985328"/>
                    <a:pt x="270110" y="447187"/>
                  </a:cubicBezTo>
                  <a:cubicBezTo>
                    <a:pt x="635020" y="63925"/>
                    <a:pt x="1285710" y="-94386"/>
                    <a:pt x="1875794" y="56530"/>
                  </a:cubicBezTo>
                  <a:cubicBezTo>
                    <a:pt x="2673725" y="260603"/>
                    <a:pt x="3064782" y="943805"/>
                    <a:pt x="2717102" y="1526349"/>
                  </a:cubicBezTo>
                  <a:lnTo>
                    <a:pt x="2737955" y="1920059"/>
                  </a:lnTo>
                  <a:lnTo>
                    <a:pt x="3320002" y="2255420"/>
                  </a:lnTo>
                  <a:close/>
                </a:path>
              </a:pathLst>
            </a:cu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latin typeface="Tahoma" panose="020B0604030504040204" pitchFamily="34" charset="0"/>
              </a:endParaRPr>
            </a:p>
          </p:txBody>
        </p:sp>
        <p:sp>
          <p:nvSpPr>
            <p:cNvPr id="49" name="TextBox 48">
              <a:extLst>
                <a:ext uri="{FF2B5EF4-FFF2-40B4-BE49-F238E27FC236}">
                  <a16:creationId xmlns:a16="http://schemas.microsoft.com/office/drawing/2014/main" id="{3B4D0D77-EE6F-1B35-5723-3E9287FE06F4}"/>
                </a:ext>
              </a:extLst>
            </p:cNvPr>
            <p:cNvSpPr txBox="1"/>
            <p:nvPr/>
          </p:nvSpPr>
          <p:spPr>
            <a:xfrm>
              <a:off x="830619" y="775920"/>
              <a:ext cx="2946643" cy="1631216"/>
            </a:xfrm>
            <a:prstGeom prst="rect">
              <a:avLst/>
            </a:prstGeom>
            <a:noFill/>
          </p:spPr>
          <p:txBody>
            <a:bodyPr wrap="square" rtlCol="0">
              <a:spAutoFit/>
            </a:bodyPr>
            <a:lstStyle/>
            <a:p>
              <a:r>
                <a:rPr lang="en-US" sz="2000">
                  <a:latin typeface="Aptos" panose="020B0004020202020204" pitchFamily="34" charset="0"/>
                </a:rPr>
                <a:t>Vậy </a:t>
              </a:r>
              <a:r>
                <a:rPr lang="vi-VN" sz="2000">
                  <a:latin typeface="Aptos" panose="020B0004020202020204" pitchFamily="34" charset="0"/>
                </a:rPr>
                <a:t> tớ sẽ tìm thông tin có chất lượng để chọn trường phù hợp với sở thích và khả năng của</a:t>
              </a:r>
              <a:r>
                <a:rPr lang="en-US" sz="2000">
                  <a:latin typeface="Aptos" panose="020B0004020202020204" pitchFamily="34" charset="0"/>
                </a:rPr>
                <a:t> mình</a:t>
              </a:r>
            </a:p>
          </p:txBody>
        </p:sp>
      </p:grpSp>
      <p:pic>
        <p:nvPicPr>
          <p:cNvPr id="1026" name="Picture 2" descr="Anatomy of a Google search listing">
            <a:extLst>
              <a:ext uri="{FF2B5EF4-FFF2-40B4-BE49-F238E27FC236}">
                <a16:creationId xmlns:a16="http://schemas.microsoft.com/office/drawing/2014/main" id="{D6C1C57D-720A-92E5-D060-9682643BC0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819" y="54331"/>
            <a:ext cx="4043036" cy="2274208"/>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Câu hỏi hoạt động nhóm">
            <a:extLst>
              <a:ext uri="{FF2B5EF4-FFF2-40B4-BE49-F238E27FC236}">
                <a16:creationId xmlns:a16="http://schemas.microsoft.com/office/drawing/2014/main" id="{048D07AB-F8FA-DB93-9174-2E924261494D}"/>
              </a:ext>
            </a:extLst>
          </p:cNvPr>
          <p:cNvGrpSpPr/>
          <p:nvPr/>
        </p:nvGrpSpPr>
        <p:grpSpPr>
          <a:xfrm>
            <a:off x="2892829" y="5281232"/>
            <a:ext cx="6225469" cy="1755322"/>
            <a:chOff x="3206105" y="153843"/>
            <a:chExt cx="6225469" cy="1755322"/>
          </a:xfrm>
        </p:grpSpPr>
        <p:sp>
          <p:nvSpPr>
            <p:cNvPr id="51" name="TextBox 50">
              <a:extLst>
                <a:ext uri="{FF2B5EF4-FFF2-40B4-BE49-F238E27FC236}">
                  <a16:creationId xmlns:a16="http://schemas.microsoft.com/office/drawing/2014/main" id="{B1C8A7AE-A8CF-F93A-430E-F43DA33133D9}"/>
                </a:ext>
              </a:extLst>
            </p:cNvPr>
            <p:cNvSpPr txBox="1"/>
            <p:nvPr/>
          </p:nvSpPr>
          <p:spPr>
            <a:xfrm>
              <a:off x="3206105" y="440903"/>
              <a:ext cx="6225469" cy="1123712"/>
            </a:xfrm>
            <a:prstGeom prst="roundRect">
              <a:avLst/>
            </a:prstGeom>
            <a:solidFill>
              <a:srgbClr val="92D050"/>
            </a:solid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Chúng</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ta hãy cùng 2 bạn tìm hiểu về vai trò của thông tin và chất lượng thông tin trong việc giải quyết những vấn đề được đặt ra trong cuộc sống</a:t>
              </a:r>
            </a:p>
          </p:txBody>
        </p:sp>
        <p:sp>
          <p:nvSpPr>
            <p:cNvPr id="52" name="Rectangle 51">
              <a:extLst>
                <a:ext uri="{FF2B5EF4-FFF2-40B4-BE49-F238E27FC236}">
                  <a16:creationId xmlns:a16="http://schemas.microsoft.com/office/drawing/2014/main" id="{3BCD026E-59D4-E918-6FD3-6FECEA3F671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spTree>
    <p:extLst>
      <p:ext uri="{BB962C8B-B14F-4D97-AF65-F5344CB8AC3E}">
        <p14:creationId xmlns:p14="http://schemas.microsoft.com/office/powerpoint/2010/main" val="260174777"/>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8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28000">
                                          <p:cBhvr additive="base">
                                            <p:cTn id="7" dur="500" fill="hold"/>
                                            <p:tgtEl>
                                              <p:spTgt spid="11"/>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2" presetClass="entr" presetSubtype="1"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 calcmode="lin" valueType="num">
                                          <p:cBhvr additive="base">
                                            <p:cTn id="48" dur="500" fill="hold"/>
                                            <p:tgtEl>
                                              <p:spTgt spid="1026"/>
                                            </p:tgtEl>
                                            <p:attrNameLst>
                                              <p:attrName>ppt_x</p:attrName>
                                            </p:attrNameLst>
                                          </p:cBhvr>
                                          <p:tavLst>
                                            <p:tav tm="0">
                                              <p:val>
                                                <p:strVal val="#ppt_x"/>
                                              </p:val>
                                            </p:tav>
                                            <p:tav tm="100000">
                                              <p:val>
                                                <p:strVal val="#ppt_x"/>
                                              </p:val>
                                            </p:tav>
                                          </p:tavLst>
                                        </p:anim>
                                        <p:anim calcmode="lin" valueType="num">
                                          <p:cBhvr additive="base">
                                            <p:cTn id="49"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ppt_w</p:attrName>
                                            </p:attrNameLst>
                                          </p:cBhvr>
                                          <p:tavLst>
                                            <p:tav tm="0">
                                              <p:val>
                                                <p:fltVal val="0"/>
                                              </p:val>
                                            </p:tav>
                                            <p:tav tm="100000">
                                              <p:val>
                                                <p:strVal val="#ppt_w"/>
                                              </p:val>
                                            </p:tav>
                                          </p:tavLst>
                                        </p:anim>
                                        <p:anim calcmode="lin" valueType="num">
                                          <p:cBhvr>
                                            <p:cTn id="63" dur="500" fill="hold"/>
                                            <p:tgtEl>
                                              <p:spTgt spid="50"/>
                                            </p:tgtEl>
                                            <p:attrNameLst>
                                              <p:attrName>ppt_h</p:attrName>
                                            </p:attrNameLst>
                                          </p:cBhvr>
                                          <p:tavLst>
                                            <p:tav tm="0">
                                              <p:val>
                                                <p:fltVal val="0"/>
                                              </p:val>
                                            </p:tav>
                                            <p:tav tm="100000">
                                              <p:val>
                                                <p:strVal val="#ppt_h"/>
                                              </p:val>
                                            </p:tav>
                                          </p:tavLst>
                                        </p:anim>
                                        <p:animEffect transition="in" filter="fade">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7"/>
                                            </p:tgtEl>
                                          </p:cBhvr>
                                        </p:animEffect>
                                        <p:set>
                                          <p:cBhvr>
                                            <p:cTn id="18" dur="1" fill="hold">
                                              <p:stCondLst>
                                                <p:cond delay="499"/>
                                              </p:stCondLst>
                                            </p:cTn>
                                            <p:tgtEl>
                                              <p:spTgt spid="2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fade">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500"/>
                                            <p:tgtEl>
                                              <p:spTgt spid="30"/>
                                            </p:tgtEl>
                                          </p:cBhvr>
                                        </p:animEffect>
                                        <p:set>
                                          <p:cBhvr>
                                            <p:cTn id="26" dur="1" fill="hold">
                                              <p:stCondLst>
                                                <p:cond delay="499"/>
                                              </p:stCondLst>
                                            </p:cTn>
                                            <p:tgtEl>
                                              <p:spTgt spid="30"/>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34"/>
                                            </p:tgtEl>
                                          </p:cBhvr>
                                        </p:animEffect>
                                        <p:set>
                                          <p:cBhvr>
                                            <p:cTn id="34" dur="1" fill="hold">
                                              <p:stCondLst>
                                                <p:cond delay="499"/>
                                              </p:stCondLst>
                                            </p:cTn>
                                            <p:tgtEl>
                                              <p:spTgt spid="34"/>
                                            </p:tgtEl>
                                            <p:attrNameLst>
                                              <p:attrName>style.visibility</p:attrName>
                                            </p:attrNameLst>
                                          </p:cBhvr>
                                          <p:to>
                                            <p:strVal val="hidden"/>
                                          </p:to>
                                        </p:set>
                                      </p:childTnLst>
                                    </p:cTn>
                                  </p:par>
                                  <p:par>
                                    <p:cTn id="35" presetID="10"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fade">
                                          <p:cBhvr>
                                            <p:cTn id="45" dur="500"/>
                                            <p:tgtEl>
                                              <p:spTgt spid="44"/>
                                            </p:tgtEl>
                                          </p:cBhvr>
                                        </p:animEffect>
                                      </p:childTnLst>
                                    </p:cTn>
                                  </p:par>
                                  <p:par>
                                    <p:cTn id="46" presetID="2" presetClass="entr" presetSubtype="1" fill="hold" nodeType="withEffect">
                                      <p:stCondLst>
                                        <p:cond delay="0"/>
                                      </p:stCondLst>
                                      <p:childTnLst>
                                        <p:set>
                                          <p:cBhvr>
                                            <p:cTn id="47" dur="1" fill="hold">
                                              <p:stCondLst>
                                                <p:cond delay="0"/>
                                              </p:stCondLst>
                                            </p:cTn>
                                            <p:tgtEl>
                                              <p:spTgt spid="1026"/>
                                            </p:tgtEl>
                                            <p:attrNameLst>
                                              <p:attrName>style.visibility</p:attrName>
                                            </p:attrNameLst>
                                          </p:cBhvr>
                                          <p:to>
                                            <p:strVal val="visible"/>
                                          </p:to>
                                        </p:set>
                                        <p:anim calcmode="lin" valueType="num">
                                          <p:cBhvr additive="base">
                                            <p:cTn id="48" dur="500" fill="hold"/>
                                            <p:tgtEl>
                                              <p:spTgt spid="1026"/>
                                            </p:tgtEl>
                                            <p:attrNameLst>
                                              <p:attrName>ppt_x</p:attrName>
                                            </p:attrNameLst>
                                          </p:cBhvr>
                                          <p:tavLst>
                                            <p:tav tm="0">
                                              <p:val>
                                                <p:strVal val="#ppt_x"/>
                                              </p:val>
                                            </p:tav>
                                            <p:tav tm="100000">
                                              <p:val>
                                                <p:strVal val="#ppt_x"/>
                                              </p:val>
                                            </p:tav>
                                          </p:tavLst>
                                        </p:anim>
                                        <p:anim calcmode="lin" valueType="num">
                                          <p:cBhvr additive="base">
                                            <p:cTn id="49" dur="500" fill="hold"/>
                                            <p:tgtEl>
                                              <p:spTgt spid="1026"/>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nodeType="clickEffect">
                                      <p:stCondLst>
                                        <p:cond delay="0"/>
                                      </p:stCondLst>
                                      <p:childTnLst>
                                        <p:set>
                                          <p:cBhvr>
                                            <p:cTn id="61" dur="1" fill="hold">
                                              <p:stCondLst>
                                                <p:cond delay="0"/>
                                              </p:stCondLst>
                                            </p:cTn>
                                            <p:tgtEl>
                                              <p:spTgt spid="50"/>
                                            </p:tgtEl>
                                            <p:attrNameLst>
                                              <p:attrName>style.visibility</p:attrName>
                                            </p:attrNameLst>
                                          </p:cBhvr>
                                          <p:to>
                                            <p:strVal val="visible"/>
                                          </p:to>
                                        </p:set>
                                        <p:anim calcmode="lin" valueType="num">
                                          <p:cBhvr>
                                            <p:cTn id="62" dur="500" fill="hold"/>
                                            <p:tgtEl>
                                              <p:spTgt spid="50"/>
                                            </p:tgtEl>
                                            <p:attrNameLst>
                                              <p:attrName>ppt_w</p:attrName>
                                            </p:attrNameLst>
                                          </p:cBhvr>
                                          <p:tavLst>
                                            <p:tav tm="0">
                                              <p:val>
                                                <p:fltVal val="0"/>
                                              </p:val>
                                            </p:tav>
                                            <p:tav tm="100000">
                                              <p:val>
                                                <p:strVal val="#ppt_w"/>
                                              </p:val>
                                            </p:tav>
                                          </p:tavLst>
                                        </p:anim>
                                        <p:anim calcmode="lin" valueType="num">
                                          <p:cBhvr>
                                            <p:cTn id="63" dur="500" fill="hold"/>
                                            <p:tgtEl>
                                              <p:spTgt spid="50"/>
                                            </p:tgtEl>
                                            <p:attrNameLst>
                                              <p:attrName>ppt_h</p:attrName>
                                            </p:attrNameLst>
                                          </p:cBhvr>
                                          <p:tavLst>
                                            <p:tav tm="0">
                                              <p:val>
                                                <p:fltVal val="0"/>
                                              </p:val>
                                            </p:tav>
                                            <p:tav tm="100000">
                                              <p:val>
                                                <p:strVal val="#ppt_h"/>
                                              </p:val>
                                            </p:tav>
                                          </p:tavLst>
                                        </p:anim>
                                        <p:animEffect transition="in" filter="fade">
                                          <p:cBhvr>
                                            <p:cTn id="6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y2meta.com - 5 Minute Timer-(1080p)">
            <a:hlinkClick r:id="" action="ppaction://media"/>
            <a:extLst>
              <a:ext uri="{FF2B5EF4-FFF2-40B4-BE49-F238E27FC236}">
                <a16:creationId xmlns:a16="http://schemas.microsoft.com/office/drawing/2014/main" id="{582FA788-9D6F-6995-C8E1-678F57D0614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9023" t="26674" r="18255" b="24549"/>
          <a:stretch/>
        </p:blipFill>
        <p:spPr>
          <a:xfrm>
            <a:off x="1006239" y="4648532"/>
            <a:ext cx="2206414" cy="965167"/>
          </a:xfrm>
          <a:prstGeom prst="rect">
            <a:avLst/>
          </a:prstGeom>
        </p:spPr>
      </p:pic>
      <p:grpSp>
        <p:nvGrpSpPr>
          <p:cNvPr id="11" name="Xem KQ">
            <a:extLst>
              <a:ext uri="{FF2B5EF4-FFF2-40B4-BE49-F238E27FC236}">
                <a16:creationId xmlns:a16="http://schemas.microsoft.com/office/drawing/2014/main" id="{82229C08-F653-8D95-785C-6CE09742C2D9}"/>
              </a:ext>
            </a:extLst>
          </p:cNvPr>
          <p:cNvGrpSpPr/>
          <p:nvPr/>
        </p:nvGrpSpPr>
        <p:grpSpPr>
          <a:xfrm>
            <a:off x="1607803" y="5765741"/>
            <a:ext cx="1062053" cy="1062053"/>
            <a:chOff x="1580575" y="4515507"/>
            <a:chExt cx="1278588" cy="1278588"/>
          </a:xfrm>
        </p:grpSpPr>
        <p:pic>
          <p:nvPicPr>
            <p:cNvPr id="12" name="Picture 2">
              <a:extLst>
                <a:ext uri="{FF2B5EF4-FFF2-40B4-BE49-F238E27FC236}">
                  <a16:creationId xmlns:a16="http://schemas.microsoft.com/office/drawing/2014/main" id="{E8FDC17D-AADE-21EC-51CB-7DC6495B42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F11476-DC60-979F-4841-6AB80C7C1F09}"/>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15" name="Group 14">
            <a:extLst>
              <a:ext uri="{FF2B5EF4-FFF2-40B4-BE49-F238E27FC236}">
                <a16:creationId xmlns:a16="http://schemas.microsoft.com/office/drawing/2014/main" id="{34756DB0-3539-C071-3AD8-34E1239DE7BB}"/>
              </a:ext>
            </a:extLst>
          </p:cNvPr>
          <p:cNvGrpSpPr/>
          <p:nvPr/>
        </p:nvGrpSpPr>
        <p:grpSpPr>
          <a:xfrm>
            <a:off x="697760" y="4198956"/>
            <a:ext cx="2848282" cy="1881318"/>
            <a:chOff x="5430688" y="198416"/>
            <a:chExt cx="3429000" cy="2264888"/>
          </a:xfrm>
        </p:grpSpPr>
        <p:pic>
          <p:nvPicPr>
            <p:cNvPr id="16" name="Picture 4">
              <a:extLst>
                <a:ext uri="{FF2B5EF4-FFF2-40B4-BE49-F238E27FC236}">
                  <a16:creationId xmlns:a16="http://schemas.microsoft.com/office/drawing/2014/main" id="{978F2CF0-F4D8-F08D-99CF-A5E878156A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2449" b="33064"/>
            <a:stretch/>
          </p:blipFill>
          <p:spPr bwMode="auto">
            <a:xfrm>
              <a:off x="5430688" y="198416"/>
              <a:ext cx="3429000" cy="22648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8AD14A3D-B9A0-64D6-4995-97AEBB9A9224}"/>
                </a:ext>
              </a:extLst>
            </p:cNvPr>
            <p:cNvSpPr txBox="1"/>
            <p:nvPr/>
          </p:nvSpPr>
          <p:spPr>
            <a:xfrm>
              <a:off x="5991048" y="976917"/>
              <a:ext cx="2707936" cy="778107"/>
            </a:xfrm>
            <a:prstGeom prst="rect">
              <a:avLst/>
            </a:prstGeom>
            <a:noFill/>
          </p:spPr>
          <p:txBody>
            <a:bodyPr wrap="none" rtlCol="0">
              <a:spAutoFit/>
            </a:bodyPr>
            <a:lstStyle/>
            <a:p>
              <a:r>
                <a:rPr lang="en-US" sz="3600" b="1">
                  <a:solidFill>
                    <a:schemeClr val="bg1"/>
                  </a:solidFill>
                  <a:latin typeface="Tahoma" panose="020B0604030504040204" pitchFamily="34" charset="0"/>
                  <a:ea typeface="Tahoma" panose="020B0604030504040204" pitchFamily="34" charset="0"/>
                  <a:cs typeface="Tahoma" panose="020B0604030504040204" pitchFamily="34" charset="0"/>
                </a:rPr>
                <a:t>BẮT ĐẦU</a:t>
              </a:r>
            </a:p>
          </p:txBody>
        </p:sp>
      </p:grpSp>
      <p:grpSp>
        <p:nvGrpSpPr>
          <p:cNvPr id="18" name="Câu hỏi hoạt động nhóm">
            <a:extLst>
              <a:ext uri="{FF2B5EF4-FFF2-40B4-BE49-F238E27FC236}">
                <a16:creationId xmlns:a16="http://schemas.microsoft.com/office/drawing/2014/main" id="{98893AA5-CDE5-16CC-14B7-F5B9A2E65701}"/>
              </a:ext>
            </a:extLst>
          </p:cNvPr>
          <p:cNvGrpSpPr/>
          <p:nvPr/>
        </p:nvGrpSpPr>
        <p:grpSpPr>
          <a:xfrm>
            <a:off x="325121" y="735672"/>
            <a:ext cx="6391316" cy="3234617"/>
            <a:chOff x="3040259" y="153843"/>
            <a:chExt cx="6391316" cy="3970025"/>
          </a:xfrm>
        </p:grpSpPr>
        <p:sp>
          <p:nvSpPr>
            <p:cNvPr id="19" name="TextBox 18">
              <a:extLst>
                <a:ext uri="{FF2B5EF4-FFF2-40B4-BE49-F238E27FC236}">
                  <a16:creationId xmlns:a16="http://schemas.microsoft.com/office/drawing/2014/main" id="{4071DD49-7271-C33C-23A8-8A49BE39D5D9}"/>
                </a:ext>
              </a:extLst>
            </p:cNvPr>
            <p:cNvSpPr txBox="1"/>
            <p:nvPr/>
          </p:nvSpPr>
          <p:spPr>
            <a:xfrm>
              <a:off x="3040259" y="440903"/>
              <a:ext cx="6391316" cy="3682965"/>
            </a:xfrm>
            <a:prstGeom prst="roundRect">
              <a:avLst>
                <a:gd name="adj" fmla="val 8218"/>
              </a:avLst>
            </a:prstGeom>
            <a:solidFill>
              <a:srgbClr val="92D050"/>
            </a:solidFill>
          </p:spPr>
          <p:txBody>
            <a:bodyPr wrap="square" rtlCol="0">
              <a:spAutoFit/>
            </a:bodyPr>
            <a:lstStyle/>
            <a:p>
              <a:r>
                <a:rPr lang="vi-VN" sz="2000" dirty="0">
                  <a:latin typeface="Times New Roman" panose="02020603050405020304" pitchFamily="18" charset="0"/>
                  <a:cs typeface="Times New Roman" panose="02020603050405020304" pitchFamily="18" charset="0"/>
                </a:rPr>
                <a:t>Minh đã tìm kiếm thông tin về các trường THPT trên Internet và gửi cho An địa chỉ trang web giới thiệu về một trường THPT. An xem trang web và thấy có nhiều chi tiết ấn tượng, phù hợp với mình (Hình 2.1). Không tìm hiểu thêm nữa, An quyết định chọn trường đó là nguyện vọng duy nhất của mình.</a:t>
              </a:r>
            </a:p>
            <a:p>
              <a:r>
                <a:rPr lang="vi-VN" sz="2000" b="1" dirty="0">
                  <a:latin typeface="Times New Roman" panose="02020603050405020304" pitchFamily="18" charset="0"/>
                  <a:cs typeface="Times New Roman" panose="02020603050405020304" pitchFamily="18" charset="0"/>
                </a:rPr>
                <a:t>Em hãy cho biết việc </a:t>
              </a:r>
              <a:r>
                <a:rPr lang="en-US" sz="2000" b="1" dirty="0">
                  <a:latin typeface="Times New Roman" panose="02020603050405020304" pitchFamily="18" charset="0"/>
                  <a:cs typeface="Times New Roman" panose="02020603050405020304" pitchFamily="18" charset="0"/>
                </a:rPr>
                <a:t>M</a:t>
              </a:r>
              <a:r>
                <a:rPr lang="vi-VN" sz="2000" b="1" dirty="0">
                  <a:latin typeface="Times New Roman" panose="02020603050405020304" pitchFamily="18" charset="0"/>
                  <a:cs typeface="Times New Roman" panose="02020603050405020304" pitchFamily="18" charset="0"/>
                </a:rPr>
                <a:t>inh chia sẻ thông tin với An và An đã tin tưởng, sử dụng thông tin để chọn trường mà chưa tìm hiểu kỹ sẽ có thể xảy ra vấn đề gì?</a:t>
              </a:r>
            </a:p>
          </p:txBody>
        </p:sp>
        <p:sp>
          <p:nvSpPr>
            <p:cNvPr id="21" name="Rectangle 20">
              <a:extLst>
                <a:ext uri="{FF2B5EF4-FFF2-40B4-BE49-F238E27FC236}">
                  <a16:creationId xmlns:a16="http://schemas.microsoft.com/office/drawing/2014/main" id="{92889C74-12E0-DFA8-4CEA-C52B5938B2A1}"/>
                </a:ext>
              </a:extLst>
            </p:cNvPr>
            <p:cNvSpPr/>
            <p:nvPr/>
          </p:nvSpPr>
          <p:spPr>
            <a:xfrm>
              <a:off x="5208429" y="153843"/>
              <a:ext cx="2069302" cy="17553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700"/>
            </a:p>
          </p:txBody>
        </p:sp>
      </p:grpSp>
      <p:grpSp>
        <p:nvGrpSpPr>
          <p:cNvPr id="24" name="Báo cáo hoạt động nhóm">
            <a:extLst>
              <a:ext uri="{FF2B5EF4-FFF2-40B4-BE49-F238E27FC236}">
                <a16:creationId xmlns:a16="http://schemas.microsoft.com/office/drawing/2014/main" id="{347B6F73-4CCE-BB8A-EB7A-7EC18EE43BA1}"/>
              </a:ext>
            </a:extLst>
          </p:cNvPr>
          <p:cNvGrpSpPr/>
          <p:nvPr/>
        </p:nvGrpSpPr>
        <p:grpSpPr>
          <a:xfrm>
            <a:off x="3546042" y="4782282"/>
            <a:ext cx="7949767" cy="1409797"/>
            <a:chOff x="99533" y="2275709"/>
            <a:chExt cx="7949767" cy="1409797"/>
          </a:xfrm>
        </p:grpSpPr>
        <p:sp>
          <p:nvSpPr>
            <p:cNvPr id="25" name="Rectangle: Rounded Corners 24">
              <a:extLst>
                <a:ext uri="{FF2B5EF4-FFF2-40B4-BE49-F238E27FC236}">
                  <a16:creationId xmlns:a16="http://schemas.microsoft.com/office/drawing/2014/main" id="{20EC71D4-A6A9-11FE-D18C-B2C138FD14C6}"/>
                </a:ext>
              </a:extLst>
            </p:cNvPr>
            <p:cNvSpPr/>
            <p:nvPr/>
          </p:nvSpPr>
          <p:spPr>
            <a:xfrm>
              <a:off x="515241" y="2275710"/>
              <a:ext cx="7534059" cy="1409796"/>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D64EA5E-E99C-B364-8874-5BAB45A78CBC}"/>
                </a:ext>
              </a:extLst>
            </p:cNvPr>
            <p:cNvSpPr txBox="1"/>
            <p:nvPr/>
          </p:nvSpPr>
          <p:spPr>
            <a:xfrm>
              <a:off x="1010923" y="2514715"/>
              <a:ext cx="6728329" cy="1015663"/>
            </a:xfrm>
            <a:prstGeom prst="rect">
              <a:avLst/>
            </a:prstGeom>
            <a:noFill/>
          </p:spPr>
          <p:txBody>
            <a:bodyPr wrap="square" rtlCol="0">
              <a:spAutoFit/>
            </a:bodyPr>
            <a:lstStyle/>
            <a:p>
              <a:r>
                <a:rPr lang="vi-VN" sz="2000" dirty="0">
                  <a:latin typeface="Times New Roman" panose="02020603050405020304" pitchFamily="18" charset="0"/>
                  <a:cs typeface="Times New Roman" panose="02020603050405020304" pitchFamily="18" charset="0"/>
                </a:rPr>
                <a:t>Do dựa trên thông tin chưa được kiểm chứng, quyết định của An có thể không đúng. Hơn nữa, việc </a:t>
              </a:r>
              <a:r>
                <a:rPr lang="en-US" sz="2000" dirty="0">
                  <a:latin typeface="Times New Roman" panose="02020603050405020304" pitchFamily="18" charset="0"/>
                  <a:cs typeface="Times New Roman" panose="02020603050405020304" pitchFamily="18" charset="0"/>
                </a:rPr>
                <a:t>A</a:t>
              </a:r>
              <a:r>
                <a:rPr lang="vi-VN" sz="2000" dirty="0">
                  <a:latin typeface="Times New Roman" panose="02020603050405020304" pitchFamily="18" charset="0"/>
                  <a:cs typeface="Times New Roman" panose="02020603050405020304" pitchFamily="18" charset="0"/>
                </a:rPr>
                <a:t>n chỉ đăng ký một nguyện vọng sẽ làm giảm cơ hội lựa chọn.</a:t>
              </a:r>
            </a:p>
          </p:txBody>
        </p:sp>
        <p:pic>
          <p:nvPicPr>
            <p:cNvPr id="27" name="Picture 26">
              <a:extLst>
                <a:ext uri="{FF2B5EF4-FFF2-40B4-BE49-F238E27FC236}">
                  <a16:creationId xmlns:a16="http://schemas.microsoft.com/office/drawing/2014/main" id="{E3469F01-AA2F-8DA2-79C1-6018328F6253}"/>
                </a:ext>
              </a:extLst>
            </p:cNvPr>
            <p:cNvPicPr>
              <a:picLocks noChangeAspect="1"/>
            </p:cNvPicPr>
            <p:nvPr/>
          </p:nvPicPr>
          <p:blipFill>
            <a:blip r:embed="rId7"/>
            <a:stretch>
              <a:fillRect/>
            </a:stretch>
          </p:blipFill>
          <p:spPr>
            <a:xfrm>
              <a:off x="99533" y="2275709"/>
              <a:ext cx="831417" cy="831417"/>
            </a:xfrm>
            <a:prstGeom prst="rect">
              <a:avLst/>
            </a:prstGeom>
          </p:spPr>
        </p:pic>
      </p:grpSp>
      <p:sp>
        <p:nvSpPr>
          <p:cNvPr id="2" name="TextBox 1">
            <a:extLst>
              <a:ext uri="{FF2B5EF4-FFF2-40B4-BE49-F238E27FC236}">
                <a16:creationId xmlns:a16="http://schemas.microsoft.com/office/drawing/2014/main" id="{4F04721E-2854-CB37-25F2-2A88CE93390C}"/>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Vai trò của chất lượng thông tin trong giải quyết vấn đề</a:t>
            </a:r>
            <a:endParaRPr lang="en-US" sz="2000" b="1">
              <a:solidFill>
                <a:srgbClr val="FF0000"/>
              </a:solidFill>
              <a:latin typeface="Tahoma" panose="020B0604030504040204" pitchFamily="34" charset="0"/>
            </a:endParaRPr>
          </a:p>
        </p:txBody>
      </p:sp>
      <p:pic>
        <p:nvPicPr>
          <p:cNvPr id="4" name="Picture 3">
            <a:extLst>
              <a:ext uri="{FF2B5EF4-FFF2-40B4-BE49-F238E27FC236}">
                <a16:creationId xmlns:a16="http://schemas.microsoft.com/office/drawing/2014/main" id="{C6C363E1-3714-36AF-C8A9-1376A9DB886D}"/>
              </a:ext>
            </a:extLst>
          </p:cNvPr>
          <p:cNvPicPr>
            <a:picLocks noChangeAspect="1"/>
          </p:cNvPicPr>
          <p:nvPr/>
        </p:nvPicPr>
        <p:blipFill>
          <a:blip r:embed="rId8"/>
          <a:stretch>
            <a:fillRect/>
          </a:stretch>
        </p:blipFill>
        <p:spPr>
          <a:xfrm>
            <a:off x="7101512" y="942887"/>
            <a:ext cx="3566190" cy="3225599"/>
          </a:xfrm>
          <a:prstGeom prst="rect">
            <a:avLst/>
          </a:prstGeom>
        </p:spPr>
      </p:pic>
    </p:spTree>
    <p:extLst>
      <p:ext uri="{BB962C8B-B14F-4D97-AF65-F5344CB8AC3E}">
        <p14:creationId xmlns:p14="http://schemas.microsoft.com/office/powerpoint/2010/main" val="306733179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par>
                                <p:cTn id="16" presetID="14"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randombar(horizont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49" presetClass="exit" presetSubtype="0" accel="100000" fill="hold" nodeType="clickEffect">
                                  <p:stCondLst>
                                    <p:cond delay="0"/>
                                  </p:stCondLst>
                                  <p:childTnLst>
                                    <p:anim calcmode="lin" valueType="num">
                                      <p:cBhvr>
                                        <p:cTn id="23" dur="500"/>
                                        <p:tgtEl>
                                          <p:spTgt spid="15"/>
                                        </p:tgtEl>
                                        <p:attrNameLst>
                                          <p:attrName>ppt_w</p:attrName>
                                        </p:attrNameLst>
                                      </p:cBhvr>
                                      <p:tavLst>
                                        <p:tav tm="0">
                                          <p:val>
                                            <p:strVal val="ppt_w"/>
                                          </p:val>
                                        </p:tav>
                                        <p:tav tm="100000">
                                          <p:val>
                                            <p:fltVal val="0"/>
                                          </p:val>
                                        </p:tav>
                                      </p:tavLst>
                                    </p:anim>
                                    <p:anim calcmode="lin" valueType="num">
                                      <p:cBhvr>
                                        <p:cTn id="24" dur="500"/>
                                        <p:tgtEl>
                                          <p:spTgt spid="15"/>
                                        </p:tgtEl>
                                        <p:attrNameLst>
                                          <p:attrName>ppt_h</p:attrName>
                                        </p:attrNameLst>
                                      </p:cBhvr>
                                      <p:tavLst>
                                        <p:tav tm="0">
                                          <p:val>
                                            <p:strVal val="ppt_h"/>
                                          </p:val>
                                        </p:tav>
                                        <p:tav tm="100000">
                                          <p:val>
                                            <p:fltVal val="0"/>
                                          </p:val>
                                        </p:tav>
                                      </p:tavLst>
                                    </p:anim>
                                    <p:anim calcmode="lin" valueType="num">
                                      <p:cBhvr>
                                        <p:cTn id="25" dur="500"/>
                                        <p:tgtEl>
                                          <p:spTgt spid="15"/>
                                        </p:tgtEl>
                                        <p:attrNameLst>
                                          <p:attrName>style.rotation</p:attrName>
                                        </p:attrNameLst>
                                      </p:cBhvr>
                                      <p:tavLst>
                                        <p:tav tm="0">
                                          <p:val>
                                            <p:fltVal val="0"/>
                                          </p:val>
                                        </p:tav>
                                        <p:tav tm="100000">
                                          <p:val>
                                            <p:fltVal val="360"/>
                                          </p:val>
                                        </p:tav>
                                      </p:tavLst>
                                    </p:anim>
                                    <p:animEffect transition="out" filter="fade">
                                      <p:cBhvr>
                                        <p:cTn id="26" dur="500"/>
                                        <p:tgtEl>
                                          <p:spTgt spid="15"/>
                                        </p:tgtEl>
                                      </p:cBhvr>
                                    </p:animEffect>
                                    <p:set>
                                      <p:cBhvr>
                                        <p:cTn id="27" dur="1" fill="hold">
                                          <p:stCondLst>
                                            <p:cond delay="499"/>
                                          </p:stCondLst>
                                        </p:cTn>
                                        <p:tgtEl>
                                          <p:spTgt spid="15"/>
                                        </p:tgtEl>
                                        <p:attrNameLst>
                                          <p:attrName>style.visibility</p:attrName>
                                        </p:attrNameLst>
                                      </p:cBhvr>
                                      <p:to>
                                        <p:strVal val="hidden"/>
                                      </p:to>
                                    </p:se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315015" fill="hold"/>
                                        <p:tgtEl>
                                          <p:spTgt spid="7"/>
                                        </p:tgtEl>
                                      </p:cBhvr>
                                    </p:cmd>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after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md type="call" cmd="stop">
                                      <p:cBhvr>
                                        <p:cTn id="37" dur="1">
                                          <p:stCondLst>
                                            <p:cond delay="499"/>
                                          </p:stCondLst>
                                        </p:cTn>
                                        <p:tgtEl>
                                          <p:spTgt spid="7"/>
                                        </p:tgtEl>
                                      </p:cBhvr>
                                    </p:cmd>
                                  </p:childTnLst>
                                </p:cTn>
                              </p:par>
                              <p:par>
                                <p:cTn id="38" presetID="42" presetClass="entr" presetSubtype="0" fill="hold"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1000"/>
                                        <p:tgtEl>
                                          <p:spTgt spid="24"/>
                                        </p:tgtEl>
                                      </p:cBhvr>
                                    </p:animEffect>
                                    <p:anim calcmode="lin" valueType="num">
                                      <p:cBhvr>
                                        <p:cTn id="41" dur="1000" fill="hold"/>
                                        <p:tgtEl>
                                          <p:spTgt spid="24"/>
                                        </p:tgtEl>
                                        <p:attrNameLst>
                                          <p:attrName>ppt_x</p:attrName>
                                        </p:attrNameLst>
                                      </p:cBhvr>
                                      <p:tavLst>
                                        <p:tav tm="0">
                                          <p:val>
                                            <p:strVal val="#ppt_x"/>
                                          </p:val>
                                        </p:tav>
                                        <p:tav tm="100000">
                                          <p:val>
                                            <p:strVal val="#ppt_x"/>
                                          </p:val>
                                        </p:tav>
                                      </p:tavLst>
                                    </p:anim>
                                    <p:anim calcmode="lin" valueType="num">
                                      <p:cBhvr>
                                        <p:cTn id="4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
                  </p:tgtEl>
                </p:cond>
              </p:nextCondLst>
            </p:seq>
            <p:video>
              <p:cMediaNode vol="80000" mute="1">
                <p:cTn id="43" fill="hold" display="0">
                  <p:stCondLst>
                    <p:cond delay="indefinite"/>
                  </p:stCondLst>
                </p:cTn>
                <p:tgtEl>
                  <p:spTgt spid="7"/>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hi nhớ">
            <a:extLst>
              <a:ext uri="{FF2B5EF4-FFF2-40B4-BE49-F238E27FC236}">
                <a16:creationId xmlns:a16="http://schemas.microsoft.com/office/drawing/2014/main" id="{0BB3A087-3236-4056-BBCE-D718DFB20AFE}"/>
              </a:ext>
            </a:extLst>
          </p:cNvPr>
          <p:cNvGrpSpPr/>
          <p:nvPr/>
        </p:nvGrpSpPr>
        <p:grpSpPr>
          <a:xfrm>
            <a:off x="722549" y="2215661"/>
            <a:ext cx="10360893" cy="1662979"/>
            <a:chOff x="722549" y="2215661"/>
            <a:chExt cx="10360893" cy="1662979"/>
          </a:xfrm>
        </p:grpSpPr>
        <p:grpSp>
          <p:nvGrpSpPr>
            <p:cNvPr id="2" name="Group 1">
              <a:extLst>
                <a:ext uri="{FF2B5EF4-FFF2-40B4-BE49-F238E27FC236}">
                  <a16:creationId xmlns:a16="http://schemas.microsoft.com/office/drawing/2014/main" id="{813B2D54-9839-D904-227A-FCE5F16CFCA0}"/>
                </a:ext>
              </a:extLst>
            </p:cNvPr>
            <p:cNvGrpSpPr/>
            <p:nvPr/>
          </p:nvGrpSpPr>
          <p:grpSpPr>
            <a:xfrm>
              <a:off x="722549" y="2215661"/>
              <a:ext cx="10360893" cy="1662979"/>
              <a:chOff x="751424" y="4271766"/>
              <a:chExt cx="10360893" cy="1805966"/>
            </a:xfrm>
          </p:grpSpPr>
          <p:grpSp>
            <p:nvGrpSpPr>
              <p:cNvPr id="3" name="Group 2">
                <a:extLst>
                  <a:ext uri="{FF2B5EF4-FFF2-40B4-BE49-F238E27FC236}">
                    <a16:creationId xmlns:a16="http://schemas.microsoft.com/office/drawing/2014/main" id="{57EDA549-C91D-ADE0-068F-B40A039F0392}"/>
                  </a:ext>
                </a:extLst>
              </p:cNvPr>
              <p:cNvGrpSpPr/>
              <p:nvPr/>
            </p:nvGrpSpPr>
            <p:grpSpPr>
              <a:xfrm>
                <a:off x="751424" y="4271766"/>
                <a:ext cx="10340110" cy="1805966"/>
                <a:chOff x="748591" y="4323720"/>
                <a:chExt cx="10193330" cy="1805966"/>
              </a:xfrm>
            </p:grpSpPr>
            <p:sp>
              <p:nvSpPr>
                <p:cNvPr id="7" name="Rectangle: Rounded Corners 6">
                  <a:extLst>
                    <a:ext uri="{FF2B5EF4-FFF2-40B4-BE49-F238E27FC236}">
                      <a16:creationId xmlns:a16="http://schemas.microsoft.com/office/drawing/2014/main" id="{875349A0-F13C-66A0-43B7-F05D5EED5488}"/>
                    </a:ext>
                  </a:extLst>
                </p:cNvPr>
                <p:cNvSpPr/>
                <p:nvPr/>
              </p:nvSpPr>
              <p:spPr>
                <a:xfrm>
                  <a:off x="1181534" y="4594430"/>
                  <a:ext cx="9760387" cy="1535256"/>
                </a:xfrm>
                <a:prstGeom prst="roundRect">
                  <a:avLst/>
                </a:prstGeom>
                <a:solidFill>
                  <a:srgbClr val="FDDE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B945C60-2F6D-EB00-DB20-42104270D69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8591" y="4323720"/>
                  <a:ext cx="802034" cy="883537"/>
                </a:xfrm>
                <a:prstGeom prst="rect">
                  <a:avLst/>
                </a:prstGeom>
              </p:spPr>
            </p:pic>
          </p:grpSp>
          <p:sp>
            <p:nvSpPr>
              <p:cNvPr id="5" name="Rectangle 4">
                <a:extLst>
                  <a:ext uri="{FF2B5EF4-FFF2-40B4-BE49-F238E27FC236}">
                    <a16:creationId xmlns:a16="http://schemas.microsoft.com/office/drawing/2014/main" id="{3933F56F-6CDC-1484-EC4F-10B35056F254}"/>
                  </a:ext>
                </a:extLst>
              </p:cNvPr>
              <p:cNvSpPr/>
              <p:nvPr/>
            </p:nvSpPr>
            <p:spPr>
              <a:xfrm>
                <a:off x="1514259" y="4644163"/>
                <a:ext cx="9598058" cy="454035"/>
              </a:xfrm>
              <a:prstGeom prst="rect">
                <a:avLst/>
              </a:prstGeom>
            </p:spPr>
            <p:txBody>
              <a:bodyPr wrap="square">
                <a:spAutoFit/>
              </a:bodyPr>
              <a:lstStyle/>
              <a:p>
                <a:pPr algn="just" defTabSz="342900">
                  <a:lnSpc>
                    <a:spcPct val="135000"/>
                  </a:lnSpc>
                </a:pPr>
                <a:endParaRPr lang="vi-VN" sz="2000">
                  <a:latin typeface="UTM Avo" panose="0204060305050602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0E16DFEE-0A79-92BB-715F-5E4A39760C56}"/>
                  </a:ext>
                </a:extLst>
              </p:cNvPr>
              <p:cNvSpPr/>
              <p:nvPr/>
            </p:nvSpPr>
            <p:spPr>
              <a:xfrm>
                <a:off x="1493476" y="4562973"/>
                <a:ext cx="9598058" cy="549824"/>
              </a:xfrm>
              <a:prstGeom prst="rect">
                <a:avLst/>
              </a:prstGeom>
            </p:spPr>
            <p:txBody>
              <a:bodyPr wrap="square">
                <a:spAutoFit/>
              </a:bodyPr>
              <a:lstStyle/>
              <a:p>
                <a:pPr>
                  <a:lnSpc>
                    <a:spcPct val="150000"/>
                  </a:lnSpc>
                </a:pPr>
                <a:endParaRPr lang="vi-VN" sz="2000" dirty="0">
                  <a:latin typeface="UTM Avo" panose="02040603050506020204" pitchFamily="18" charset="0"/>
                  <a:cs typeface="Times New Roman" panose="02020603050405020304" pitchFamily="18" charset="0"/>
                </a:endParaRPr>
              </a:p>
            </p:txBody>
          </p:sp>
        </p:grpSp>
        <p:sp>
          <p:nvSpPr>
            <p:cNvPr id="11" name="TextBox 10">
              <a:extLst>
                <a:ext uri="{FF2B5EF4-FFF2-40B4-BE49-F238E27FC236}">
                  <a16:creationId xmlns:a16="http://schemas.microsoft.com/office/drawing/2014/main" id="{47CE1460-2B02-78F8-7ED4-34E3B55614F2}"/>
                </a:ext>
              </a:extLst>
            </p:cNvPr>
            <p:cNvSpPr txBox="1"/>
            <p:nvPr/>
          </p:nvSpPr>
          <p:spPr>
            <a:xfrm>
              <a:off x="1615756" y="2464086"/>
              <a:ext cx="9312221" cy="1414554"/>
            </a:xfrm>
            <a:prstGeom prst="rect">
              <a:avLst/>
            </a:prstGeom>
            <a:noFill/>
          </p:spPr>
          <p:txBody>
            <a:bodyPr wrap="square">
              <a:spAutoFit/>
            </a:bodyPr>
            <a:lstStyle/>
            <a:p>
              <a:pPr>
                <a:lnSpc>
                  <a:spcPct val="150000"/>
                </a:lnSpc>
              </a:pPr>
              <a:r>
                <a:rPr lang="vi-VN" sz="2000" dirty="0">
                  <a:solidFill>
                    <a:srgbClr val="231F20"/>
                  </a:solidFill>
                  <a:effectLst/>
                  <a:latin typeface="Times New Roman" panose="02020603050405020304" pitchFamily="18" charset="0"/>
                  <a:ea typeface="Tahoma" panose="020B0604030504040204" pitchFamily="34" charset="0"/>
                  <a:cs typeface="Times New Roman" panose="02020603050405020304" pitchFamily="18" charset="0"/>
                </a:rPr>
                <a:t>Thông tin là cơ sở để đưa ra các quyết định. Cần phải quan tâm đến chất lượng thông tin khi tìm kiếm, tiếp nhận, trao đổi và sử dụng thông tin để có thể đưa ra các quyết định đúng đắn.</a:t>
              </a:r>
            </a:p>
          </p:txBody>
        </p:sp>
      </p:grpSp>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Vai trò của chất lượng thông tin trong giải quyết vấn đề</a:t>
            </a:r>
            <a:endParaRPr lang="en-US" sz="2000" b="1">
              <a:solidFill>
                <a:srgbClr val="FF0000"/>
              </a:solidFill>
              <a:latin typeface="Tahoma" panose="020B0604030504040204" pitchFamily="34" charset="0"/>
            </a:endParaRPr>
          </a:p>
        </p:txBody>
      </p:sp>
    </p:spTree>
    <p:extLst>
      <p:ext uri="{BB962C8B-B14F-4D97-AF65-F5344CB8AC3E}">
        <p14:creationId xmlns:p14="http://schemas.microsoft.com/office/powerpoint/2010/main" val="24332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376C365-CCFF-F52D-BEC0-C4704157D251}"/>
              </a:ext>
            </a:extLst>
          </p:cNvPr>
          <p:cNvSpPr txBox="1"/>
          <p:nvPr/>
        </p:nvSpPr>
        <p:spPr>
          <a:xfrm>
            <a:off x="515241" y="301808"/>
            <a:ext cx="7792180" cy="400110"/>
          </a:xfrm>
          <a:prstGeom prst="rect">
            <a:avLst/>
          </a:prstGeom>
          <a:solidFill>
            <a:schemeClr val="accent2">
              <a:lumMod val="40000"/>
              <a:lumOff val="60000"/>
            </a:schemeClr>
          </a:solidFill>
          <a:effectLst>
            <a:outerShdw blurRad="50800" dist="38100" dir="2700000" algn="tl" rotWithShape="0">
              <a:prstClr val="black">
                <a:alpha val="40000"/>
              </a:prstClr>
            </a:outerShdw>
          </a:effectLst>
        </p:spPr>
        <p:txBody>
          <a:bodyPr wrap="square" rtlCol="0">
            <a:spAutoFit/>
          </a:bodyPr>
          <a:lstStyle/>
          <a:p>
            <a:r>
              <a:rPr lang="vi-VN" sz="2000" b="1">
                <a:solidFill>
                  <a:srgbClr val="FF0000"/>
                </a:solidFill>
                <a:latin typeface="Tahoma" panose="020B0604030504040204" pitchFamily="34" charset="0"/>
              </a:rPr>
              <a:t>1. Vai trò của chất lượng thông tin trong giải quyết vấn đề</a:t>
            </a:r>
            <a:endParaRPr lang="en-US" sz="2000" b="1">
              <a:solidFill>
                <a:srgbClr val="FF0000"/>
              </a:solidFill>
              <a:latin typeface="Tahoma" panose="020B0604030504040204" pitchFamily="34" charset="0"/>
            </a:endParaRPr>
          </a:p>
        </p:txBody>
      </p:sp>
      <p:sp>
        <p:nvSpPr>
          <p:cNvPr id="9" name="Rectangle 8">
            <a:extLst>
              <a:ext uri="{FF2B5EF4-FFF2-40B4-BE49-F238E27FC236}">
                <a16:creationId xmlns:a16="http://schemas.microsoft.com/office/drawing/2014/main" id="{F054E123-0ECB-B222-D317-5D9A938E9377}"/>
              </a:ext>
            </a:extLst>
          </p:cNvPr>
          <p:cNvSpPr/>
          <p:nvPr/>
        </p:nvSpPr>
        <p:spPr>
          <a:xfrm>
            <a:off x="5068957" y="3467486"/>
            <a:ext cx="547435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B.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Sử</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dụng</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sản</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phẩm</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vì</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KOL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là</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một</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bảo</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đảm</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cho</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sản</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phẩm</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đã</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qua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kiểm</a:t>
            </a:r>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 </a:t>
            </a:r>
            <a:r>
              <a:rPr lang="en-US" sz="200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rPr>
              <a:t>định</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A89353A-0335-531D-8D6C-E06DDF2C93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556" y="3552991"/>
            <a:ext cx="807556" cy="778352"/>
          </a:xfrm>
          <a:prstGeom prst="rect">
            <a:avLst/>
          </a:prstGeom>
          <a:noFill/>
        </p:spPr>
      </p:pic>
      <p:sp>
        <p:nvSpPr>
          <p:cNvPr id="13" name="Rectangle 12">
            <a:extLst>
              <a:ext uri="{FF2B5EF4-FFF2-40B4-BE49-F238E27FC236}">
                <a16:creationId xmlns:a16="http://schemas.microsoft.com/office/drawing/2014/main" id="{0BB5B0C4-2BFB-CA48-0CCF-C9E33EF22D28}"/>
              </a:ext>
            </a:extLst>
          </p:cNvPr>
          <p:cNvSpPr/>
          <p:nvPr/>
        </p:nvSpPr>
        <p:spPr>
          <a:xfrm>
            <a:off x="5068957" y="2259989"/>
            <a:ext cx="5474352" cy="775878"/>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en-US"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A. </a:t>
            </a:r>
            <a:r>
              <a:rPr lang="vi-VN"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Chia sẻ thông tin với người thân vì KOL là một nguồn thông tin đáng tin cậy</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E21A812F-9340-6073-4572-73A758B73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556" y="2312813"/>
            <a:ext cx="807556" cy="778352"/>
          </a:xfrm>
          <a:prstGeom prst="rect">
            <a:avLst/>
          </a:prstGeom>
          <a:noFill/>
        </p:spPr>
      </p:pic>
      <p:sp>
        <p:nvSpPr>
          <p:cNvPr id="15" name="Rectangle 14">
            <a:extLst>
              <a:ext uri="{FF2B5EF4-FFF2-40B4-BE49-F238E27FC236}">
                <a16:creationId xmlns:a16="http://schemas.microsoft.com/office/drawing/2014/main" id="{06416B9A-88E4-5429-3AFF-141198967966}"/>
              </a:ext>
            </a:extLst>
          </p:cNvPr>
          <p:cNvSpPr/>
          <p:nvPr/>
        </p:nvSpPr>
        <p:spPr>
          <a:xfrm>
            <a:off x="724228" y="917724"/>
            <a:ext cx="10494161" cy="1046242"/>
          </a:xfrm>
          <a:prstGeom prst="rect">
            <a:avLst/>
          </a:prstGeom>
          <a:solidFill>
            <a:srgbClr val="FFC000"/>
          </a:solidFill>
        </p:spPr>
        <p:txBody>
          <a:bodyPr wrap="square" lIns="121725" tIns="60862" rIns="121725" bIns="60862">
            <a:spAutoFit/>
          </a:bodyPr>
          <a:lstStyle/>
          <a:p>
            <a:pPr lvl="0" algn="ctr" defTabSz="1217249"/>
            <a:r>
              <a:rPr lang="vi-VN" sz="2000" dirty="0">
                <a:solidFill>
                  <a:prstClr val="black"/>
                </a:solidFill>
                <a:latin typeface="Times New Roman" panose="02020603050405020304" pitchFamily="18" charset="0"/>
                <a:ea typeface="Tahoma" panose="020B0604030504040204" pitchFamily="34" charset="0"/>
                <a:cs typeface="Times New Roman" panose="02020603050405020304" pitchFamily="18" charset="0"/>
              </a:rPr>
              <a:t>KOL là thuật ngữ viết tắt của Key Opinion Leader có nghĩa là người dẫn dắt dư luận chủ chốt hay người có ảnh hưởng. Khi em thấy một KOL quảng cáo sản phẩm trên mạng, em sẽ ứng xử như thế nào?</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A84F9492-91A0-476E-6704-DFCB213F78EE}"/>
              </a:ext>
            </a:extLst>
          </p:cNvPr>
          <p:cNvSpPr/>
          <p:nvPr/>
        </p:nvSpPr>
        <p:spPr>
          <a:xfrm>
            <a:off x="5068957" y="4697366"/>
            <a:ext cx="5474352" cy="778353"/>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49">
              <a:defRPr/>
            </a:pPr>
            <a:r>
              <a:rPr lang="vi-VN"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C. Cân nhắc, đánh giá chất lượng thông tin trước khi sử dụng sản phẩm</a:t>
            </a:r>
            <a:endParaRPr kumimoji="0" lang="vi-VN"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7" name="Picture 16">
            <a:extLst>
              <a:ext uri="{FF2B5EF4-FFF2-40B4-BE49-F238E27FC236}">
                <a16:creationId xmlns:a16="http://schemas.microsoft.com/office/drawing/2014/main" id="{A5C548C4-A4B0-912F-6260-E5C206A72D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32556" y="4793169"/>
            <a:ext cx="798097" cy="782741"/>
          </a:xfrm>
          <a:prstGeom prst="rect">
            <a:avLst/>
          </a:prstGeom>
          <a:noFill/>
        </p:spPr>
      </p:pic>
      <p:sp>
        <p:nvSpPr>
          <p:cNvPr id="18" name="Rectangle 17">
            <a:extLst>
              <a:ext uri="{FF2B5EF4-FFF2-40B4-BE49-F238E27FC236}">
                <a16:creationId xmlns:a16="http://schemas.microsoft.com/office/drawing/2014/main" id="{A3E6D6A5-5A7F-2B2F-4696-80373EFAACB7}"/>
              </a:ext>
            </a:extLst>
          </p:cNvPr>
          <p:cNvSpPr/>
          <p:nvPr/>
        </p:nvSpPr>
        <p:spPr>
          <a:xfrm>
            <a:off x="5068957" y="5907339"/>
            <a:ext cx="5474352" cy="798261"/>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defTabSz="1217249"/>
            <a:r>
              <a:rPr lang="vi-VN" sz="2000" dirty="0">
                <a:solidFill>
                  <a:prstClr val="white"/>
                </a:solidFill>
                <a:latin typeface="Times New Roman" panose="02020603050405020304" pitchFamily="18" charset="0"/>
                <a:ea typeface="Tahoma" panose="020B0604030504040204" pitchFamily="34" charset="0"/>
                <a:cs typeface="Times New Roman" panose="02020603050405020304" pitchFamily="18" charset="0"/>
              </a:rPr>
              <a:t>D. Không sử dụng vào cảnh báo người thân về nguồn tin kém chất lượng</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19" name="Picture 18">
            <a:extLst>
              <a:ext uri="{FF2B5EF4-FFF2-40B4-BE49-F238E27FC236}">
                <a16:creationId xmlns:a16="http://schemas.microsoft.com/office/drawing/2014/main" id="{DDE788CD-5EA5-6C00-1D0B-654CE5DB6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32556" y="5937545"/>
            <a:ext cx="807556" cy="778352"/>
          </a:xfrm>
          <a:prstGeom prst="rect">
            <a:avLst/>
          </a:prstGeom>
          <a:noFill/>
        </p:spPr>
      </p:pic>
      <p:pic>
        <p:nvPicPr>
          <p:cNvPr id="2050" name="Picture 2" descr="Danh sách KOL Việt Nam các lĩnh vực">
            <a:extLst>
              <a:ext uri="{FF2B5EF4-FFF2-40B4-BE49-F238E27FC236}">
                <a16:creationId xmlns:a16="http://schemas.microsoft.com/office/drawing/2014/main" id="{67C908BF-D93D-8151-F7E5-8A528D6A1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228" y="2822109"/>
            <a:ext cx="3933117" cy="265361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38126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55"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1000" fill="hold"/>
                                        <p:tgtEl>
                                          <p:spTgt spid="9"/>
                                        </p:tgtEl>
                                        <p:attrNameLst>
                                          <p:attrName>ppt_w</p:attrName>
                                        </p:attrNameLst>
                                      </p:cBhvr>
                                      <p:tavLst>
                                        <p:tav tm="0">
                                          <p:val>
                                            <p:strVal val="#ppt_w*0.70"/>
                                          </p:val>
                                        </p:tav>
                                        <p:tav tm="100000">
                                          <p:val>
                                            <p:strVal val="#ppt_w"/>
                                          </p:val>
                                        </p:tav>
                                      </p:tavLst>
                                    </p:anim>
                                    <p:anim calcmode="lin" valueType="num">
                                      <p:cBhvr>
                                        <p:cTn id="11" dur="1000" fill="hold"/>
                                        <p:tgtEl>
                                          <p:spTgt spid="9"/>
                                        </p:tgtEl>
                                        <p:attrNameLst>
                                          <p:attrName>ppt_h</p:attrName>
                                        </p:attrNameLst>
                                      </p:cBhvr>
                                      <p:tavLst>
                                        <p:tav tm="0">
                                          <p:val>
                                            <p:strVal val="#ppt_h"/>
                                          </p:val>
                                        </p:tav>
                                        <p:tav tm="100000">
                                          <p:val>
                                            <p:strVal val="#ppt_h"/>
                                          </p:val>
                                        </p:tav>
                                      </p:tavLst>
                                    </p:anim>
                                    <p:animEffect transition="in" filter="fade">
                                      <p:cBhvr>
                                        <p:cTn id="12" dur="1000"/>
                                        <p:tgtEl>
                                          <p:spTgt spid="9"/>
                                        </p:tgtEl>
                                      </p:cBhvr>
                                    </p:animEffect>
                                  </p:childTnLst>
                                </p:cTn>
                              </p:par>
                              <p:par>
                                <p:cTn id="13" presetID="55"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p:cTn id="20" dur="1000" fill="hold"/>
                                        <p:tgtEl>
                                          <p:spTgt spid="16"/>
                                        </p:tgtEl>
                                        <p:attrNameLst>
                                          <p:attrName>ppt_w</p:attrName>
                                        </p:attrNameLst>
                                      </p:cBhvr>
                                      <p:tavLst>
                                        <p:tav tm="0">
                                          <p:val>
                                            <p:strVal val="#ppt_w*0.70"/>
                                          </p:val>
                                        </p:tav>
                                        <p:tav tm="100000">
                                          <p:val>
                                            <p:strVal val="#ppt_w"/>
                                          </p:val>
                                        </p:tav>
                                      </p:tavLst>
                                    </p:anim>
                                    <p:anim calcmode="lin" valueType="num">
                                      <p:cBhvr>
                                        <p:cTn id="21" dur="1000" fill="hold"/>
                                        <p:tgtEl>
                                          <p:spTgt spid="16"/>
                                        </p:tgtEl>
                                        <p:attrNameLst>
                                          <p:attrName>ppt_h</p:attrName>
                                        </p:attrNameLst>
                                      </p:cBhvr>
                                      <p:tavLst>
                                        <p:tav tm="0">
                                          <p:val>
                                            <p:strVal val="#ppt_h"/>
                                          </p:val>
                                        </p:tav>
                                        <p:tav tm="100000">
                                          <p:val>
                                            <p:strVal val="#ppt_h"/>
                                          </p:val>
                                        </p:tav>
                                      </p:tavLst>
                                    </p:anim>
                                    <p:animEffect transition="in" filter="fade">
                                      <p:cBhvr>
                                        <p:cTn id="22" dur="1000"/>
                                        <p:tgtEl>
                                          <p:spTgt spid="16"/>
                                        </p:tgtEl>
                                      </p:cBhvr>
                                    </p:animEffect>
                                  </p:childTnLst>
                                </p:cTn>
                              </p:par>
                              <p:par>
                                <p:cTn id="23" presetID="55"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1000" fill="hold"/>
                                        <p:tgtEl>
                                          <p:spTgt spid="18"/>
                                        </p:tgtEl>
                                        <p:attrNameLst>
                                          <p:attrName>ppt_w</p:attrName>
                                        </p:attrNameLst>
                                      </p:cBhvr>
                                      <p:tavLst>
                                        <p:tav tm="0">
                                          <p:val>
                                            <p:strVal val="#ppt_w*0.70"/>
                                          </p:val>
                                        </p:tav>
                                        <p:tav tm="100000">
                                          <p:val>
                                            <p:strVal val="#ppt_w"/>
                                          </p:val>
                                        </p:tav>
                                      </p:tavLst>
                                    </p:anim>
                                    <p:anim calcmode="lin" valueType="num">
                                      <p:cBhvr>
                                        <p:cTn id="26" dur="1000" fill="hold"/>
                                        <p:tgtEl>
                                          <p:spTgt spid="18"/>
                                        </p:tgtEl>
                                        <p:attrNameLst>
                                          <p:attrName>ppt_h</p:attrName>
                                        </p:attrNameLst>
                                      </p:cBhvr>
                                      <p:tavLst>
                                        <p:tav tm="0">
                                          <p:val>
                                            <p:strVal val="#ppt_h"/>
                                          </p:val>
                                        </p:tav>
                                        <p:tav tm="100000">
                                          <p:val>
                                            <p:strVal val="#ppt_h"/>
                                          </p:val>
                                        </p:tav>
                                      </p:tavLst>
                                    </p:anim>
                                    <p:animEffect transition="in" filter="fade">
                                      <p:cBhvr>
                                        <p:cTn id="2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withEffect">
                                  <p:stCondLst>
                                    <p:cond delay="0"/>
                                  </p:stCondLst>
                                  <p:childTnLst>
                                    <p:animClr clrSpc="rgb" dir="cw">
                                      <p:cBhvr>
                                        <p:cTn id="32" dur="250" fill="hold"/>
                                        <p:tgtEl>
                                          <p:spTgt spid="9"/>
                                        </p:tgtEl>
                                        <p:attrNameLst>
                                          <p:attrName>fillcolor</p:attrName>
                                        </p:attrNameLst>
                                      </p:cBhvr>
                                      <p:to>
                                        <a:schemeClr val="accent1"/>
                                      </p:to>
                                    </p:animClr>
                                    <p:set>
                                      <p:cBhvr>
                                        <p:cTn id="33" dur="250" fill="hold"/>
                                        <p:tgtEl>
                                          <p:spTgt spid="9"/>
                                        </p:tgtEl>
                                        <p:attrNameLst>
                                          <p:attrName>fill.type</p:attrName>
                                        </p:attrNameLst>
                                      </p:cBhvr>
                                      <p:to>
                                        <p:strVal val="solid"/>
                                      </p:to>
                                    </p:set>
                                    <p:set>
                                      <p:cBhvr>
                                        <p:cTn id="34" dur="250" fill="hold"/>
                                        <p:tgtEl>
                                          <p:spTgt spid="9"/>
                                        </p:tgtEl>
                                        <p:attrNameLst>
                                          <p:attrName>fill.on</p:attrName>
                                        </p:attrNameLst>
                                      </p:cBhvr>
                                      <p:to>
                                        <p:strVal val="tru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5" presetID="1" presetClass="emph" presetSubtype="2" fill="hold" nodeType="withEffect">
                                  <p:stCondLst>
                                    <p:cond delay="500"/>
                                  </p:stCondLst>
                                  <p:childTnLst>
                                    <p:animClr clrSpc="rgb" dir="cw">
                                      <p:cBhvr>
                                        <p:cTn id="36" dur="250" fill="hold"/>
                                        <p:tgtEl>
                                          <p:spTgt spid="9"/>
                                        </p:tgtEl>
                                        <p:attrNameLst>
                                          <p:attrName>fillcolor</p:attrName>
                                        </p:attrNameLst>
                                      </p:cBhvr>
                                      <p:to>
                                        <a:schemeClr val="accent1"/>
                                      </p:to>
                                    </p:animClr>
                                    <p:set>
                                      <p:cBhvr>
                                        <p:cTn id="37" dur="250" fill="hold"/>
                                        <p:tgtEl>
                                          <p:spTgt spid="9"/>
                                        </p:tgtEl>
                                        <p:attrNameLst>
                                          <p:attrName>fill.type</p:attrName>
                                        </p:attrNameLst>
                                      </p:cBhvr>
                                      <p:to>
                                        <p:strVal val="solid"/>
                                      </p:to>
                                    </p:set>
                                    <p:set>
                                      <p:cBhvr>
                                        <p:cTn id="38" dur="250" fill="hold"/>
                                        <p:tgtEl>
                                          <p:spTgt spid="9"/>
                                        </p:tgtEl>
                                        <p:attrNameLst>
                                          <p:attrName>fill.on</p:attrName>
                                        </p:attrNameLst>
                                      </p:cBhvr>
                                      <p:to>
                                        <p:strVal val="true"/>
                                      </p:to>
                                    </p:set>
                                  </p:childTnLst>
                                </p:cTn>
                              </p:par>
                              <p:par>
                                <p:cTn id="39" presetID="23" presetClass="entr" presetSubtype="32" fill="hold" nodeType="withEffect">
                                  <p:stCondLst>
                                    <p:cond delay="500"/>
                                  </p:stCondLst>
                                  <p:childTnLst>
                                    <p:set>
                                      <p:cBhvr>
                                        <p:cTn id="40" dur="1" fill="hold">
                                          <p:stCondLst>
                                            <p:cond delay="0"/>
                                          </p:stCondLst>
                                        </p:cTn>
                                        <p:tgtEl>
                                          <p:spTgt spid="10"/>
                                        </p:tgtEl>
                                        <p:attrNameLst>
                                          <p:attrName>style.visibility</p:attrName>
                                        </p:attrNameLst>
                                      </p:cBhvr>
                                      <p:to>
                                        <p:strVal val="visible"/>
                                      </p:to>
                                    </p:set>
                                    <p:anim calcmode="lin" valueType="num">
                                      <p:cBhvr>
                                        <p:cTn id="41" dur="250" fill="hold"/>
                                        <p:tgtEl>
                                          <p:spTgt spid="10"/>
                                        </p:tgtEl>
                                        <p:attrNameLst>
                                          <p:attrName>ppt_w</p:attrName>
                                        </p:attrNameLst>
                                      </p:cBhvr>
                                      <p:tavLst>
                                        <p:tav tm="0">
                                          <p:val>
                                            <p:strVal val="4*#ppt_w"/>
                                          </p:val>
                                        </p:tav>
                                        <p:tav tm="100000">
                                          <p:val>
                                            <p:strVal val="#ppt_w"/>
                                          </p:val>
                                        </p:tav>
                                      </p:tavLst>
                                    </p:anim>
                                    <p:anim calcmode="lin" valueType="num">
                                      <p:cBhvr>
                                        <p:cTn id="42" dur="250" fill="hold"/>
                                        <p:tgtEl>
                                          <p:spTgt spid="1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9"/>
                  </p:tgtEl>
                </p:cond>
              </p:nextCondLst>
            </p:seq>
            <p:seq concurrent="1" nextAc="seek">
              <p:cTn id="43" restart="whenNotActive" fill="hold" evtFilter="cancelBubble" nodeType="interactiveSeq">
                <p:stCondLst>
                  <p:cond evt="onClick" delay="0">
                    <p:tgtEl>
                      <p:spTgt spid="13"/>
                    </p:tgtEl>
                  </p:cond>
                </p:stCondLst>
                <p:endSync evt="end" delay="0">
                  <p:rtn val="all"/>
                </p:endSync>
                <p:childTnLst>
                  <p:par>
                    <p:cTn id="44" fill="hold">
                      <p:stCondLst>
                        <p:cond delay="0"/>
                      </p:stCondLst>
                      <p:childTnLst>
                        <p:par>
                          <p:cTn id="45" fill="hold">
                            <p:stCondLst>
                              <p:cond delay="0"/>
                            </p:stCondLst>
                            <p:childTnLst>
                              <p:par>
                                <p:cTn id="46" presetID="1" presetClass="emph" presetSubtype="2" fill="hold" nodeType="withEffect">
                                  <p:stCondLst>
                                    <p:cond delay="0"/>
                                  </p:stCondLst>
                                  <p:childTnLst>
                                    <p:animClr clrSpc="rgb" dir="cw">
                                      <p:cBhvr>
                                        <p:cTn id="47" dur="250" fill="hold"/>
                                        <p:tgtEl>
                                          <p:spTgt spid="13"/>
                                        </p:tgtEl>
                                        <p:attrNameLst>
                                          <p:attrName>fillcolor</p:attrName>
                                        </p:attrNameLst>
                                      </p:cBhvr>
                                      <p:to>
                                        <a:schemeClr val="accent1"/>
                                      </p:to>
                                    </p:animClr>
                                    <p:set>
                                      <p:cBhvr>
                                        <p:cTn id="48" dur="250" fill="hold"/>
                                        <p:tgtEl>
                                          <p:spTgt spid="13"/>
                                        </p:tgtEl>
                                        <p:attrNameLst>
                                          <p:attrName>fill.type</p:attrName>
                                        </p:attrNameLst>
                                      </p:cBhvr>
                                      <p:to>
                                        <p:strVal val="solid"/>
                                      </p:to>
                                    </p:set>
                                    <p:set>
                                      <p:cBhvr>
                                        <p:cTn id="49" dur="250" fill="hold"/>
                                        <p:tgtEl>
                                          <p:spTgt spid="13"/>
                                        </p:tgtEl>
                                        <p:attrNameLst>
                                          <p:attrName>fill.on</p:attrName>
                                        </p:attrNameLst>
                                      </p:cBhvr>
                                      <p:to>
                                        <p:strVal val="true"/>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50" presetID="1" presetClass="emph" presetSubtype="2" fill="hold" nodeType="withEffect">
                                  <p:stCondLst>
                                    <p:cond delay="500"/>
                                  </p:stCondLst>
                                  <p:childTnLst>
                                    <p:animClr clrSpc="rgb" dir="cw">
                                      <p:cBhvr>
                                        <p:cTn id="51" dur="250" fill="hold"/>
                                        <p:tgtEl>
                                          <p:spTgt spid="13"/>
                                        </p:tgtEl>
                                        <p:attrNameLst>
                                          <p:attrName>fillcolor</p:attrName>
                                        </p:attrNameLst>
                                      </p:cBhvr>
                                      <p:to>
                                        <a:schemeClr val="accent1"/>
                                      </p:to>
                                    </p:animClr>
                                    <p:set>
                                      <p:cBhvr>
                                        <p:cTn id="52" dur="250" fill="hold"/>
                                        <p:tgtEl>
                                          <p:spTgt spid="13"/>
                                        </p:tgtEl>
                                        <p:attrNameLst>
                                          <p:attrName>fill.type</p:attrName>
                                        </p:attrNameLst>
                                      </p:cBhvr>
                                      <p:to>
                                        <p:strVal val="solid"/>
                                      </p:to>
                                    </p:set>
                                    <p:set>
                                      <p:cBhvr>
                                        <p:cTn id="53" dur="250" fill="hold"/>
                                        <p:tgtEl>
                                          <p:spTgt spid="13"/>
                                        </p:tgtEl>
                                        <p:attrNameLst>
                                          <p:attrName>fill.on</p:attrName>
                                        </p:attrNameLst>
                                      </p:cBhvr>
                                      <p:to>
                                        <p:strVal val="true"/>
                                      </p:to>
                                    </p:set>
                                  </p:childTnLst>
                                </p:cTn>
                              </p:par>
                              <p:par>
                                <p:cTn id="54" presetID="23" presetClass="entr" presetSubtype="32" fill="hold" nodeType="withEffect">
                                  <p:stCondLst>
                                    <p:cond delay="500"/>
                                  </p:stCondLst>
                                  <p:childTnLst>
                                    <p:set>
                                      <p:cBhvr>
                                        <p:cTn id="55" dur="1" fill="hold">
                                          <p:stCondLst>
                                            <p:cond delay="0"/>
                                          </p:stCondLst>
                                        </p:cTn>
                                        <p:tgtEl>
                                          <p:spTgt spid="14"/>
                                        </p:tgtEl>
                                        <p:attrNameLst>
                                          <p:attrName>style.visibility</p:attrName>
                                        </p:attrNameLst>
                                      </p:cBhvr>
                                      <p:to>
                                        <p:strVal val="visible"/>
                                      </p:to>
                                    </p:set>
                                    <p:anim calcmode="lin" valueType="num">
                                      <p:cBhvr>
                                        <p:cTn id="56" dur="250" fill="hold"/>
                                        <p:tgtEl>
                                          <p:spTgt spid="14"/>
                                        </p:tgtEl>
                                        <p:attrNameLst>
                                          <p:attrName>ppt_w</p:attrName>
                                        </p:attrNameLst>
                                      </p:cBhvr>
                                      <p:tavLst>
                                        <p:tav tm="0">
                                          <p:val>
                                            <p:strVal val="4*#ppt_w"/>
                                          </p:val>
                                        </p:tav>
                                        <p:tav tm="100000">
                                          <p:val>
                                            <p:strVal val="#ppt_w"/>
                                          </p:val>
                                        </p:tav>
                                      </p:tavLst>
                                    </p:anim>
                                    <p:anim calcmode="lin" valueType="num">
                                      <p:cBhvr>
                                        <p:cTn id="57"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6"/>
                    </p:tgtEl>
                  </p:cond>
                </p:stCondLst>
                <p:endSync evt="end" delay="0">
                  <p:rtn val="all"/>
                </p:endSync>
                <p:childTnLst>
                  <p:par>
                    <p:cTn id="59" fill="hold">
                      <p:stCondLst>
                        <p:cond delay="0"/>
                      </p:stCondLst>
                      <p:childTnLst>
                        <p:par>
                          <p:cTn id="60" fill="hold">
                            <p:stCondLst>
                              <p:cond delay="0"/>
                            </p:stCondLst>
                            <p:childTnLst>
                              <p:par>
                                <p:cTn id="61" presetID="1" presetClass="emph" presetSubtype="2" fill="hold" nodeType="withEffect">
                                  <p:stCondLst>
                                    <p:cond delay="0"/>
                                  </p:stCondLst>
                                  <p:childTnLst>
                                    <p:animClr clrSpc="rgb" dir="cw">
                                      <p:cBhvr>
                                        <p:cTn id="62" dur="250" fill="hold"/>
                                        <p:tgtEl>
                                          <p:spTgt spid="16"/>
                                        </p:tgtEl>
                                        <p:attrNameLst>
                                          <p:attrName>fillcolor</p:attrName>
                                        </p:attrNameLst>
                                      </p:cBhvr>
                                      <p:to>
                                        <a:schemeClr val="bg2"/>
                                      </p:to>
                                    </p:animClr>
                                    <p:set>
                                      <p:cBhvr>
                                        <p:cTn id="63" dur="250" fill="hold"/>
                                        <p:tgtEl>
                                          <p:spTgt spid="16"/>
                                        </p:tgtEl>
                                        <p:attrNameLst>
                                          <p:attrName>fill.type</p:attrName>
                                        </p:attrNameLst>
                                      </p:cBhvr>
                                      <p:to>
                                        <p:strVal val="solid"/>
                                      </p:to>
                                    </p:set>
                                    <p:set>
                                      <p:cBhvr>
                                        <p:cTn id="64" dur="250" fill="hold"/>
                                        <p:tgtEl>
                                          <p:spTgt spid="16"/>
                                        </p:tgtEl>
                                        <p:attrNameLst>
                                          <p:attrName>fill.on</p:attrName>
                                        </p:attrNameLst>
                                      </p:cBhvr>
                                      <p:to>
                                        <p:strVal val="true"/>
                                      </p:to>
                                    </p:set>
                                  </p:childTnLst>
                                  <p:subTnLst>
                                    <p:audio>
                                      <p:cMediaNode>
                                        <p:cTn display="0" masterRel="sameClick">
                                          <p:stCondLst>
                                            <p:cond evt="begin" delay="0">
                                              <p:tn val="61"/>
                                            </p:cond>
                                          </p:stCondLst>
                                          <p:endCondLst>
                                            <p:cond evt="onStopAudio" delay="0">
                                              <p:tgtEl>
                                                <p:sldTgt/>
                                              </p:tgtEl>
                                            </p:cond>
                                          </p:endCondLst>
                                        </p:cTn>
                                        <p:tgtEl>
                                          <p:sndTgt r:embed="rId3" name="click.wav"/>
                                        </p:tgtEl>
                                      </p:cMediaNode>
                                    </p:audio>
                                  </p:subTnLst>
                                </p:cTn>
                              </p:par>
                              <p:par>
                                <p:cTn id="65" presetID="1" presetClass="emph" presetSubtype="2" fill="hold" nodeType="withEffect">
                                  <p:stCondLst>
                                    <p:cond delay="500"/>
                                  </p:stCondLst>
                                  <p:childTnLst>
                                    <p:animClr clrSpc="rgb" dir="cw">
                                      <p:cBhvr>
                                        <p:cTn id="66" dur="250" fill="hold"/>
                                        <p:tgtEl>
                                          <p:spTgt spid="16"/>
                                        </p:tgtEl>
                                        <p:attrNameLst>
                                          <p:attrName>fillcolor</p:attrName>
                                        </p:attrNameLst>
                                      </p:cBhvr>
                                      <p:to>
                                        <a:srgbClr val="7030A0"/>
                                      </p:to>
                                    </p:animClr>
                                    <p:set>
                                      <p:cBhvr>
                                        <p:cTn id="67" dur="250" fill="hold"/>
                                        <p:tgtEl>
                                          <p:spTgt spid="16"/>
                                        </p:tgtEl>
                                        <p:attrNameLst>
                                          <p:attrName>fill.type</p:attrName>
                                        </p:attrNameLst>
                                      </p:cBhvr>
                                      <p:to>
                                        <p:strVal val="solid"/>
                                      </p:to>
                                    </p:set>
                                    <p:set>
                                      <p:cBhvr>
                                        <p:cTn id="68" dur="250" fill="hold"/>
                                        <p:tgtEl>
                                          <p:spTgt spid="16"/>
                                        </p:tgtEl>
                                        <p:attrNameLst>
                                          <p:attrName>fill.on</p:attrName>
                                        </p:attrNameLst>
                                      </p:cBhvr>
                                      <p:to>
                                        <p:strVal val="true"/>
                                      </p:to>
                                    </p:set>
                                  </p:childTnLst>
                                </p:cTn>
                              </p:par>
                              <p:par>
                                <p:cTn id="69" presetID="23" presetClass="entr" presetSubtype="32" fill="hold" nodeType="withEffect">
                                  <p:stCondLst>
                                    <p:cond delay="500"/>
                                  </p:stCondLst>
                                  <p:childTnLst>
                                    <p:set>
                                      <p:cBhvr>
                                        <p:cTn id="70" dur="1" fill="hold">
                                          <p:stCondLst>
                                            <p:cond delay="0"/>
                                          </p:stCondLst>
                                        </p:cTn>
                                        <p:tgtEl>
                                          <p:spTgt spid="17"/>
                                        </p:tgtEl>
                                        <p:attrNameLst>
                                          <p:attrName>style.visibility</p:attrName>
                                        </p:attrNameLst>
                                      </p:cBhvr>
                                      <p:to>
                                        <p:strVal val="visible"/>
                                      </p:to>
                                    </p:set>
                                    <p:anim calcmode="lin" valueType="num">
                                      <p:cBhvr>
                                        <p:cTn id="71" dur="250" fill="hold"/>
                                        <p:tgtEl>
                                          <p:spTgt spid="17"/>
                                        </p:tgtEl>
                                        <p:attrNameLst>
                                          <p:attrName>ppt_w</p:attrName>
                                        </p:attrNameLst>
                                      </p:cBhvr>
                                      <p:tavLst>
                                        <p:tav tm="0">
                                          <p:val>
                                            <p:strVal val="4*#ppt_w"/>
                                          </p:val>
                                        </p:tav>
                                        <p:tav tm="100000">
                                          <p:val>
                                            <p:strVal val="#ppt_w"/>
                                          </p:val>
                                        </p:tav>
                                      </p:tavLst>
                                    </p:anim>
                                    <p:anim calcmode="lin" valueType="num">
                                      <p:cBhvr>
                                        <p:cTn id="72" dur="25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9"/>
                                            </p:cond>
                                          </p:stCondLst>
                                          <p:endCondLst>
                                            <p:cond evt="onStopAudio" delay="0">
                                              <p:tgtEl>
                                                <p:sldTgt/>
                                              </p:tgtEl>
                                            </p:cond>
                                          </p:endCondLst>
                                        </p:cTn>
                                        <p:tgtEl>
                                          <p:sndTgt r:embed="rId5" name="Check mark.wav"/>
                                        </p:tgtEl>
                                      </p:cMediaNode>
                                    </p:audio>
                                  </p:subTnLst>
                                </p:cTn>
                              </p:par>
                            </p:childTnLst>
                          </p:cTn>
                        </p:par>
                      </p:childTnLst>
                    </p:cTn>
                  </p:par>
                </p:childTnLst>
              </p:cTn>
              <p:nextCondLst>
                <p:cond evt="onClick" delay="0">
                  <p:tgtEl>
                    <p:spTgt spid="16"/>
                  </p:tgtEl>
                </p:cond>
              </p:nextCondLst>
            </p:seq>
            <p:seq concurrent="1" nextAc="seek">
              <p:cTn id="73" restart="whenNotActive" fill="hold" evtFilter="cancelBubble" nodeType="interactiveSeq">
                <p:stCondLst>
                  <p:cond evt="onClick" delay="0">
                    <p:tgtEl>
                      <p:spTgt spid="18"/>
                    </p:tgtEl>
                  </p:cond>
                </p:stCondLst>
                <p:endSync evt="end" delay="0">
                  <p:rtn val="all"/>
                </p:endSync>
                <p:childTnLst>
                  <p:par>
                    <p:cTn id="74" fill="hold">
                      <p:stCondLst>
                        <p:cond delay="0"/>
                      </p:stCondLst>
                      <p:childTnLst>
                        <p:par>
                          <p:cTn id="75" fill="hold">
                            <p:stCondLst>
                              <p:cond delay="0"/>
                            </p:stCondLst>
                            <p:childTnLst>
                              <p:par>
                                <p:cTn id="76" presetID="1" presetClass="emph" presetSubtype="2" fill="hold" nodeType="withEffect">
                                  <p:stCondLst>
                                    <p:cond delay="0"/>
                                  </p:stCondLst>
                                  <p:childTnLst>
                                    <p:animClr clrSpc="rgb" dir="cw">
                                      <p:cBhvr>
                                        <p:cTn id="77" dur="250" fill="hold"/>
                                        <p:tgtEl>
                                          <p:spTgt spid="18"/>
                                        </p:tgtEl>
                                        <p:attrNameLst>
                                          <p:attrName>fillcolor</p:attrName>
                                        </p:attrNameLst>
                                      </p:cBhvr>
                                      <p:to>
                                        <a:schemeClr val="accent1"/>
                                      </p:to>
                                    </p:animClr>
                                    <p:set>
                                      <p:cBhvr>
                                        <p:cTn id="78" dur="250" fill="hold"/>
                                        <p:tgtEl>
                                          <p:spTgt spid="18"/>
                                        </p:tgtEl>
                                        <p:attrNameLst>
                                          <p:attrName>fill.type</p:attrName>
                                        </p:attrNameLst>
                                      </p:cBhvr>
                                      <p:to>
                                        <p:strVal val="solid"/>
                                      </p:to>
                                    </p:set>
                                    <p:set>
                                      <p:cBhvr>
                                        <p:cTn id="79" dur="250" fill="hold"/>
                                        <p:tgtEl>
                                          <p:spTgt spid="18"/>
                                        </p:tgtEl>
                                        <p:attrNameLst>
                                          <p:attrName>fill.on</p:attrName>
                                        </p:attrNameLst>
                                      </p:cBhvr>
                                      <p:to>
                                        <p:strVal val="true"/>
                                      </p:to>
                                    </p:set>
                                  </p:childTnLst>
                                  <p:subTnLst>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par>
                                <p:cTn id="80" presetID="1" presetClass="emph" presetSubtype="2" fill="hold" nodeType="withEffect">
                                  <p:stCondLst>
                                    <p:cond delay="500"/>
                                  </p:stCondLst>
                                  <p:childTnLst>
                                    <p:animClr clrSpc="rgb" dir="cw">
                                      <p:cBhvr>
                                        <p:cTn id="81" dur="250" fill="hold"/>
                                        <p:tgtEl>
                                          <p:spTgt spid="18"/>
                                        </p:tgtEl>
                                        <p:attrNameLst>
                                          <p:attrName>fillcolor</p:attrName>
                                        </p:attrNameLst>
                                      </p:cBhvr>
                                      <p:to>
                                        <a:schemeClr val="accent1"/>
                                      </p:to>
                                    </p:animClr>
                                    <p:set>
                                      <p:cBhvr>
                                        <p:cTn id="82" dur="250" fill="hold"/>
                                        <p:tgtEl>
                                          <p:spTgt spid="18"/>
                                        </p:tgtEl>
                                        <p:attrNameLst>
                                          <p:attrName>fill.type</p:attrName>
                                        </p:attrNameLst>
                                      </p:cBhvr>
                                      <p:to>
                                        <p:strVal val="solid"/>
                                      </p:to>
                                    </p:set>
                                    <p:set>
                                      <p:cBhvr>
                                        <p:cTn id="83" dur="250" fill="hold"/>
                                        <p:tgtEl>
                                          <p:spTgt spid="18"/>
                                        </p:tgtEl>
                                        <p:attrNameLst>
                                          <p:attrName>fill.on</p:attrName>
                                        </p:attrNameLst>
                                      </p:cBhvr>
                                      <p:to>
                                        <p:strVal val="true"/>
                                      </p:to>
                                    </p:set>
                                  </p:childTnLst>
                                </p:cTn>
                              </p:par>
                              <p:par>
                                <p:cTn id="84" presetID="23" presetClass="entr" presetSubtype="32" fill="hold" nodeType="withEffect">
                                  <p:stCondLst>
                                    <p:cond delay="500"/>
                                  </p:stCondLst>
                                  <p:childTnLst>
                                    <p:set>
                                      <p:cBhvr>
                                        <p:cTn id="85" dur="1" fill="hold">
                                          <p:stCondLst>
                                            <p:cond delay="0"/>
                                          </p:stCondLst>
                                        </p:cTn>
                                        <p:tgtEl>
                                          <p:spTgt spid="19"/>
                                        </p:tgtEl>
                                        <p:attrNameLst>
                                          <p:attrName>style.visibility</p:attrName>
                                        </p:attrNameLst>
                                      </p:cBhvr>
                                      <p:to>
                                        <p:strVal val="visible"/>
                                      </p:to>
                                    </p:set>
                                    <p:anim calcmode="lin" valueType="num">
                                      <p:cBhvr>
                                        <p:cTn id="86" dur="250" fill="hold"/>
                                        <p:tgtEl>
                                          <p:spTgt spid="19"/>
                                        </p:tgtEl>
                                        <p:attrNameLst>
                                          <p:attrName>ppt_w</p:attrName>
                                        </p:attrNameLst>
                                      </p:cBhvr>
                                      <p:tavLst>
                                        <p:tav tm="0">
                                          <p:val>
                                            <p:strVal val="4*#ppt_w"/>
                                          </p:val>
                                        </p:tav>
                                        <p:tav tm="100000">
                                          <p:val>
                                            <p:strVal val="#ppt_w"/>
                                          </p:val>
                                        </p:tav>
                                      </p:tavLst>
                                    </p:anim>
                                    <p:anim calcmode="lin" valueType="num">
                                      <p:cBhvr>
                                        <p:cTn id="87" dur="25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4"/>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18"/>
                  </p:tgtEl>
                </p:cond>
              </p:nextCondLst>
            </p:seq>
          </p:childTnLst>
        </p:cTn>
      </p:par>
    </p:tnLst>
    <p:bldLst>
      <p:bldP spid="9" grpId="0" animBg="1"/>
      <p:bldP spid="13" grpId="0" animBg="1"/>
      <p:bldP spid="15" grpId="0" animBg="1"/>
      <p:bldP spid="16"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8000" r="-8000"/>
          </a:stretch>
        </a:blipFill>
        <a:effectLst/>
      </p:bgPr>
    </p:bg>
    <p:spTree>
      <p:nvGrpSpPr>
        <p:cNvPr id="1" name=""/>
        <p:cNvGrpSpPr/>
        <p:nvPr/>
      </p:nvGrpSpPr>
      <p:grpSpPr>
        <a:xfrm>
          <a:off x="0" y="0"/>
          <a:ext cx="0" cy="0"/>
          <a:chOff x="0" y="0"/>
          <a:chExt cx="0" cy="0"/>
        </a:xfrm>
      </p:grpSpPr>
      <p:sp>
        <p:nvSpPr>
          <p:cNvPr id="4" name="TextBox 3"/>
          <p:cNvSpPr txBox="1"/>
          <p:nvPr/>
        </p:nvSpPr>
        <p:spPr>
          <a:xfrm>
            <a:off x="152400" y="451991"/>
            <a:ext cx="35814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Open Sans" panose="020B0606030504020204" pitchFamily="34" charset="0"/>
                <a:ea typeface="+mn-ea"/>
                <a:cs typeface="Open Sans" panose="020B0606030504020204" pitchFamily="34" charset="0"/>
              </a:rPr>
              <a:t>      </a:t>
            </a:r>
            <a:r>
              <a:rPr kumimoji="0" lang="en-US" sz="3600" b="1" i="0" u="none" strike="noStrike" kern="1200" cap="none" spc="0" normalizeH="0" baseline="0" noProof="0">
                <a:ln>
                  <a:noFill/>
                </a:ln>
                <a:solidFill>
                  <a:srgbClr val="FF0000"/>
                </a:solidFill>
                <a:effectLst/>
                <a:uLnTx/>
                <a:uFillTx/>
                <a:latin typeface="Open Sans" panose="020B0606030504020204" pitchFamily="34" charset="0"/>
                <a:ea typeface="+mn-ea"/>
                <a:cs typeface="Open Sans" panose="020B0606030504020204" pitchFamily="34" charset="0"/>
              </a:rPr>
              <a:t>ONG NHỎ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Open Sans" panose="020B0606030504020204" pitchFamily="34" charset="0"/>
                <a:ea typeface="+mn-ea"/>
                <a:cs typeface="Open Sans" panose="020B0606030504020204" pitchFamily="34" charset="0"/>
              </a:rPr>
              <a:t>   VÀ MẬT HOA</a:t>
            </a:r>
          </a:p>
        </p:txBody>
      </p:sp>
      <p:pic>
        <p:nvPicPr>
          <p:cNvPr id="5" name="Picture 4"/>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534" y="3429000"/>
            <a:ext cx="2643187" cy="3338512"/>
          </a:xfrm>
          <a:prstGeom prst="rect">
            <a:avLst/>
          </a:prstGeom>
        </p:spPr>
      </p:pic>
      <p:pic>
        <p:nvPicPr>
          <p:cNvPr id="6" name="Picture 5"/>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20000" y="3969268"/>
            <a:ext cx="2209800" cy="2714742"/>
          </a:xfrm>
          <a:prstGeom prst="rect">
            <a:avLst/>
          </a:prstGeom>
        </p:spPr>
      </p:pic>
      <p:pic>
        <p:nvPicPr>
          <p:cNvPr id="7" name="Picture 6"/>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63986" y="152401"/>
            <a:ext cx="1952408" cy="1938337"/>
          </a:xfrm>
          <a:prstGeom prst="rect">
            <a:avLst/>
          </a:prstGeom>
        </p:spPr>
      </p:pic>
      <p:pic>
        <p:nvPicPr>
          <p:cNvPr id="9" name="Picture 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8806" y="1132454"/>
            <a:ext cx="4743450" cy="4743450"/>
          </a:xfrm>
          <a:prstGeom prst="rect">
            <a:avLst/>
          </a:prstGeom>
        </p:spPr>
      </p:pic>
      <p:sp>
        <p:nvSpPr>
          <p:cNvPr id="10" name="Right Arrow 9">
            <a:hlinkClick r:id="rId9" action="ppaction://hlinksldjump"/>
          </p:cNvPr>
          <p:cNvSpPr/>
          <p:nvPr/>
        </p:nvSpPr>
        <p:spPr>
          <a:xfrm>
            <a:off x="10108096" y="5486400"/>
            <a:ext cx="1524000" cy="119761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Open Sans" panose="020B0606030504020204" pitchFamily="34" charset="0"/>
              <a:ea typeface="+mn-ea"/>
              <a:cs typeface="+mn-cs"/>
            </a:endParaRPr>
          </a:p>
        </p:txBody>
      </p:sp>
      <p:sp>
        <p:nvSpPr>
          <p:cNvPr id="11" name="TextBox 10">
            <a:hlinkClick r:id="rId10" action="ppaction://hlinksldjump"/>
          </p:cNvPr>
          <p:cNvSpPr txBox="1"/>
          <p:nvPr/>
        </p:nvSpPr>
        <p:spPr>
          <a:xfrm>
            <a:off x="10198151" y="5900539"/>
            <a:ext cx="1343891"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Open Sans" panose="020B0606030504020204" pitchFamily="34" charset="0"/>
                <a:ea typeface="+mn-ea"/>
                <a:cs typeface="Open Sans" panose="020B0606030504020204" pitchFamily="34" charset="0"/>
              </a:rPr>
              <a:t>BẮT ĐẦU</a:t>
            </a:r>
          </a:p>
        </p:txBody>
      </p:sp>
      <p:pic>
        <p:nvPicPr>
          <p:cNvPr id="2" name="ChiOngNauVaEmBeBeat-VA-526277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668000" y="0"/>
            <a:ext cx="609600" cy="609600"/>
          </a:xfrm>
          <a:prstGeom prst="rect">
            <a:avLst/>
          </a:prstGeom>
        </p:spPr>
      </p:pic>
    </p:spTree>
    <p:extLst>
      <p:ext uri="{BB962C8B-B14F-4D97-AF65-F5344CB8AC3E}">
        <p14:creationId xmlns:p14="http://schemas.microsoft.com/office/powerpoint/2010/main" val="3742640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9" name="hoa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61228" y="5466361"/>
            <a:ext cx="817945" cy="882413"/>
          </a:xfrm>
          <a:prstGeom prst="rect">
            <a:avLst/>
          </a:prstGeom>
          <a:effectLst>
            <a:outerShdw blurRad="50800" dist="38100" dir="16200000" rotWithShape="0">
              <a:prstClr val="black">
                <a:alpha val="40000"/>
              </a:prstClr>
            </a:outerShdw>
          </a:effectLst>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55024" y="4376965"/>
            <a:ext cx="4480560" cy="40011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000">
                <a:solidFill>
                  <a:prstClr val="black"/>
                </a:solidFill>
                <a:latin typeface="Times New Roman" panose="02020603050405020304" pitchFamily="18" charset="0"/>
                <a:ea typeface="Tahoma" panose="020B0604030504040204" pitchFamily="34" charset="0"/>
                <a:cs typeface="Times New Roman" panose="02020603050405020304" pitchFamily="18" charset="0"/>
              </a:rPr>
              <a:t>C. Trang web của Sở GD&amp;ĐT</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7" name="dapanb"/>
          <p:cNvSpPr txBox="1"/>
          <p:nvPr/>
        </p:nvSpPr>
        <p:spPr>
          <a:xfrm>
            <a:off x="3855024" y="3452776"/>
            <a:ext cx="448056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000">
                <a:solidFill>
                  <a:prstClr val="black"/>
                </a:solidFill>
                <a:latin typeface="Times New Roman" panose="02020603050405020304" pitchFamily="18" charset="0"/>
                <a:ea typeface="Tahoma" panose="020B0604030504040204" pitchFamily="34" charset="0"/>
                <a:cs typeface="Times New Roman" panose="02020603050405020304" pitchFamily="18" charset="0"/>
              </a:rPr>
              <a:t>B. Video review trên Tiktok</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8" name="dapanc"/>
          <p:cNvSpPr txBox="1"/>
          <p:nvPr/>
        </p:nvSpPr>
        <p:spPr>
          <a:xfrm>
            <a:off x="3855024" y="2255580"/>
            <a:ext cx="448056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000">
                <a:solidFill>
                  <a:prstClr val="black"/>
                </a:solidFill>
                <a:latin typeface="Times New Roman" panose="02020603050405020304" pitchFamily="18" charset="0"/>
                <a:ea typeface="Tahoma" panose="020B0604030504040204" pitchFamily="34" charset="0"/>
                <a:cs typeface="Times New Roman" panose="02020603050405020304" pitchFamily="18" charset="0"/>
              </a:rPr>
              <a:t>A. Trang web của ca sĩ nổi tiếng</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19" name="dapand"/>
          <p:cNvSpPr txBox="1"/>
          <p:nvPr/>
        </p:nvSpPr>
        <p:spPr>
          <a:xfrm>
            <a:off x="3855024" y="5513453"/>
            <a:ext cx="4480560"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000">
                <a:solidFill>
                  <a:prstClr val="black"/>
                </a:solidFill>
                <a:latin typeface="Times New Roman" panose="02020603050405020304" pitchFamily="18" charset="0"/>
                <a:ea typeface="Tahoma" panose="020B0604030504040204" pitchFamily="34" charset="0"/>
                <a:cs typeface="Times New Roman" panose="02020603050405020304" pitchFamily="18" charset="0"/>
              </a:rPr>
              <a:t>D. Facebook của một số bạn học sinh</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22" name="cauhoi"/>
          <p:cNvSpPr/>
          <p:nvPr/>
        </p:nvSpPr>
        <p:spPr>
          <a:xfrm>
            <a:off x="2893884" y="29022"/>
            <a:ext cx="6019800" cy="1582044"/>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nhand"/>
          <p:cNvSpPr/>
          <p:nvPr/>
        </p:nvSpPr>
        <p:spPr>
          <a:xfrm>
            <a:off x="2799144" y="5436363"/>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nhanc"/>
          <p:cNvSpPr/>
          <p:nvPr/>
        </p:nvSpPr>
        <p:spPr>
          <a:xfrm>
            <a:off x="2727759" y="205999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cauhoi"/>
          <p:cNvSpPr txBox="1"/>
          <p:nvPr/>
        </p:nvSpPr>
        <p:spPr>
          <a:xfrm>
            <a:off x="3642159" y="457201"/>
            <a:ext cx="47244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Câu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1: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Nguồn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thông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nào</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sau</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đây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về</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tuyển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sinh</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đáng</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tin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cậy</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nhất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Tahoma" panose="020B0604030504040204" pitchFamily="34" charset="0"/>
                <a:cs typeface="Times New Roman" panose="02020603050405020304" pitchFamily="18" charset="0"/>
              </a:rPr>
              <a:t>?</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22683" y="4638575"/>
            <a:ext cx="1567186" cy="1979454"/>
          </a:xfrm>
          <a:prstGeom prst="rect">
            <a:avLst/>
          </a:prstGeom>
        </p:spPr>
      </p:pic>
    </p:spTree>
    <p:extLst>
      <p:ext uri="{BB962C8B-B14F-4D97-AF65-F5344CB8AC3E}">
        <p14:creationId xmlns:p14="http://schemas.microsoft.com/office/powerpoint/2010/main" val="361531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fill="hold"/>
                                        <p:tgtEl>
                                          <p:spTgt spid="18"/>
                                        </p:tgtEl>
                                        <p:attrNameLst>
                                          <p:attrName>ppt_x</p:attrName>
                                        </p:attrNameLst>
                                      </p:cBhvr>
                                      <p:tavLst>
                                        <p:tav tm="0">
                                          <p:val>
                                            <p:strVal val="#ppt_x"/>
                                          </p:val>
                                        </p:tav>
                                        <p:tav tm="100000">
                                          <p:val>
                                            <p:strVal val="#ppt_x"/>
                                          </p:val>
                                        </p:tav>
                                      </p:tavLst>
                                    </p:anim>
                                    <p:anim calcmode="lin" valueType="num">
                                      <p:cBhvr additive="base">
                                        <p:cTn id="1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ppt_x"/>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 presetClass="entr" presetSubtype="4"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additive="base">
                                        <p:cTn id="34" dur="500" fill="hold"/>
                                        <p:tgtEl>
                                          <p:spTgt spid="16"/>
                                        </p:tgtEl>
                                        <p:attrNameLst>
                                          <p:attrName>ppt_x</p:attrName>
                                        </p:attrNameLst>
                                      </p:cBhvr>
                                      <p:tavLst>
                                        <p:tav tm="0">
                                          <p:val>
                                            <p:strVal val="#ppt_x"/>
                                          </p:val>
                                        </p:tav>
                                        <p:tav tm="100000">
                                          <p:val>
                                            <p:strVal val="#ppt_x"/>
                                          </p:val>
                                        </p:tav>
                                      </p:tavLst>
                                    </p:anim>
                                    <p:anim calcmode="lin" valueType="num">
                                      <p:cBhvr additive="base">
                                        <p:cTn id="3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32"/>
                </p:tgtEl>
              </p:cMediaNode>
            </p:audio>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0.10174 0.25619 C 0.09583 0.24301 0.10833 0.23283 0.1191 0.22405 C 0.1217 0.21596 0.13403 0.19792 0.14149 0.19168 C 0.15035 0.1637 0.20399 0.15445 0.23438 0.15122 C 0.24948 0.15191 0.26528 0.14937 0.27969 0.15307 C 0.28542 0.15445 0.28628 0.16139 0.28976 0.16555 C 0.2941 0.17087 0.2974 0.18266 0.29983 0.1896 C 0.30156 0.19492 0.30503 0.20578 0.30503 0.20601 C 0.30417 0.22197 0.30382 0.23815 0.30243 0.25434 C 0.30174 0.25989 0.29774 0.26174 0.29497 0.26636 C 0.27882 0.29226 0.24965 0.30197 0.21458 0.30682 C 0.19392 0.30497 0.19479 0.30798 0.18177 0.29873 C 0.17569 0.29434 0.16424 0.28463 0.16424 0.28486 C 0.16042 0.27538 0.15677 0.25619 0.15677 0.25642 C 0.15955 0.21642 0.15156 0.22752 0.1691 0.20786 C 0.18056 0.19492 0.16719 0.20347 0.18177 0.19584 C 0.19306 0.18243 0.20712 0.16994 0.22431 0.16139 C 0.2276 0.15977 0.23108 0.15815 0.23438 0.15723 C 0.24115 0.15538 0.25451 0.15307 0.25451 0.1533 C 0.26215 0.15376 0.26979 0.15353 0.27726 0.15515 C 0.27969 0.15561 0.28056 0.15815 0.28229 0.15954 C 0.29375 0.1674 0.30069 0.1748 0.30729 0.18567 C 0.31215 0.21226 0.32691 0.26705 0.30503 0.28463 C 0.28628 0.29966 0.25747 0.30937 0.23212 0.31283 C 0.21458 0.31098 0.21059 0.31168 0.19931 0.30266 C 0.19184 0.28994 0.18924 0.27792 0.18698 0.26428 C 0.18837 0.23052 0.1809 0.2111 0.20451 0.18775 C 0.21146 0.18104 0.21337 0.17642 0.22431 0.17364 C 0.23212 0.16948 0.23854 0.16763 0.24705 0.16555 C 0.27309 0.1674 0.26389 0.1674 0.27465 0.1674 L 0.25208 0.18174 L 0.27222 0.16139 " pathEditMode="relative" rAng="0" ptsTypes="fffffffffffffffffffffffffffffAAA">
                                      <p:cBhvr>
                                        <p:cTn id="52" dur="2000" fill="hold"/>
                                        <p:tgtEl>
                                          <p:spTgt spid="8"/>
                                        </p:tgtEl>
                                        <p:attrNameLst>
                                          <p:attrName>ppt_x</p:attrName>
                                          <p:attrName>ppt_y</p:attrName>
                                        </p:attrNameLst>
                                      </p:cBhvr>
                                      <p:rCtr x="10955" y="-2520"/>
                                    </p:animMotion>
                                  </p:childTnLst>
                                </p:cTn>
                              </p:par>
                              <p:par>
                                <p:cTn id="53" presetID="1" presetClass="mediacall" presetSubtype="0" fill="hold" nodeType="withEffect">
                                  <p:stCondLst>
                                    <p:cond delay="0"/>
                                  </p:stCondLst>
                                  <p:childTnLst>
                                    <p:cmd type="call" cmd="playFrom(0.0)">
                                      <p:cBhvr>
                                        <p:cTn id="54" dur="4744" fill="hold"/>
                                        <p:tgtEl>
                                          <p:spTgt spid="32"/>
                                        </p:tgtEl>
                                      </p:cBhvr>
                                    </p:cmd>
                                  </p:childTnLst>
                                </p:cTn>
                              </p:par>
                            </p:childTnLst>
                          </p:cTn>
                        </p:par>
                      </p:childTnLst>
                    </p:cTn>
                  </p:par>
                </p:childTnLst>
              </p:cTn>
              <p:nextCondLst>
                <p:cond evt="onClick" delay="0">
                  <p:tgtEl>
                    <p:spTgt spid="16"/>
                  </p:tgtEl>
                </p:cond>
              </p:nextCondLst>
            </p:seq>
            <p:seq concurrent="1" nextAc="seek">
              <p:cTn id="55" restart="whenNotActive" fill="hold" evtFilter="cancelBubble" nodeType="interactiveSeq">
                <p:stCondLst>
                  <p:cond evt="onClick" delay="0">
                    <p:tgtEl>
                      <p:spTgt spid="33"/>
                    </p:tgtEl>
                  </p:cond>
                </p:stCondLst>
                <p:endSync evt="end" delay="0">
                  <p:rtn val="all"/>
                </p:endSync>
                <p:childTnLst>
                  <p:par>
                    <p:cTn id="56" fill="hold">
                      <p:stCondLst>
                        <p:cond delay="0"/>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05556E-6 0.01387 L -0.00226 1.00439 " pathEditMode="relative" rAng="0" ptsTypes="AA">
                                      <p:cBhvr>
                                        <p:cTn id="59"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p:cTn id="65" dur="500" fill="hold"/>
                                        <p:tgtEl>
                                          <p:spTgt spid="24"/>
                                        </p:tgtEl>
                                        <p:attrNameLst>
                                          <p:attrName>ppt_w</p:attrName>
                                        </p:attrNameLst>
                                      </p:cBhvr>
                                      <p:tavLst>
                                        <p:tav tm="0">
                                          <p:val>
                                            <p:fltVal val="0"/>
                                          </p:val>
                                        </p:tav>
                                        <p:tav tm="100000">
                                          <p:val>
                                            <p:strVal val="#ppt_w"/>
                                          </p:val>
                                        </p:tav>
                                      </p:tavLst>
                                    </p:anim>
                                    <p:anim calcmode="lin" valueType="num">
                                      <p:cBhvr>
                                        <p:cTn id="66" dur="500" fill="hold"/>
                                        <p:tgtEl>
                                          <p:spTgt spid="24"/>
                                        </p:tgtEl>
                                        <p:attrNameLst>
                                          <p:attrName>ppt_h</p:attrName>
                                        </p:attrNameLst>
                                      </p:cBhvr>
                                      <p:tavLst>
                                        <p:tav tm="0">
                                          <p:val>
                                            <p:fltVal val="0"/>
                                          </p:val>
                                        </p:tav>
                                        <p:tav tm="100000">
                                          <p:val>
                                            <p:strVal val="#ppt_h"/>
                                          </p:val>
                                        </p:tav>
                                      </p:tavLst>
                                    </p:anim>
                                    <p:animEffect transition="in" filter="fade">
                                      <p:cBhvr>
                                        <p:cTn id="67" dur="500"/>
                                        <p:tgtEl>
                                          <p:spTgt spid="24"/>
                                        </p:tgtEl>
                                      </p:cBhvr>
                                    </p:animEffect>
                                  </p:child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8"/>
                    </p:tgtEl>
                  </p:cond>
                </p:stCondLst>
                <p:endSync evt="end" delay="0">
                  <p:rtn val="all"/>
                </p:endSync>
                <p:childTnLst>
                  <p:par>
                    <p:cTn id="69" fill="hold">
                      <p:stCondLst>
                        <p:cond delay="0"/>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childTnLst>
                          </p:cTn>
                        </p:par>
                      </p:childTnLst>
                    </p:cTn>
                  </p:par>
                </p:childTnLst>
              </p:cTn>
              <p:nextCondLst>
                <p:cond evt="onClick" delay="0">
                  <p:tgtEl>
                    <p:spTgt spid="18"/>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p:cTn id="81" dur="500" fill="hold"/>
                                        <p:tgtEl>
                                          <p:spTgt spid="26"/>
                                        </p:tgtEl>
                                        <p:attrNameLst>
                                          <p:attrName>ppt_w</p:attrName>
                                        </p:attrNameLst>
                                      </p:cBhvr>
                                      <p:tavLst>
                                        <p:tav tm="0">
                                          <p:val>
                                            <p:fltVal val="0"/>
                                          </p:val>
                                        </p:tav>
                                        <p:tav tm="100000">
                                          <p:val>
                                            <p:strVal val="#ppt_w"/>
                                          </p:val>
                                        </p:tav>
                                      </p:tavLst>
                                    </p:anim>
                                    <p:anim calcmode="lin" valueType="num">
                                      <p:cBhvr>
                                        <p:cTn id="82" dur="500" fill="hold"/>
                                        <p:tgtEl>
                                          <p:spTgt spid="26"/>
                                        </p:tgtEl>
                                        <p:attrNameLst>
                                          <p:attrName>ppt_h</p:attrName>
                                        </p:attrNameLst>
                                      </p:cBhvr>
                                      <p:tavLst>
                                        <p:tav tm="0">
                                          <p:val>
                                            <p:fltVal val="0"/>
                                          </p:val>
                                        </p:tav>
                                        <p:tav tm="100000">
                                          <p:val>
                                            <p:strVal val="#ppt_h"/>
                                          </p:val>
                                        </p:tav>
                                      </p:tavLst>
                                    </p:anim>
                                    <p:animEffect transition="in" filter="fade">
                                      <p:cBhvr>
                                        <p:cTn id="83" dur="500"/>
                                        <p:tgtEl>
                                          <p:spTgt spid="26"/>
                                        </p:tgtEl>
                                      </p:cBhvr>
                                    </p:animEffect>
                                  </p:childTnLst>
                                </p:cTn>
                              </p:par>
                            </p:childTnLst>
                          </p:cTn>
                        </p:par>
                      </p:childTnLst>
                    </p:cTn>
                  </p:par>
                </p:childTnLst>
              </p:cTn>
              <p:nextCondLst>
                <p:cond evt="onClick" delay="0">
                  <p:tgtEl>
                    <p:spTgt spid="19"/>
                  </p:tgtEl>
                </p:cond>
              </p:nextCondLst>
            </p:seq>
          </p:childTnLst>
        </p:cTn>
      </p:par>
    </p:tnLst>
    <p:bldLst>
      <p:bldP spid="16" grpId="0" animBg="1"/>
      <p:bldP spid="17" grpId="0" animBg="1"/>
      <p:bldP spid="18" grpId="0" animBg="1"/>
      <p:bldP spid="19" grpId="0" animBg="1"/>
      <p:bldP spid="24" grpId="0" animBg="1"/>
      <p:bldP spid="26" grpId="0" animBg="1"/>
      <p:bldP spid="2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000" r="-2000"/>
          </a:stretch>
        </a:blipFill>
        <a:effectLst/>
      </p:bgPr>
    </p:bg>
    <p:spTree>
      <p:nvGrpSpPr>
        <p:cNvPr id="1" name=""/>
        <p:cNvGrpSpPr/>
        <p:nvPr/>
      </p:nvGrpSpPr>
      <p:grpSpPr>
        <a:xfrm>
          <a:off x="0" y="0"/>
          <a:ext cx="0" cy="0"/>
          <a:chOff x="0" y="0"/>
          <a:chExt cx="0" cy="0"/>
        </a:xfrm>
      </p:grpSpPr>
      <p:pic>
        <p:nvPicPr>
          <p:cNvPr id="4" name="hoa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5988" y="2128496"/>
            <a:ext cx="817945" cy="882413"/>
          </a:xfrm>
          <a:prstGeom prst="rect">
            <a:avLst/>
          </a:prstGeom>
          <a:effectLst>
            <a:outerShdw blurRad="63500" sx="102000" sy="102000" algn="ctr" rotWithShape="0">
              <a:prstClr val="black">
                <a:alpha val="40000"/>
              </a:prstClr>
            </a:outerShdw>
          </a:effectLst>
        </p:spPr>
      </p:pic>
      <p:pic>
        <p:nvPicPr>
          <p:cNvPr id="8" name="ong"/>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81000" y="2517190"/>
            <a:ext cx="1143000" cy="1143000"/>
          </a:xfrm>
          <a:prstGeom prst="rect">
            <a:avLst/>
          </a:prstGeom>
        </p:spPr>
      </p:pic>
      <p:pic>
        <p:nvPicPr>
          <p:cNvPr id="10" name="hoa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5" y="4393378"/>
            <a:ext cx="817945" cy="882413"/>
          </a:xfrm>
          <a:prstGeom prst="rect">
            <a:avLst/>
          </a:prstGeom>
          <a:effectLst>
            <a:outerShdw blurRad="50800" dist="38100" dir="16200000" rotWithShape="0">
              <a:prstClr val="black">
                <a:alpha val="40000"/>
              </a:prstClr>
            </a:outerShdw>
          </a:effectLst>
        </p:spPr>
      </p:pic>
      <p:pic>
        <p:nvPicPr>
          <p:cNvPr id="11" name="hoab"/>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24216" y="3273181"/>
            <a:ext cx="817945" cy="882413"/>
          </a:xfrm>
          <a:prstGeom prst="rect">
            <a:avLst/>
          </a:prstGeom>
          <a:effectLst>
            <a:outerShdw blurRad="50800" dist="38100" dir="16200000" rotWithShape="0">
              <a:prstClr val="black">
                <a:alpha val="40000"/>
              </a:prstClr>
            </a:outerShdw>
          </a:effectLst>
        </p:spPr>
      </p:pic>
      <p:sp>
        <p:nvSpPr>
          <p:cNvPr id="16" name="danana"/>
          <p:cNvSpPr txBox="1"/>
          <p:nvPr/>
        </p:nvSpPr>
        <p:spPr>
          <a:xfrm>
            <a:off x="3809997" y="2308092"/>
            <a:ext cx="2376055" cy="400110"/>
          </a:xfrm>
          <a:prstGeom prst="rect">
            <a:avLst/>
          </a:prstGeom>
          <a:effectLst>
            <a:outerShdw blurRad="50800" dist="38100" dir="13500000" algn="br"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vi-VN" sz="2000">
                <a:solidFill>
                  <a:prstClr val="black"/>
                </a:solidFill>
                <a:latin typeface="+mj-lt"/>
                <a:ea typeface="Tahoma" panose="020B0604030504040204" pitchFamily="34" charset="0"/>
                <a:cs typeface="Tahoma" panose="020B0604030504040204" pitchFamily="34" charset="0"/>
              </a:rPr>
              <a:t>A. chất lượng</a:t>
            </a:r>
            <a:endParaRPr kumimoji="0" lang="en-US" sz="20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17" name="dapanb"/>
          <p:cNvSpPr txBox="1"/>
          <p:nvPr/>
        </p:nvSpPr>
        <p:spPr>
          <a:xfrm>
            <a:off x="3809996" y="3452776"/>
            <a:ext cx="2376054"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vi-VN" sz="2000">
                <a:solidFill>
                  <a:prstClr val="black"/>
                </a:solidFill>
                <a:latin typeface="+mj-lt"/>
                <a:ea typeface="Tahoma" panose="020B0604030504040204" pitchFamily="34" charset="0"/>
                <a:cs typeface="Tahoma" panose="020B0604030504040204" pitchFamily="34" charset="0"/>
              </a:rPr>
              <a:t>B. số lượng	</a:t>
            </a:r>
            <a:endParaRPr kumimoji="0" lang="en-US" sz="20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18" name="dapanc"/>
          <p:cNvSpPr txBox="1"/>
          <p:nvPr/>
        </p:nvSpPr>
        <p:spPr>
          <a:xfrm>
            <a:off x="3900053" y="4547863"/>
            <a:ext cx="2285999" cy="400110"/>
          </a:xfrm>
          <a:prstGeom prst="rect">
            <a:avLst/>
          </a:prstGeom>
          <a:effectLst>
            <a:outerShdw blurRad="50800" dist="38100" dir="16200000"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lvl="0"/>
            <a:r>
              <a:rPr lang="en-US" sz="2000">
                <a:solidFill>
                  <a:prstClr val="black"/>
                </a:solidFill>
                <a:latin typeface="+mj-lt"/>
                <a:ea typeface="Tahoma" panose="020B0604030504040204" pitchFamily="34" charset="0"/>
                <a:cs typeface="Tahoma" panose="020B0604030504040204" pitchFamily="34" charset="0"/>
              </a:rPr>
              <a:t>C. hình thức</a:t>
            </a:r>
            <a:endParaRPr kumimoji="0" lang="en-US" sz="20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endParaRPr>
          </a:p>
        </p:txBody>
      </p:sp>
      <p:sp>
        <p:nvSpPr>
          <p:cNvPr id="22" name="cauhoi"/>
          <p:cNvSpPr/>
          <p:nvPr/>
        </p:nvSpPr>
        <p:spPr>
          <a:xfrm>
            <a:off x="2893884" y="29022"/>
            <a:ext cx="6019800" cy="2118498"/>
          </a:xfrm>
          <a:prstGeom prst="cloud">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4" name="nhanb"/>
          <p:cNvSpPr/>
          <p:nvPr/>
        </p:nvSpPr>
        <p:spPr>
          <a:xfrm>
            <a:off x="2727760" y="3216478"/>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nhanc"/>
          <p:cNvSpPr/>
          <p:nvPr/>
        </p:nvSpPr>
        <p:spPr>
          <a:xfrm>
            <a:off x="2812999" y="4339980"/>
            <a:ext cx="914400" cy="9144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5" name="cauhoi"/>
          <p:cNvSpPr txBox="1"/>
          <p:nvPr/>
        </p:nvSpPr>
        <p:spPr>
          <a:xfrm>
            <a:off x="3642160" y="352370"/>
            <a:ext cx="47244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Từ nào còn thiếu trong chỗ trống?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1" u="none" strike="noStrike" kern="1200" cap="none" spc="0" normalizeH="0" baseline="0" noProof="0" dirty="0">
                <a:ln>
                  <a:noFill/>
                </a:ln>
                <a:solidFill>
                  <a:prstClr val="black"/>
                </a:solidFill>
                <a:effectLst/>
                <a:uLnTx/>
                <a:uFillTx/>
                <a:latin typeface="+mj-lt"/>
                <a:ea typeface="Tahoma" panose="020B0604030504040204" pitchFamily="34" charset="0"/>
                <a:cs typeface="Tahoma" panose="020B0604030504040204" pitchFamily="34" charset="0"/>
              </a:rPr>
              <a:t>Cần phải quan tâm đến ……… thông tin khi tìm kiếm, tiếp nhận, trao đổi và sử dụng thông tin để có thể đưa ra các quyết định đúng đắn</a:t>
            </a:r>
          </a:p>
        </p:txBody>
      </p:sp>
      <p:pic>
        <p:nvPicPr>
          <p:cNvPr id="3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54000" y="2893786"/>
            <a:ext cx="609600" cy="609600"/>
          </a:xfrm>
          <a:prstGeom prst="rect">
            <a:avLst/>
          </a:prstGeom>
        </p:spPr>
      </p:pic>
      <p:pic>
        <p:nvPicPr>
          <p:cNvPr id="33" name="mattroi"/>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35070" y="0"/>
            <a:ext cx="1137802" cy="1137802"/>
          </a:xfrm>
          <a:prstGeom prst="rect">
            <a:avLst/>
          </a:prstGeom>
        </p:spPr>
      </p:pic>
      <p:pic>
        <p:nvPicPr>
          <p:cNvPr id="20" name="Picture 19">
            <a:hlinkClick r:id="rId9" action="ppaction://hlinksldjump"/>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13684" y="4615334"/>
            <a:ext cx="1567186" cy="1979454"/>
          </a:xfrm>
          <a:prstGeom prst="rect">
            <a:avLst/>
          </a:prstGeom>
        </p:spPr>
      </p:pic>
    </p:spTree>
    <p:extLst>
      <p:ext uri="{BB962C8B-B14F-4D97-AF65-F5344CB8AC3E}">
        <p14:creationId xmlns:p14="http://schemas.microsoft.com/office/powerpoint/2010/main" val="1319419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42"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32"/>
                </p:tgtEl>
              </p:cMediaNode>
            </p:audio>
            <p:seq concurrent="1" nextAc="seek">
              <p:cTn id="42" restart="whenNotActive" fill="hold" evtFilter="cancelBubble" nodeType="interactiveSeq">
                <p:stCondLst>
                  <p:cond evt="onClick" delay="0">
                    <p:tgtEl>
                      <p:spTgt spid="16"/>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684 -0.04347 C 0.0625 -0.05665 0.075 -0.06682 0.08576 -0.0756 C 0.08837 -0.0837 0.10069 -0.10173 0.10816 -0.10797 C 0.11701 -0.13595 0.17066 -0.1452 0.20104 -0.14844 C 0.21615 -0.14774 0.23194 -0.15029 0.24635 -0.14659 C 0.25208 -0.1452 0.25295 -0.13826 0.25642 -0.1341 C 0.26076 -0.12878 0.26406 -0.11699 0.26649 -0.11006 C 0.26823 -0.10474 0.2717 -0.09387 0.2717 -0.09364 C 0.27083 -0.07769 0.27049 -0.0615 0.2691 -0.04532 C 0.2684 -0.03977 0.26441 -0.03792 0.26163 -0.03329 C 0.24549 -0.0074 0.21632 0.00231 0.18125 0.00717 C 0.16059 0.00532 0.16146 0.00833 0.14844 -0.00092 C 0.14236 -0.00532 0.1309 -0.01503 0.1309 -0.0148 C 0.12708 -0.02428 0.12344 -0.04347 0.12344 -0.04323 C 0.12622 -0.08323 0.11823 -0.07214 0.13576 -0.09179 C 0.14722 -0.10474 0.13385 -0.09618 0.14844 -0.10381 C 0.15972 -0.11722 0.17378 -0.12971 0.19097 -0.13826 C 0.19427 -0.13988 0.19774 -0.1415 0.20104 -0.14243 C 0.20781 -0.14428 0.22118 -0.14659 0.22118 -0.14636 C 0.22882 -0.14589 0.23646 -0.14612 0.24392 -0.14451 C 0.24635 -0.14404 0.24722 -0.1415 0.24896 -0.14011 C 0.26042 -0.13225 0.26736 -0.12485 0.27396 -0.11399 C 0.27882 -0.0874 0.29358 -0.0326 0.2717 -0.01503 C 0.25295 -2.19653E-6 0.22413 0.00971 0.19878 0.01318 C 0.18125 0.01133 0.17726 0.01203 0.16597 0.00301 C 0.15851 -0.00971 0.1559 -0.02173 0.15365 -0.03537 C 0.15503 -0.06913 0.14757 -0.08855 0.17118 -0.11191 C 0.17813 -0.11861 0.18003 -0.12323 0.19097 -0.12601 C 0.19878 -0.13017 0.20521 -0.13202 0.21372 -0.1341 C 0.23976 -0.13225 0.23056 -0.13225 0.24132 -0.13225 L 0.21875 -0.11792 L 0.23889 -0.13826 " pathEditMode="relative" rAng="0" ptsTypes="fffffffffffffffffffffffffffffAAA">
                                      <p:cBhvr>
                                        <p:cTn id="46" dur="2000" fill="hold"/>
                                        <p:tgtEl>
                                          <p:spTgt spid="8"/>
                                        </p:tgtEl>
                                        <p:attrNameLst>
                                          <p:attrName>ppt_x</p:attrName>
                                          <p:attrName>ppt_y</p:attrName>
                                        </p:attrNameLst>
                                      </p:cBhvr>
                                      <p:rCtr x="10955" y="-2520"/>
                                    </p:animMotion>
                                  </p:childTnLst>
                                </p:cTn>
                              </p:par>
                              <p:par>
                                <p:cTn id="47" presetID="1" presetClass="mediacall" presetSubtype="0" fill="hold" nodeType="withEffect">
                                  <p:stCondLst>
                                    <p:cond delay="0"/>
                                  </p:stCondLst>
                                  <p:childTnLst>
                                    <p:cmd type="call" cmd="playFrom(0.0)">
                                      <p:cBhvr>
                                        <p:cTn id="48" dur="4744" fill="hold"/>
                                        <p:tgtEl>
                                          <p:spTgt spid="32"/>
                                        </p:tgtEl>
                                      </p:cBhvr>
                                    </p:cmd>
                                  </p:childTnLst>
                                </p:cTn>
                              </p:par>
                            </p:childTnLst>
                          </p:cTn>
                        </p:par>
                      </p:childTnLst>
                    </p:cTn>
                  </p:par>
                </p:childTnLst>
              </p:cTn>
              <p:nextCondLst>
                <p:cond evt="onClick" delay="0">
                  <p:tgtEl>
                    <p:spTgt spid="16"/>
                  </p:tgtEl>
                </p:cond>
              </p:nextCondLst>
            </p:seq>
            <p:seq concurrent="1" nextAc="seek">
              <p:cTn id="49" restart="whenNotActive" fill="hold" evtFilter="cancelBubble" nodeType="interactiveSeq">
                <p:stCondLst>
                  <p:cond evt="onClick" delay="0">
                    <p:tgtEl>
                      <p:spTgt spid="33"/>
                    </p:tgtEl>
                  </p:cond>
                </p:stCondLst>
                <p:endSync evt="end" delay="0">
                  <p:rtn val="all"/>
                </p:endSync>
                <p:childTnLst>
                  <p:par>
                    <p:cTn id="50" fill="hold">
                      <p:stCondLst>
                        <p:cond delay="0"/>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3.05556E-6 0.01387 L -0.00226 1.00439 " pathEditMode="relative" rAng="0" ptsTypes="AA">
                                      <p:cBhvr>
                                        <p:cTn id="53" dur="30000" fill="hold"/>
                                        <p:tgtEl>
                                          <p:spTgt spid="33"/>
                                        </p:tgtEl>
                                        <p:attrNameLst>
                                          <p:attrName>ppt_x</p:attrName>
                                          <p:attrName>ppt_y</p:attrName>
                                        </p:attrNameLst>
                                      </p:cBhvr>
                                      <p:rCtr x="-122" y="49526"/>
                                    </p:animMotion>
                                  </p:childTnLst>
                                </p:cTn>
                              </p:par>
                            </p:childTnLst>
                          </p:cTn>
                        </p:par>
                      </p:childTnLst>
                    </p:cTn>
                  </p:par>
                </p:childTnLst>
              </p:cTn>
              <p:nextCondLst>
                <p:cond evt="onClick" delay="0">
                  <p:tgtEl>
                    <p:spTgt spid="33"/>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p:cTn id="67" dur="500" fill="hold"/>
                                        <p:tgtEl>
                                          <p:spTgt spid="27"/>
                                        </p:tgtEl>
                                        <p:attrNameLst>
                                          <p:attrName>ppt_w</p:attrName>
                                        </p:attrNameLst>
                                      </p:cBhvr>
                                      <p:tavLst>
                                        <p:tav tm="0">
                                          <p:val>
                                            <p:fltVal val="0"/>
                                          </p:val>
                                        </p:tav>
                                        <p:tav tm="100000">
                                          <p:val>
                                            <p:strVal val="#ppt_w"/>
                                          </p:val>
                                        </p:tav>
                                      </p:tavLst>
                                    </p:anim>
                                    <p:anim calcmode="lin" valueType="num">
                                      <p:cBhvr>
                                        <p:cTn id="68" dur="500" fill="hold"/>
                                        <p:tgtEl>
                                          <p:spTgt spid="27"/>
                                        </p:tgtEl>
                                        <p:attrNameLst>
                                          <p:attrName>ppt_h</p:attrName>
                                        </p:attrNameLst>
                                      </p:cBhvr>
                                      <p:tavLst>
                                        <p:tav tm="0">
                                          <p:val>
                                            <p:fltVal val="0"/>
                                          </p:val>
                                        </p:tav>
                                        <p:tav tm="100000">
                                          <p:val>
                                            <p:strVal val="#ppt_h"/>
                                          </p:val>
                                        </p:tav>
                                      </p:tavLst>
                                    </p:anim>
                                    <p:animEffect transition="in" filter="fade">
                                      <p:cBhvr>
                                        <p:cTn id="69" dur="500"/>
                                        <p:tgtEl>
                                          <p:spTgt spid="27"/>
                                        </p:tgtEl>
                                      </p:cBhvr>
                                    </p:animEffect>
                                  </p:childTnLst>
                                </p:cTn>
                              </p:par>
                            </p:childTnLst>
                          </p:cTn>
                        </p:par>
                      </p:childTnLst>
                    </p:cTn>
                  </p:par>
                </p:childTnLst>
              </p:cTn>
              <p:nextCondLst>
                <p:cond evt="onClick" delay="0">
                  <p:tgtEl>
                    <p:spTgt spid="18"/>
                  </p:tgtEl>
                </p:cond>
              </p:nextCondLst>
            </p:seq>
          </p:childTnLst>
        </p:cTn>
      </p:par>
    </p:tnLst>
    <p:bldLst>
      <p:bldP spid="16" grpId="0" animBg="1"/>
      <p:bldP spid="17" grpId="0" animBg="1"/>
      <p:bldP spid="18" grpId="0" animBg="1"/>
      <p:bldP spid="24"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E7F8564-5086-BF70-2BED-CA6C34959063}"/>
              </a:ext>
            </a:extLst>
          </p:cNvPr>
          <p:cNvSpPr/>
          <p:nvPr/>
        </p:nvSpPr>
        <p:spPr>
          <a:xfrm>
            <a:off x="795130" y="1906309"/>
            <a:ext cx="10803835" cy="1133965"/>
          </a:xfrm>
          <a:prstGeom prst="rect">
            <a:avLst/>
          </a:prstGeom>
        </p:spPr>
        <p:txBody>
          <a:bodyPr wrap="square">
            <a:spAutoFit/>
          </a:bodyPr>
          <a:lstStyle/>
          <a:p>
            <a:pPr algn="just" defTabSz="342900">
              <a:lnSpc>
                <a:spcPct val="150000"/>
              </a:lnSpc>
            </a:pPr>
            <a:r>
              <a:rPr lang="vi-VN" sz="2400" dirty="0">
                <a:latin typeface="Times New Roman" panose="02020603050405020304" pitchFamily="18" charset="0"/>
                <a:ea typeface="Tahoma" panose="020B0604030504040204" pitchFamily="34" charset="0"/>
                <a:cs typeface="Times New Roman" panose="02020603050405020304" pitchFamily="18" charset="0"/>
              </a:rPr>
              <a:t>Lập một bảng gồm danh sách các KOL mà em biết, chấm điểm (theo thang điểm 10) độ tin cậy của em đối với những phát ngôn giả định của họ về học tập. Ví dụ: </a:t>
            </a:r>
          </a:p>
        </p:txBody>
      </p:sp>
      <p:grpSp>
        <p:nvGrpSpPr>
          <p:cNvPr id="2" name="Group 1">
            <a:extLst>
              <a:ext uri="{FF2B5EF4-FFF2-40B4-BE49-F238E27FC236}">
                <a16:creationId xmlns:a16="http://schemas.microsoft.com/office/drawing/2014/main" id="{2B2A8F9E-2D62-A2C2-4369-94E9C34FC8C4}"/>
              </a:ext>
            </a:extLst>
          </p:cNvPr>
          <p:cNvGrpSpPr/>
          <p:nvPr/>
        </p:nvGrpSpPr>
        <p:grpSpPr>
          <a:xfrm>
            <a:off x="140950" y="83125"/>
            <a:ext cx="3634638" cy="1108725"/>
            <a:chOff x="635560" y="4782228"/>
            <a:chExt cx="3233412" cy="896403"/>
          </a:xfrm>
        </p:grpSpPr>
        <p:pic>
          <p:nvPicPr>
            <p:cNvPr id="3" name="Picture 2">
              <a:extLst>
                <a:ext uri="{FF2B5EF4-FFF2-40B4-BE49-F238E27FC236}">
                  <a16:creationId xmlns:a16="http://schemas.microsoft.com/office/drawing/2014/main" id="{2E14418C-5BD4-8C8D-DBB0-73FD3042AC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04" r="-8255"/>
            <a:stretch/>
          </p:blipFill>
          <p:spPr bwMode="auto">
            <a:xfrm>
              <a:off x="635560" y="4782228"/>
              <a:ext cx="3233412" cy="896403"/>
            </a:xfrm>
            <a:prstGeom prst="rect">
              <a:avLst/>
            </a:prstGeom>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8D3507D-A9F7-2212-B0EB-6582B94F4A19}"/>
                </a:ext>
              </a:extLst>
            </p:cNvPr>
            <p:cNvSpPr txBox="1"/>
            <p:nvPr/>
          </p:nvSpPr>
          <p:spPr>
            <a:xfrm>
              <a:off x="997089" y="5006212"/>
              <a:ext cx="2510354" cy="472790"/>
            </a:xfrm>
            <a:prstGeom prst="rect">
              <a:avLst/>
            </a:prstGeom>
            <a:noFill/>
          </p:spPr>
          <p:txBody>
            <a:bodyPr wrap="square" rtlCol="0">
              <a:spAutoFit/>
            </a:bodyPr>
            <a:lstStyle/>
            <a:p>
              <a:r>
                <a:rPr lang="en-US" sz="3200" b="1">
                  <a:solidFill>
                    <a:srgbClr val="007FCA"/>
                  </a:solidFill>
                  <a:latin typeface="Open Sans" panose="020B0606030504020204" pitchFamily="34" charset="0"/>
                  <a:ea typeface="Open Sans" panose="020B0606030504020204" pitchFamily="34" charset="0"/>
                  <a:cs typeface="Open Sans" panose="020B0606030504020204" pitchFamily="34" charset="0"/>
                </a:rPr>
                <a:t>VẬN DỤNG</a:t>
              </a:r>
              <a:endParaRPr lang="vi-VN" sz="3200" b="1" dirty="0">
                <a:solidFill>
                  <a:srgbClr val="007FCA"/>
                </a:solidFill>
                <a:latin typeface="Open Sans" panose="020B0606030504020204" pitchFamily="34" charset="0"/>
                <a:ea typeface="Open Sans" panose="020B0606030504020204" pitchFamily="34" charset="0"/>
                <a:cs typeface="Open Sans" panose="020B0606030504020204" pitchFamily="34" charset="0"/>
              </a:endParaRPr>
            </a:p>
          </p:txBody>
        </p:sp>
      </p:grpSp>
      <p:graphicFrame>
        <p:nvGraphicFramePr>
          <p:cNvPr id="14" name="Table 13">
            <a:extLst>
              <a:ext uri="{FF2B5EF4-FFF2-40B4-BE49-F238E27FC236}">
                <a16:creationId xmlns:a16="http://schemas.microsoft.com/office/drawing/2014/main" id="{C92BFFCC-A30B-5CD1-58CE-9E0338004D26}"/>
              </a:ext>
            </a:extLst>
          </p:cNvPr>
          <p:cNvGraphicFramePr>
            <a:graphicFrameLocks noGrp="1"/>
          </p:cNvGraphicFramePr>
          <p:nvPr>
            <p:extLst>
              <p:ext uri="{D42A27DB-BD31-4B8C-83A1-F6EECF244321}">
                <p14:modId xmlns:p14="http://schemas.microsoft.com/office/powerpoint/2010/main" val="2550580876"/>
              </p:ext>
            </p:extLst>
          </p:nvPr>
        </p:nvGraphicFramePr>
        <p:xfrm>
          <a:off x="2450284" y="3541182"/>
          <a:ext cx="7588236" cy="2674027"/>
        </p:xfrm>
        <a:graphic>
          <a:graphicData uri="http://schemas.openxmlformats.org/drawingml/2006/table">
            <a:tbl>
              <a:tblPr firstRow="1" firstCol="1" bandRow="1">
                <a:tableStyleId>{5C22544A-7EE6-4342-B048-85BDC9FD1C3A}</a:tableStyleId>
              </a:tblPr>
              <a:tblGrid>
                <a:gridCol w="2529412">
                  <a:extLst>
                    <a:ext uri="{9D8B030D-6E8A-4147-A177-3AD203B41FA5}">
                      <a16:colId xmlns:a16="http://schemas.microsoft.com/office/drawing/2014/main" val="2124024021"/>
                    </a:ext>
                  </a:extLst>
                </a:gridCol>
                <a:gridCol w="2529412">
                  <a:extLst>
                    <a:ext uri="{9D8B030D-6E8A-4147-A177-3AD203B41FA5}">
                      <a16:colId xmlns:a16="http://schemas.microsoft.com/office/drawing/2014/main" val="286512134"/>
                    </a:ext>
                  </a:extLst>
                </a:gridCol>
                <a:gridCol w="2529412">
                  <a:extLst>
                    <a:ext uri="{9D8B030D-6E8A-4147-A177-3AD203B41FA5}">
                      <a16:colId xmlns:a16="http://schemas.microsoft.com/office/drawing/2014/main" val="3777073747"/>
                    </a:ext>
                  </a:extLst>
                </a:gridCol>
              </a:tblGrid>
              <a:tr h="534805">
                <a:tc>
                  <a:txBody>
                    <a:bodyPr/>
                    <a:lstStyle/>
                    <a:p>
                      <a:pPr algn="ctr">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Tên KOL</a:t>
                      </a:r>
                    </a:p>
                  </a:txBody>
                  <a:tcPr marL="68580" marR="68580" marT="0" marB="0" anchor="ctr"/>
                </a:tc>
                <a:tc>
                  <a:txBody>
                    <a:bodyPr/>
                    <a:lstStyle/>
                    <a:p>
                      <a:pPr algn="ctr">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Nội dung</a:t>
                      </a:r>
                    </a:p>
                  </a:txBody>
                  <a:tcPr marL="68580" marR="68580" marT="0" marB="0" anchor="ctr"/>
                </a:tc>
                <a:tc>
                  <a:txBody>
                    <a:bodyPr/>
                    <a:lstStyle/>
                    <a:p>
                      <a:pPr algn="ctr">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Độ tin cậy</a:t>
                      </a:r>
                    </a:p>
                  </a:txBody>
                  <a:tcPr marL="68580" marR="68580" marT="0" marB="0" anchor="ctr"/>
                </a:tc>
                <a:extLst>
                  <a:ext uri="{0D108BD9-81ED-4DB2-BD59-A6C34878D82A}">
                    <a16:rowId xmlns:a16="http://schemas.microsoft.com/office/drawing/2014/main" val="1982283128"/>
                  </a:ext>
                </a:extLst>
              </a:tr>
              <a:tr h="534805">
                <a:tc>
                  <a:txBody>
                    <a:bodyPr/>
                    <a:lstStyle/>
                    <a:p>
                      <a:pPr algn="l">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Bà Tân Vlog</a:t>
                      </a:r>
                    </a:p>
                  </a:txBody>
                  <a:tcPr marL="68580" marR="68580" marT="0" marB="0" anchor="ctr"/>
                </a:tc>
                <a:tc>
                  <a:txBody>
                    <a:bodyPr/>
                    <a:lstStyle/>
                    <a:p>
                      <a:pPr algn="ctr">
                        <a:spcBef>
                          <a:spcPts val="600"/>
                        </a:spcBef>
                      </a:pPr>
                      <a:r>
                        <a:rPr lang="en-US" sz="2200" dirty="0" err="1">
                          <a:effectLst/>
                          <a:latin typeface="Times New Roman" panose="02020603050405020304" pitchFamily="18" charset="0"/>
                          <a:ea typeface="Tahoma" panose="020B0604030504040204" pitchFamily="34" charset="0"/>
                          <a:cs typeface="Times New Roman" panose="02020603050405020304" pitchFamily="18" charset="0"/>
                        </a:rPr>
                        <a:t>Học</a:t>
                      </a:r>
                      <a:r>
                        <a:rPr lang="en-US" sz="2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effectLst/>
                          <a:latin typeface="Times New Roman" panose="02020603050405020304" pitchFamily="18" charset="0"/>
                          <a:ea typeface="Tahoma" panose="020B0604030504040204" pitchFamily="34" charset="0"/>
                          <a:cs typeface="Times New Roman" panose="02020603050405020304" pitchFamily="18" charset="0"/>
                        </a:rPr>
                        <a:t>tập</a:t>
                      </a:r>
                      <a:endParaRPr lang="en-US" sz="22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nchor="ctr"/>
                </a:tc>
                <a:tc>
                  <a:txBody>
                    <a:bodyPr/>
                    <a:lstStyle/>
                    <a:p>
                      <a:pPr algn="ctr">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4</a:t>
                      </a:r>
                    </a:p>
                  </a:txBody>
                  <a:tcPr marL="68580" marR="68580" marT="0" marB="0" anchor="ctr"/>
                </a:tc>
                <a:extLst>
                  <a:ext uri="{0D108BD9-81ED-4DB2-BD59-A6C34878D82A}">
                    <a16:rowId xmlns:a16="http://schemas.microsoft.com/office/drawing/2014/main" val="975902758"/>
                  </a:ext>
                </a:extLst>
              </a:tr>
              <a:tr h="1069612">
                <a:tc>
                  <a:txBody>
                    <a:bodyPr/>
                    <a:lstStyle/>
                    <a:p>
                      <a:pPr algn="l">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Thầy Giáo Tin</a:t>
                      </a:r>
                    </a:p>
                  </a:txBody>
                  <a:tcPr marL="68580" marR="68580" marT="0" marB="0" anchor="ctr"/>
                </a:tc>
                <a:tc>
                  <a:txBody>
                    <a:bodyPr/>
                    <a:lstStyle/>
                    <a:p>
                      <a:pPr algn="ctr">
                        <a:spcBef>
                          <a:spcPts val="600"/>
                        </a:spcBef>
                      </a:pPr>
                      <a:r>
                        <a:rPr lang="en-US" sz="2200" dirty="0" err="1">
                          <a:effectLst/>
                          <a:latin typeface="Times New Roman" panose="02020603050405020304" pitchFamily="18" charset="0"/>
                          <a:ea typeface="Tahoma" panose="020B0604030504040204" pitchFamily="34" charset="0"/>
                          <a:cs typeface="Times New Roman" panose="02020603050405020304" pitchFamily="18" charset="0"/>
                        </a:rPr>
                        <a:t>Học</a:t>
                      </a:r>
                      <a:r>
                        <a:rPr lang="en-US" sz="2200" dirty="0">
                          <a:effectLst/>
                          <a:latin typeface="Times New Roman" panose="02020603050405020304" pitchFamily="18" charset="0"/>
                          <a:ea typeface="Tahoma" panose="020B0604030504040204" pitchFamily="34" charset="0"/>
                          <a:cs typeface="Times New Roman" panose="02020603050405020304" pitchFamily="18" charset="0"/>
                        </a:rPr>
                        <a:t> </a:t>
                      </a:r>
                      <a:r>
                        <a:rPr lang="en-US" sz="2200" dirty="0" err="1">
                          <a:effectLst/>
                          <a:latin typeface="Times New Roman" panose="02020603050405020304" pitchFamily="18" charset="0"/>
                          <a:ea typeface="Tahoma" panose="020B0604030504040204" pitchFamily="34" charset="0"/>
                          <a:cs typeface="Times New Roman" panose="02020603050405020304" pitchFamily="18" charset="0"/>
                        </a:rPr>
                        <a:t>tập</a:t>
                      </a:r>
                      <a:endParaRPr lang="en-US" sz="2200" dirty="0">
                        <a:effectLst/>
                        <a:latin typeface="Times New Roman" panose="02020603050405020304" pitchFamily="18" charset="0"/>
                        <a:ea typeface="Tahoma" panose="020B0604030504040204" pitchFamily="34" charset="0"/>
                        <a:cs typeface="Times New Roman" panose="02020603050405020304" pitchFamily="18" charset="0"/>
                      </a:endParaRPr>
                    </a:p>
                  </a:txBody>
                  <a:tcPr marL="68580" marR="68580" marT="0" marB="0" anchor="ctr"/>
                </a:tc>
                <a:tc>
                  <a:txBody>
                    <a:bodyPr/>
                    <a:lstStyle/>
                    <a:p>
                      <a:pPr algn="ctr">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8</a:t>
                      </a:r>
                    </a:p>
                  </a:txBody>
                  <a:tcPr marL="68580" marR="68580" marT="0" marB="0" anchor="ctr"/>
                </a:tc>
                <a:extLst>
                  <a:ext uri="{0D108BD9-81ED-4DB2-BD59-A6C34878D82A}">
                    <a16:rowId xmlns:a16="http://schemas.microsoft.com/office/drawing/2014/main" val="2596491893"/>
                  </a:ext>
                </a:extLst>
              </a:tr>
              <a:tr h="534805">
                <a:tc>
                  <a:txBody>
                    <a:bodyPr/>
                    <a:lstStyle/>
                    <a:p>
                      <a:pPr algn="l">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a:t>
                      </a:r>
                    </a:p>
                  </a:txBody>
                  <a:tcPr marL="68580" marR="68580" marT="0" marB="0" anchor="ctr"/>
                </a:tc>
                <a:tc>
                  <a:txBody>
                    <a:bodyPr/>
                    <a:lstStyle/>
                    <a:p>
                      <a:pPr algn="ctr">
                        <a:spcBef>
                          <a:spcPts val="600"/>
                        </a:spcBef>
                      </a:pPr>
                      <a:r>
                        <a:rPr lang="en-US" sz="22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algn="ctr">
                        <a:spcBef>
                          <a:spcPts val="600"/>
                        </a:spcBef>
                      </a:pPr>
                      <a:r>
                        <a:rPr lang="en-US" sz="22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3803948103"/>
                  </a:ext>
                </a:extLst>
              </a:tr>
            </a:tbl>
          </a:graphicData>
        </a:graphic>
      </p:graphicFrame>
      <p:pic>
        <p:nvPicPr>
          <p:cNvPr id="15" name="Picture 2" descr="Back to school, happy Pupils children learning computer reading books  concept 23366108 PNG">
            <a:extLst>
              <a:ext uri="{FF2B5EF4-FFF2-40B4-BE49-F238E27FC236}">
                <a16:creationId xmlns:a16="http://schemas.microsoft.com/office/drawing/2014/main" id="{BA5CD483-3996-5174-D424-8A0AD2B88B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6763" y="360162"/>
            <a:ext cx="2121820" cy="1590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524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14:presetBounceEnd="2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28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1157</TotalTime>
  <Words>766</Words>
  <PresentationFormat>Widescreen</PresentationFormat>
  <Paragraphs>55</Paragraphs>
  <Slides>9</Slides>
  <Notes>3</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Aptos</vt:lpstr>
      <vt:lpstr>Arial</vt:lpstr>
      <vt:lpstr>Grandview Display</vt:lpstr>
      <vt:lpstr>Open Sans</vt:lpstr>
      <vt:lpstr>Tahoma</vt:lpstr>
      <vt:lpstr>Times New Roman</vt:lpstr>
      <vt:lpstr>UTM Avo</vt:lpstr>
      <vt:lpstr>DashVTI</vt:lpstr>
      <vt:lpstr>Office Theme</vt:lpstr>
      <vt:lpstr>1_Office Theme</vt:lpstr>
      <vt:lpstr>CHỦ ĐỀ 2: TỔ CHỨC LƯU TRỮ, TÌM KIẾM VÀ TRAO ĐỔI THÔNG TIN TIẾT 3. BÀI 2: THÔNG TIN TRONG GIẢI QUYẾT VẤN ĐỀ</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2023-06-05T12:10:35Z</dcterms:created>
  <dcterms:modified xsi:type="dcterms:W3CDTF">2024-08-22T13:39:13Z</dcterms:modified>
</cp:coreProperties>
</file>