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340" r:id="rId3"/>
    <p:sldId id="275" r:id="rId4"/>
    <p:sldId id="302" r:id="rId5"/>
    <p:sldId id="347" r:id="rId6"/>
    <p:sldId id="351" r:id="rId7"/>
    <p:sldId id="331" r:id="rId8"/>
    <p:sldId id="348" r:id="rId9"/>
    <p:sldId id="316" r:id="rId10"/>
    <p:sldId id="281" r:id="rId11"/>
    <p:sldId id="283" r:id="rId12"/>
    <p:sldId id="332" r:id="rId13"/>
    <p:sldId id="342" r:id="rId14"/>
    <p:sldId id="326" r:id="rId15"/>
    <p:sldId id="349" r:id="rId16"/>
    <p:sldId id="313" r:id="rId17"/>
    <p:sldId id="345" r:id="rId18"/>
    <p:sldId id="353" r:id="rId19"/>
    <p:sldId id="352" r:id="rId20"/>
    <p:sldId id="350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FB7BD"/>
    <a:srgbClr val="BEE5E8"/>
    <a:srgbClr val="7ED1D6"/>
    <a:srgbClr val="7DCFD4"/>
    <a:srgbClr val="008A80"/>
    <a:srgbClr val="00B2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8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7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jpe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16099" y="1589716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proud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7" y="3951881"/>
            <a:ext cx="4484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h</a:t>
            </a:r>
            <a:r>
              <a:rPr lang="en-US" sz="3600" dirty="0" err="1" smtClean="0"/>
              <a:t>ài</a:t>
            </a:r>
            <a:r>
              <a:rPr lang="en-US" sz="3600" dirty="0" smtClean="0"/>
              <a:t> </a:t>
            </a:r>
            <a:r>
              <a:rPr lang="en-US" sz="3600" dirty="0" err="1" smtClean="0"/>
              <a:t>lòng</a:t>
            </a:r>
            <a:r>
              <a:rPr lang="en-US" sz="3600" dirty="0" smtClean="0"/>
              <a:t>,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/>
              <a:t>hào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97408" y="2955573"/>
            <a:ext cx="1973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praʊd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ealing with Feeling Proud: Thomas, Isabel, Elsom, Clare: 9781432971168:  Amazon.com: Books">
            <a:extLst>
              <a:ext uri="{FF2B5EF4-FFF2-40B4-BE49-F238E27FC236}">
                <a16:creationId xmlns:a16="http://schemas.microsoft.com/office/drawing/2014/main" id="{26458EBB-22C2-404F-96D5-E9371E97C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3"/>
          <a:stretch/>
        </p:blipFill>
        <p:spPr bwMode="auto">
          <a:xfrm>
            <a:off x="6592693" y="1744571"/>
            <a:ext cx="4853463" cy="404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roud">
            <a:hlinkClick r:id="" action="ppaction://media"/>
            <a:extLst>
              <a:ext uri="{FF2B5EF4-FFF2-40B4-BE49-F238E27FC236}">
                <a16:creationId xmlns:a16="http://schemas.microsoft.com/office/drawing/2014/main" id="{BD6764A4-6CB8-4BB2-8FCF-11EF9B8E0E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2459" y="5032468"/>
            <a:ext cx="903514" cy="9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74080"/>
              </p:ext>
            </p:extLst>
          </p:nvPr>
        </p:nvGraphicFramePr>
        <p:xfrm>
          <a:off x="1648978" y="2080429"/>
          <a:ext cx="9613755" cy="269714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93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48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monthly (adj/adv)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vi-VN" sz="2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vi-VN" sz="28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mʌnθli</a:t>
                      </a: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4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hằng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tháng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proud (adj)</a:t>
                      </a:r>
                      <a:endParaRPr lang="en-US" sz="4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/praʊd/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hài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lòng</a:t>
                      </a:r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hào</a:t>
                      </a:r>
                      <a:endParaRPr lang="en-US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onthly">
            <a:hlinkClick r:id="" action="ppaction://media"/>
            <a:extLst>
              <a:ext uri="{FF2B5EF4-FFF2-40B4-BE49-F238E27FC236}">
                <a16:creationId xmlns:a16="http://schemas.microsoft.com/office/drawing/2014/main" id="{923C14DF-55D7-40E7-988B-9D6612106C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2715097"/>
            <a:ext cx="713903" cy="713903"/>
          </a:xfrm>
          <a:prstGeom prst="rect">
            <a:avLst/>
          </a:prstGeom>
        </p:spPr>
      </p:pic>
      <p:pic>
        <p:nvPicPr>
          <p:cNvPr id="8" name="proud">
            <a:hlinkClick r:id="" action="ppaction://media"/>
            <a:extLst>
              <a:ext uri="{FF2B5EF4-FFF2-40B4-BE49-F238E27FC236}">
                <a16:creationId xmlns:a16="http://schemas.microsoft.com/office/drawing/2014/main" id="{A8B385B0-4D47-4FAD-8E0D-CEFFAFD78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8701" y="3874057"/>
            <a:ext cx="713903" cy="7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76226"/>
            <a:ext cx="986441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smtClean="0">
                <a:cs typeface="Arial" panose="020B0604020202020204" pitchFamily="34" charset="0"/>
              </a:rPr>
              <a:t>Work in pairs. Circle </a:t>
            </a:r>
            <a:r>
              <a:rPr lang="en-US" sz="2600" b="1" dirty="0">
                <a:cs typeface="Arial" panose="020B0604020202020204" pitchFamily="34" charset="0"/>
              </a:rPr>
              <a:t>the activities you would like to do at your school.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D9FFD-09E1-4AFC-BAD3-001743F6DFA9}"/>
              </a:ext>
            </a:extLst>
          </p:cNvPr>
          <p:cNvSpPr txBox="1"/>
          <p:nvPr/>
        </p:nvSpPr>
        <p:spPr>
          <a:xfrm>
            <a:off x="539852" y="2326550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growing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vegetables in the school garden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utoring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other students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Medium"/>
              </a:rPr>
              <a:t>. </a:t>
            </a:r>
            <a:r>
              <a:rPr lang="en-US" sz="2400" smtClean="0">
                <a:solidFill>
                  <a:srgbClr val="242021"/>
                </a:solidFill>
                <a:latin typeface="ChronicaPro-Book"/>
              </a:rPr>
              <a:t>c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ollecting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books for the school library</a:t>
            </a:r>
            <a:r>
              <a:rPr lang="en-US" sz="2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793" t="4297" r="4765"/>
          <a:stretch/>
        </p:blipFill>
        <p:spPr>
          <a:xfrm>
            <a:off x="6289288" y="4237303"/>
            <a:ext cx="5531005" cy="2431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030" t="2510" r="20998" b="9684"/>
          <a:stretch/>
        </p:blipFill>
        <p:spPr>
          <a:xfrm>
            <a:off x="8129238" y="1962833"/>
            <a:ext cx="3033132" cy="20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99336" y="1269438"/>
            <a:ext cx="11149542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Read the passage and match the highlighted words with their meanings.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30A208-B151-4B5A-8DEA-092D7EF10549}"/>
              </a:ext>
            </a:extLst>
          </p:cNvPr>
          <p:cNvSpPr txBox="1"/>
          <p:nvPr/>
        </p:nvSpPr>
        <p:spPr>
          <a:xfrm>
            <a:off x="2059674" y="1961839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</a:t>
            </a:r>
            <a:r>
              <a:rPr lang="en-US" sz="2800" b="1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2AFCA8-5944-49EF-B0DF-8ECE5275CD27}"/>
              </a:ext>
            </a:extLst>
          </p:cNvPr>
          <p:cNvSpPr txBox="1"/>
          <p:nvPr/>
        </p:nvSpPr>
        <p:spPr>
          <a:xfrm>
            <a:off x="2059673" y="2949977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give and receive</a:t>
            </a:r>
            <a:r>
              <a:rPr lang="en-US" sz="2800" b="1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00FB95-FB03-4E9E-84D3-471C4D61B61B}"/>
              </a:ext>
            </a:extLst>
          </p:cNvPr>
          <p:cNvSpPr txBox="1"/>
          <p:nvPr/>
        </p:nvSpPr>
        <p:spPr>
          <a:xfrm>
            <a:off x="2059673" y="3936660"/>
            <a:ext cx="305440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every month</a:t>
            </a:r>
            <a:r>
              <a:rPr lang="en-US" sz="2800" b="1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E49F4-B723-4254-8414-B790CAF8900B}"/>
              </a:ext>
            </a:extLst>
          </p:cNvPr>
          <p:cNvSpPr txBox="1"/>
          <p:nvPr/>
        </p:nvSpPr>
        <p:spPr>
          <a:xfrm>
            <a:off x="2059673" y="4924798"/>
            <a:ext cx="30544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pleased</a:t>
            </a:r>
            <a:r>
              <a:rPr lang="en-US" sz="2800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CDB8B2-38BA-4599-9B90-4D94D6E7E91E}"/>
              </a:ext>
            </a:extLst>
          </p:cNvPr>
          <p:cNvSpPr txBox="1"/>
          <p:nvPr/>
        </p:nvSpPr>
        <p:spPr>
          <a:xfrm>
            <a:off x="2059673" y="5831698"/>
            <a:ext cx="30544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1" i="0" dirty="0">
                <a:solidFill>
                  <a:srgbClr val="242021"/>
                </a:solidFill>
                <a:effectLst/>
              </a:rPr>
              <a:t>teach</a:t>
            </a:r>
            <a:r>
              <a:rPr lang="en-US" sz="28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EF0E6-2EAA-4BD2-A18D-1DD8A23B2D24}"/>
              </a:ext>
            </a:extLst>
          </p:cNvPr>
          <p:cNvSpPr txBox="1"/>
          <p:nvPr/>
        </p:nvSpPr>
        <p:spPr>
          <a:xfrm>
            <a:off x="6796824" y="1961839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donate </a:t>
            </a:r>
            <a:endParaRPr lang="en-US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5B99B8-071F-4D7B-B1FB-484587AF2BDF}"/>
              </a:ext>
            </a:extLst>
          </p:cNvPr>
          <p:cNvSpPr txBox="1"/>
          <p:nvPr/>
        </p:nvSpPr>
        <p:spPr>
          <a:xfrm>
            <a:off x="6796824" y="2949977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exchange </a:t>
            </a:r>
            <a:endParaRPr lang="en-US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86312F-69B1-4757-A00D-40B89280ABE4}"/>
              </a:ext>
            </a:extLst>
          </p:cNvPr>
          <p:cNvSpPr txBox="1"/>
          <p:nvPr/>
        </p:nvSpPr>
        <p:spPr>
          <a:xfrm>
            <a:off x="6796824" y="3936660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monthly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3638AA-B4AB-43F7-BFF5-B08F4CADCEBD}"/>
              </a:ext>
            </a:extLst>
          </p:cNvPr>
          <p:cNvSpPr txBox="1"/>
          <p:nvPr/>
        </p:nvSpPr>
        <p:spPr>
          <a:xfrm>
            <a:off x="6796824" y="4924798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proud </a:t>
            </a:r>
            <a:endParaRPr lang="en-US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5B9EF-416F-4ACF-AB5D-4E67542B3A62}"/>
              </a:ext>
            </a:extLst>
          </p:cNvPr>
          <p:cNvSpPr txBox="1"/>
          <p:nvPr/>
        </p:nvSpPr>
        <p:spPr>
          <a:xfrm>
            <a:off x="6796824" y="5831698"/>
            <a:ext cx="2895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>
                <a:effectLst/>
                <a:ea typeface="Calibri" panose="020F0502020204030204" pitchFamily="34" charset="0"/>
              </a:rPr>
              <a:t>tutor</a:t>
            </a:r>
            <a:endParaRPr lang="en-US" sz="2800" b="1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6798C3-72C2-406A-A7F8-A1D45B5D4248}"/>
              </a:ext>
            </a:extLst>
          </p:cNvPr>
          <p:cNvCxnSpPr>
            <a:stCxn id="20" idx="3"/>
            <a:endCxn id="14" idx="1"/>
          </p:cNvCxnSpPr>
          <p:nvPr/>
        </p:nvCxnSpPr>
        <p:spPr>
          <a:xfrm>
            <a:off x="5114074" y="222344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0031D1-CAE2-438D-B1C4-5DE6EE271E13}"/>
              </a:ext>
            </a:extLst>
          </p:cNvPr>
          <p:cNvCxnSpPr/>
          <p:nvPr/>
        </p:nvCxnSpPr>
        <p:spPr>
          <a:xfrm>
            <a:off x="5114074" y="32203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E6D8D3-50EA-4783-BE91-4FC5589CE414}"/>
              </a:ext>
            </a:extLst>
          </p:cNvPr>
          <p:cNvCxnSpPr/>
          <p:nvPr/>
        </p:nvCxnSpPr>
        <p:spPr>
          <a:xfrm>
            <a:off x="5114073" y="41855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8BCEDB-1194-4BAF-A76A-F59FC4AD7A9C}"/>
              </a:ext>
            </a:extLst>
          </p:cNvPr>
          <p:cNvCxnSpPr/>
          <p:nvPr/>
        </p:nvCxnSpPr>
        <p:spPr>
          <a:xfrm>
            <a:off x="5114073" y="52142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DDB25F-92CE-4059-B227-4D9F54E4A352}"/>
              </a:ext>
            </a:extLst>
          </p:cNvPr>
          <p:cNvCxnSpPr/>
          <p:nvPr/>
        </p:nvCxnSpPr>
        <p:spPr>
          <a:xfrm>
            <a:off x="5114073" y="6090599"/>
            <a:ext cx="168275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1753" y="1298459"/>
            <a:ext cx="1033824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Read the passage again and tick True or False.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1EA30A-66F5-4186-9630-2904DE78F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75572"/>
              </p:ext>
            </p:extLst>
          </p:nvPr>
        </p:nvGraphicFramePr>
        <p:xfrm>
          <a:off x="576198" y="2042182"/>
          <a:ext cx="10934159" cy="39332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22324">
                  <a:extLst>
                    <a:ext uri="{9D8B030D-6E8A-4147-A177-3AD203B41FA5}">
                      <a16:colId xmlns:a16="http://schemas.microsoft.com/office/drawing/2014/main" val="2030766106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60489512"/>
                    </a:ext>
                  </a:extLst>
                </a:gridCol>
                <a:gridCol w="1058590">
                  <a:extLst>
                    <a:ext uri="{9D8B030D-6E8A-4147-A177-3AD203B41FA5}">
                      <a16:colId xmlns:a16="http://schemas.microsoft.com/office/drawing/2014/main" val="2898724641"/>
                    </a:ext>
                  </a:extLst>
                </a:gridCol>
              </a:tblGrid>
              <a:tr h="65778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False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387482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1. Community service allows students to develop themselves.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30663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2. Each student can join only one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9765250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3. They tutor younger students.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5048017"/>
                  </a:ext>
                </a:extLst>
              </a:tr>
              <a:tr h="644361">
                <a:tc>
                  <a:txBody>
                    <a:bodyPr/>
                    <a:lstStyle/>
                    <a:p>
                      <a:r>
                        <a:rPr lang="en-US" sz="2400" dirty="0"/>
                        <a:t>4. Local children receive postcards from the </a:t>
                      </a:r>
                      <a:r>
                        <a:rPr lang="en-US" sz="2400" i="1" dirty="0"/>
                        <a:t>Postcard-to-Help</a:t>
                      </a:r>
                      <a:r>
                        <a:rPr lang="en-US" sz="2400" dirty="0"/>
                        <a:t> project.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921334"/>
                  </a:ext>
                </a:extLst>
              </a:tr>
              <a:tr h="657782">
                <a:tc>
                  <a:txBody>
                    <a:bodyPr/>
                    <a:lstStyle/>
                    <a:p>
                      <a:r>
                        <a:rPr lang="en-US" sz="2400" dirty="0"/>
                        <a:t>5. Students receive plants when they give paper.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4228538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5C70306-4E9C-4379-AC35-BE75E12AF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4" y="2705100"/>
            <a:ext cx="631371" cy="63137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2AB18EB3-DD93-4733-8416-18E76F4B4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200" y="3377446"/>
            <a:ext cx="631371" cy="631371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AB1CC721-42A5-4E70-B2A6-674C33D388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3" y="4024591"/>
            <a:ext cx="631371" cy="631371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1ED5249B-37DB-4939-93AC-0EB32D442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744200" y="4676449"/>
            <a:ext cx="631371" cy="631371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7AA8B6B9-4A0A-475F-80AB-FE17A62F8C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6513" y="5344082"/>
            <a:ext cx="631371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8150" y="4290581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True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997556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Report your group’s answers to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20036" y="3020369"/>
            <a:ext cx="1312069" cy="12702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836" y="1221784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about these students. Write the names of the projects you think they should join in the Projects column.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726AF-0347-4AB4-85EE-DB2701121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34" y="3481361"/>
            <a:ext cx="5290456" cy="1210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49199-CD25-4F2B-9681-652F0ADEE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505" y="1715519"/>
            <a:ext cx="6110842" cy="5064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415E6A-6C0E-4C90-B780-B0B93FE7637F}"/>
              </a:ext>
            </a:extLst>
          </p:cNvPr>
          <p:cNvSpPr txBox="1"/>
          <p:nvPr/>
        </p:nvSpPr>
        <p:spPr>
          <a:xfrm>
            <a:off x="10615497" y="2500596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C89117-AD49-42A3-A434-73C4B6771A1D}"/>
              </a:ext>
            </a:extLst>
          </p:cNvPr>
          <p:cNvSpPr txBox="1"/>
          <p:nvPr/>
        </p:nvSpPr>
        <p:spPr>
          <a:xfrm>
            <a:off x="10615497" y="3352032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DE582F-CBCD-42C7-BA48-CE1979D052F1}"/>
              </a:ext>
            </a:extLst>
          </p:cNvPr>
          <p:cNvSpPr txBox="1"/>
          <p:nvPr/>
        </p:nvSpPr>
        <p:spPr>
          <a:xfrm>
            <a:off x="10615497" y="4145941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88D75A-E18B-4B5C-85A1-A0D39B26885B}"/>
              </a:ext>
            </a:extLst>
          </p:cNvPr>
          <p:cNvSpPr txBox="1"/>
          <p:nvPr/>
        </p:nvSpPr>
        <p:spPr>
          <a:xfrm>
            <a:off x="10615497" y="5146193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E0089-4D65-4D7E-84B6-56C7DFA29974}"/>
              </a:ext>
            </a:extLst>
          </p:cNvPr>
          <p:cNvSpPr txBox="1"/>
          <p:nvPr/>
        </p:nvSpPr>
        <p:spPr>
          <a:xfrm>
            <a:off x="10615497" y="6148428"/>
            <a:ext cx="59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 which project in Task 4 you would like to join, and why. Report your group’s answers to the class.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6D98A-58E4-4CB6-894F-289FEF59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682" y="1601678"/>
            <a:ext cx="4987098" cy="5165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612314-8D07-4F4F-87DA-F2B04E36009D}"/>
              </a:ext>
            </a:extLst>
          </p:cNvPr>
          <p:cNvSpPr txBox="1"/>
          <p:nvPr/>
        </p:nvSpPr>
        <p:spPr>
          <a:xfrm>
            <a:off x="576198" y="2676635"/>
            <a:ext cx="561265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800" b="0" i="0" dirty="0">
                <a:solidFill>
                  <a:srgbClr val="4494D0"/>
                </a:solidFill>
                <a:effectLst/>
              </a:rPr>
            </a:br>
            <a:r>
              <a:rPr lang="en-US" sz="2800" dirty="0">
                <a:solidFill>
                  <a:srgbClr val="242021"/>
                </a:solidFill>
              </a:rPr>
              <a:t>L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an will join the </a:t>
            </a:r>
            <a:r>
              <a:rPr lang="en-US" sz="2800" b="1" i="1" dirty="0">
                <a:solidFill>
                  <a:schemeClr val="accent2"/>
                </a:solidFill>
                <a:effectLst/>
              </a:rPr>
              <a:t>Tutoring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project because she is good at </a:t>
            </a:r>
            <a:r>
              <a:rPr lang="en-US" sz="28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 and English. She also loves children.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6669" y="4422550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32104" y="5298219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True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997556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Report your group’s answers to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8554" y="3020368"/>
            <a:ext cx="1393550" cy="14021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80438" y="4761205"/>
            <a:ext cx="1393550" cy="537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91584" y="5344393"/>
            <a:ext cx="6156385" cy="58069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721681" y="1987755"/>
            <a:ext cx="450824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Let’s give comments for your friends and vote for the most interesting and informative presentation.</a:t>
            </a:r>
            <a:endParaRPr lang="en-US" sz="3200" dirty="0"/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68" y="1463648"/>
            <a:ext cx="6219622" cy="476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5697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14" name="Picture 2" descr="Bright Future School &amp; Academy - Home | Facebook">
            <a:extLst>
              <a:ext uri="{FF2B5EF4-FFF2-40B4-BE49-F238E27FC236}">
                <a16:creationId xmlns:a16="http://schemas.microsoft.com/office/drawing/2014/main" id="{537886CF-4049-4FB8-844B-A432988B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83" y="2336955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Best CBSE School in Patna |Top Boarding School in Bihar">
            <a:extLst>
              <a:ext uri="{FF2B5EF4-FFF2-40B4-BE49-F238E27FC236}">
                <a16:creationId xmlns:a16="http://schemas.microsoft.com/office/drawing/2014/main" id="{9B1A5114-4CD6-43A4-A59D-02642C812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53050" y="2472353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E82077-EA37-4239-B27B-39A1542EC2A6}"/>
              </a:ext>
            </a:extLst>
          </p:cNvPr>
          <p:cNvSpPr/>
          <p:nvPr/>
        </p:nvSpPr>
        <p:spPr>
          <a:xfrm>
            <a:off x="2553413" y="5199249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F3E32E-DB73-4AE4-B713-82B4B7973DD8}"/>
              </a:ext>
            </a:extLst>
          </p:cNvPr>
          <p:cNvSpPr/>
          <p:nvPr/>
        </p:nvSpPr>
        <p:spPr>
          <a:xfrm>
            <a:off x="7495749" y="5192174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5781C5-4464-4F00-BAC3-C219B70FCBCD}"/>
              </a:ext>
            </a:extLst>
          </p:cNvPr>
          <p:cNvSpPr txBox="1"/>
          <p:nvPr/>
        </p:nvSpPr>
        <p:spPr>
          <a:xfrm>
            <a:off x="1576591" y="6060199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8C0BC5-8ACE-4A89-829B-54F71D2D26BA}"/>
              </a:ext>
            </a:extLst>
          </p:cNvPr>
          <p:cNvSpPr txBox="1"/>
          <p:nvPr/>
        </p:nvSpPr>
        <p:spPr>
          <a:xfrm>
            <a:off x="6519588" y="6060199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6669" y="4422550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32104" y="5298219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True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3997556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Report your group’s answers to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8554" y="3020368"/>
            <a:ext cx="1393550" cy="140218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80438" y="4761205"/>
            <a:ext cx="1393550" cy="537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96670" y="6004679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554" y="5609961"/>
            <a:ext cx="1393550" cy="39471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615638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344393"/>
            <a:ext cx="6156385" cy="58069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1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Bright Future School &amp; Academy - Home | Facebook">
            <a:extLst>
              <a:ext uri="{FF2B5EF4-FFF2-40B4-BE49-F238E27FC236}">
                <a16:creationId xmlns:a16="http://schemas.microsoft.com/office/drawing/2014/main" id="{67080C77-0FE9-427D-B591-3B7FDF84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526" y="2021856"/>
            <a:ext cx="3911725" cy="2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Best CBSE School in Patna |Top Boarding School in Bihar">
            <a:extLst>
              <a:ext uri="{FF2B5EF4-FFF2-40B4-BE49-F238E27FC236}">
                <a16:creationId xmlns:a16="http://schemas.microsoft.com/office/drawing/2014/main" id="{9C892CB4-A42D-4546-8A0D-1650878D6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/>
          <a:stretch/>
        </p:blipFill>
        <p:spPr bwMode="auto">
          <a:xfrm>
            <a:off x="6796593" y="2157254"/>
            <a:ext cx="3893584" cy="27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596956" y="488415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539292" y="4877075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4E95F-AB5B-44F4-A9F7-F95E8EB2AF58}"/>
              </a:ext>
            </a:extLst>
          </p:cNvPr>
          <p:cNvSpPr txBox="1"/>
          <p:nvPr/>
        </p:nvSpPr>
        <p:spPr>
          <a:xfrm>
            <a:off x="1620134" y="5745100"/>
            <a:ext cx="4360506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Projects in Bright Future School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9E0F0-4BDF-4606-9C15-1192E41CE6AF}"/>
              </a:ext>
            </a:extLst>
          </p:cNvPr>
          <p:cNvSpPr txBox="1"/>
          <p:nvPr/>
        </p:nvSpPr>
        <p:spPr>
          <a:xfrm>
            <a:off x="6563131" y="5745100"/>
            <a:ext cx="436050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What project you can do?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231641" y="2525080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some school activities for next summer holiday.</a:t>
            </a:r>
            <a:endParaRPr lang="en-US" sz="32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09" y="2714611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0946" y="1914652"/>
            <a:ext cx="107125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reading skill for specific information about community activities at </a:t>
            </a:r>
            <a:r>
              <a:rPr lang="vi-VN" sz="2800">
                <a:latin typeface="Calibri (Body)"/>
              </a:rPr>
              <a:t>a </a:t>
            </a:r>
            <a:r>
              <a:rPr lang="vi-VN" sz="2800" smtClean="0">
                <a:latin typeface="Calibri (Body)"/>
              </a:rPr>
              <a:t>school</a:t>
            </a:r>
            <a:endParaRPr lang="en-US" sz="2800" dirty="0">
              <a:latin typeface="Calibri (Body)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speaking skill</a:t>
            </a:r>
            <a:r>
              <a:rPr lang="vi-VN" sz="2800">
                <a:latin typeface="Calibri (Body)"/>
              </a:rPr>
              <a:t>: </a:t>
            </a:r>
            <a:r>
              <a:rPr lang="en-US" sz="2800" smtClean="0">
                <a:latin typeface="Calibri (Body)"/>
              </a:rPr>
              <a:t>t</a:t>
            </a:r>
            <a:r>
              <a:rPr lang="vi-VN" sz="2800" smtClean="0">
                <a:latin typeface="Calibri (Body)"/>
              </a:rPr>
              <a:t>alking </a:t>
            </a:r>
            <a:r>
              <a:rPr lang="vi-VN" sz="2800" dirty="0">
                <a:latin typeface="Calibri (Body)"/>
              </a:rPr>
              <a:t>about the reasons why students join different community activities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4927" y="2596760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96669" y="4156766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0352" y="5232521"/>
            <a:ext cx="188376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53312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8" y="1889522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your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their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1583" y="3863741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Read about these students. Write the names of the projects you think they should join in the Projects column.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Discuss which project in Task 4 you would like to join, and why.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 to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38555" y="2924462"/>
            <a:ext cx="1356373" cy="1232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80438" y="4495421"/>
            <a:ext cx="1461798" cy="7371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96670" y="6004679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38554" y="5544263"/>
            <a:ext cx="1461798" cy="46041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1582" y="5936242"/>
            <a:ext cx="615638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2" y="5232521"/>
            <a:ext cx="6156385" cy="58069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56373" cy="103477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4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35" y="3124025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92911"/>
            <a:ext cx="551901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</a:t>
            </a:r>
            <a:r>
              <a:rPr lang="en-GB" sz="2800"/>
              <a:t>team </a:t>
            </a:r>
            <a:r>
              <a:rPr lang="en-GB" sz="2800" smtClean="0"/>
              <a:t>mates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3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" name="Picture 9" descr="50 Community Service Ideas">
            <a:extLst>
              <a:ext uri="{FF2B5EF4-FFF2-40B4-BE49-F238E27FC236}">
                <a16:creationId xmlns:a16="http://schemas.microsoft.com/office/drawing/2014/main" id="{0CB695BC-6FF3-4208-89F1-844FFF6FD7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7" r="19791" b="-3"/>
          <a:stretch/>
        </p:blipFill>
        <p:spPr bwMode="auto">
          <a:xfrm>
            <a:off x="929455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pic>
        <p:nvPicPr>
          <p:cNvPr id="13" name="Picture 12" descr="Holiday Community Service Project Ideas for Kids with ADHD">
            <a:extLst>
              <a:ext uri="{FF2B5EF4-FFF2-40B4-BE49-F238E27FC236}">
                <a16:creationId xmlns:a16="http://schemas.microsoft.com/office/drawing/2014/main" id="{9E01BB82-8CC6-47E6-A9A9-A537113395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r="25338" b="-3"/>
          <a:stretch/>
        </p:blipFill>
        <p:spPr bwMode="auto">
          <a:xfrm>
            <a:off x="4644220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pic>
        <p:nvPicPr>
          <p:cNvPr id="16" name="Picture 15" descr="Differences Between Community Service and Volunteer Work">
            <a:extLst>
              <a:ext uri="{FF2B5EF4-FFF2-40B4-BE49-F238E27FC236}">
                <a16:creationId xmlns:a16="http://schemas.microsoft.com/office/drawing/2014/main" id="{5AC76D91-87CA-4D40-AF68-054FFADF66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r="19622"/>
          <a:stretch/>
        </p:blipFill>
        <p:spPr bwMode="auto">
          <a:xfrm>
            <a:off x="8358984" y="1794189"/>
            <a:ext cx="2971800" cy="2971800"/>
          </a:xfrm>
          <a:custGeom>
            <a:avLst/>
            <a:gdLst/>
            <a:ahLst/>
            <a:cxnLst/>
            <a:rect l="l" t="t" r="r" b="b"/>
            <a:pathLst>
              <a:path w="2971800" h="2971800">
                <a:moveTo>
                  <a:pt x="1485900" y="0"/>
                </a:moveTo>
                <a:cubicBezTo>
                  <a:pt x="2306540" y="0"/>
                  <a:pt x="2971800" y="665260"/>
                  <a:pt x="2971800" y="1485900"/>
                </a:cubicBezTo>
                <a:cubicBezTo>
                  <a:pt x="2971800" y="2306540"/>
                  <a:pt x="2306540" y="2971800"/>
                  <a:pt x="1485900" y="2971800"/>
                </a:cubicBezTo>
                <a:cubicBezTo>
                  <a:pt x="665260" y="2971800"/>
                  <a:pt x="0" y="2306540"/>
                  <a:pt x="0" y="1485900"/>
                </a:cubicBezTo>
                <a:cubicBezTo>
                  <a:pt x="0" y="665260"/>
                  <a:pt x="665260" y="0"/>
                  <a:pt x="1485900" y="0"/>
                </a:cubicBezTo>
                <a:close/>
              </a:path>
            </a:pathLst>
          </a:cu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1101794" y="5202895"/>
            <a:ext cx="2988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rubbish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543AE8-EF59-4A38-B637-5EDE13EDC9FC}"/>
              </a:ext>
            </a:extLst>
          </p:cNvPr>
          <p:cNvSpPr txBox="1"/>
          <p:nvPr/>
        </p:nvSpPr>
        <p:spPr>
          <a:xfrm>
            <a:off x="4708034" y="5202895"/>
            <a:ext cx="3099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donating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clothes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82DCE-CA18-4650-BBBA-F19915130C04}"/>
              </a:ext>
            </a:extLst>
          </p:cNvPr>
          <p:cNvSpPr txBox="1"/>
          <p:nvPr/>
        </p:nvSpPr>
        <p:spPr>
          <a:xfrm>
            <a:off x="8377337" y="5202895"/>
            <a:ext cx="3068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</a:t>
            </a:r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trees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845409" y="5215261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4582131" y="5205736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8411471" y="5215261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elderly can apply for council-owned accommodation - Germiston City News">
            <a:extLst>
              <a:ext uri="{FF2B5EF4-FFF2-40B4-BE49-F238E27FC236}">
                <a16:creationId xmlns:a16="http://schemas.microsoft.com/office/drawing/2014/main" id="{E60DAAB0-6E29-40D5-9E15-B2DBFE5509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8" r="10691" b="-1"/>
          <a:stretch/>
        </p:blipFill>
        <p:spPr bwMode="auto">
          <a:xfrm>
            <a:off x="3882524" y="1209343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</p:spPr>
      </p:pic>
      <p:pic>
        <p:nvPicPr>
          <p:cNvPr id="14" name="Picture 13" descr="To help more street children to help themselves - GlobalGiving">
            <a:extLst>
              <a:ext uri="{FF2B5EF4-FFF2-40B4-BE49-F238E27FC236}">
                <a16:creationId xmlns:a16="http://schemas.microsoft.com/office/drawing/2014/main" id="{4A8E0070-0BC0-44A4-9EC3-297F7B5C5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35745"/>
          <a:stretch/>
        </p:blipFill>
        <p:spPr bwMode="auto">
          <a:xfrm>
            <a:off x="1408417" y="2222694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  <a:noFill/>
        </p:spPr>
      </p:pic>
      <p:pic>
        <p:nvPicPr>
          <p:cNvPr id="15" name="Picture 14" descr="Challenge No. 004: Clean the Streets - Connect | Love Your Hood">
            <a:extLst>
              <a:ext uri="{FF2B5EF4-FFF2-40B4-BE49-F238E27FC236}">
                <a16:creationId xmlns:a16="http://schemas.microsoft.com/office/drawing/2014/main" id="{30113980-46D9-4858-9928-419C426650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r="20211" b="-3"/>
          <a:stretch/>
        </p:blipFill>
        <p:spPr bwMode="auto">
          <a:xfrm>
            <a:off x="8386705" y="2222694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DB7129-A6F3-453D-B9A8-A96C88FE0E31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EEC046-9B47-4068-AFC7-83628E82195A}"/>
              </a:ext>
            </a:extLst>
          </p:cNvPr>
          <p:cNvSpPr txBox="1"/>
          <p:nvPr/>
        </p:nvSpPr>
        <p:spPr>
          <a:xfrm>
            <a:off x="4583151" y="5904875"/>
            <a:ext cx="339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helping old people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16539D-F7CC-4742-AB4A-BAE13CC62B31}"/>
              </a:ext>
            </a:extLst>
          </p:cNvPr>
          <p:cNvSpPr txBox="1"/>
          <p:nvPr/>
        </p:nvSpPr>
        <p:spPr>
          <a:xfrm>
            <a:off x="1016096" y="5163286"/>
            <a:ext cx="34337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tutoring homeless children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72205A-385E-45F3-A109-E2C4637FB529}"/>
              </a:ext>
            </a:extLst>
          </p:cNvPr>
          <p:cNvSpPr txBox="1"/>
          <p:nvPr/>
        </p:nvSpPr>
        <p:spPr>
          <a:xfrm>
            <a:off x="8237344" y="5172811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cleaning the street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952797" y="5164022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4477883" y="5895350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0FDC9-2765-4C0F-A6EA-28E78A5F2AB5}"/>
              </a:ext>
            </a:extLst>
          </p:cNvPr>
          <p:cNvSpPr txBox="1"/>
          <p:nvPr/>
        </p:nvSpPr>
        <p:spPr>
          <a:xfrm>
            <a:off x="7959660" y="5163286"/>
            <a:ext cx="5127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en-US" sz="2800" b="1" i="1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6671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2104" y="2692667"/>
            <a:ext cx="1883768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34129"/>
            <a:ext cx="6146321" cy="18687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Vocabulary</a:t>
            </a:r>
            <a:endParaRPr lang="en-US" dirty="0">
              <a:solidFill>
                <a:schemeClr val="tx1"/>
              </a:solidFill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activities you would like to do at your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highlighted words with their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Read the passage again and tick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480438" y="1561985"/>
            <a:ext cx="1393550" cy="11306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2E0B711A-4CE7-4295-921C-F50F9C275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5" y="4053699"/>
            <a:ext cx="5608602" cy="28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B83E17F-6620-4AE6-8717-16C67198A918}"/>
              </a:ext>
            </a:extLst>
          </p:cNvPr>
          <p:cNvSpPr/>
          <p:nvPr/>
        </p:nvSpPr>
        <p:spPr>
          <a:xfrm>
            <a:off x="5998951" y="4446223"/>
            <a:ext cx="5827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provide students with some lexical items before reading the </a:t>
            </a:r>
            <a:r>
              <a:rPr lang="en-GB" sz="2400" dirty="0" smtClean="0"/>
              <a:t>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89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18573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monthly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(adj/adv)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3737" y="414681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hằng</a:t>
            </a:r>
            <a:r>
              <a:rPr lang="en-US" sz="3600" dirty="0" smtClean="0"/>
              <a:t> </a:t>
            </a:r>
            <a:r>
              <a:rPr lang="en-US" sz="3600" dirty="0" err="1"/>
              <a:t>tháng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16151" y="3038860"/>
            <a:ext cx="2295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>
                <a:solidFill>
                  <a:srgbClr val="0FB7BD"/>
                </a:solidFill>
              </a:rPr>
              <a:t>ˈ</a:t>
            </a:r>
            <a:r>
              <a:rPr lang="vi-VN" sz="3600" b="1" smtClean="0">
                <a:solidFill>
                  <a:srgbClr val="0FB7BD"/>
                </a:solidFill>
              </a:rPr>
              <a:t>mʌnθli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onthly">
            <a:hlinkClick r:id="" action="ppaction://media"/>
            <a:extLst>
              <a:ext uri="{FF2B5EF4-FFF2-40B4-BE49-F238E27FC236}">
                <a16:creationId xmlns:a16="http://schemas.microsoft.com/office/drawing/2014/main" id="{754A79F4-4E6C-47E6-B763-65ACA5666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52287" y="5254764"/>
            <a:ext cx="1013791" cy="1013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1850" y="1979045"/>
            <a:ext cx="4741577" cy="361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3447</TotalTime>
  <Words>947</Words>
  <Application>Microsoft Office PowerPoint</Application>
  <PresentationFormat>Widescreen</PresentationFormat>
  <Paragraphs>187</Paragraphs>
  <Slides>23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Adobe Gothic Std B</vt:lpstr>
      <vt:lpstr>Arial</vt:lpstr>
      <vt:lpstr>Calibri</vt:lpstr>
      <vt:lpstr>Calibri (Body)</vt:lpstr>
      <vt:lpstr>Calibri Light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200</cp:revision>
  <dcterms:created xsi:type="dcterms:W3CDTF">2020-12-09T02:04:09Z</dcterms:created>
  <dcterms:modified xsi:type="dcterms:W3CDTF">2022-05-11T09:37:34Z</dcterms:modified>
</cp:coreProperties>
</file>