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44"/>
  </p:notesMasterIdLst>
  <p:sldIdLst>
    <p:sldId id="275" r:id="rId3"/>
    <p:sldId id="268" r:id="rId4"/>
    <p:sldId id="276" r:id="rId5"/>
    <p:sldId id="277" r:id="rId6"/>
    <p:sldId id="413" r:id="rId7"/>
    <p:sldId id="462" r:id="rId8"/>
    <p:sldId id="278" r:id="rId9"/>
    <p:sldId id="502" r:id="rId10"/>
    <p:sldId id="383" r:id="rId11"/>
    <p:sldId id="503" r:id="rId12"/>
    <p:sldId id="281" r:id="rId13"/>
    <p:sldId id="504" r:id="rId14"/>
    <p:sldId id="506" r:id="rId15"/>
    <p:sldId id="505" r:id="rId16"/>
    <p:sldId id="507" r:id="rId17"/>
    <p:sldId id="280" r:id="rId18"/>
    <p:sldId id="508" r:id="rId19"/>
    <p:sldId id="509" r:id="rId20"/>
    <p:sldId id="510" r:id="rId21"/>
    <p:sldId id="511" r:id="rId22"/>
    <p:sldId id="512" r:id="rId23"/>
    <p:sldId id="513" r:id="rId24"/>
    <p:sldId id="514" r:id="rId25"/>
    <p:sldId id="515" r:id="rId26"/>
    <p:sldId id="516" r:id="rId27"/>
    <p:sldId id="517" r:id="rId28"/>
    <p:sldId id="518" r:id="rId29"/>
    <p:sldId id="519" r:id="rId30"/>
    <p:sldId id="520" r:id="rId31"/>
    <p:sldId id="283" r:id="rId32"/>
    <p:sldId id="521" r:id="rId33"/>
    <p:sldId id="523" r:id="rId34"/>
    <p:sldId id="531" r:id="rId35"/>
    <p:sldId id="532" r:id="rId36"/>
    <p:sldId id="533" r:id="rId37"/>
    <p:sldId id="285" r:id="rId38"/>
    <p:sldId id="472" r:id="rId39"/>
    <p:sldId id="286" r:id="rId40"/>
    <p:sldId id="287" r:id="rId41"/>
    <p:sldId id="288" r:id="rId42"/>
    <p:sldId id="29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2" autoAdjust="0"/>
    <p:restoredTop sz="93657" autoAdjust="0"/>
  </p:normalViewPr>
  <p:slideViewPr>
    <p:cSldViewPr snapToGrid="0">
      <p:cViewPr>
        <p:scale>
          <a:sx n="17" d="100"/>
          <a:sy n="17" d="100"/>
        </p:scale>
        <p:origin x="381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3A6562-0F4C-A871-FE2B-BDB5E0588704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4f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DE735-4835-5CB2-67E2-FA015B904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A97EF-E10A-28AA-5B2A-76BC28546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B8D2A94-A4A0-3045-4AA4-F30DE6667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210F7-7DBF-6CD1-6022-B6FB05D4DA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4DB36A3-8CF1-C9B6-1571-D2D7666A8272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79610AB-F9C2-97EB-9F1D-35B3A1688E01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4f</a:t>
            </a:r>
          </a:p>
        </p:txBody>
      </p:sp>
    </p:spTree>
    <p:extLst>
      <p:ext uri="{BB962C8B-B14F-4D97-AF65-F5344CB8AC3E}">
        <p14:creationId xmlns:p14="http://schemas.microsoft.com/office/powerpoint/2010/main" val="303476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7C2971B4-6095-6BCA-E3C6-8E414763C525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00B86C6-AA76-2555-4CDD-9F31255551ED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4f</a:t>
            </a:r>
          </a:p>
        </p:txBody>
      </p:sp>
    </p:spTree>
    <p:extLst>
      <p:ext uri="{BB962C8B-B14F-4D97-AF65-F5344CB8AC3E}">
        <p14:creationId xmlns:p14="http://schemas.microsoft.com/office/powerpoint/2010/main" val="151580003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DE735-4835-5CB2-67E2-FA015B904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A97EF-E10A-28AA-5B2A-76BC28546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B8D2A94-A4A0-3045-4AA4-F30DE6667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210F7-7DBF-6CD1-6022-B6FB05D4DA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423CB551-1390-20BE-DF80-3BD8623D10DF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A449362-BD6E-AC42-6629-D76122B9B83D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4f</a:t>
            </a:r>
          </a:p>
        </p:txBody>
      </p:sp>
    </p:spTree>
    <p:extLst>
      <p:ext uri="{BB962C8B-B14F-4D97-AF65-F5344CB8AC3E}">
        <p14:creationId xmlns:p14="http://schemas.microsoft.com/office/powerpoint/2010/main" val="16366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A95DF13E-7AFD-012E-9681-625B9BCE2990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9CBE42A-2B3E-74EA-6AE9-4AD4AB6E9BCF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4f</a:t>
            </a:r>
          </a:p>
        </p:txBody>
      </p:sp>
    </p:spTree>
    <p:extLst>
      <p:ext uri="{BB962C8B-B14F-4D97-AF65-F5344CB8AC3E}">
        <p14:creationId xmlns:p14="http://schemas.microsoft.com/office/powerpoint/2010/main" val="1341684129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0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614A3A-383A-1285-5140-E0ABABFCE90F}"/>
              </a:ext>
            </a:extLst>
          </p:cNvPr>
          <p:cNvSpPr txBox="1"/>
          <p:nvPr/>
        </p:nvSpPr>
        <p:spPr>
          <a:xfrm>
            <a:off x="5462389" y="1997838"/>
            <a:ext cx="65281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Unit 4: Holidays!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Lesson 4f: Skills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Page </a:t>
            </a:r>
            <a:r>
              <a:rPr lang="en-US" sz="6000" b="1" dirty="0">
                <a:solidFill>
                  <a:srgbClr val="0070C0"/>
                </a:solidFill>
                <a:latin typeface="Calibri" pitchFamily="34" charset="0"/>
                <a:cs typeface="Arial" charset="0"/>
              </a:rPr>
              <a:t>81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9A059281-2869-428B-5331-B134268EE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006259"/>
              </p:ext>
            </p:extLst>
          </p:nvPr>
        </p:nvGraphicFramePr>
        <p:xfrm>
          <a:off x="4082143" y="141515"/>
          <a:ext cx="7924800" cy="6585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086">
                  <a:extLst>
                    <a:ext uri="{9D8B030D-6E8A-4147-A177-3AD203B41FA5}">
                      <a16:colId xmlns:a16="http://schemas.microsoft.com/office/drawing/2014/main" val="1353941135"/>
                    </a:ext>
                  </a:extLst>
                </a:gridCol>
                <a:gridCol w="3135085">
                  <a:extLst>
                    <a:ext uri="{9D8B030D-6E8A-4147-A177-3AD203B41FA5}">
                      <a16:colId xmlns:a16="http://schemas.microsoft.com/office/drawing/2014/main" val="2488655995"/>
                    </a:ext>
                  </a:extLst>
                </a:gridCol>
                <a:gridCol w="2416629">
                  <a:extLst>
                    <a:ext uri="{9D8B030D-6E8A-4147-A177-3AD203B41FA5}">
                      <a16:colId xmlns:a16="http://schemas.microsoft.com/office/drawing/2014/main" val="3126172752"/>
                    </a:ext>
                  </a:extLst>
                </a:gridCol>
              </a:tblGrid>
              <a:tr h="1317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INSTRFOREA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53837"/>
                  </a:ext>
                </a:extLst>
              </a:tr>
              <a:tr h="1317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IERVR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4765876"/>
                  </a:ext>
                </a:extLst>
              </a:tr>
              <a:tr h="1317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KELA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498418"/>
                  </a:ext>
                </a:extLst>
              </a:tr>
              <a:tr h="1317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FWERAALTL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318455"/>
                  </a:ext>
                </a:extLst>
              </a:tr>
              <a:tr h="1317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IASLDN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68427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573C62-529A-92D8-5C0D-E7EDCCF4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36" y="1320763"/>
            <a:ext cx="3616450" cy="1575341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Unscramble the words: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869A4-3446-81C5-6325-4346FE24CCC0}"/>
              </a:ext>
            </a:extLst>
          </p:cNvPr>
          <p:cNvSpPr txBox="1"/>
          <p:nvPr/>
        </p:nvSpPr>
        <p:spPr>
          <a:xfrm>
            <a:off x="25400" y="628288"/>
            <a:ext cx="1928091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8A4E0-526D-997A-6805-B2ED4ADC7D00}"/>
              </a:ext>
            </a:extLst>
          </p:cNvPr>
          <p:cNvSpPr txBox="1"/>
          <p:nvPr/>
        </p:nvSpPr>
        <p:spPr>
          <a:xfrm>
            <a:off x="9507021" y="591344"/>
            <a:ext cx="2659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  <a:t>RAINFOREST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4A6C2-FAA8-9536-434C-C373525C7CDB}"/>
              </a:ext>
            </a:extLst>
          </p:cNvPr>
          <p:cNvSpPr txBox="1"/>
          <p:nvPr/>
        </p:nvSpPr>
        <p:spPr>
          <a:xfrm>
            <a:off x="10207253" y="3060507"/>
            <a:ext cx="2086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  <a:t>LAKE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3DCEE-CA18-4B7B-9B94-1655C2AEBF8E}"/>
              </a:ext>
            </a:extLst>
          </p:cNvPr>
          <p:cNvSpPr txBox="1"/>
          <p:nvPr/>
        </p:nvSpPr>
        <p:spPr>
          <a:xfrm>
            <a:off x="10080335" y="1754491"/>
            <a:ext cx="2086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  <a:t>RIVER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1F41E-8E2F-FF65-A9FE-770110067588}"/>
              </a:ext>
            </a:extLst>
          </p:cNvPr>
          <p:cNvSpPr txBox="1"/>
          <p:nvPr/>
        </p:nvSpPr>
        <p:spPr>
          <a:xfrm>
            <a:off x="9619588" y="4395624"/>
            <a:ext cx="3007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  <a:t>WATERFALL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A7AD5-BFBF-AE34-379E-C3B3E6A8EC90}"/>
              </a:ext>
            </a:extLst>
          </p:cNvPr>
          <p:cNvSpPr txBox="1"/>
          <p:nvPr/>
        </p:nvSpPr>
        <p:spPr>
          <a:xfrm>
            <a:off x="9793677" y="5574566"/>
            <a:ext cx="2086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charset="0"/>
              </a:rPr>
              <a:t>ISLAND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649755-2B91-7D7A-66DF-0EE546C11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120" y="2745615"/>
            <a:ext cx="2086265" cy="1315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B4AF0-4A66-58A9-9AA5-E762AEA12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49" y="179918"/>
            <a:ext cx="1794862" cy="1263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F857B1-C286-4007-9844-2E22BF33F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7"/>
          <a:stretch/>
        </p:blipFill>
        <p:spPr>
          <a:xfrm>
            <a:off x="6757270" y="5424237"/>
            <a:ext cx="2151240" cy="1302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B8D862-D3A9-BF47-FD37-30F1B6E09C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430" y="4029638"/>
            <a:ext cx="1709056" cy="1373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087B74-B67E-D8A3-D562-C3947F595B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0043" y="1443565"/>
            <a:ext cx="2295849" cy="13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11" y="581891"/>
            <a:ext cx="8991122" cy="5725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0734" y="3032832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02566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DCD1-B33D-60E7-9582-AAAD4B7C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F1356-D390-0A76-DD6C-8069FFAA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2599918"/>
            <a:ext cx="5627914" cy="200397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0" i="1" dirty="0">
                <a:solidFill>
                  <a:srgbClr val="FF0000"/>
                </a:solidFill>
                <a:effectLst/>
                <a:latin typeface="FrutigerLTStd-Italic"/>
              </a:rPr>
              <a:t>Puerto Rico is special because it’s a tropical paradise.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rgbClr val="FF0000"/>
                </a:solidFill>
                <a:latin typeface="FrutigerLTStd-Italic"/>
              </a:rPr>
              <a:t>Cairns is special because there’s so much to do.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1154D-F62F-1A83-DB80-61E4158E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3" y="640466"/>
            <a:ext cx="6955973" cy="1768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00C79-D8B6-BF99-3562-A950B350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486" y="58297"/>
            <a:ext cx="5094515" cy="3068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3916A-D1D3-1BD3-0356-3C74DA97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377" y="3127190"/>
            <a:ext cx="5536624" cy="3365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9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CDDF3-2A2E-9637-FABB-508BDEC9B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296" y="551142"/>
            <a:ext cx="4720439" cy="57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86565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ED35C9-E5E9-2CEC-B1CC-6CFCF29D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7" y="1012370"/>
            <a:ext cx="3077470" cy="5164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D2CDA0-E1EA-99F0-8E55-2EF399B0E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734" y="510463"/>
            <a:ext cx="9316750" cy="1848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B6122-BB04-E09B-02E6-023A40FB7C87}"/>
              </a:ext>
            </a:extLst>
          </p:cNvPr>
          <p:cNvSpPr txBox="1"/>
          <p:nvPr/>
        </p:nvSpPr>
        <p:spPr>
          <a:xfrm>
            <a:off x="8484425" y="1434517"/>
            <a:ext cx="4490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C9243F"/>
                </a:solidFill>
                <a:effectLst/>
              </a:rPr>
              <a:t>fixed future arrangement</a:t>
            </a:r>
            <a:r>
              <a:rPr lang="en-US" sz="2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BBFF2-741C-8D5B-D7FD-5BC45187140C}"/>
              </a:ext>
            </a:extLst>
          </p:cNvPr>
          <p:cNvSpPr txBox="1"/>
          <p:nvPr/>
        </p:nvSpPr>
        <p:spPr>
          <a:xfrm>
            <a:off x="8658596" y="1926602"/>
            <a:ext cx="4490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9243F"/>
                </a:solidFill>
              </a:rPr>
              <a:t>a future plan/intention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99135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9FA1-2B54-20F5-B3BC-BEB0AA1E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18F50-867B-1001-146A-397EAC65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93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Fixed arrangement: </a:t>
            </a:r>
            <a:r>
              <a:rPr lang="en-US" sz="3600" b="0" dirty="0">
                <a:solidFill>
                  <a:srgbClr val="FF0000"/>
                </a:solidFill>
                <a:effectLst/>
              </a:rPr>
              <a:t>This weekend I’m going fishing with my dad and brother. </a:t>
            </a:r>
          </a:p>
          <a:p>
            <a:pPr marL="0" indent="0">
              <a:buNone/>
            </a:pPr>
            <a:r>
              <a:rPr lang="en-US" sz="3600" b="0" dirty="0">
                <a:solidFill>
                  <a:srgbClr val="002060"/>
                </a:solidFill>
                <a:effectLst/>
              </a:rPr>
              <a:t>What you are going to do: </a:t>
            </a:r>
            <a:r>
              <a:rPr lang="en-US" sz="3600" b="0" dirty="0">
                <a:solidFill>
                  <a:srgbClr val="FF0000"/>
                </a:solidFill>
                <a:effectLst/>
              </a:rPr>
              <a:t>We’re going to catch lots of fish!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E0DC6-527A-88AF-62A9-1B8B500B7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61" y="796277"/>
            <a:ext cx="11604477" cy="13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11" y="601724"/>
            <a:ext cx="8740780" cy="5789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6977" y="4021574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42150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29F450-8281-5301-0A11-E480503B376B}"/>
              </a:ext>
            </a:extLst>
          </p:cNvPr>
          <p:cNvSpPr txBox="1"/>
          <p:nvPr/>
        </p:nvSpPr>
        <p:spPr>
          <a:xfrm>
            <a:off x="160421" y="689811"/>
            <a:ext cx="196467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Pre-listening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D4CD6-CB9B-5F04-17F3-FC190E6AC206}"/>
              </a:ext>
            </a:extLst>
          </p:cNvPr>
          <p:cNvSpPr txBox="1"/>
          <p:nvPr/>
        </p:nvSpPr>
        <p:spPr>
          <a:xfrm>
            <a:off x="2374232" y="689811"/>
            <a:ext cx="654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Underline the key words.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D1F26-31F7-D516-7207-093136B6E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94" y="1471077"/>
            <a:ext cx="11455212" cy="33419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35449E-8859-77FE-3753-974121476AB0}"/>
              </a:ext>
            </a:extLst>
          </p:cNvPr>
          <p:cNvCxnSpPr>
            <a:cxnSpLocks/>
          </p:cNvCxnSpPr>
          <p:nvPr/>
        </p:nvCxnSpPr>
        <p:spPr>
          <a:xfrm>
            <a:off x="4322487" y="2081998"/>
            <a:ext cx="8655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50C178-F5B1-1CFD-3336-3B0AAF5686DD}"/>
              </a:ext>
            </a:extLst>
          </p:cNvPr>
          <p:cNvCxnSpPr>
            <a:cxnSpLocks/>
          </p:cNvCxnSpPr>
          <p:nvPr/>
        </p:nvCxnSpPr>
        <p:spPr>
          <a:xfrm>
            <a:off x="6028733" y="2081998"/>
            <a:ext cx="165222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63DBE0-0CB7-B4DB-41CE-2E8988BE77FC}"/>
              </a:ext>
            </a:extLst>
          </p:cNvPr>
          <p:cNvCxnSpPr>
            <a:cxnSpLocks/>
          </p:cNvCxnSpPr>
          <p:nvPr/>
        </p:nvCxnSpPr>
        <p:spPr>
          <a:xfrm>
            <a:off x="1678692" y="2821082"/>
            <a:ext cx="22195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2D7DE6-F2BE-6DF8-2813-82EC5DFCA258}"/>
              </a:ext>
            </a:extLst>
          </p:cNvPr>
          <p:cNvCxnSpPr>
            <a:cxnSpLocks/>
          </p:cNvCxnSpPr>
          <p:nvPr/>
        </p:nvCxnSpPr>
        <p:spPr>
          <a:xfrm>
            <a:off x="4362816" y="2821082"/>
            <a:ext cx="229924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AABAEF-B68B-1D1C-251D-D7A9DAD6C8B3}"/>
              </a:ext>
            </a:extLst>
          </p:cNvPr>
          <p:cNvCxnSpPr>
            <a:cxnSpLocks/>
          </p:cNvCxnSpPr>
          <p:nvPr/>
        </p:nvCxnSpPr>
        <p:spPr>
          <a:xfrm>
            <a:off x="2125091" y="3431406"/>
            <a:ext cx="219739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8CE294-27E5-1E8F-D655-C38D167B9BCE}"/>
              </a:ext>
            </a:extLst>
          </p:cNvPr>
          <p:cNvCxnSpPr>
            <a:cxnSpLocks/>
          </p:cNvCxnSpPr>
          <p:nvPr/>
        </p:nvCxnSpPr>
        <p:spPr>
          <a:xfrm>
            <a:off x="4864917" y="3429000"/>
            <a:ext cx="19899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4C3F0A-D9F4-A3B9-8F55-5A31378CC397}"/>
              </a:ext>
            </a:extLst>
          </p:cNvPr>
          <p:cNvCxnSpPr>
            <a:cxnSpLocks/>
          </p:cNvCxnSpPr>
          <p:nvPr/>
        </p:nvCxnSpPr>
        <p:spPr>
          <a:xfrm>
            <a:off x="1678692" y="4125686"/>
            <a:ext cx="24024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F7D8E2-5548-D767-E3B2-E31DF59A4586}"/>
              </a:ext>
            </a:extLst>
          </p:cNvPr>
          <p:cNvCxnSpPr>
            <a:cxnSpLocks/>
          </p:cNvCxnSpPr>
          <p:nvPr/>
        </p:nvCxnSpPr>
        <p:spPr>
          <a:xfrm>
            <a:off x="5642191" y="4081284"/>
            <a:ext cx="16972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16C66D-E0C8-12C5-ACB7-93E888D08FC2}"/>
              </a:ext>
            </a:extLst>
          </p:cNvPr>
          <p:cNvCxnSpPr>
            <a:cxnSpLocks/>
          </p:cNvCxnSpPr>
          <p:nvPr/>
        </p:nvCxnSpPr>
        <p:spPr>
          <a:xfrm>
            <a:off x="1626183" y="4728571"/>
            <a:ext cx="1162279" cy="503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148C15-59B9-F014-21B1-74A0E8793766}"/>
              </a:ext>
            </a:extLst>
          </p:cNvPr>
          <p:cNvCxnSpPr>
            <a:cxnSpLocks/>
          </p:cNvCxnSpPr>
          <p:nvPr/>
        </p:nvCxnSpPr>
        <p:spPr>
          <a:xfrm>
            <a:off x="3005433" y="4728571"/>
            <a:ext cx="7484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EA62A6-809D-6E8D-C84B-1D30887AEDCC}"/>
              </a:ext>
            </a:extLst>
          </p:cNvPr>
          <p:cNvCxnSpPr>
            <a:cxnSpLocks/>
          </p:cNvCxnSpPr>
          <p:nvPr/>
        </p:nvCxnSpPr>
        <p:spPr>
          <a:xfrm>
            <a:off x="4418518" y="4749181"/>
            <a:ext cx="8927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4DB09F-8675-B395-CE69-7FAB49AE0DAC}"/>
              </a:ext>
            </a:extLst>
          </p:cNvPr>
          <p:cNvCxnSpPr>
            <a:cxnSpLocks/>
          </p:cNvCxnSpPr>
          <p:nvPr/>
        </p:nvCxnSpPr>
        <p:spPr>
          <a:xfrm flipV="1">
            <a:off x="6478145" y="4728571"/>
            <a:ext cx="1722579" cy="236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11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BB5E4-6C74-F65B-29F9-87DADCC7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D2-33">
            <a:hlinkClick r:id="" action="ppaction://media"/>
            <a:extLst>
              <a:ext uri="{FF2B5EF4-FFF2-40B4-BE49-F238E27FC236}">
                <a16:creationId xmlns:a16="http://schemas.microsoft.com/office/drawing/2014/main" id="{84E3E036-4249-050B-037F-9AA28446B1B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405" y="5236426"/>
            <a:ext cx="665445" cy="66544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EDDFA-7ED1-8ECC-F24F-EFFA8BF9FCCA}"/>
              </a:ext>
            </a:extLst>
          </p:cNvPr>
          <p:cNvSpPr txBox="1"/>
          <p:nvPr/>
        </p:nvSpPr>
        <p:spPr>
          <a:xfrm>
            <a:off x="208547" y="363812"/>
            <a:ext cx="194109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While-listening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56BD34-2B02-E734-3D72-A02791D062B8}"/>
              </a:ext>
            </a:extLst>
          </p:cNvPr>
          <p:cNvSpPr/>
          <p:nvPr/>
        </p:nvSpPr>
        <p:spPr>
          <a:xfrm>
            <a:off x="208547" y="759378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decide if the statements (1-4) are R (right), W (wrong) or DS (Doesn’t Say).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2AFE04-AF6B-7C18-2E89-3C16A39D80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48639"/>
            <a:ext cx="11455212" cy="24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962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9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C405-C5B3-8B5C-9FDA-414F0391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9571"/>
            <a:ext cx="10515600" cy="357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Hi, Lisa. I'm fine! I'm on holiday with my family in New Zealand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. It's near Australia.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EA16D6-A402-FA56-CC1C-B7FBFA513D72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FBFE3-CE9D-71DB-35D0-8178D923875A}"/>
              </a:ext>
            </a:extLst>
          </p:cNvPr>
          <p:cNvSpPr/>
          <p:nvPr/>
        </p:nvSpPr>
        <p:spPr>
          <a:xfrm>
            <a:off x="2114325" y="500585"/>
            <a:ext cx="9515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FB6F2-95D8-7BC1-DF7D-197425A05195}"/>
              </a:ext>
            </a:extLst>
          </p:cNvPr>
          <p:cNvSpPr txBox="1"/>
          <p:nvPr/>
        </p:nvSpPr>
        <p:spPr>
          <a:xfrm>
            <a:off x="229352" y="5364427"/>
            <a:ext cx="28699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IS THIS ANSWER?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8DEC2-E9D7-B04A-0904-33749B3EDC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5" y="1825625"/>
            <a:ext cx="7945070" cy="558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54E8EC-5D6D-E0BC-AD8B-200A3A283ABE}"/>
              </a:ext>
            </a:extLst>
          </p:cNvPr>
          <p:cNvSpPr/>
          <p:nvPr/>
        </p:nvSpPr>
        <p:spPr>
          <a:xfrm>
            <a:off x="7776349" y="1541306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pic>
        <p:nvPicPr>
          <p:cNvPr id="10" name="CD2-33">
            <a:hlinkClick r:id="" action="ppaction://media"/>
            <a:extLst>
              <a:ext uri="{FF2B5EF4-FFF2-40B4-BE49-F238E27FC236}">
                <a16:creationId xmlns:a16="http://schemas.microsoft.com/office/drawing/2014/main" id="{5A5090F5-C7B8-2B94-BB91-BF73703CCF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2" end="3203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405" y="5236426"/>
            <a:ext cx="665445" cy="6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43789" y="120304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555928" y="1939451"/>
            <a:ext cx="3256378" cy="66247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555928" y="422547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730F68D6-B520-9445-2245-D92F70806AD0}"/>
              </a:ext>
            </a:extLst>
          </p:cNvPr>
          <p:cNvSpPr/>
          <p:nvPr/>
        </p:nvSpPr>
        <p:spPr>
          <a:xfrm>
            <a:off x="1543789" y="2696943"/>
            <a:ext cx="3256378" cy="66247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5EA1ECF6-71CA-C694-79E4-6B880DA01E29}"/>
              </a:ext>
            </a:extLst>
          </p:cNvPr>
          <p:cNvSpPr/>
          <p:nvPr/>
        </p:nvSpPr>
        <p:spPr>
          <a:xfrm>
            <a:off x="1543789" y="3440000"/>
            <a:ext cx="3256378" cy="6624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9C706122-0016-8028-E891-720FEF193C1E}"/>
              </a:ext>
            </a:extLst>
          </p:cNvPr>
          <p:cNvSpPr/>
          <p:nvPr/>
        </p:nvSpPr>
        <p:spPr>
          <a:xfrm>
            <a:off x="1543789" y="420544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6DBEAEB-934C-4212-732B-279B8DF9F0A4}"/>
              </a:ext>
            </a:extLst>
          </p:cNvPr>
          <p:cNvSpPr/>
          <p:nvPr/>
        </p:nvSpPr>
        <p:spPr>
          <a:xfrm>
            <a:off x="1543789" y="497072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01E92E4A-84E3-4174-24E1-FE3050CC2612}"/>
              </a:ext>
            </a:extLst>
          </p:cNvPr>
          <p:cNvSpPr/>
          <p:nvPr/>
        </p:nvSpPr>
        <p:spPr>
          <a:xfrm>
            <a:off x="1543789" y="573616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769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9F9338-B3C2-EC7E-36E2-F2C03E742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38" y="1723033"/>
            <a:ext cx="8491653" cy="7787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C405-C5B3-8B5C-9FDA-414F0391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9571"/>
            <a:ext cx="10515600" cy="357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Not really.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It's sunny in the mornings, but it</a:t>
            </a:r>
            <a:b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</a:b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rains every day in the afternoon.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EA16D6-A402-FA56-CC1C-B7FBFA513D72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FBFE3-CE9D-71DB-35D0-8178D923875A}"/>
              </a:ext>
            </a:extLst>
          </p:cNvPr>
          <p:cNvSpPr/>
          <p:nvPr/>
        </p:nvSpPr>
        <p:spPr>
          <a:xfrm>
            <a:off x="2178120" y="501399"/>
            <a:ext cx="9515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E8EC-5D6D-E0BC-AD8B-200A3A283ABE}"/>
              </a:ext>
            </a:extLst>
          </p:cNvPr>
          <p:cNvSpPr/>
          <p:nvPr/>
        </p:nvSpPr>
        <p:spPr>
          <a:xfrm>
            <a:off x="9028525" y="1578480"/>
            <a:ext cx="800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</a:p>
        </p:txBody>
      </p:sp>
      <p:pic>
        <p:nvPicPr>
          <p:cNvPr id="10" name="CD2-33">
            <a:hlinkClick r:id="" action="ppaction://media"/>
            <a:extLst>
              <a:ext uri="{FF2B5EF4-FFF2-40B4-BE49-F238E27FC236}">
                <a16:creationId xmlns:a16="http://schemas.microsoft.com/office/drawing/2014/main" id="{01CC9659-65AD-6904-8139-431B2CA94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32" end="2493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405" y="5236426"/>
            <a:ext cx="665445" cy="665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59EAC-5A9F-5918-D7C7-5C9975ECC52D}"/>
              </a:ext>
            </a:extLst>
          </p:cNvPr>
          <p:cNvSpPr txBox="1"/>
          <p:nvPr/>
        </p:nvSpPr>
        <p:spPr>
          <a:xfrm>
            <a:off x="229352" y="5364427"/>
            <a:ext cx="28699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IS THIS ANSWER?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77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C405-C5B3-8B5C-9FDA-414F0391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9571"/>
            <a:ext cx="10515600" cy="357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In Tongariro National Park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. Our hotel is in the</a:t>
            </a:r>
            <a:b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</a:b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rainforest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. It's amazing!</a:t>
            </a:r>
            <a:r>
              <a:rPr lang="en-US" sz="4800" dirty="0"/>
              <a:t>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EA16D6-A402-FA56-CC1C-B7FBFA513D72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FBFE3-CE9D-71DB-35D0-8178D923875A}"/>
              </a:ext>
            </a:extLst>
          </p:cNvPr>
          <p:cNvSpPr/>
          <p:nvPr/>
        </p:nvSpPr>
        <p:spPr>
          <a:xfrm>
            <a:off x="2156855" y="433898"/>
            <a:ext cx="9515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E8EC-5D6D-E0BC-AD8B-200A3A283ABE}"/>
              </a:ext>
            </a:extLst>
          </p:cNvPr>
          <p:cNvSpPr/>
          <p:nvPr/>
        </p:nvSpPr>
        <p:spPr>
          <a:xfrm>
            <a:off x="9822863" y="1534670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A0482-A2E9-104D-05EB-F7470BC52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481272"/>
            <a:ext cx="8539389" cy="1005960"/>
          </a:xfrm>
          <a:prstGeom prst="rect">
            <a:avLst/>
          </a:prstGeom>
        </p:spPr>
      </p:pic>
      <p:pic>
        <p:nvPicPr>
          <p:cNvPr id="10" name="CD2-33">
            <a:hlinkClick r:id="" action="ppaction://media"/>
            <a:extLst>
              <a:ext uri="{FF2B5EF4-FFF2-40B4-BE49-F238E27FC236}">
                <a16:creationId xmlns:a16="http://schemas.microsoft.com/office/drawing/2014/main" id="{1A5AC533-76B8-C2CC-8DF9-E988C6F19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61" end="1748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405" y="5236426"/>
            <a:ext cx="665445" cy="665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5C99EF-6B00-EA73-0B95-D2A0149939BF}"/>
              </a:ext>
            </a:extLst>
          </p:cNvPr>
          <p:cNvSpPr txBox="1"/>
          <p:nvPr/>
        </p:nvSpPr>
        <p:spPr>
          <a:xfrm>
            <a:off x="229352" y="5364427"/>
            <a:ext cx="28699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IS THIS ANSWER?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876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C405-C5B3-8B5C-9FDA-414F0391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9571"/>
            <a:ext cx="10515600" cy="357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231F20"/>
                </a:solidFill>
                <a:effectLst/>
                <a:latin typeface="FrutigerLTStd-BoldItalic"/>
              </a:rPr>
              <a:t>Angela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FrutigerLTStd-BoldItalic"/>
              </a:rPr>
              <a:t>: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In the mornings, we go on treks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to see lakes</a:t>
            </a:r>
            <a:b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and waterfalls.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EA16D6-A402-FA56-CC1C-B7FBFA513D72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FBFE3-CE9D-71DB-35D0-8178D923875A}"/>
              </a:ext>
            </a:extLst>
          </p:cNvPr>
          <p:cNvSpPr/>
          <p:nvPr/>
        </p:nvSpPr>
        <p:spPr>
          <a:xfrm>
            <a:off x="2147296" y="469934"/>
            <a:ext cx="9515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E8EC-5D6D-E0BC-AD8B-200A3A283ABE}"/>
              </a:ext>
            </a:extLst>
          </p:cNvPr>
          <p:cNvSpPr/>
          <p:nvPr/>
        </p:nvSpPr>
        <p:spPr>
          <a:xfrm>
            <a:off x="10242508" y="1523799"/>
            <a:ext cx="800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29B4A-617D-7349-E8C4-66B1E43BA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746" y="1450162"/>
            <a:ext cx="9404308" cy="954107"/>
          </a:xfrm>
          <a:prstGeom prst="rect">
            <a:avLst/>
          </a:prstGeom>
        </p:spPr>
      </p:pic>
      <p:pic>
        <p:nvPicPr>
          <p:cNvPr id="10" name="CD2-33">
            <a:hlinkClick r:id="" action="ppaction://media"/>
            <a:extLst>
              <a:ext uri="{FF2B5EF4-FFF2-40B4-BE49-F238E27FC236}">
                <a16:creationId xmlns:a16="http://schemas.microsoft.com/office/drawing/2014/main" id="{91FF3D6F-3256-17EA-2F4D-4AC820DEB7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59" end="1185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405" y="5236426"/>
            <a:ext cx="665445" cy="665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B3D79-C2DF-7ECF-4EF5-F501A7B5DA89}"/>
              </a:ext>
            </a:extLst>
          </p:cNvPr>
          <p:cNvSpPr txBox="1"/>
          <p:nvPr/>
        </p:nvSpPr>
        <p:spPr>
          <a:xfrm>
            <a:off x="229352" y="5364427"/>
            <a:ext cx="28699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IS THIS ANSWER?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11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BC263-986F-BF97-BD30-238A7ADCB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886" y="1276708"/>
            <a:ext cx="10515600" cy="56049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1. Where is Angela going on holiday?</a:t>
            </a:r>
          </a:p>
          <a:p>
            <a:pPr marL="0" indent="0">
              <a:buNone/>
            </a:pPr>
            <a:r>
              <a:rPr lang="en-US" sz="3200" dirty="0"/>
              <a:t>A. In New Zealand 	B. In Australia 	C. In America</a:t>
            </a:r>
          </a:p>
          <a:p>
            <a:pPr marL="0" indent="0">
              <a:buNone/>
            </a:pPr>
            <a:r>
              <a:rPr lang="en-US" sz="3200" dirty="0"/>
              <a:t>2. What’s the weather like in the mornings?</a:t>
            </a:r>
          </a:p>
          <a:p>
            <a:pPr marL="0" indent="0">
              <a:buNone/>
            </a:pPr>
            <a:r>
              <a:rPr lang="en-US" sz="3200" dirty="0"/>
              <a:t>A. cloudy 			B. rainy 		C. sunny</a:t>
            </a:r>
          </a:p>
          <a:p>
            <a:pPr marL="0" indent="0">
              <a:buNone/>
            </a:pPr>
            <a:r>
              <a:rPr lang="en-US" sz="3200" dirty="0"/>
              <a:t>3. What can Angela see on her holiday?</a:t>
            </a:r>
          </a:p>
          <a:p>
            <a:pPr marL="514350" indent="-514350">
              <a:buAutoNum type="alphaUcPeriod"/>
            </a:pPr>
            <a:r>
              <a:rPr lang="en-US" sz="3200" dirty="0"/>
              <a:t>The sea			B. The lakes		C. The mountain</a:t>
            </a:r>
          </a:p>
          <a:p>
            <a:pPr marL="0" indent="0">
              <a:buNone/>
            </a:pPr>
            <a:r>
              <a:rPr lang="en-US" sz="3200" dirty="0"/>
              <a:t>4. When will Angela meet her friend again?</a:t>
            </a:r>
          </a:p>
          <a:p>
            <a:pPr marL="514350" indent="-514350">
              <a:buAutoNum type="alphaUcPeriod"/>
            </a:pPr>
            <a:r>
              <a:rPr lang="en-US" sz="3200" dirty="0"/>
              <a:t>This weekend 		</a:t>
            </a:r>
          </a:p>
          <a:p>
            <a:pPr marL="514350" indent="-514350">
              <a:buAutoNum type="alphaUcPeriod"/>
            </a:pPr>
            <a:r>
              <a:rPr lang="en-US" sz="3200" dirty="0"/>
              <a:t>When she gets back to school		</a:t>
            </a:r>
          </a:p>
          <a:p>
            <a:pPr marL="514350" indent="-514350">
              <a:buAutoNum type="alphaUcPeriod"/>
            </a:pPr>
            <a:r>
              <a:rPr lang="en-US" sz="3200" dirty="0"/>
              <a:t>After her holiday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BF676E-C5E3-8593-7326-579F8D65D926}"/>
              </a:ext>
            </a:extLst>
          </p:cNvPr>
          <p:cNvSpPr/>
          <p:nvPr/>
        </p:nvSpPr>
        <p:spPr>
          <a:xfrm>
            <a:off x="208547" y="641684"/>
            <a:ext cx="1684421" cy="5133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5C1E4-824E-9E6E-00C4-79D5032262EB}"/>
              </a:ext>
            </a:extLst>
          </p:cNvPr>
          <p:cNvSpPr txBox="1"/>
          <p:nvPr/>
        </p:nvSpPr>
        <p:spPr>
          <a:xfrm>
            <a:off x="2454442" y="641684"/>
            <a:ext cx="9095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Listen again and choose the best answer.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7D45C2-43DE-092F-9878-674FE4617252}"/>
              </a:ext>
            </a:extLst>
          </p:cNvPr>
          <p:cNvCxnSpPr>
            <a:cxnSpLocks/>
          </p:cNvCxnSpPr>
          <p:nvPr/>
        </p:nvCxnSpPr>
        <p:spPr>
          <a:xfrm>
            <a:off x="1878886" y="1692348"/>
            <a:ext cx="99978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2DF915-10F4-C329-1E80-45179B63C088}"/>
              </a:ext>
            </a:extLst>
          </p:cNvPr>
          <p:cNvCxnSpPr>
            <a:cxnSpLocks/>
          </p:cNvCxnSpPr>
          <p:nvPr/>
        </p:nvCxnSpPr>
        <p:spPr>
          <a:xfrm flipV="1">
            <a:off x="3369611" y="1675201"/>
            <a:ext cx="1058456" cy="124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A13E3B-EF1C-9B03-7AB3-1AAD637B5EA1}"/>
              </a:ext>
            </a:extLst>
          </p:cNvPr>
          <p:cNvCxnSpPr>
            <a:cxnSpLocks/>
          </p:cNvCxnSpPr>
          <p:nvPr/>
        </p:nvCxnSpPr>
        <p:spPr>
          <a:xfrm>
            <a:off x="4593745" y="1687665"/>
            <a:ext cx="26875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9D676E-7F62-C951-FC57-1EAD860316EB}"/>
              </a:ext>
            </a:extLst>
          </p:cNvPr>
          <p:cNvCxnSpPr>
            <a:cxnSpLocks/>
          </p:cNvCxnSpPr>
          <p:nvPr/>
        </p:nvCxnSpPr>
        <p:spPr>
          <a:xfrm flipV="1">
            <a:off x="1864834" y="2720390"/>
            <a:ext cx="834826" cy="85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984EB1-34A0-40AD-D362-FE161EC4412C}"/>
              </a:ext>
            </a:extLst>
          </p:cNvPr>
          <p:cNvCxnSpPr>
            <a:cxnSpLocks/>
          </p:cNvCxnSpPr>
          <p:nvPr/>
        </p:nvCxnSpPr>
        <p:spPr>
          <a:xfrm>
            <a:off x="3728152" y="2718351"/>
            <a:ext cx="1292581" cy="102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6BE78C-45BC-25D1-E155-8ED3889BCAAA}"/>
              </a:ext>
            </a:extLst>
          </p:cNvPr>
          <p:cNvCxnSpPr>
            <a:cxnSpLocks/>
          </p:cNvCxnSpPr>
          <p:nvPr/>
        </p:nvCxnSpPr>
        <p:spPr>
          <a:xfrm>
            <a:off x="6880299" y="2703282"/>
            <a:ext cx="1518634" cy="1319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24409-A480-B52C-A03B-FF6EF569FA01}"/>
              </a:ext>
            </a:extLst>
          </p:cNvPr>
          <p:cNvCxnSpPr>
            <a:cxnSpLocks/>
          </p:cNvCxnSpPr>
          <p:nvPr/>
        </p:nvCxnSpPr>
        <p:spPr>
          <a:xfrm>
            <a:off x="1864834" y="3756631"/>
            <a:ext cx="8348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786AF3-14D1-E177-DB4D-82F1CF1D5710}"/>
              </a:ext>
            </a:extLst>
          </p:cNvPr>
          <p:cNvCxnSpPr>
            <a:cxnSpLocks/>
          </p:cNvCxnSpPr>
          <p:nvPr/>
        </p:nvCxnSpPr>
        <p:spPr>
          <a:xfrm>
            <a:off x="3480581" y="3765173"/>
            <a:ext cx="1723382" cy="298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075627-7B6F-C67D-E750-D914573F60C1}"/>
              </a:ext>
            </a:extLst>
          </p:cNvPr>
          <p:cNvCxnSpPr>
            <a:cxnSpLocks/>
          </p:cNvCxnSpPr>
          <p:nvPr/>
        </p:nvCxnSpPr>
        <p:spPr>
          <a:xfrm flipV="1">
            <a:off x="6509370" y="3756631"/>
            <a:ext cx="1130246" cy="180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F7D06-E133-6DB4-A470-73B437352505}"/>
              </a:ext>
            </a:extLst>
          </p:cNvPr>
          <p:cNvCxnSpPr>
            <a:cxnSpLocks/>
          </p:cNvCxnSpPr>
          <p:nvPr/>
        </p:nvCxnSpPr>
        <p:spPr>
          <a:xfrm>
            <a:off x="1870062" y="4793179"/>
            <a:ext cx="90700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DE3F7B-FEC0-39FB-ED7D-92F66ACB6929}"/>
              </a:ext>
            </a:extLst>
          </p:cNvPr>
          <p:cNvCxnSpPr>
            <a:cxnSpLocks/>
          </p:cNvCxnSpPr>
          <p:nvPr/>
        </p:nvCxnSpPr>
        <p:spPr>
          <a:xfrm flipV="1">
            <a:off x="3595330" y="4768065"/>
            <a:ext cx="1069803" cy="850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14A910-5AF0-EF18-4322-BD72FD30727E}"/>
              </a:ext>
            </a:extLst>
          </p:cNvPr>
          <p:cNvCxnSpPr>
            <a:cxnSpLocks/>
          </p:cNvCxnSpPr>
          <p:nvPr/>
        </p:nvCxnSpPr>
        <p:spPr>
          <a:xfrm flipV="1">
            <a:off x="4800603" y="4776572"/>
            <a:ext cx="795864" cy="93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1A8A50-B764-51EA-09BF-FBD7BE32F843}"/>
              </a:ext>
            </a:extLst>
          </p:cNvPr>
          <p:cNvCxnSpPr>
            <a:cxnSpLocks/>
          </p:cNvCxnSpPr>
          <p:nvPr/>
        </p:nvCxnSpPr>
        <p:spPr>
          <a:xfrm flipV="1">
            <a:off x="6398412" y="4793179"/>
            <a:ext cx="981370" cy="26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0C58BA-6E44-18F1-663A-551F74C8DC65}"/>
              </a:ext>
            </a:extLst>
          </p:cNvPr>
          <p:cNvCxnSpPr>
            <a:cxnSpLocks/>
          </p:cNvCxnSpPr>
          <p:nvPr/>
        </p:nvCxnSpPr>
        <p:spPr>
          <a:xfrm flipV="1">
            <a:off x="7526869" y="4785438"/>
            <a:ext cx="759609" cy="903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2-33">
            <a:hlinkClick r:id="" action="ppaction://media"/>
            <a:extLst>
              <a:ext uri="{FF2B5EF4-FFF2-40B4-BE49-F238E27FC236}">
                <a16:creationId xmlns:a16="http://schemas.microsoft.com/office/drawing/2014/main" id="{A6348A5C-A032-103D-ADF9-3D3F3B317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7558" y="688863"/>
            <a:ext cx="665445" cy="6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7AA2D-0AE6-0946-6CC6-98FF7C3F3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1. Where is Angela going on holiday?</a:t>
            </a:r>
          </a:p>
          <a:p>
            <a:pPr marL="0" indent="0">
              <a:buNone/>
            </a:pPr>
            <a:r>
              <a:rPr lang="en-US" sz="3600" dirty="0"/>
              <a:t>A. In New Zealand 	B. In Australia 	C. In America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48E1F9-A3DA-8F0F-1EB7-27EAC478181C}"/>
              </a:ext>
            </a:extLst>
          </p:cNvPr>
          <p:cNvSpPr/>
          <p:nvPr/>
        </p:nvSpPr>
        <p:spPr>
          <a:xfrm>
            <a:off x="731519" y="2394284"/>
            <a:ext cx="618309" cy="696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F2E8C-3F68-74CC-2858-54175A2A48B0}"/>
              </a:ext>
            </a:extLst>
          </p:cNvPr>
          <p:cNvSpPr txBox="1"/>
          <p:nvPr/>
        </p:nvSpPr>
        <p:spPr>
          <a:xfrm>
            <a:off x="838200" y="3462685"/>
            <a:ext cx="9818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Hi, Lisa. I'm fine!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I'm on holiday with my family in New Zealand.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It's near Australia.</a:t>
            </a:r>
            <a:r>
              <a:rPr lang="en-US" sz="3600" dirty="0"/>
              <a:t> </a:t>
            </a:r>
          </a:p>
        </p:txBody>
      </p:sp>
      <p:pic>
        <p:nvPicPr>
          <p:cNvPr id="7" name="CD2-33">
            <a:hlinkClick r:id="" action="ppaction://media"/>
            <a:extLst>
              <a:ext uri="{FF2B5EF4-FFF2-40B4-BE49-F238E27FC236}">
                <a16:creationId xmlns:a16="http://schemas.microsoft.com/office/drawing/2014/main" id="{72050CA6-C038-FD38-9791-DDCDFEE684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4" end="3191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405" y="5025710"/>
            <a:ext cx="665445" cy="6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7AA2D-0AE6-0946-6CC6-98FF7C3F3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2. What’s the weather like in the mornings?</a:t>
            </a:r>
          </a:p>
          <a:p>
            <a:pPr marL="0" indent="0">
              <a:buNone/>
            </a:pPr>
            <a:r>
              <a:rPr lang="en-US" sz="3600" dirty="0"/>
              <a:t>A. cloudy 			B. rainy 		C. sunny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48E1F9-A3DA-8F0F-1EB7-27EAC478181C}"/>
              </a:ext>
            </a:extLst>
          </p:cNvPr>
          <p:cNvSpPr/>
          <p:nvPr/>
        </p:nvSpPr>
        <p:spPr>
          <a:xfrm>
            <a:off x="7141029" y="2350181"/>
            <a:ext cx="597683" cy="696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F2E8C-3F68-74CC-2858-54175A2A48B0}"/>
              </a:ext>
            </a:extLst>
          </p:cNvPr>
          <p:cNvSpPr txBox="1"/>
          <p:nvPr/>
        </p:nvSpPr>
        <p:spPr>
          <a:xfrm>
            <a:off x="838200" y="3462685"/>
            <a:ext cx="9818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231F20"/>
                </a:solidFill>
                <a:effectLst/>
              </a:rPr>
              <a:t>Angela: </a:t>
            </a:r>
            <a:r>
              <a:rPr lang="en-US" sz="3600" b="0" i="0" dirty="0">
                <a:solidFill>
                  <a:srgbClr val="231F20"/>
                </a:solidFill>
                <a:effectLst/>
              </a:rPr>
              <a:t>Not really. 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It's sunny in the mornings</a:t>
            </a:r>
            <a:r>
              <a:rPr lang="en-US" sz="3600" b="0" i="0" dirty="0">
                <a:solidFill>
                  <a:srgbClr val="231F20"/>
                </a:solidFill>
                <a:effectLst/>
              </a:rPr>
              <a:t>, but it</a:t>
            </a:r>
            <a:br>
              <a:rPr lang="en-US" sz="3600" b="0" i="0" dirty="0">
                <a:solidFill>
                  <a:srgbClr val="231F20"/>
                </a:solidFill>
                <a:effectLst/>
              </a:rPr>
            </a:br>
            <a:r>
              <a:rPr lang="en-US" sz="3600" b="0" i="0" dirty="0">
                <a:solidFill>
                  <a:srgbClr val="231F20"/>
                </a:solidFill>
                <a:effectLst/>
              </a:rPr>
              <a:t>rains every day in the afternoon.</a:t>
            </a:r>
            <a:r>
              <a:rPr lang="en-US" sz="3600" dirty="0"/>
              <a:t> </a:t>
            </a:r>
          </a:p>
        </p:txBody>
      </p:sp>
      <p:pic>
        <p:nvPicPr>
          <p:cNvPr id="7" name="CD2-33">
            <a:hlinkClick r:id="" action="ppaction://media"/>
            <a:extLst>
              <a:ext uri="{FF2B5EF4-FFF2-40B4-BE49-F238E27FC236}">
                <a16:creationId xmlns:a16="http://schemas.microsoft.com/office/drawing/2014/main" id="{72050CA6-C038-FD38-9791-DDCDFEE684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72" end="2510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405" y="5025710"/>
            <a:ext cx="665445" cy="6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7AA2D-0AE6-0946-6CC6-98FF7C3F3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3. What can Angela see on her holiday?</a:t>
            </a:r>
          </a:p>
          <a:p>
            <a:pPr marL="514350" indent="-514350">
              <a:buAutoNum type="alphaUcPeriod"/>
            </a:pPr>
            <a:r>
              <a:rPr lang="en-US" sz="3600" dirty="0"/>
              <a:t>The sea	B. The lakes		C. The mountain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48E1F9-A3DA-8F0F-1EB7-27EAC478181C}"/>
              </a:ext>
            </a:extLst>
          </p:cNvPr>
          <p:cNvSpPr/>
          <p:nvPr/>
        </p:nvSpPr>
        <p:spPr>
          <a:xfrm>
            <a:off x="3455469" y="2350181"/>
            <a:ext cx="673769" cy="696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F2E8C-3F68-74CC-2858-54175A2A48B0}"/>
              </a:ext>
            </a:extLst>
          </p:cNvPr>
          <p:cNvSpPr txBox="1"/>
          <p:nvPr/>
        </p:nvSpPr>
        <p:spPr>
          <a:xfrm>
            <a:off x="838200" y="3462685"/>
            <a:ext cx="98189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In the mornings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, we go on treks to see lakes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and waterfalls.</a:t>
            </a:r>
            <a:r>
              <a:rPr lang="en-US" sz="5400" dirty="0"/>
              <a:t> </a:t>
            </a:r>
            <a:br>
              <a:rPr lang="en-US" sz="5400" dirty="0"/>
            </a:br>
            <a:endParaRPr lang="en-US" sz="5400" dirty="0"/>
          </a:p>
        </p:txBody>
      </p:sp>
      <p:pic>
        <p:nvPicPr>
          <p:cNvPr id="7" name="CD2-33">
            <a:hlinkClick r:id="" action="ppaction://media"/>
            <a:extLst>
              <a:ext uri="{FF2B5EF4-FFF2-40B4-BE49-F238E27FC236}">
                <a16:creationId xmlns:a16="http://schemas.microsoft.com/office/drawing/2014/main" id="{72050CA6-C038-FD38-9791-DDCDFEE684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7" end="1186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405" y="5025710"/>
            <a:ext cx="665445" cy="6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7AA2D-0AE6-0946-6CC6-98FF7C3F3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4. When will Angela meet her friend again?</a:t>
            </a:r>
          </a:p>
          <a:p>
            <a:pPr marL="514350" indent="-514350">
              <a:buAutoNum type="alphaUcPeriod"/>
            </a:pPr>
            <a:r>
              <a:rPr lang="en-US" sz="3600" dirty="0"/>
              <a:t>This weekend 		</a:t>
            </a:r>
          </a:p>
          <a:p>
            <a:pPr marL="514350" indent="-514350">
              <a:buAutoNum type="alphaUcPeriod"/>
            </a:pPr>
            <a:r>
              <a:rPr lang="en-US" sz="3600" dirty="0"/>
              <a:t>When she gets back to school		</a:t>
            </a:r>
          </a:p>
          <a:p>
            <a:pPr marL="514350" indent="-514350">
              <a:buAutoNum type="alphaUcPeriod"/>
            </a:pPr>
            <a:r>
              <a:rPr lang="en-US" sz="3600" dirty="0"/>
              <a:t>After her holiday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48E1F9-A3DA-8F0F-1EB7-27EAC478181C}"/>
              </a:ext>
            </a:extLst>
          </p:cNvPr>
          <p:cNvSpPr/>
          <p:nvPr/>
        </p:nvSpPr>
        <p:spPr>
          <a:xfrm>
            <a:off x="741145" y="3652948"/>
            <a:ext cx="608684" cy="696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F2E8C-3F68-74CC-2858-54175A2A48B0}"/>
              </a:ext>
            </a:extLst>
          </p:cNvPr>
          <p:cNvSpPr txBox="1"/>
          <p:nvPr/>
        </p:nvSpPr>
        <p:spPr>
          <a:xfrm>
            <a:off x="838200" y="4148547"/>
            <a:ext cx="98189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FrutigerLTStd-Roman"/>
              </a:rPr>
              <a:t>….. Maybe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FrutigerLTStd-Roman"/>
              </a:rPr>
              <a:t>we can meet when I get back</a:t>
            </a:r>
            <a:r>
              <a:rPr lang="en-US" sz="5400" i="0" dirty="0">
                <a:solidFill>
                  <a:srgbClr val="231F20"/>
                </a:solidFill>
                <a:effectLst/>
                <a:latin typeface="FrutigerLTStd-Roman"/>
              </a:rPr>
              <a:t>.</a:t>
            </a:r>
            <a:br>
              <a:rPr lang="en-US" sz="5400" dirty="0"/>
            </a:br>
            <a:endParaRPr lang="en-US" sz="5400" dirty="0"/>
          </a:p>
        </p:txBody>
      </p:sp>
      <p:pic>
        <p:nvPicPr>
          <p:cNvPr id="7" name="CD2-33">
            <a:hlinkClick r:id="" action="ppaction://media"/>
            <a:extLst>
              <a:ext uri="{FF2B5EF4-FFF2-40B4-BE49-F238E27FC236}">
                <a16:creationId xmlns:a16="http://schemas.microsoft.com/office/drawing/2014/main" id="{72050CA6-C038-FD38-9791-DDCDFEE684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14" end="578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405" y="5025710"/>
            <a:ext cx="665445" cy="6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5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FF2F5-B8AE-E77B-9B0D-6B18074DC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01" y="866724"/>
            <a:ext cx="11038114" cy="579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Lisa: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Hi, Angela! How are you?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Hi, Lisa. I'm fine! I'm on holiday with my family in New Zealand. It's near Australia.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Lisa: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Is it hot there?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Not really. It's sunny in the mornings, but it rains every day in the afternoon.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Lisa: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Where are you staying?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In Tongariro National Park. Our hotel is in the rainforest. It's amazing!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Lisa: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What do you do there?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Angela: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In the mornings, we go on treks to see lakes and waterfalls. We see lots of different animals, trees and plants, too. Maybe we can meet when I get back. We can look at my photos.</a:t>
            </a:r>
            <a:b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</a:br>
            <a:r>
              <a:rPr lang="en-US" b="1" i="1" dirty="0">
                <a:solidFill>
                  <a:srgbClr val="231F20"/>
                </a:solidFill>
                <a:effectLst/>
                <a:latin typeface="FrutigerLTStd-BoldItalic"/>
              </a:rPr>
              <a:t>Lisa: </a:t>
            </a:r>
            <a:r>
              <a:rPr lang="en-US" b="0" i="0" dirty="0">
                <a:solidFill>
                  <a:srgbClr val="231F20"/>
                </a:solidFill>
                <a:effectLst/>
                <a:latin typeface="FrutigerLTStd-Roman"/>
              </a:rPr>
              <a:t>That sounds great! See you then.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123A9-EFCA-1375-E919-707DAD554713}"/>
              </a:ext>
            </a:extLst>
          </p:cNvPr>
          <p:cNvSpPr txBox="1"/>
          <p:nvPr/>
        </p:nvSpPr>
        <p:spPr>
          <a:xfrm>
            <a:off x="0" y="25714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0A4B50-09F7-D66B-EF89-EDAF3E1A75D6}"/>
              </a:ext>
            </a:extLst>
          </p:cNvPr>
          <p:cNvSpPr/>
          <p:nvPr/>
        </p:nvSpPr>
        <p:spPr>
          <a:xfrm>
            <a:off x="2397966" y="164812"/>
            <a:ext cx="668072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again.</a:t>
            </a:r>
          </a:p>
        </p:txBody>
      </p:sp>
    </p:spTree>
    <p:extLst>
      <p:ext uri="{BB962C8B-B14F-4D97-AF65-F5344CB8AC3E}">
        <p14:creationId xmlns:p14="http://schemas.microsoft.com/office/powerpoint/2010/main" val="1702997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57E01-DBF7-CA0A-68B5-D4A915E7C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Discuss the following questions:</a:t>
            </a:r>
          </a:p>
          <a:p>
            <a:r>
              <a:rPr lang="en-US" sz="3200" dirty="0"/>
              <a:t>Where do you want to go on holiday? Why?</a:t>
            </a:r>
          </a:p>
          <a:p>
            <a:r>
              <a:rPr lang="en-US" sz="3200" dirty="0"/>
              <a:t>What kind of weather do you want to have on holiday? Why? </a:t>
            </a:r>
          </a:p>
          <a:p>
            <a:r>
              <a:rPr lang="en-US" sz="3200" dirty="0"/>
              <a:t>What activities do you want to do there?</a:t>
            </a:r>
          </a:p>
        </p:txBody>
      </p:sp>
      <p:pic>
        <p:nvPicPr>
          <p:cNvPr id="6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9917EE0-532D-2A95-C94F-B244E09C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219316-86FB-6581-E9F6-A5C24A827CE4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8EF74-AEC4-7789-5EE0-E81F03161F9B}"/>
              </a:ext>
            </a:extLst>
          </p:cNvPr>
          <p:cNvSpPr/>
          <p:nvPr/>
        </p:nvSpPr>
        <p:spPr>
          <a:xfrm>
            <a:off x="2337210" y="314781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3E7FA3C3-2E65-15B4-2D70-3EA10D521687}"/>
              </a:ext>
            </a:extLst>
          </p:cNvPr>
          <p:cNvSpPr/>
          <p:nvPr/>
        </p:nvSpPr>
        <p:spPr>
          <a:xfrm>
            <a:off x="406638" y="3538292"/>
            <a:ext cx="11378723" cy="2801013"/>
          </a:xfrm>
          <a:prstGeom prst="wedgeRoundRectCallout">
            <a:avLst>
              <a:gd name="adj1" fmla="val -6258"/>
              <a:gd name="adj2" fmla="val 6281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I want to go to Sapa on holiday because it is very beautiful and it has fresh air.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I want to have very cold weather on holiday because I hope to see the snow in Sapa.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I want to go on treks in the mountain, visit local villages, and eat local food.</a:t>
            </a:r>
          </a:p>
        </p:txBody>
      </p:sp>
    </p:spTree>
    <p:extLst>
      <p:ext uri="{BB962C8B-B14F-4D97-AF65-F5344CB8AC3E}">
        <p14:creationId xmlns:p14="http://schemas.microsoft.com/office/powerpoint/2010/main" val="6601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45092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use words related to holiday: </a:t>
            </a:r>
            <a:r>
              <a:rPr lang="en-US" sz="3600" b="1" i="1" dirty="0">
                <a:solidFill>
                  <a:srgbClr val="0070C0"/>
                </a:solidFill>
                <a:ea typeface="Times New Roman" panose="02020603050405020304" pitchFamily="18" charset="0"/>
              </a:rPr>
              <a:t>rainforest, lake, river, waterfall, island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talk about a fixed future arrangement, future plan/ intention.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listen for important details.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write a letter about their holiday.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552322" y="564991"/>
            <a:ext cx="10073147" cy="5728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4613" y="401780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97946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A48D1-3D40-8586-5DF0-AF028DF92C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1713" y="4103688"/>
            <a:ext cx="11190287" cy="1998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2. Sam wants to see the Great Barrier Reef, so he’s going on a boat tour.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3. People can see under the water because the boat has got a glass bottom.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A6363-A72C-806F-6DCE-48FBD855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8"/>
            <a:ext cx="11532256" cy="28629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C44B3D-7465-E855-0953-CB6A8A390261}"/>
              </a:ext>
            </a:extLst>
          </p:cNvPr>
          <p:cNvSpPr/>
          <p:nvPr/>
        </p:nvSpPr>
        <p:spPr>
          <a:xfrm>
            <a:off x="0" y="575722"/>
            <a:ext cx="2765804" cy="47869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Pre-writing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96999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DEE67-4E08-DCCF-B73F-33222AF0F780}"/>
              </a:ext>
            </a:extLst>
          </p:cNvPr>
          <p:cNvSpPr txBox="1"/>
          <p:nvPr/>
        </p:nvSpPr>
        <p:spPr>
          <a:xfrm>
            <a:off x="561474" y="673768"/>
            <a:ext cx="105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 Underline the key words and answer the questions.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9191C5-1CDB-9B52-666E-ED88A133E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4" y="1320099"/>
            <a:ext cx="11734971" cy="1823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322983-1965-C31C-4E31-D9A3F1517A0C}"/>
              </a:ext>
            </a:extLst>
          </p:cNvPr>
          <p:cNvSpPr/>
          <p:nvPr/>
        </p:nvSpPr>
        <p:spPr>
          <a:xfrm>
            <a:off x="8850086" y="2764971"/>
            <a:ext cx="3243943" cy="41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04587C-3E5D-5C22-09DB-B5134F6DCA15}"/>
              </a:ext>
            </a:extLst>
          </p:cNvPr>
          <p:cNvCxnSpPr>
            <a:cxnSpLocks/>
          </p:cNvCxnSpPr>
          <p:nvPr/>
        </p:nvCxnSpPr>
        <p:spPr>
          <a:xfrm>
            <a:off x="1667933" y="1789792"/>
            <a:ext cx="1118810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CAAAA9-B41B-16AB-6369-3D62DC514BF7}"/>
              </a:ext>
            </a:extLst>
          </p:cNvPr>
          <p:cNvCxnSpPr>
            <a:cxnSpLocks/>
          </p:cNvCxnSpPr>
          <p:nvPr/>
        </p:nvCxnSpPr>
        <p:spPr>
          <a:xfrm>
            <a:off x="4523586" y="1789792"/>
            <a:ext cx="1323761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D648A-3953-C7D1-FD5A-40193E737126}"/>
              </a:ext>
            </a:extLst>
          </p:cNvPr>
          <p:cNvCxnSpPr>
            <a:cxnSpLocks/>
          </p:cNvCxnSpPr>
          <p:nvPr/>
        </p:nvCxnSpPr>
        <p:spPr>
          <a:xfrm>
            <a:off x="6281693" y="1784651"/>
            <a:ext cx="80490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16957A-8426-C467-6A6E-6281D26C39C6}"/>
              </a:ext>
            </a:extLst>
          </p:cNvPr>
          <p:cNvCxnSpPr>
            <a:cxnSpLocks/>
          </p:cNvCxnSpPr>
          <p:nvPr/>
        </p:nvCxnSpPr>
        <p:spPr>
          <a:xfrm>
            <a:off x="7568626" y="1784651"/>
            <a:ext cx="771041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9A77F2-BDE9-90A0-2D1A-07B3B2A3B595}"/>
              </a:ext>
            </a:extLst>
          </p:cNvPr>
          <p:cNvCxnSpPr>
            <a:cxnSpLocks/>
          </p:cNvCxnSpPr>
          <p:nvPr/>
        </p:nvCxnSpPr>
        <p:spPr>
          <a:xfrm>
            <a:off x="9864302" y="1788583"/>
            <a:ext cx="1997498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A6A86C-EDDE-7E32-CED2-1BD91FDD0A97}"/>
              </a:ext>
            </a:extLst>
          </p:cNvPr>
          <p:cNvCxnSpPr>
            <a:cxnSpLocks/>
          </p:cNvCxnSpPr>
          <p:nvPr/>
        </p:nvCxnSpPr>
        <p:spPr>
          <a:xfrm>
            <a:off x="2085568" y="2228226"/>
            <a:ext cx="1826032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874E73-CBB8-CE05-378D-A0AAD5E1F995}"/>
              </a:ext>
            </a:extLst>
          </p:cNvPr>
          <p:cNvCxnSpPr>
            <a:cxnSpLocks/>
            <a:endCxn id="6" idx="3"/>
          </p:cNvCxnSpPr>
          <p:nvPr/>
        </p:nvCxnSpPr>
        <p:spPr>
          <a:xfrm>
            <a:off x="6096000" y="2228226"/>
            <a:ext cx="5867485" cy="3488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331753-417B-2DDC-9A7C-24E7530797A9}"/>
              </a:ext>
            </a:extLst>
          </p:cNvPr>
          <p:cNvCxnSpPr>
            <a:cxnSpLocks/>
          </p:cNvCxnSpPr>
          <p:nvPr/>
        </p:nvCxnSpPr>
        <p:spPr>
          <a:xfrm>
            <a:off x="1082934" y="2623598"/>
            <a:ext cx="2684733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0FCC03-F2DB-3D28-03D7-5CEEE23470C9}"/>
              </a:ext>
            </a:extLst>
          </p:cNvPr>
          <p:cNvCxnSpPr>
            <a:cxnSpLocks/>
          </p:cNvCxnSpPr>
          <p:nvPr/>
        </p:nvCxnSpPr>
        <p:spPr>
          <a:xfrm>
            <a:off x="4057919" y="2623598"/>
            <a:ext cx="3579014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03282A-1588-F760-647E-1F9DC22B9CC3}"/>
              </a:ext>
            </a:extLst>
          </p:cNvPr>
          <p:cNvCxnSpPr>
            <a:cxnSpLocks/>
          </p:cNvCxnSpPr>
          <p:nvPr/>
        </p:nvCxnSpPr>
        <p:spPr>
          <a:xfrm>
            <a:off x="8585085" y="2623598"/>
            <a:ext cx="3276715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B9E456-B2F1-48D2-5A4F-755CD835E895}"/>
              </a:ext>
            </a:extLst>
          </p:cNvPr>
          <p:cNvCxnSpPr>
            <a:cxnSpLocks/>
          </p:cNvCxnSpPr>
          <p:nvPr/>
        </p:nvCxnSpPr>
        <p:spPr>
          <a:xfrm>
            <a:off x="1082934" y="3083975"/>
            <a:ext cx="1914266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6075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C3572-BAD1-0888-F699-0963E5CC94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3143328"/>
            <a:ext cx="6096000" cy="3530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Write a letter.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Your English friend.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The information about your holiday: where you are, who you are with, what the weather is like, what you are doing now and what you are going to do tomorrow.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About 50-60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B5E78-CED9-C08D-D599-9D877F82E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4" y="1197549"/>
            <a:ext cx="11734971" cy="1823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79F8F-ABC6-9B61-88B0-F17CA221C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86" y="3388428"/>
            <a:ext cx="5889171" cy="2402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6E8973-7B50-624F-7218-FCCFDA3E5C2F}"/>
              </a:ext>
            </a:extLst>
          </p:cNvPr>
          <p:cNvSpPr/>
          <p:nvPr/>
        </p:nvSpPr>
        <p:spPr>
          <a:xfrm>
            <a:off x="8850086" y="2764971"/>
            <a:ext cx="3243943" cy="41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23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D78F-19B4-914B-B193-5F61ECA5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8127"/>
            <a:ext cx="10515600" cy="918370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your letter. Use the Present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ontinuous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talk about what you are doing now and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be going to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to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talk about 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you are going to do tomorrow.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44A4-54A7-6EE1-96A1-A8C933B95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797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Hi …………,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I'm having a great time here in ................................................................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……………………………………………………………………………………………………………..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  <a:latin typeface="FrutigerLTStd-Italic"/>
              </a:rPr>
              <a:t>…………………………………… </a:t>
            </a: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I'm so happy to be here!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See you!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</a:br>
            <a:r>
              <a:rPr lang="en-US" dirty="0">
                <a:solidFill>
                  <a:srgbClr val="FF0000"/>
                </a:solidFill>
              </a:rPr>
              <a:t>…………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2AC69-7D0E-B2AA-B9BC-20ADC613E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255"/>
            <a:ext cx="11060058" cy="17183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6BDC7A-E427-6787-D8BD-7110CF5268F5}"/>
              </a:ext>
            </a:extLst>
          </p:cNvPr>
          <p:cNvSpPr/>
          <p:nvPr/>
        </p:nvSpPr>
        <p:spPr>
          <a:xfrm>
            <a:off x="8654315" y="1411966"/>
            <a:ext cx="3243943" cy="41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44A4-54A7-6EE1-96A1-A8C933B95B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10429" y="3394423"/>
            <a:ext cx="10515600" cy="2960687"/>
          </a:xfrm>
        </p:spPr>
        <p:txBody>
          <a:bodyPr/>
          <a:lstStyle/>
          <a:p>
            <a:pPr marL="0" indent="0">
              <a:buNone/>
            </a:pP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Hi Michelle,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I'm having a great time here in Madeira! It’s a beautiful island in Portugal. I'm staying with my uncle and his family. It's sunny and hot here! Right now, I'm sitting in a café in Funchal. Tomorrow, I’m going to go sightseeing. I'm so happy to be here!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See you!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</a:br>
            <a:r>
              <a:rPr lang="en-US" sz="2800" b="0" i="1" dirty="0">
                <a:solidFill>
                  <a:srgbClr val="FF0000"/>
                </a:solidFill>
                <a:effectLst/>
                <a:latin typeface="FrutigerLTStd-Italic"/>
              </a:rPr>
              <a:t>An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2AC69-7D0E-B2AA-B9BC-20ADC613E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255"/>
            <a:ext cx="11060058" cy="17183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6BDC7A-E427-6787-D8BD-7110CF5268F5}"/>
              </a:ext>
            </a:extLst>
          </p:cNvPr>
          <p:cNvSpPr/>
          <p:nvPr/>
        </p:nvSpPr>
        <p:spPr>
          <a:xfrm>
            <a:off x="8762012" y="1415641"/>
            <a:ext cx="3243943" cy="41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B027AF-73A9-F51B-A9BB-9E709F85F50C}"/>
              </a:ext>
            </a:extLst>
          </p:cNvPr>
          <p:cNvSpPr txBox="1">
            <a:spLocks/>
          </p:cNvSpPr>
          <p:nvPr/>
        </p:nvSpPr>
        <p:spPr>
          <a:xfrm>
            <a:off x="838200" y="2124088"/>
            <a:ext cx="10515600" cy="918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Write your letter. Use the Present Continuous to talk about what you are doing now and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be going to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to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talk about what you are going to do tomorrow.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627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92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1D23B3-CA7D-7255-EB7B-BB5ECCA9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10" y="378197"/>
            <a:ext cx="7298619" cy="1411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F20E06-56BB-3B72-7823-400807304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814" y="718456"/>
            <a:ext cx="4793186" cy="55511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6B1D6F7-4AA3-E07A-8303-D7425C75AD54}"/>
              </a:ext>
            </a:extLst>
          </p:cNvPr>
          <p:cNvSpPr txBox="1">
            <a:spLocks/>
          </p:cNvSpPr>
          <p:nvPr/>
        </p:nvSpPr>
        <p:spPr>
          <a:xfrm>
            <a:off x="910831" y="1983408"/>
            <a:ext cx="6117263" cy="91837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i="1" dirty="0">
                <a:solidFill>
                  <a:srgbClr val="0070C0"/>
                </a:solidFill>
                <a:latin typeface="+mn-lt"/>
              </a:rPr>
              <a:t>You can use phrases from the Useful Language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49610-6570-799D-37DC-0E0DD22F3615}"/>
              </a:ext>
            </a:extLst>
          </p:cNvPr>
          <p:cNvSpPr txBox="1"/>
          <p:nvPr/>
        </p:nvSpPr>
        <p:spPr>
          <a:xfrm>
            <a:off x="365178" y="2901778"/>
            <a:ext cx="66629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</a:rPr>
              <a:t>Mark,</a:t>
            </a:r>
            <a:br>
              <a:rPr lang="en-US" sz="2800" b="0" i="0" dirty="0">
                <a:solidFill>
                  <a:srgbClr val="FF0000"/>
                </a:solidFill>
                <a:effectLst/>
              </a:rPr>
            </a:br>
            <a:r>
              <a:rPr lang="en-US" sz="2800" b="0" i="0" dirty="0">
                <a:solidFill>
                  <a:srgbClr val="FF0000"/>
                </a:solidFill>
                <a:effectLst/>
              </a:rPr>
              <a:t>How are things? What are you doing tomorrow? I’m going to the cinema. Why don’t you come with me? We can meet up at about 11:00. Let me know if you can make it.</a:t>
            </a:r>
          </a:p>
          <a:p>
            <a:r>
              <a:rPr lang="en-US" sz="2800" b="0" i="0" dirty="0">
                <a:solidFill>
                  <a:srgbClr val="FF0000"/>
                </a:solidFill>
                <a:effectLst/>
              </a:rPr>
              <a:t>Talk later.</a:t>
            </a:r>
            <a:br>
              <a:rPr lang="en-US" sz="2800" b="0" i="0" dirty="0">
                <a:solidFill>
                  <a:srgbClr val="FF0000"/>
                </a:solidFill>
                <a:effectLst/>
              </a:rPr>
            </a:br>
            <a:r>
              <a:rPr lang="en-US" sz="2800" dirty="0">
                <a:solidFill>
                  <a:srgbClr val="FF0000"/>
                </a:solidFill>
              </a:rPr>
              <a:t>Joe </a:t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4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143" y="26792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143" y="1490895"/>
            <a:ext cx="319199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Vocabulary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rainforest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lake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river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waterfall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island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6A2C40-A27C-EF67-F695-1F3D00162CC3}"/>
              </a:ext>
            </a:extLst>
          </p:cNvPr>
          <p:cNvSpPr/>
          <p:nvPr/>
        </p:nvSpPr>
        <p:spPr>
          <a:xfrm>
            <a:off x="4633315" y="1213896"/>
            <a:ext cx="702128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Speaking: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talk about a fixed future arrangement, future plan/intention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listen for important details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Writing: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write a letter about their holiday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638656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vocabulary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43).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(p. 43).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(p. 82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FF0000"/>
                </a:solidFill>
              </a:rPr>
              <a:t>Unit 4 Test 1</a:t>
            </a:r>
            <a:r>
              <a:rPr lang="en-US" sz="3600" i="1" dirty="0">
                <a:solidFill>
                  <a:srgbClr val="0070C0"/>
                </a:solidFill>
              </a:rPr>
              <a:t> in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Tập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Bổ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Trợ</a:t>
            </a:r>
            <a:r>
              <a:rPr lang="en-US" sz="3600" i="1" dirty="0">
                <a:solidFill>
                  <a:srgbClr val="FF0000"/>
                </a:solidFill>
              </a:rPr>
              <a:t> TA 6 Right on</a:t>
            </a:r>
            <a:r>
              <a:rPr lang="en-US" sz="3600" i="1" dirty="0">
                <a:solidFill>
                  <a:srgbClr val="0070C0"/>
                </a:solidFill>
              </a:rPr>
              <a:t> (pp. 36-37).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322197"/>
            <a:ext cx="12055117" cy="586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 A. arrangement   	B. intention   	C. countryside	D. computer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2.  A. tropical    		B. amazing   	C. popular   	D. dangerous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3. A. wildlife   		B. province   	C. firework    	D. resort 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42756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Work in pairs.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1501" y="617989"/>
            <a:ext cx="108328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cs"/>
              </a:rPr>
              <a:t>Choose the word whose main stress is placed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cs"/>
              </a:rPr>
              <a:t>differently from the others.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10" y="828923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30645" y="169174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79147" y="364420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298891" y="55449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71" y="1926583"/>
            <a:ext cx="296056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əˈreɪndʒmənt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60079" y="188592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ɪnˈtenʃn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76339" y="1922381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kʌntrisaɪd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69717" y="1894354"/>
            <a:ext cx="296056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kəmˈpjuːtə</a:t>
            </a:r>
            <a:r>
              <a:rPr lang="en-US" sz="3200" dirty="0">
                <a:solidFill>
                  <a:srgbClr val="FF0000"/>
                </a:solidFill>
              </a:rPr>
              <a:t>(r)/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321" y="3941151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trɒpɪkl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52289" y="391320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əˈmeɪzɪŋ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70694" y="3904543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pɒpjələ</a:t>
            </a:r>
            <a:r>
              <a:rPr lang="en-US" sz="3200" dirty="0">
                <a:solidFill>
                  <a:srgbClr val="FF0000"/>
                </a:solidFill>
              </a:rPr>
              <a:t>(r)/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38940" y="3876742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deɪndʒərəs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2363" y="5801903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waɪldlaɪf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15506" y="580189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prɒvɪns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8114" y="5762183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faɪəwɜːk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18133" y="5727123"/>
            <a:ext cx="24939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rɪˈzɔːt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40468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C327DB63-E61B-854B-8A15-FCBC0FD5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092" y="1167376"/>
            <a:ext cx="10598331" cy="2901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b="1" dirty="0"/>
              <a:t>Discuss the following questions about your last holiday: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What kind of transport (e.g. by airplane/ bus/ car/ boat, etc.) did you use on your last holiday?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Did you eat some delicious things? What’re their names?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Did you have nice weather?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How did you feel about that holiday?</a:t>
            </a:r>
          </a:p>
          <a:p>
            <a:pPr marL="342900" indent="-2286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Picture 3" descr="Free Speech bubble 1195466 PNG with Transparent Background">
            <a:extLst>
              <a:ext uri="{FF2B5EF4-FFF2-40B4-BE49-F238E27FC236}">
                <a16:creationId xmlns:a16="http://schemas.microsoft.com/office/drawing/2014/main" id="{79D68D46-9A20-0E3A-1954-4E642485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5" y="783641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5DCAE41F-310A-7EB3-D748-FA0AC8894738}"/>
              </a:ext>
            </a:extLst>
          </p:cNvPr>
          <p:cNvSpPr/>
          <p:nvPr/>
        </p:nvSpPr>
        <p:spPr>
          <a:xfrm>
            <a:off x="1261552" y="4084702"/>
            <a:ext cx="10231508" cy="2059750"/>
          </a:xfrm>
          <a:prstGeom prst="wedgeRoundRectCallout">
            <a:avLst>
              <a:gd name="adj1" fmla="val -6790"/>
              <a:gd name="adj2" fmla="val 6431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I went on holiday by car.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Yes. I ate very delicious seafood and hot pot.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Yes, the weather was very nice.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</a:rPr>
              <a:t>The holiday was wonderful.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CC421-A218-A2D5-31F6-6C437175EFAE}"/>
              </a:ext>
            </a:extLst>
          </p:cNvPr>
          <p:cNvSpPr/>
          <p:nvPr/>
        </p:nvSpPr>
        <p:spPr>
          <a:xfrm>
            <a:off x="1427092" y="429698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0103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552EC-310D-8060-AFDB-70FDA77F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D08D-9CB7-3E5B-4A5C-F2168025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B2A65-6E57-2037-1B3C-33AB9D08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66" y="122935"/>
            <a:ext cx="11528748" cy="6369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F7DEA-2418-6183-5F82-11F021742021}"/>
              </a:ext>
            </a:extLst>
          </p:cNvPr>
          <p:cNvSpPr txBox="1"/>
          <p:nvPr/>
        </p:nvSpPr>
        <p:spPr>
          <a:xfrm>
            <a:off x="2076789" y="2762712"/>
            <a:ext cx="208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lake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E9CAA-ECE6-80E2-A924-3C917E907C5D}"/>
              </a:ext>
            </a:extLst>
          </p:cNvPr>
          <p:cNvSpPr txBox="1"/>
          <p:nvPr/>
        </p:nvSpPr>
        <p:spPr>
          <a:xfrm>
            <a:off x="3691166" y="3561329"/>
            <a:ext cx="208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rainforest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66A94-D856-3888-2699-6E22E6D4BCB5}"/>
              </a:ext>
            </a:extLst>
          </p:cNvPr>
          <p:cNvSpPr txBox="1"/>
          <p:nvPr/>
        </p:nvSpPr>
        <p:spPr>
          <a:xfrm>
            <a:off x="1604901" y="4751220"/>
            <a:ext cx="208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island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759625-7E81-1804-AD09-053D0E42661F}"/>
              </a:ext>
            </a:extLst>
          </p:cNvPr>
          <p:cNvSpPr txBox="1"/>
          <p:nvPr/>
        </p:nvSpPr>
        <p:spPr>
          <a:xfrm>
            <a:off x="4252837" y="5164333"/>
            <a:ext cx="208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waterfall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42009-D56D-42A9-0295-3578405C19C4}"/>
              </a:ext>
            </a:extLst>
          </p:cNvPr>
          <p:cNvSpPr txBox="1"/>
          <p:nvPr/>
        </p:nvSpPr>
        <p:spPr>
          <a:xfrm>
            <a:off x="4252837" y="5938980"/>
            <a:ext cx="208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river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ainforest">
            <a:hlinkClick r:id="" action="ppaction://media"/>
            <a:extLst>
              <a:ext uri="{FF2B5EF4-FFF2-40B4-BE49-F238E27FC236}">
                <a16:creationId xmlns:a16="http://schemas.microsoft.com/office/drawing/2014/main" id="{3AC34484-F89B-2915-D73B-812EA2215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5999" y="579941"/>
            <a:ext cx="406400" cy="406400"/>
          </a:xfrm>
          <a:prstGeom prst="rect">
            <a:avLst/>
          </a:prstGeom>
        </p:spPr>
      </p:pic>
      <p:pic>
        <p:nvPicPr>
          <p:cNvPr id="10" name="lake">
            <a:hlinkClick r:id="" action="ppaction://media"/>
            <a:extLst>
              <a:ext uri="{FF2B5EF4-FFF2-40B4-BE49-F238E27FC236}">
                <a16:creationId xmlns:a16="http://schemas.microsoft.com/office/drawing/2014/main" id="{A4E599C4-6F63-CBBF-880F-C77EE6EEE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1374" y="555170"/>
            <a:ext cx="406400" cy="406400"/>
          </a:xfrm>
          <a:prstGeom prst="rect">
            <a:avLst/>
          </a:prstGeom>
        </p:spPr>
      </p:pic>
      <p:pic>
        <p:nvPicPr>
          <p:cNvPr id="11" name="river">
            <a:hlinkClick r:id="" action="ppaction://media"/>
            <a:extLst>
              <a:ext uri="{FF2B5EF4-FFF2-40B4-BE49-F238E27FC236}">
                <a16:creationId xmlns:a16="http://schemas.microsoft.com/office/drawing/2014/main" id="{884E141C-60F4-F75F-C880-CA64D5F400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8687" y="525617"/>
            <a:ext cx="406400" cy="406400"/>
          </a:xfrm>
          <a:prstGeom prst="rect">
            <a:avLst/>
          </a:prstGeom>
        </p:spPr>
      </p:pic>
      <p:pic>
        <p:nvPicPr>
          <p:cNvPr id="12" name="waterfall">
            <a:hlinkClick r:id="" action="ppaction://media"/>
            <a:extLst>
              <a:ext uri="{FF2B5EF4-FFF2-40B4-BE49-F238E27FC236}">
                <a16:creationId xmlns:a16="http://schemas.microsoft.com/office/drawing/2014/main" id="{76B47E9F-9A5B-2473-42E9-0949C7C4D1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1711" y="518155"/>
            <a:ext cx="406400" cy="406400"/>
          </a:xfrm>
          <a:prstGeom prst="rect">
            <a:avLst/>
          </a:prstGeom>
        </p:spPr>
      </p:pic>
      <p:pic>
        <p:nvPicPr>
          <p:cNvPr id="13" name="island">
            <a:hlinkClick r:id="" action="ppaction://media"/>
            <a:extLst>
              <a:ext uri="{FF2B5EF4-FFF2-40B4-BE49-F238E27FC236}">
                <a16:creationId xmlns:a16="http://schemas.microsoft.com/office/drawing/2014/main" id="{42BAAAA2-4C9C-DFB2-40EF-1CA706A6F13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82831" y="518155"/>
            <a:ext cx="406400" cy="406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5817" y="47897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886654" y="43769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388933" y="133095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rainforest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reɪnfɒrɪst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đới</a:t>
            </a:r>
            <a:endParaRPr lang="en-US" sz="3200" dirty="0"/>
          </a:p>
        </p:txBody>
      </p:sp>
      <p:sp>
        <p:nvSpPr>
          <p:cNvPr id="4" name="TextBox 13"/>
          <p:cNvSpPr txBox="1"/>
          <p:nvPr/>
        </p:nvSpPr>
        <p:spPr>
          <a:xfrm>
            <a:off x="388934" y="219556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lake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leɪk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400049" y="3998229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waterfall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wɔːtəfɔːl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thác nước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414337" y="3130626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river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rɪvə</a:t>
            </a:r>
            <a:r>
              <a:rPr lang="en-US" sz="3200" dirty="0">
                <a:solidFill>
                  <a:srgbClr val="FF0000"/>
                </a:solidFill>
              </a:rPr>
              <a:t>(r)/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con sông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C38A1C7-F08A-AF4C-D0FB-7F6547E11BFC}"/>
              </a:ext>
            </a:extLst>
          </p:cNvPr>
          <p:cNvSpPr txBox="1"/>
          <p:nvPr/>
        </p:nvSpPr>
        <p:spPr>
          <a:xfrm>
            <a:off x="388933" y="493029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island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aɪlənd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hòn đảo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</TotalTime>
  <Words>1592</Words>
  <Application>Microsoft Office PowerPoint</Application>
  <PresentationFormat>Widescreen</PresentationFormat>
  <Paragraphs>184</Paragraphs>
  <Slides>41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FrutigerLTStd-BoldItalic</vt:lpstr>
      <vt:lpstr>FrutigerLTStd-Italic</vt:lpstr>
      <vt:lpstr>FrutigerLTStd-Roman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Unscramble the words: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your letter. Use the Present Continuous to talk about what you are doing now and be going to to talk about what you are going to do tomorrow.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136</cp:revision>
  <dcterms:created xsi:type="dcterms:W3CDTF">2021-09-24T06:18:33Z</dcterms:created>
  <dcterms:modified xsi:type="dcterms:W3CDTF">2023-08-02T19:15:07Z</dcterms:modified>
</cp:coreProperties>
</file>