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013B5-0B0B-43A5-9081-FDF4EF3595E1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48B3E-DA00-4C3F-8D3B-E0BBABEE28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043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3F3F2-31B3-4603-8282-2E6C64C98F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7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3FE1-CE4E-4DBD-BFC9-0640AB14CDD8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2F2-11EF-4318-8A82-0C7AB2689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27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3FE1-CE4E-4DBD-BFC9-0640AB14CDD8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2F2-11EF-4318-8A82-0C7AB2689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79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3FE1-CE4E-4DBD-BFC9-0640AB14CDD8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2F2-11EF-4318-8A82-0C7AB2689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098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3FE1-CE4E-4DBD-BFC9-0640AB14CDD8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2F2-11EF-4318-8A82-0C7AB2689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99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3FE1-CE4E-4DBD-BFC9-0640AB14CDD8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2F2-11EF-4318-8A82-0C7AB2689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550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3FE1-CE4E-4DBD-BFC9-0640AB14CDD8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2F2-11EF-4318-8A82-0C7AB2689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52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3FE1-CE4E-4DBD-BFC9-0640AB14CDD8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2F2-11EF-4318-8A82-0C7AB2689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083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3FE1-CE4E-4DBD-BFC9-0640AB14CDD8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2F2-11EF-4318-8A82-0C7AB2689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987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3FE1-CE4E-4DBD-BFC9-0640AB14CDD8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2F2-11EF-4318-8A82-0C7AB2689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906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3FE1-CE4E-4DBD-BFC9-0640AB14CDD8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2F2-11EF-4318-8A82-0C7AB2689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126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3FE1-CE4E-4DBD-BFC9-0640AB14CDD8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2F2-11EF-4318-8A82-0C7AB2689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830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B3FE1-CE4E-4DBD-BFC9-0640AB14CDD8}" type="datetimeFigureOut">
              <a:rPr lang="vi-VN" smtClean="0"/>
              <a:t>01/11/2023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62F2-11EF-4318-8A82-0C7AB2689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00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6">
            <a:extLst>
              <a:ext uri="{FF2B5EF4-FFF2-40B4-BE49-F238E27FC236}">
                <a16:creationId xmlns:a16="http://schemas.microsoft.com/office/drawing/2014/main" id="{0B86EF7E-FED7-4F59-A342-F679049BF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427038"/>
            <a:ext cx="8201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 Tình </a:t>
            </a:r>
            <a:r>
              <a:rPr lang="en-US" altLang="en-US" sz="1600" b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huống:</a:t>
            </a:r>
            <a:endParaRPr lang="vi-VN" altLang="en-US" sz="16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F5C613-0147-4807-873D-87B5D7DDCD61}"/>
              </a:ext>
            </a:extLst>
          </p:cNvPr>
          <p:cNvSpPr/>
          <p:nvPr/>
        </p:nvSpPr>
        <p:spPr>
          <a:xfrm>
            <a:off x="309562" y="2054225"/>
            <a:ext cx="5677486" cy="13592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1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Bước 1</a:t>
            </a:r>
            <a:r>
              <a:rPr lang="en-US" altLang="en-US" sz="1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1400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1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tr</a:t>
            </a:r>
            <a:r>
              <a:rPr lang="vi-VN" altLang="en-US" sz="1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altLang="en-US" sz="1400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ờng</a:t>
            </a:r>
            <a:r>
              <a:rPr lang="en-US" altLang="en-US" sz="1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altLang="en-US" sz="1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rủi</a:t>
            </a:r>
            <a:r>
              <a:rPr lang="en-US" altLang="en-US" sz="1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ro</a:t>
            </a:r>
            <a:r>
              <a:rPr lang="en-US" altLang="en-US" sz="1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1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1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altLang="en-US" sz="1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altLang="en-US" sz="1400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1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bức</a:t>
            </a:r>
            <a:r>
              <a:rPr lang="en-US" altLang="en-US" sz="14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altLang="en-US" sz="1400" smtClean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12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D64C66-BFC1-45AE-B6FC-C4D4E4D47F5F}"/>
              </a:ext>
            </a:extLst>
          </p:cNvPr>
          <p:cNvSpPr/>
          <p:nvPr/>
        </p:nvSpPr>
        <p:spPr>
          <a:xfrm>
            <a:off x="309563" y="3623394"/>
            <a:ext cx="5677484" cy="5479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1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Bước 2</a:t>
            </a:r>
            <a:r>
              <a:rPr lang="en-US" altLang="en-US" sz="1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1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</a:t>
            </a:r>
            <a:r>
              <a:rPr lang="vi-VN" altLang="en-US" sz="1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altLang="en-US" sz="1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ờng</a:t>
            </a:r>
            <a:r>
              <a:rPr lang="en-US" altLang="en-US" sz="1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altLang="en-US" sz="1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rủi</a:t>
            </a:r>
            <a:r>
              <a:rPr lang="en-US" altLang="en-US" sz="1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ro</a:t>
            </a:r>
            <a:r>
              <a:rPr lang="en-US" altLang="en-US" sz="1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altLang="en-US" sz="1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altLang="en-US" sz="1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altLang="en-US" sz="1400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altLang="en-US" sz="1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400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37A392-09FD-44C2-8D93-ACB7BB53362B}"/>
              </a:ext>
            </a:extLst>
          </p:cNvPr>
          <p:cNvSpPr/>
          <p:nvPr/>
        </p:nvSpPr>
        <p:spPr>
          <a:xfrm>
            <a:off x="309562" y="4396647"/>
            <a:ext cx="5668753" cy="9747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en-US" sz="1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Bước 3</a:t>
            </a:r>
            <a:r>
              <a:rPr lang="en-US" altLang="en-US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altLang="en-US" sz="1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Phương pháp </a:t>
            </a:r>
            <a:r>
              <a:rPr lang="vi-VN" altLang="en-US" sz="14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phòng </a:t>
            </a:r>
            <a:r>
              <a:rPr lang="vi-VN" altLang="en-US" sz="14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tránh</a:t>
            </a:r>
            <a:endParaRPr lang="vi-VN" altLang="en-US" sz="1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4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E6C842-B220-4599-8A57-A0B70706E01C}"/>
              </a:ext>
            </a:extLst>
          </p:cNvPr>
          <p:cNvSpPr/>
          <p:nvPr/>
        </p:nvSpPr>
        <p:spPr>
          <a:xfrm>
            <a:off x="300037" y="5571397"/>
            <a:ext cx="5687009" cy="8937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en-US" sz="14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Bước 4</a:t>
            </a:r>
            <a:r>
              <a:rPr lang="en-US" altLang="en-US" sz="14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140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Mục tiêu hành động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4A3759-AFDD-468C-ADA9-2A52EDC909CD}"/>
              </a:ext>
            </a:extLst>
          </p:cNvPr>
          <p:cNvSpPr/>
          <p:nvPr/>
        </p:nvSpPr>
        <p:spPr>
          <a:xfrm>
            <a:off x="327025" y="815974"/>
            <a:ext cx="5660023" cy="10389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altLang="en-US" sz="1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b="1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altLang="en-US" sz="1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b="1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altLang="en-US" sz="1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b="1" dirty="0" err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altLang="en-US" sz="14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 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Tx/>
              <a:buChar char="-"/>
              <a:defRPr/>
            </a:pPr>
            <a:r>
              <a:rPr kumimoji="1" lang="en-US" altLang="ja-JP" sz="1200" smtClean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Xe mô tô dừng đèn đỏ cặp hông xe tải.</a:t>
            </a: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Tx/>
              <a:buChar char="-"/>
              <a:defRPr/>
            </a:pPr>
            <a:r>
              <a:rPr kumimoji="1" lang="en-US" altLang="ja-JP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Đối diện là 1 xe con đang dừng đèn đỏ tại giao </a:t>
            </a:r>
            <a:r>
              <a:rPr kumimoji="1" lang="en-US" altLang="ja-JP" sz="120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lộ</a:t>
            </a:r>
            <a:r>
              <a:rPr kumimoji="1" lang="en-US" altLang="ja-JP" sz="1200" smtClean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.</a:t>
            </a:r>
            <a:endParaRPr kumimoji="1" lang="en-US" altLang="ja-JP" sz="1200" dirty="0"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400"/>
              </a:spcBef>
              <a:buFontTx/>
              <a:buChar char="-"/>
              <a:defRPr/>
            </a:pPr>
            <a:r>
              <a:rPr kumimoji="1" lang="en-US" altLang="ja-JP" sz="1200" smtClean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Xe mô tô có tín hiệu rẽ trái tại giao lộ.</a:t>
            </a:r>
            <a:endParaRPr lang="en-US" altLang="en-US" sz="12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endParaRPr lang="en-US" altLang="en-US" sz="1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二等辺三角形 38">
            <a:extLst>
              <a:ext uri="{FF2B5EF4-FFF2-40B4-BE49-F238E27FC236}">
                <a16:creationId xmlns:a16="http://schemas.microsoft.com/office/drawing/2014/main" id="{6B7B036B-5A0D-440F-A2F0-1FDCB36635C0}"/>
              </a:ext>
            </a:extLst>
          </p:cNvPr>
          <p:cNvSpPr/>
          <p:nvPr/>
        </p:nvSpPr>
        <p:spPr bwMode="auto">
          <a:xfrm flipV="1">
            <a:off x="2082800" y="1901825"/>
            <a:ext cx="946150" cy="144463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75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ja-JP" altLang="en-US" sz="1200">
              <a:solidFill>
                <a:prstClr val="white">
                  <a:lumMod val="50000"/>
                </a:prst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二等辺三角形 38">
            <a:extLst>
              <a:ext uri="{FF2B5EF4-FFF2-40B4-BE49-F238E27FC236}">
                <a16:creationId xmlns:a16="http://schemas.microsoft.com/office/drawing/2014/main" id="{A2FAA8A3-E0B2-44FA-AD1B-5AE2357AE42F}"/>
              </a:ext>
            </a:extLst>
          </p:cNvPr>
          <p:cNvSpPr/>
          <p:nvPr/>
        </p:nvSpPr>
        <p:spPr bwMode="auto">
          <a:xfrm flipV="1">
            <a:off x="2092325" y="3445594"/>
            <a:ext cx="946150" cy="144462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75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ja-JP" altLang="en-US" sz="1200">
              <a:solidFill>
                <a:prstClr val="white">
                  <a:lumMod val="50000"/>
                </a:prst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6" name="二等辺三角形 38">
            <a:extLst>
              <a:ext uri="{FF2B5EF4-FFF2-40B4-BE49-F238E27FC236}">
                <a16:creationId xmlns:a16="http://schemas.microsoft.com/office/drawing/2014/main" id="{66C397F8-ED4A-4117-A3F3-5FAF6C77A68A}"/>
              </a:ext>
            </a:extLst>
          </p:cNvPr>
          <p:cNvSpPr/>
          <p:nvPr/>
        </p:nvSpPr>
        <p:spPr bwMode="auto">
          <a:xfrm flipV="1">
            <a:off x="2082800" y="4179160"/>
            <a:ext cx="946150" cy="144462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75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ja-JP" altLang="en-US" sz="1200">
              <a:solidFill>
                <a:prstClr val="white">
                  <a:lumMod val="50000"/>
                </a:prst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9" name="二等辺三角形 38">
            <a:extLst>
              <a:ext uri="{FF2B5EF4-FFF2-40B4-BE49-F238E27FC236}">
                <a16:creationId xmlns:a16="http://schemas.microsoft.com/office/drawing/2014/main" id="{56876694-CE15-4D6E-84C9-51531376B98A}"/>
              </a:ext>
            </a:extLst>
          </p:cNvPr>
          <p:cNvSpPr/>
          <p:nvPr/>
        </p:nvSpPr>
        <p:spPr bwMode="auto">
          <a:xfrm flipV="1">
            <a:off x="2082800" y="5418997"/>
            <a:ext cx="946150" cy="142875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75000">
                <a:schemeClr val="accent1"/>
              </a:gs>
              <a:gs pos="100000">
                <a:schemeClr val="tx2">
                  <a:lumMod val="75000"/>
                </a:schemeClr>
              </a:gs>
            </a:gsLst>
            <a:lin ang="16200000" scaled="1"/>
            <a:tileRect/>
          </a:gra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ja-JP" altLang="en-US" sz="1200">
              <a:solidFill>
                <a:prstClr val="white">
                  <a:lumMod val="50000"/>
                </a:prst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01CD444D-D011-419B-A6A0-43FAD3F91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6" y="88900"/>
            <a:ext cx="820102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vi-VN" sz="1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THỰC HÀNH PHÁN ĐOÁN RỦI RO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025" y="2246313"/>
            <a:ext cx="5660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Xe mô tô va chạm cùng xe tải do đi vào điểm mù xe tải</a:t>
            </a:r>
            <a:endParaRPr lang="vi-V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8293" y="2452488"/>
            <a:ext cx="5660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Xe mô tô va chạm cùng xe con do khuất tầm nhìn.</a:t>
            </a:r>
            <a:endParaRPr lang="vi-V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7024" y="2672518"/>
            <a:ext cx="5660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Xe mô tô va chạm vào dải phân cách do không kiểm soát tốc độ</a:t>
            </a:r>
            <a:endParaRPr lang="vi-V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9974" y="2904854"/>
            <a:ext cx="566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Xe mô tô va chạm với xe con ngược chiều do vỡ cua không kiểm soát được tốc độ</a:t>
            </a:r>
            <a:endParaRPr lang="vi-V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26" y="88899"/>
            <a:ext cx="4374911" cy="3277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98" y="3569692"/>
            <a:ext cx="3911765" cy="293075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480" y="3569692"/>
            <a:ext cx="3890083" cy="2914514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480" y="3569691"/>
            <a:ext cx="3890084" cy="2914515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62" y="3569690"/>
            <a:ext cx="3890083" cy="2914514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1" name="TextBox 80"/>
          <p:cNvSpPr txBox="1"/>
          <p:nvPr/>
        </p:nvSpPr>
        <p:spPr>
          <a:xfrm>
            <a:off x="348706" y="3892653"/>
            <a:ext cx="5660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mô tô va chạm cùng xe con do khuất tầm nhìn.</a:t>
            </a:r>
            <a:endParaRPr lang="vi-VN" sz="1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8706" y="4587271"/>
            <a:ext cx="566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Chủ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động phán đoán các tình huống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nguy </a:t>
            </a: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hiểm do khuất tầm nhìn,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thận trọng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chuyển làn và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chỉ </a:t>
            </a: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chuyển làn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khi xác nhận đầy đủ điều kiện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toàn.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8706" y="4933519"/>
            <a:ext cx="566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áo hiệu với các phương tiện khác bằng đèn hoặc còi, chủ động nhường đường cho các phương tiện.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480" y="3557606"/>
            <a:ext cx="3981038" cy="298265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0283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8"/>
            </p:par>
            <p:par>
              <p:cTn id="109"/>
            </p:par>
          </p:childTnLst>
        </p:cTn>
      </p:par>
    </p:tnLst>
    <p:bldLst>
      <p:bldP spid="15" grpId="0" animBg="1"/>
      <p:bldP spid="31" grpId="0" animBg="1"/>
      <p:bldP spid="32" grpId="0" animBg="1"/>
      <p:bldP spid="33" grpId="0" animBg="1"/>
      <p:bldP spid="19" grpId="0" animBg="1"/>
      <p:bldP spid="25" grpId="0" animBg="1"/>
      <p:bldP spid="26" grpId="0" animBg="1"/>
      <p:bldP spid="29" grpId="0" animBg="1"/>
      <p:bldP spid="5" grpId="0"/>
      <p:bldP spid="71" grpId="0"/>
      <p:bldP spid="72" grpId="0"/>
      <p:bldP spid="73" grpId="0"/>
      <p:bldP spid="81" grpId="0"/>
      <p:bldP spid="82" grpId="0"/>
      <p:bldP spid="8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239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MS PGothic</vt:lpstr>
      <vt:lpstr>Arial</vt:lpstr>
      <vt:lpstr>Calibri</vt:lpstr>
      <vt:lpstr>Calibri Light</vt:lpstr>
      <vt:lpstr>Meiryo UI</vt:lpstr>
      <vt:lpstr>Tahoma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2023-11-01T14:45:52Z</dcterms:created>
  <dcterms:modified xsi:type="dcterms:W3CDTF">2023-11-01T14:47:48Z</dcterms:modified>
</cp:coreProperties>
</file>