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8" r:id="rId2"/>
    <p:sldId id="256" r:id="rId3"/>
    <p:sldId id="361" r:id="rId4"/>
    <p:sldId id="279" r:id="rId5"/>
    <p:sldId id="353" r:id="rId6"/>
    <p:sldId id="364" r:id="rId7"/>
    <p:sldId id="365" r:id="rId8"/>
    <p:sldId id="366" r:id="rId9"/>
    <p:sldId id="354" r:id="rId10"/>
    <p:sldId id="276" r:id="rId11"/>
    <p:sldId id="298" r:id="rId12"/>
    <p:sldId id="367" r:id="rId13"/>
    <p:sldId id="327" r:id="rId14"/>
    <p:sldId id="314" r:id="rId15"/>
    <p:sldId id="359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548"/>
    <a:srgbClr val="AD4F0F"/>
    <a:srgbClr val="3B87CD"/>
    <a:srgbClr val="E0702A"/>
    <a:srgbClr val="D36113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My favourite village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Project</a:t>
          </a:r>
          <a:r>
            <a:rPr lang="en-US" sz="3400" kern="1200"/>
            <a:t>: </a:t>
          </a:r>
          <a:r>
            <a:rPr lang="en-US" sz="3400" kern="1200" smtClean="0"/>
            <a:t>My favourite village</a:t>
          </a:r>
          <a:endParaRPr lang="en-US" sz="3400" kern="1200" dirty="0"/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16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9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0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8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4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31886" y="1971624"/>
            <a:ext cx="120601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1. </a:t>
            </a:r>
            <a:r>
              <a:rPr lang="en-US" sz="3200" dirty="0"/>
              <a:t>Every morning nick gets up ten minutes (early</a:t>
            </a:r>
            <a:r>
              <a:rPr lang="en-US" sz="3200"/>
              <a:t>) </a:t>
            </a:r>
            <a:r>
              <a:rPr lang="en-US" sz="3200" smtClean="0"/>
              <a:t>______ </a:t>
            </a:r>
            <a:r>
              <a:rPr lang="en-US" sz="3200" dirty="0"/>
              <a:t>than his sister.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2.</a:t>
            </a:r>
            <a:r>
              <a:rPr lang="en-US" sz="3200" dirty="0">
                <a:solidFill>
                  <a:srgbClr val="F26548"/>
                </a:solidFill>
              </a:rPr>
              <a:t> </a:t>
            </a:r>
            <a:r>
              <a:rPr lang="en-US" sz="3200" dirty="0"/>
              <a:t>I speak French (fluently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now than I did last year.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3</a:t>
            </a:r>
            <a:r>
              <a:rPr lang="en-US" sz="3200" b="1">
                <a:solidFill>
                  <a:srgbClr val="F26548"/>
                </a:solidFill>
              </a:rPr>
              <a:t>.</a:t>
            </a:r>
            <a:r>
              <a:rPr lang="en-US" sz="3200">
                <a:solidFill>
                  <a:srgbClr val="F26548"/>
                </a:solidFill>
              </a:rPr>
              <a:t> </a:t>
            </a:r>
            <a:r>
              <a:rPr lang="en-US" sz="3200" smtClean="0"/>
              <a:t>You’ll </a:t>
            </a:r>
            <a:r>
              <a:rPr lang="en-US" sz="3200" dirty="0"/>
              <a:t>find your way around the village (easily</a:t>
            </a:r>
            <a:r>
              <a:rPr lang="en-US" sz="3200"/>
              <a:t>) </a:t>
            </a:r>
            <a:r>
              <a:rPr lang="en-US" sz="3200" smtClean="0"/>
              <a:t>__________ </a:t>
            </a:r>
            <a:r>
              <a:rPr lang="en-US" sz="3200" dirty="0"/>
              <a:t>if you have a good map.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4.</a:t>
            </a:r>
            <a:r>
              <a:rPr lang="en-US" sz="3200" dirty="0">
                <a:solidFill>
                  <a:srgbClr val="F26548"/>
                </a:solidFill>
              </a:rPr>
              <a:t> </a:t>
            </a:r>
            <a:r>
              <a:rPr lang="en-US" sz="3200" dirty="0"/>
              <a:t>It rained (heavily</a:t>
            </a:r>
            <a:r>
              <a:rPr lang="en-US" sz="3200"/>
              <a:t>) </a:t>
            </a:r>
            <a:r>
              <a:rPr lang="en-US" sz="3200" smtClean="0"/>
              <a:t>____________ </a:t>
            </a:r>
            <a:r>
              <a:rPr lang="en-US" sz="3200" dirty="0"/>
              <a:t>today than it did yesterday.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26548"/>
                </a:solidFill>
              </a:rPr>
              <a:t>5.</a:t>
            </a:r>
            <a:r>
              <a:rPr lang="en-US" sz="3200" dirty="0">
                <a:solidFill>
                  <a:srgbClr val="F26548"/>
                </a:solidFill>
              </a:rPr>
              <a:t> </a:t>
            </a:r>
            <a:r>
              <a:rPr lang="en-US" sz="3200" dirty="0"/>
              <a:t>If you work (hard</a:t>
            </a:r>
            <a:r>
              <a:rPr lang="en-US" sz="3200"/>
              <a:t>) </a:t>
            </a:r>
            <a:r>
              <a:rPr lang="en-US" sz="3200" smtClean="0"/>
              <a:t>_________, </a:t>
            </a:r>
            <a:r>
              <a:rPr lang="en-US" sz="3200" dirty="0"/>
              <a:t>you will do (well</a:t>
            </a:r>
            <a:r>
              <a:rPr lang="en-US" sz="3200"/>
              <a:t>) </a:t>
            </a:r>
            <a:r>
              <a:rPr lang="en-US" sz="3200" smtClean="0"/>
              <a:t>________ </a:t>
            </a:r>
            <a:r>
              <a:rPr lang="en-US" sz="3200" dirty="0"/>
              <a:t>in your exam.</a:t>
            </a:r>
            <a:endParaRPr lang="vi-VN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15668" y="1099472"/>
            <a:ext cx="980985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suitable comparative forms of the adverbs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4509" y="12184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28417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735364" y="11321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BF8C730-40BA-383F-F27A-83185D1D2046}"/>
              </a:ext>
            </a:extLst>
          </p:cNvPr>
          <p:cNvSpPr txBox="1"/>
          <p:nvPr/>
        </p:nvSpPr>
        <p:spPr>
          <a:xfrm>
            <a:off x="8336031" y="1980619"/>
            <a:ext cx="1348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earlier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768986C-3003-950B-F177-9F1F9926540F}"/>
              </a:ext>
            </a:extLst>
          </p:cNvPr>
          <p:cNvSpPr txBox="1"/>
          <p:nvPr/>
        </p:nvSpPr>
        <p:spPr>
          <a:xfrm>
            <a:off x="4610466" y="2585157"/>
            <a:ext cx="2786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more fluently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3391025-7B27-DC07-1CF0-D943DAA19045}"/>
              </a:ext>
            </a:extLst>
          </p:cNvPr>
          <p:cNvSpPr txBox="1"/>
          <p:nvPr/>
        </p:nvSpPr>
        <p:spPr>
          <a:xfrm>
            <a:off x="8200355" y="3252812"/>
            <a:ext cx="2376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more easily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652B2B4-DE6B-FEB4-9E7D-B7ACCFAB8E73}"/>
              </a:ext>
            </a:extLst>
          </p:cNvPr>
          <p:cNvSpPr txBox="1"/>
          <p:nvPr/>
        </p:nvSpPr>
        <p:spPr>
          <a:xfrm>
            <a:off x="3550079" y="4373572"/>
            <a:ext cx="250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more heavily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1066077-4004-5B92-1E55-9CBB3246E96D}"/>
              </a:ext>
            </a:extLst>
          </p:cNvPr>
          <p:cNvSpPr txBox="1"/>
          <p:nvPr/>
        </p:nvSpPr>
        <p:spPr>
          <a:xfrm>
            <a:off x="3618330" y="5010374"/>
            <a:ext cx="1577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harder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BAD51A-FAEA-A950-E4C0-21DE7DE7ED0E}"/>
              </a:ext>
            </a:extLst>
          </p:cNvPr>
          <p:cNvSpPr txBox="1"/>
          <p:nvPr/>
        </p:nvSpPr>
        <p:spPr>
          <a:xfrm>
            <a:off x="8541718" y="5010374"/>
            <a:ext cx="1534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better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228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I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run faster as my brother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does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in the city seem to react quicklier to changes than those in the country.</a:t>
            </a:r>
            <a:r>
              <a:rPr lang="en-US" sz="3200" b="0" i="0">
                <a:solidFill>
                  <a:srgbClr val="242021"/>
                </a:solidFill>
                <a:effectLst/>
              </a:rPr>
              <a:t/>
            </a:r>
            <a:br>
              <a:rPr lang="en-US" sz="3200" b="0" i="0">
                <a:solidFill>
                  <a:srgbClr val="242021"/>
                </a:solidFill>
                <a:effectLst/>
              </a:rPr>
            </a:br>
            <a:endParaRPr lang="vi-VN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5" y="1322958"/>
            <a:ext cx="81105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7444" y="2541418"/>
            <a:ext cx="3120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367" y="4017719"/>
            <a:ext cx="1350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050043" y="2035911"/>
            <a:ext cx="215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than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141044" y="3913535"/>
            <a:ext cx="3498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sz="3600" b="1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</a:t>
            </a:r>
            <a:r>
              <a:rPr lang="en-US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quickly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B89D1BF-27E1-93FE-88E3-6C1CCC63A373}"/>
              </a:ext>
            </a:extLst>
          </p:cNvPr>
          <p:cNvSpPr txBox="1"/>
          <p:nvPr/>
        </p:nvSpPr>
        <p:spPr>
          <a:xfrm>
            <a:off x="296730" y="1888471"/>
            <a:ext cx="82281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2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need to work more hardly, especially at exam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time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 dirty="0">
                <a:solidFill>
                  <a:srgbClr val="242021"/>
                </a:solidFill>
              </a:rPr>
              <a:t>Y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ou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must finish harvesting the rice the earlier this year than you did last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year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they climbed more highly up the mountain, the air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became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cooler.</a:t>
            </a:r>
            <a:endParaRPr lang="vi-VN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2628" y="12885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385" y="1322958"/>
            <a:ext cx="81105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mistakes in the sentences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them.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930" y="11723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700512" y="2375631"/>
            <a:ext cx="19881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97162" y="3840207"/>
            <a:ext cx="1623646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70604" y="5291016"/>
            <a:ext cx="1936665" cy="167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2049519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harder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3508585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earlier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70F37DE9-F446-D7A0-61E4-92C5F9A2C153}"/>
              </a:ext>
            </a:extLst>
          </p:cNvPr>
          <p:cNvSpPr txBox="1"/>
          <p:nvPr/>
        </p:nvSpPr>
        <p:spPr>
          <a:xfrm>
            <a:off x="8607038" y="4998628"/>
            <a:ext cx="2670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higher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3E93E9E-3823-FD48-0373-D694B2903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2" t="26104" r="22530" b="59650"/>
          <a:stretch/>
        </p:blipFill>
        <p:spPr>
          <a:xfrm>
            <a:off x="166470" y="1209546"/>
            <a:ext cx="7566347" cy="121634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D31909F-A73F-4BD0-B739-075EC645F559}"/>
              </a:ext>
            </a:extLst>
          </p:cNvPr>
          <p:cNvSpPr txBox="1"/>
          <p:nvPr/>
        </p:nvSpPr>
        <p:spPr>
          <a:xfrm>
            <a:off x="387614" y="2867943"/>
            <a:ext cx="6317986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Show your group’s poster about a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village that you would like to visit. 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Present your poster to the class.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E8EDF97-AC9E-2BAE-AD93-37E6D8E11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4537" r="16323" b="14797"/>
          <a:stretch/>
        </p:blipFill>
        <p:spPr>
          <a:xfrm>
            <a:off x="7582830" y="1130217"/>
            <a:ext cx="4526620" cy="56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3489" y="1319212"/>
            <a:ext cx="2551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223495570"/>
              </p:ext>
            </p:extLst>
          </p:nvPr>
        </p:nvGraphicFramePr>
        <p:xfrm>
          <a:off x="1905000" y="203786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903" y="11826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96CDF32-3032-9B53-E429-18ADA92AD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7436" r="-1955" b="21315"/>
          <a:stretch/>
        </p:blipFill>
        <p:spPr>
          <a:xfrm>
            <a:off x="3113268" y="2662474"/>
            <a:ext cx="6387408" cy="39122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6" y="1726624"/>
            <a:ext cx="462583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484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26339" y="118115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2435" y="222704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22435" y="511588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75353"/>
            <a:ext cx="6209151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Revision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8" y="2038971"/>
            <a:ext cx="6209151" cy="99375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Write a phrase from the box under the correct picture.</a:t>
            </a:r>
          </a:p>
          <a:p>
            <a:r>
              <a:rPr lang="en-US">
                <a:solidFill>
                  <a:schemeClr val="tx1"/>
                </a:solidFill>
              </a:rPr>
              <a:t>Task 2: Choose the correct answer A, B, or C.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090340"/>
            <a:ext cx="6217678" cy="6525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favourite village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162253" y="1487255"/>
            <a:ext cx="1578139" cy="73978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244297" y="2535847"/>
            <a:ext cx="1578139" cy="11923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27" idx="0"/>
          </p:cNvCxnSpPr>
          <p:nvPr/>
        </p:nvCxnSpPr>
        <p:spPr>
          <a:xfrm rot="10800000" flipV="1">
            <a:off x="1244297" y="5416609"/>
            <a:ext cx="1578139" cy="5619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26339" y="597859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945132"/>
            <a:ext cx="6217678" cy="68363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6339" y="37282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18" idx="0"/>
          </p:cNvCxnSpPr>
          <p:nvPr/>
        </p:nvCxnSpPr>
        <p:spPr>
          <a:xfrm>
            <a:off x="2162253" y="4037017"/>
            <a:ext cx="1578139" cy="107886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76305" y="3309552"/>
            <a:ext cx="6221683" cy="14549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3. Complete the sentences with suitable comparative forms of the adverbs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Underline the mistakes in the sentences and correct them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77081" y="276228"/>
            <a:ext cx="4625839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86" y="107832"/>
            <a:ext cx="964452" cy="9164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29169" y="388897"/>
            <a:ext cx="484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122" y="1226045"/>
            <a:ext cx="48815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065" y="1277611"/>
            <a:ext cx="4698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What have we learnt in Unit 2?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084474"/>
            <a:ext cx="42883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words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7369A9-980B-F312-2274-3BBE23613889}"/>
              </a:ext>
            </a:extLst>
          </p:cNvPr>
          <p:cNvSpPr txBox="1"/>
          <p:nvPr/>
        </p:nvSpPr>
        <p:spPr>
          <a:xfrm>
            <a:off x="340498" y="3636116"/>
            <a:ext cx="4892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F4B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REVISION </a:t>
            </a:r>
            <a:endParaRPr lang="vi-VN" sz="5400" dirty="0">
              <a:solidFill>
                <a:srgbClr val="EF4B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942" y="2543074"/>
            <a:ext cx="55599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the sounds /ə/ and /ɪ/ in words and sentences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198" y="3000274"/>
            <a:ext cx="37393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comparative forms of adverbs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911" y="3457474"/>
            <a:ext cx="46724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giving and responding to compliments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85" y="3860917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reading about different aspects of a Vietnamese village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741" y="4296862"/>
            <a:ext cx="66175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talking about the village or town where someone lives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039" y="4749716"/>
            <a:ext cx="70024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listening to someone’s opinion about 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114" y="5139640"/>
            <a:ext cx="68985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i="1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writing a paragraph about what someone likes or dislikes </a:t>
            </a: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smtClean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2200" i="1">
                <a:latin typeface="Calibri" panose="020F0502020204030204" pitchFamily="34" charset="0"/>
                <a:cs typeface="Calibri" panose="020F0502020204030204" pitchFamily="34" charset="0"/>
              </a:rPr>
              <a:t>life in the countryside</a:t>
            </a:r>
            <a:endParaRPr lang="vi-V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72163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7548762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</a:t>
            </a:r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464" y="574847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ploughing fields </a:t>
            </a:r>
            <a:endParaRPr lang="vi-VN" sz="32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864" y="5798985"/>
            <a:ext cx="3273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catching fish </a:t>
            </a:r>
            <a:endParaRPr lang="vi-V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598"/>
          <a:stretch/>
        </p:blipFill>
        <p:spPr>
          <a:xfrm>
            <a:off x="902338" y="2964707"/>
            <a:ext cx="3310186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4"/>
          <a:stretch/>
        </p:blipFill>
        <p:spPr>
          <a:xfrm>
            <a:off x="7060223" y="3007990"/>
            <a:ext cx="3527913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72163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7548762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799547"/>
            <a:ext cx="2817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unloading rice 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9353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drying rice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07"/>
          <a:stretch/>
        </p:blipFill>
        <p:spPr>
          <a:xfrm>
            <a:off x="958002" y="3016882"/>
            <a:ext cx="3266225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410"/>
          <a:stretch/>
        </p:blipFill>
        <p:spPr>
          <a:xfrm>
            <a:off x="6959449" y="3034388"/>
            <a:ext cx="3710637" cy="28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1011588" y="1229801"/>
            <a:ext cx="72163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E4725F60-F90F-FB01-927B-1A459428E937}"/>
              </a:ext>
            </a:extLst>
          </p:cNvPr>
          <p:cNvSpPr/>
          <p:nvPr/>
        </p:nvSpPr>
        <p:spPr>
          <a:xfrm>
            <a:off x="500429" y="120713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A65B2B02-BF88-A3FC-C151-41DD976ACB81}"/>
              </a:ext>
            </a:extLst>
          </p:cNvPr>
          <p:cNvSpPr txBox="1"/>
          <p:nvPr/>
        </p:nvSpPr>
        <p:spPr>
          <a:xfrm>
            <a:off x="600503" y="1109623"/>
            <a:ext cx="29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Hình chữ nhật: Góc Tròn 1">
            <a:extLst>
              <a:ext uri="{FF2B5EF4-FFF2-40B4-BE49-F238E27FC236}">
                <a16:creationId xmlns:a16="http://schemas.microsoft.com/office/drawing/2014/main" id="{D0F0792C-36EB-07D3-89C6-8ED0BF1D6515}"/>
              </a:ext>
            </a:extLst>
          </p:cNvPr>
          <p:cNvSpPr/>
          <p:nvPr/>
        </p:nvSpPr>
        <p:spPr>
          <a:xfrm>
            <a:off x="1706750" y="1787714"/>
            <a:ext cx="7548762" cy="955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ình chữ nhật 3">
            <a:extLst>
              <a:ext uri="{FF2B5EF4-FFF2-40B4-BE49-F238E27FC236}">
                <a16:creationId xmlns:a16="http://schemas.microsoft.com/office/drawing/2014/main" id="{BE015A54-5997-A7DB-266F-E64A686F6157}"/>
              </a:ext>
            </a:extLst>
          </p:cNvPr>
          <p:cNvSpPr/>
          <p:nvPr/>
        </p:nvSpPr>
        <p:spPr>
          <a:xfrm>
            <a:off x="1838503" y="1815491"/>
            <a:ext cx="8494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unloading rice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milking cows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catching fish 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ploughing fields 	feeding pigs		drying rice</a:t>
            </a:r>
            <a:endParaRPr lang="vi-V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841143" y="5836915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8C1E5430-86AC-875D-719C-21D7BE8EB2EB}"/>
              </a:ext>
            </a:extLst>
          </p:cNvPr>
          <p:cNvSpPr txBox="1"/>
          <p:nvPr/>
        </p:nvSpPr>
        <p:spPr>
          <a:xfrm>
            <a:off x="7245542" y="5891880"/>
            <a:ext cx="34245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6.</a:t>
            </a:r>
            <a:r>
              <a:rPr lang="en-US" sz="24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__________________</a:t>
            </a:r>
            <a:endParaRPr lang="en-US" sz="24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543" y="5799548"/>
            <a:ext cx="23674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milking cows</a:t>
            </a:r>
            <a:endParaRPr lang="vi-VN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1702B-3167-80FA-BFC6-7404B1E4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143" y="5744583"/>
            <a:ext cx="2466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feeding pigs 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2170"/>
          <a:stretch/>
        </p:blipFill>
        <p:spPr>
          <a:xfrm>
            <a:off x="1003035" y="3013048"/>
            <a:ext cx="3257433" cy="275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8149"/>
          <a:stretch/>
        </p:blipFill>
        <p:spPr>
          <a:xfrm>
            <a:off x="7138876" y="3077600"/>
            <a:ext cx="353121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487067" y="2169845"/>
            <a:ext cx="113598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200" smtClean="0">
                <a:solidFill>
                  <a:srgbClr val="242021"/>
                </a:solidFill>
              </a:rPr>
              <a:t>There </a:t>
            </a:r>
            <a:r>
              <a:rPr lang="en-US" sz="3200">
                <a:solidFill>
                  <a:srgbClr val="242021"/>
                </a:solidFill>
              </a:rPr>
              <a:t>is a huge cloud ______ as far as the eye can see</a:t>
            </a:r>
            <a:r>
              <a:rPr lang="en-US" sz="3200" smtClean="0">
                <a:solidFill>
                  <a:srgbClr val="242021"/>
                </a:solidFill>
              </a:rPr>
              <a:t>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surrounded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stretching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vast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People in my village are really ______; they are always generous and friendly to </a:t>
            </a:r>
            <a:r>
              <a:rPr lang="en-US" sz="3200" smtClean="0">
                <a:solidFill>
                  <a:srgbClr val="242021"/>
                </a:solidFill>
              </a:rPr>
              <a:t>visitors.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well-trained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funny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hospitable</a:t>
            </a:r>
            <a:r>
              <a:rPr lang="en-US" sz="3200" smtClean="0"/>
              <a:t> </a:t>
            </a:r>
            <a:r>
              <a:rPr lang="en-US" sz="3200"/>
              <a:t/>
            </a:r>
            <a:br>
              <a:rPr lang="en-US" sz="3200"/>
            </a:br>
            <a:endParaRPr lang="vi-VN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1030" y="2742896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48659" y="4705284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75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166266" y="1881955"/>
            <a:ext cx="118524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smtClean="0">
                <a:solidFill>
                  <a:srgbClr val="F26548"/>
                </a:solidFill>
                <a:effectLst/>
              </a:rPr>
              <a:t>3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development of cities destroys ______ areas of countryside.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vast		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much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stretching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workers in our factory are very ______ because they took a lot of good training courses.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hospitable		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kind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smtClean="0">
                <a:solidFill>
                  <a:srgbClr val="242021"/>
                </a:solidFill>
              </a:rPr>
              <a:t>well-trained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</a:t>
            </a:r>
            <a:r>
              <a:rPr lang="en-US" sz="3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The area around the village is famous for its ______ </a:t>
            </a:r>
            <a:r>
              <a:rPr lang="en-US" sz="3200" smtClean="0">
                <a:solidFill>
                  <a:srgbClr val="242021"/>
                </a:solidFill>
              </a:rPr>
              <a:t>landscape.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>
                <a:solidFill>
                  <a:srgbClr val="242021"/>
                </a:solidFill>
              </a:rPr>
              <a:t>picturesque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boring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>
                <a:solidFill>
                  <a:srgbClr val="242021"/>
                </a:solidFill>
                <a:effectLst/>
              </a:rPr>
              <a:t>	</a:t>
            </a:r>
            <a:r>
              <a:rPr lang="en-US" sz="3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3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200" b="0" i="0" smtClean="0">
                <a:solidFill>
                  <a:srgbClr val="242021"/>
                </a:solidFill>
                <a:effectLst/>
              </a:rPr>
              <a:t>dull</a:t>
            </a:r>
            <a:r>
              <a:rPr lang="en-US" sz="3200" smtClean="0"/>
              <a:t> </a:t>
            </a:r>
            <a:endParaRPr lang="vi-VN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1985491D-D9A8-2F2B-972B-ACAB469996BF}"/>
              </a:ext>
            </a:extLst>
          </p:cNvPr>
          <p:cNvSpPr txBox="1"/>
          <p:nvPr/>
        </p:nvSpPr>
        <p:spPr>
          <a:xfrm>
            <a:off x="1131092" y="1198226"/>
            <a:ext cx="61172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E5F2AC0E-54AC-43DC-6C98-AE07FA1EF6E6}"/>
              </a:ext>
            </a:extLst>
          </p:cNvPr>
          <p:cNvSpPr/>
          <p:nvPr/>
        </p:nvSpPr>
        <p:spPr>
          <a:xfrm>
            <a:off x="619933" y="11644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0090B42-7954-683B-7C51-0CC6415FBAEA}"/>
              </a:ext>
            </a:extLst>
          </p:cNvPr>
          <p:cNvSpPr txBox="1"/>
          <p:nvPr/>
        </p:nvSpPr>
        <p:spPr>
          <a:xfrm>
            <a:off x="673090" y="10557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8623" y="2472025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20159" y="4415138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88696" y="588980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8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3827</TotalTime>
  <Words>534</Words>
  <PresentationFormat>Widescreen</PresentationFormat>
  <Paragraphs>126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2023-04-28T10:53:28Z</dcterms:modified>
</cp:coreProperties>
</file>