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Bookman Old Style" panose="0205060405050502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KYd4T2hj6jzj3ZFBYoI+yx6G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DC428-3349-428E-8D2A-B04853FD37CD}">
  <a:tblStyle styleId="{CA6DC428-3349-428E-8D2A-B04853FD37CD}"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DF67088-88FB-4156-8B73-ED56646A51C3}"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5"/>
          </a:solidFill>
        </a:fill>
      </a:tcStyle>
    </a:band1H>
    <a:band2H>
      <a:tcTxStyle/>
      <a:tcStyle>
        <a:tcBdr/>
      </a:tcStyle>
    </a:band2H>
    <a:band1V>
      <a:tcTxStyle/>
      <a:tcStyle>
        <a:tcBdr/>
        <a:fill>
          <a:solidFill>
            <a:srgbClr val="E8EB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UdE-W30oOX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https://www.youtube.com/watch?v=UdE-W30oOXo</a:t>
            </a:r>
            <a:endParaRPr sz="1200">
              <a:solidFill>
                <a:schemeClr val="dk1"/>
              </a:solidFill>
              <a:latin typeface="Calibri"/>
              <a:ea typeface="Calibri"/>
              <a:cs typeface="Calibri"/>
              <a:sym typeface="Calibri"/>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a:stretch/>
        </p:blipFill>
        <p:spPr>
          <a:xfrm>
            <a:off x="0" y="-33370"/>
            <a:ext cx="12192000" cy="880278"/>
          </a:xfrm>
          <a:prstGeom prst="rect">
            <a:avLst/>
          </a:prstGeom>
          <a:noFill/>
          <a:ln>
            <a:noFill/>
          </a:ln>
        </p:spPr>
      </p:pic>
      <p:sp>
        <p:nvSpPr>
          <p:cNvPr id="204" name="Google Shape;204;p10"/>
          <p:cNvSpPr txBox="1"/>
          <p:nvPr/>
        </p:nvSpPr>
        <p:spPr>
          <a:xfrm>
            <a:off x="806003" y="83603"/>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sp>
        <p:nvSpPr>
          <p:cNvPr id="205" name="Google Shape;205;p10"/>
          <p:cNvSpPr txBox="1"/>
          <p:nvPr/>
        </p:nvSpPr>
        <p:spPr>
          <a:xfrm>
            <a:off x="1007138" y="1517934"/>
            <a:ext cx="5231128" cy="134938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robot (n)</a:t>
            </a:r>
            <a:endParaRPr sz="8800" b="1">
              <a:solidFill>
                <a:schemeClr val="dk1"/>
              </a:solidFill>
              <a:latin typeface="Calibri"/>
              <a:ea typeface="Calibri"/>
              <a:cs typeface="Calibri"/>
              <a:sym typeface="Calibri"/>
            </a:endParaRPr>
          </a:p>
        </p:txBody>
      </p:sp>
      <p:sp>
        <p:nvSpPr>
          <p:cNvPr id="206" name="Google Shape;206;p10"/>
          <p:cNvSpPr/>
          <p:nvPr/>
        </p:nvSpPr>
        <p:spPr>
          <a:xfrm>
            <a:off x="1007138" y="4204909"/>
            <a:ext cx="6313074"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 machine that can perform a complicated series of tasks by itself</a:t>
            </a:r>
            <a:endParaRPr sz="2800">
              <a:solidFill>
                <a:schemeClr val="dk1"/>
              </a:solidFill>
              <a:latin typeface="Calibri"/>
              <a:ea typeface="Calibri"/>
              <a:cs typeface="Calibri"/>
              <a:sym typeface="Calibri"/>
            </a:endParaRPr>
          </a:p>
        </p:txBody>
      </p:sp>
      <p:sp>
        <p:nvSpPr>
          <p:cNvPr id="207" name="Google Shape;207;p10"/>
          <p:cNvSpPr/>
          <p:nvPr/>
        </p:nvSpPr>
        <p:spPr>
          <a:xfrm>
            <a:off x="2494625" y="2783700"/>
            <a:ext cx="1892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/ˈrəʊbɒt/</a:t>
            </a:r>
            <a:endParaRPr sz="2800" b="1">
              <a:solidFill>
                <a:srgbClr val="05A0B8"/>
              </a:solidFill>
              <a:latin typeface="Calibri"/>
              <a:ea typeface="Calibri"/>
              <a:cs typeface="Calibri"/>
              <a:sym typeface="Calibri"/>
            </a:endParaRPr>
          </a:p>
        </p:txBody>
      </p:sp>
      <p:pic>
        <p:nvPicPr>
          <p:cNvPr id="208" name="Google Shape;208;p10"/>
          <p:cNvPicPr preferRelativeResize="0"/>
          <p:nvPr/>
        </p:nvPicPr>
        <p:blipFill rotWithShape="1">
          <a:blip r:embed="rId4">
            <a:alphaModFix/>
          </a:blip>
          <a:srcRect/>
          <a:stretch/>
        </p:blipFill>
        <p:spPr>
          <a:xfrm>
            <a:off x="3092003" y="3429000"/>
            <a:ext cx="561041" cy="549592"/>
          </a:xfrm>
          <a:prstGeom prst="rect">
            <a:avLst/>
          </a:prstGeom>
          <a:noFill/>
          <a:ln>
            <a:noFill/>
          </a:ln>
        </p:spPr>
      </p:pic>
      <p:pic>
        <p:nvPicPr>
          <p:cNvPr id="209" name="Google Shape;209;p10" descr="A picture containing automaton&#10;&#10;Description automatically generated"/>
          <p:cNvPicPr preferRelativeResize="0"/>
          <p:nvPr/>
        </p:nvPicPr>
        <p:blipFill rotWithShape="1">
          <a:blip r:embed="rId5">
            <a:alphaModFix/>
          </a:blip>
          <a:srcRect/>
          <a:stretch/>
        </p:blipFill>
        <p:spPr>
          <a:xfrm>
            <a:off x="7620000" y="1554257"/>
            <a:ext cx="3833731" cy="3785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123"/>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16" name="Google Shape;216;p11"/>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sp>
        <p:nvSpPr>
          <p:cNvPr id="217" name="Google Shape;217;p11"/>
          <p:cNvSpPr txBox="1"/>
          <p:nvPr/>
        </p:nvSpPr>
        <p:spPr>
          <a:xfrm>
            <a:off x="419819" y="1683511"/>
            <a:ext cx="5960921"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 communicate (v) </a:t>
            </a:r>
            <a:endParaRPr sz="5400" b="1">
              <a:solidFill>
                <a:schemeClr val="dk1"/>
              </a:solidFill>
              <a:latin typeface="Calibri"/>
              <a:ea typeface="Calibri"/>
              <a:cs typeface="Calibri"/>
              <a:sym typeface="Calibri"/>
            </a:endParaRPr>
          </a:p>
        </p:txBody>
      </p:sp>
      <p:sp>
        <p:nvSpPr>
          <p:cNvPr id="218" name="Google Shape;218;p11"/>
          <p:cNvSpPr/>
          <p:nvPr/>
        </p:nvSpPr>
        <p:spPr>
          <a:xfrm>
            <a:off x="708514" y="4507132"/>
            <a:ext cx="512162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to share or exchange information, news, ideas, feelings, etc</a:t>
            </a:r>
            <a:endParaRPr sz="2800">
              <a:solidFill>
                <a:schemeClr val="dk1"/>
              </a:solidFill>
              <a:latin typeface="Calibri"/>
              <a:ea typeface="Calibri"/>
              <a:cs typeface="Calibri"/>
              <a:sym typeface="Calibri"/>
            </a:endParaRPr>
          </a:p>
        </p:txBody>
      </p:sp>
      <p:sp>
        <p:nvSpPr>
          <p:cNvPr id="219" name="Google Shape;219;p11"/>
          <p:cNvSpPr/>
          <p:nvPr/>
        </p:nvSpPr>
        <p:spPr>
          <a:xfrm>
            <a:off x="2139453" y="2704001"/>
            <a:ext cx="25216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/kəˈmjuːnɪkeɪt/</a:t>
            </a:r>
            <a:endParaRPr sz="2800" b="1">
              <a:solidFill>
                <a:srgbClr val="05A0B8"/>
              </a:solidFill>
              <a:latin typeface="Calibri"/>
              <a:ea typeface="Calibri"/>
              <a:cs typeface="Calibri"/>
              <a:sym typeface="Calibri"/>
            </a:endParaRPr>
          </a:p>
        </p:txBody>
      </p:sp>
      <p:pic>
        <p:nvPicPr>
          <p:cNvPr id="220" name="Google Shape;220;p11"/>
          <p:cNvPicPr preferRelativeResize="0"/>
          <p:nvPr/>
        </p:nvPicPr>
        <p:blipFill rotWithShape="1">
          <a:blip r:embed="rId4">
            <a:alphaModFix/>
          </a:blip>
          <a:srcRect/>
          <a:stretch/>
        </p:blipFill>
        <p:spPr>
          <a:xfrm>
            <a:off x="3006024" y="3429000"/>
            <a:ext cx="526603" cy="526603"/>
          </a:xfrm>
          <a:prstGeom prst="rect">
            <a:avLst/>
          </a:prstGeom>
          <a:noFill/>
          <a:ln>
            <a:noFill/>
          </a:ln>
        </p:spPr>
      </p:pic>
      <p:pic>
        <p:nvPicPr>
          <p:cNvPr id="221" name="Google Shape;221;p11" descr="A group of people standing in a line&#10;&#10;Description automatically generated with low confidence"/>
          <p:cNvPicPr preferRelativeResize="0"/>
          <p:nvPr/>
        </p:nvPicPr>
        <p:blipFill rotWithShape="1">
          <a:blip r:embed="rId5">
            <a:alphaModFix/>
          </a:blip>
          <a:srcRect/>
          <a:stretch/>
        </p:blipFill>
        <p:spPr>
          <a:xfrm>
            <a:off x="6271846" y="2732045"/>
            <a:ext cx="5485986" cy="22521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384"/>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emotion (n)</a:t>
            </a:r>
            <a:endParaRPr sz="5400" b="1">
              <a:solidFill>
                <a:schemeClr val="dk1"/>
              </a:solidFill>
              <a:latin typeface="Calibri"/>
              <a:ea typeface="Calibri"/>
              <a:cs typeface="Calibri"/>
              <a:sym typeface="Calibri"/>
            </a:endParaRPr>
          </a:p>
        </p:txBody>
      </p:sp>
      <p:sp>
        <p:nvSpPr>
          <p:cNvPr id="228" name="Google Shape;228;p12"/>
          <p:cNvSpPr/>
          <p:nvPr/>
        </p:nvSpPr>
        <p:spPr>
          <a:xfrm>
            <a:off x="418934" y="4319374"/>
            <a:ext cx="653033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strong feeling such as love, fear or anger; the part of a person’s character that consists of feelings</a:t>
            </a:r>
            <a:endParaRPr sz="2800">
              <a:solidFill>
                <a:schemeClr val="dk1"/>
              </a:solidFill>
              <a:latin typeface="Calibri"/>
              <a:ea typeface="Calibri"/>
              <a:cs typeface="Calibri"/>
              <a:sym typeface="Calibri"/>
            </a:endParaRPr>
          </a:p>
        </p:txBody>
      </p:sp>
      <p:sp>
        <p:nvSpPr>
          <p:cNvPr id="229" name="Google Shape;229;p12"/>
          <p:cNvSpPr/>
          <p:nvPr/>
        </p:nvSpPr>
        <p:spPr>
          <a:xfrm>
            <a:off x="2935598" y="2800322"/>
            <a:ext cx="16754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/ɪˈməʊʃn/</a:t>
            </a:r>
            <a:endParaRPr sz="2800" b="1">
              <a:solidFill>
                <a:srgbClr val="05A0B8"/>
              </a:solidFill>
              <a:latin typeface="Calibri"/>
              <a:ea typeface="Calibri"/>
              <a:cs typeface="Calibri"/>
              <a:sym typeface="Calibri"/>
            </a:endParaRPr>
          </a:p>
        </p:txBody>
      </p:sp>
      <p:pic>
        <p:nvPicPr>
          <p:cNvPr id="230" name="Google Shape;230;p12"/>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31" name="Google Shape;231;p12"/>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32" name="Google Shape;232;p12" descr="A collage of people&#10;&#10;Description automatically generated with low confidence"/>
          <p:cNvPicPr preferRelativeResize="0"/>
          <p:nvPr/>
        </p:nvPicPr>
        <p:blipFill rotWithShape="1">
          <a:blip r:embed="rId4">
            <a:alphaModFix/>
          </a:blip>
          <a:srcRect/>
          <a:stretch/>
        </p:blipFill>
        <p:spPr>
          <a:xfrm>
            <a:off x="7102929" y="2046515"/>
            <a:ext cx="5012871" cy="3341914"/>
          </a:xfrm>
          <a:prstGeom prst="rect">
            <a:avLst/>
          </a:prstGeom>
          <a:noFill/>
          <a:ln>
            <a:noFill/>
          </a:ln>
        </p:spPr>
      </p:pic>
      <p:pic>
        <p:nvPicPr>
          <p:cNvPr id="233" name="Google Shape;233;p12"/>
          <p:cNvPicPr preferRelativeResize="0"/>
          <p:nvPr/>
        </p:nvPicPr>
        <p:blipFill rotWithShape="1">
          <a:blip r:embed="rId5">
            <a:alphaModFix/>
          </a:blip>
          <a:srcRect/>
          <a:stretch/>
        </p:blipFill>
        <p:spPr>
          <a:xfrm>
            <a:off x="3480899" y="3429454"/>
            <a:ext cx="708478" cy="7084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Effect transition="in" filter="fade">
                                      <p:cBhvr>
                                        <p:cTn id="17" dur="888"/>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p:nvPr/>
        </p:nvSpPr>
        <p:spPr>
          <a:xfrm>
            <a:off x="691662" y="1358738"/>
            <a:ext cx="6511749" cy="1048533"/>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artificial intelligence (AI) </a:t>
            </a:r>
            <a:endParaRPr sz="44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(n)</a:t>
            </a:r>
            <a:endParaRPr sz="4400" b="1">
              <a:solidFill>
                <a:schemeClr val="dk1"/>
              </a:solidFill>
              <a:latin typeface="Calibri"/>
              <a:ea typeface="Calibri"/>
              <a:cs typeface="Calibri"/>
              <a:sym typeface="Calibri"/>
            </a:endParaRPr>
          </a:p>
        </p:txBody>
      </p:sp>
      <p:sp>
        <p:nvSpPr>
          <p:cNvPr id="240" name="Google Shape;240;p13"/>
          <p:cNvSpPr/>
          <p:nvPr/>
        </p:nvSpPr>
        <p:spPr>
          <a:xfrm>
            <a:off x="257033" y="4990089"/>
            <a:ext cx="762466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the study and development of computer systems that can copy intelligent human behaviour</a:t>
            </a:r>
            <a:endParaRPr sz="2800">
              <a:solidFill>
                <a:schemeClr val="dk1"/>
              </a:solidFill>
              <a:latin typeface="Calibri"/>
              <a:ea typeface="Calibri"/>
              <a:cs typeface="Calibri"/>
              <a:sym typeface="Calibri"/>
            </a:endParaRPr>
          </a:p>
        </p:txBody>
      </p:sp>
      <p:sp>
        <p:nvSpPr>
          <p:cNvPr id="241" name="Google Shape;241;p13"/>
          <p:cNvSpPr/>
          <p:nvPr/>
        </p:nvSpPr>
        <p:spPr>
          <a:xfrm>
            <a:off x="2080805" y="3032970"/>
            <a:ext cx="33879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/ɑːtɪfɪʃl ɪnˈtelɪdʒəns/</a:t>
            </a:r>
            <a:endParaRPr sz="2800" b="1">
              <a:solidFill>
                <a:srgbClr val="05A0B8"/>
              </a:solidFill>
              <a:latin typeface="Calibri"/>
              <a:ea typeface="Calibri"/>
              <a:cs typeface="Calibri"/>
              <a:sym typeface="Calibri"/>
            </a:endParaRPr>
          </a:p>
        </p:txBody>
      </p:sp>
      <p:pic>
        <p:nvPicPr>
          <p:cNvPr id="242" name="Google Shape;242;p13"/>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43" name="Google Shape;243;p13"/>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44" name="Google Shape;244;p13"/>
          <p:cNvPicPr preferRelativeResize="0"/>
          <p:nvPr/>
        </p:nvPicPr>
        <p:blipFill rotWithShape="1">
          <a:blip r:embed="rId4">
            <a:alphaModFix/>
          </a:blip>
          <a:srcRect/>
          <a:stretch/>
        </p:blipFill>
        <p:spPr>
          <a:xfrm>
            <a:off x="3319349" y="3809944"/>
            <a:ext cx="750019" cy="750019"/>
          </a:xfrm>
          <a:prstGeom prst="rect">
            <a:avLst/>
          </a:prstGeom>
          <a:noFill/>
          <a:ln>
            <a:noFill/>
          </a:ln>
        </p:spPr>
      </p:pic>
      <p:pic>
        <p:nvPicPr>
          <p:cNvPr id="245" name="Google Shape;245;p13" descr="A picture containing diagram&#10;&#10;Description automatically generated"/>
          <p:cNvPicPr preferRelativeResize="0"/>
          <p:nvPr/>
        </p:nvPicPr>
        <p:blipFill rotWithShape="1">
          <a:blip r:embed="rId5">
            <a:alphaModFix/>
          </a:blip>
          <a:srcRect/>
          <a:stretch/>
        </p:blipFill>
        <p:spPr>
          <a:xfrm>
            <a:off x="7367534" y="1883005"/>
            <a:ext cx="4491195" cy="2481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gtEl>
                                        <p:attrNameLst>
                                          <p:attrName>style.visibility</p:attrName>
                                        </p:attrNameLst>
                                      </p:cBhvr>
                                      <p:to>
                                        <p:strVal val="visible"/>
                                      </p:to>
                                    </p:set>
                                    <p:animEffect transition="in" filter="fade">
                                      <p:cBhvr>
                                        <p:cTn id="17" dur="188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measure (v)</a:t>
            </a:r>
            <a:endParaRPr sz="5400" b="1">
              <a:solidFill>
                <a:schemeClr val="dk1"/>
              </a:solidFill>
              <a:latin typeface="Calibri"/>
              <a:ea typeface="Calibri"/>
              <a:cs typeface="Calibri"/>
              <a:sym typeface="Calibri"/>
            </a:endParaRPr>
          </a:p>
        </p:txBody>
      </p:sp>
      <p:sp>
        <p:nvSpPr>
          <p:cNvPr id="252" name="Google Shape;252;p14"/>
          <p:cNvSpPr/>
          <p:nvPr/>
        </p:nvSpPr>
        <p:spPr>
          <a:xfrm>
            <a:off x="1607000" y="4286717"/>
            <a:ext cx="492595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to find the size, quantity, etc. of something in standard units</a:t>
            </a:r>
            <a:endParaRPr sz="2800">
              <a:solidFill>
                <a:schemeClr val="dk1"/>
              </a:solidFill>
              <a:latin typeface="Calibri"/>
              <a:ea typeface="Calibri"/>
              <a:cs typeface="Calibri"/>
              <a:sym typeface="Calibri"/>
            </a:endParaRPr>
          </a:p>
        </p:txBody>
      </p:sp>
      <p:sp>
        <p:nvSpPr>
          <p:cNvPr id="253" name="Google Shape;253;p14"/>
          <p:cNvSpPr/>
          <p:nvPr/>
        </p:nvSpPr>
        <p:spPr>
          <a:xfrm>
            <a:off x="2935598" y="2800322"/>
            <a:ext cx="17668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/ˈmeʒə(r)/</a:t>
            </a:r>
            <a:endParaRPr sz="2800" b="1">
              <a:solidFill>
                <a:srgbClr val="05A0B8"/>
              </a:solidFill>
              <a:latin typeface="Calibri"/>
              <a:ea typeface="Calibri"/>
              <a:cs typeface="Calibri"/>
              <a:sym typeface="Calibri"/>
            </a:endParaRPr>
          </a:p>
        </p:txBody>
      </p:sp>
      <p:pic>
        <p:nvPicPr>
          <p:cNvPr id="254" name="Google Shape;254;p14"/>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55" name="Google Shape;255;p14"/>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56" name="Google Shape;256;p14" descr="Diagram&#10;&#10;Description automatically generated"/>
          <p:cNvPicPr preferRelativeResize="0"/>
          <p:nvPr/>
        </p:nvPicPr>
        <p:blipFill rotWithShape="1">
          <a:blip r:embed="rId4">
            <a:alphaModFix/>
          </a:blip>
          <a:srcRect/>
          <a:stretch/>
        </p:blipFill>
        <p:spPr>
          <a:xfrm>
            <a:off x="7202992" y="1766478"/>
            <a:ext cx="4433391" cy="3325043"/>
          </a:xfrm>
          <a:prstGeom prst="rect">
            <a:avLst/>
          </a:prstGeom>
          <a:noFill/>
          <a:ln>
            <a:noFill/>
          </a:ln>
        </p:spPr>
      </p:pic>
      <p:pic>
        <p:nvPicPr>
          <p:cNvPr id="257" name="Google Shape;257;p14"/>
          <p:cNvPicPr preferRelativeResize="0"/>
          <p:nvPr/>
        </p:nvPicPr>
        <p:blipFill rotWithShape="1">
          <a:blip r:embed="rId5">
            <a:alphaModFix/>
          </a:blip>
          <a:srcRect/>
          <a:stretch/>
        </p:blipFill>
        <p:spPr>
          <a:xfrm>
            <a:off x="3530599" y="3411512"/>
            <a:ext cx="692401" cy="692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914"/>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5"/>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64" name="Google Shape;264;p15"/>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graphicFrame>
        <p:nvGraphicFramePr>
          <p:cNvPr id="265" name="Google Shape;265;p15"/>
          <p:cNvGraphicFramePr/>
          <p:nvPr/>
        </p:nvGraphicFramePr>
        <p:xfrm>
          <a:off x="892629" y="1405721"/>
          <a:ext cx="3000000" cy="3000000"/>
        </p:xfrm>
        <a:graphic>
          <a:graphicData uri="http://schemas.openxmlformats.org/drawingml/2006/table">
            <a:tbl>
              <a:tblPr firstRow="1" bandRow="1">
                <a:noFill/>
                <a:tableStyleId>{CA6DC428-3349-428E-8D2A-B04853FD37CD}</a:tableStyleId>
              </a:tblPr>
              <a:tblGrid>
                <a:gridCol w="2601625">
                  <a:extLst>
                    <a:ext uri="{9D8B030D-6E8A-4147-A177-3AD203B41FA5}">
                      <a16:colId xmlns:a16="http://schemas.microsoft.com/office/drawing/2014/main" val="20000"/>
                    </a:ext>
                  </a:extLst>
                </a:gridCol>
                <a:gridCol w="2472075">
                  <a:extLst>
                    <a:ext uri="{9D8B030D-6E8A-4147-A177-3AD203B41FA5}">
                      <a16:colId xmlns:a16="http://schemas.microsoft.com/office/drawing/2014/main" val="20001"/>
                    </a:ext>
                  </a:extLst>
                </a:gridCol>
                <a:gridCol w="5431000">
                  <a:extLst>
                    <a:ext uri="{9D8B030D-6E8A-4147-A177-3AD203B41FA5}">
                      <a16:colId xmlns:a16="http://schemas.microsoft.com/office/drawing/2014/main" val="20002"/>
                    </a:ext>
                  </a:extLst>
                </a:gridCol>
              </a:tblGrid>
              <a:tr h="623150">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New words</a:t>
                      </a:r>
                      <a:endParaRPr sz="2000" b="1" u="none" strike="noStrike" cap="none">
                        <a:solidFill>
                          <a:srgbClr val="F26532"/>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Pronunciation</a:t>
                      </a:r>
                      <a:endParaRPr sz="2000" b="1" u="none" strike="noStrike" cap="none">
                        <a:solidFill>
                          <a:srgbClr val="F26532"/>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Meaning</a:t>
                      </a:r>
                      <a:endParaRPr sz="2000" b="1" u="none" strike="noStrike" cap="none">
                        <a:solidFill>
                          <a:srgbClr val="F2653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7687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1. robot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/ˈrəʊbɒt/</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machine that can perform a complicated series of tasks by itself</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1"/>
                  </a:ext>
                </a:extLst>
              </a:tr>
              <a:tr h="7767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2. communicate (v)</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/kəˈmjuːnɪkeɪt/</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share or exchange information, news, ideas, feelings, etc.</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2"/>
                  </a:ext>
                </a:extLst>
              </a:tr>
              <a:tr h="10588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3. emotion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/ɪˈməʊʃn/</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strong feeling such as love, fear or anger; the part of a person’s character that consists of feelings</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3"/>
                  </a:ext>
                </a:extLst>
              </a:tr>
              <a:tr h="7552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4. artificial intelligence </a:t>
                      </a:r>
                      <a:endParaRPr/>
                    </a:p>
                    <a:p>
                      <a:pPr marL="144145" marR="0" lvl="0" indent="-144145" algn="l" rtl="0">
                        <a:spcBef>
                          <a:spcPts val="0"/>
                        </a:spcBef>
                        <a:spcAft>
                          <a:spcPts val="0"/>
                        </a:spcAft>
                        <a:buNone/>
                      </a:pPr>
                      <a:r>
                        <a:rPr lang="en-US" sz="2000" u="none" strike="noStrike" cap="none">
                          <a:latin typeface="Calibri"/>
                          <a:ea typeface="Calibri"/>
                          <a:cs typeface="Calibri"/>
                          <a:sym typeface="Calibri"/>
                        </a:rPr>
                        <a:t>(AI)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/ˌɑːtɪfɪʃl ɪnˈtelɪdʒəns/</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the study and development of computer systems that can copy intelligent human behaviour</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4"/>
                  </a:ext>
                </a:extLst>
              </a:tr>
              <a:tr h="8248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5. measure (v)</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/ˈmeʒə(r)/</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find the size, quantity, etc. of something in standard units</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6"/>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73" name="Google Shape;273;p16"/>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74" name="Google Shape;274;p16"/>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275" name="Google Shape;275;p16"/>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276" name="Google Shape;276;p16"/>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277" name="Google Shape;277;p16"/>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278" name="Google Shape;278;p16"/>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279" name="Google Shape;279;p16"/>
          <p:cNvCxnSpPr>
            <a:stCxn id="273" idx="3"/>
            <a:endCxn id="274"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280" name="Google Shape;280;p16"/>
          <p:cNvCxnSpPr>
            <a:stCxn id="274" idx="1"/>
            <a:endCxn id="275"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sp>
        <p:nvSpPr>
          <p:cNvPr id="281" name="Google Shape;281;p16"/>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282" name="Google Shape;282;p16"/>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p:nvPr/>
        </p:nvSpPr>
        <p:spPr>
          <a:xfrm>
            <a:off x="1523999" y="1164832"/>
            <a:ext cx="69207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Read the text and choose the main idea.</a:t>
            </a:r>
            <a:endParaRPr sz="2800" b="1">
              <a:solidFill>
                <a:schemeClr val="dk1"/>
              </a:solidFill>
              <a:latin typeface="Calibri"/>
              <a:ea typeface="Calibri"/>
              <a:cs typeface="Calibri"/>
              <a:sym typeface="Calibri"/>
            </a:endParaRPr>
          </a:p>
        </p:txBody>
      </p:sp>
      <p:pic>
        <p:nvPicPr>
          <p:cNvPr id="290" name="Google Shape;290;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91" name="Google Shape;291;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292" name="Google Shape;292;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3" name="Google Shape;293;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294" name="Google Shape;294;p17"/>
          <p:cNvSpPr txBox="1"/>
          <p:nvPr/>
        </p:nvSpPr>
        <p:spPr>
          <a:xfrm>
            <a:off x="746747" y="1688052"/>
            <a:ext cx="11008659" cy="46166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100">
                <a:solidFill>
                  <a:schemeClr val="dk1"/>
                </a:solidFill>
                <a:latin typeface="Calibri"/>
                <a:ea typeface="Calibri"/>
                <a:cs typeface="Calibri"/>
                <a:sym typeface="Calibri"/>
              </a:rPr>
              <a:t>In 2000, Asimo, a robot created by Honda, amazed everyone by just walking down the stairs.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Twenty years later, a robot named Sophia can even communicate with people by using human</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language and expressing emotions.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However, robots are just one example of Artificial Intelligence (AI) – the study and development of</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machines that can copy human intelligence. Nowadays, AI has been applied to various areas of life.</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At home, devices such as vacuum cleaners can now use AI to measure the room size and recognise</a:t>
            </a:r>
            <a:endParaRPr sz="21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any furniture. They can then decide on the most effective way to clean the house.</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In transport, AI can be used on many smartphones to collect information about traffic. This can then</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help drivers find the most suitable route. Travelling has become much more convenient thanks to AI.</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At work, the uses of AI are even more useful and exciting. Computer programs, such as AI software or chatbots, can help customers plan their holidays, book flights and hotels, and answer questions.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AI is one of the most important inventions of the 21st century. It has completely changed our daily</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work and life.</a:t>
            </a:r>
            <a:endParaRPr sz="2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1523999" y="1164832"/>
            <a:ext cx="88827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text and choose the best title for it.</a:t>
            </a:r>
            <a:endParaRPr sz="2400" b="1">
              <a:solidFill>
                <a:schemeClr val="dk1"/>
              </a:solidFill>
              <a:latin typeface="Arial"/>
              <a:ea typeface="Arial"/>
              <a:cs typeface="Arial"/>
              <a:sym typeface="Arial"/>
            </a:endParaRPr>
          </a:p>
        </p:txBody>
      </p:sp>
      <p:pic>
        <p:nvPicPr>
          <p:cNvPr id="301" name="Google Shape;301;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2" name="Google Shape;302;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03" name="Google Shape;303;p18"/>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04" name="Google Shape;304;p18"/>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305" name="Google Shape;305;p18"/>
          <p:cNvSpPr/>
          <p:nvPr/>
        </p:nvSpPr>
        <p:spPr>
          <a:xfrm>
            <a:off x="3309524" y="1934186"/>
            <a:ext cx="6420630" cy="8802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t" anchorCtr="0">
            <a:noAutofit/>
          </a:bodyPr>
          <a:lstStyle/>
          <a:p>
            <a:pPr marL="139700" marR="0" lvl="0" indent="0" algn="l" rtl="0">
              <a:spcBef>
                <a:spcPts val="0"/>
              </a:spcBef>
              <a:spcAft>
                <a:spcPts val="0"/>
              </a:spcAft>
              <a:buNone/>
            </a:pPr>
            <a:r>
              <a:rPr lang="en-US" sz="2800">
                <a:solidFill>
                  <a:schemeClr val="dk1"/>
                </a:solidFill>
                <a:latin typeface="Calibri"/>
                <a:ea typeface="Calibri"/>
                <a:cs typeface="Calibri"/>
                <a:sym typeface="Calibri"/>
              </a:rPr>
              <a:t>A. AI development over time</a:t>
            </a:r>
            <a:endParaRPr sz="2800">
              <a:solidFill>
                <a:schemeClr val="dk1"/>
              </a:solidFill>
              <a:latin typeface="Calibri"/>
              <a:ea typeface="Calibri"/>
              <a:cs typeface="Calibri"/>
              <a:sym typeface="Calibri"/>
            </a:endParaRPr>
          </a:p>
        </p:txBody>
      </p:sp>
      <p:sp>
        <p:nvSpPr>
          <p:cNvPr id="306" name="Google Shape;306;p18"/>
          <p:cNvSpPr/>
          <p:nvPr/>
        </p:nvSpPr>
        <p:spPr>
          <a:xfrm>
            <a:off x="3309523" y="3122154"/>
            <a:ext cx="6420629" cy="76346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B. Robots: The best AI inventions</a:t>
            </a:r>
            <a:endParaRPr sz="2800">
              <a:solidFill>
                <a:schemeClr val="dk1"/>
              </a:solidFill>
              <a:latin typeface="Calibri"/>
              <a:ea typeface="Calibri"/>
              <a:cs typeface="Calibri"/>
              <a:sym typeface="Calibri"/>
            </a:endParaRPr>
          </a:p>
        </p:txBody>
      </p:sp>
      <p:sp>
        <p:nvSpPr>
          <p:cNvPr id="307" name="Google Shape;307;p18"/>
          <p:cNvSpPr/>
          <p:nvPr/>
        </p:nvSpPr>
        <p:spPr>
          <a:xfrm>
            <a:off x="3309524" y="4127990"/>
            <a:ext cx="6403636" cy="99541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C. AI in use today</a:t>
            </a:r>
            <a:endParaRPr sz="2800">
              <a:solidFill>
                <a:schemeClr val="dk1"/>
              </a:solidFill>
              <a:latin typeface="Calibri"/>
              <a:ea typeface="Calibri"/>
              <a:cs typeface="Calibri"/>
              <a:sym typeface="Calibri"/>
            </a:endParaRPr>
          </a:p>
        </p:txBody>
      </p:sp>
      <p:sp>
        <p:nvSpPr>
          <p:cNvPr id="308" name="Google Shape;308;p18"/>
          <p:cNvSpPr/>
          <p:nvPr/>
        </p:nvSpPr>
        <p:spPr>
          <a:xfrm>
            <a:off x="3309523" y="5315959"/>
            <a:ext cx="6403636" cy="101450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D. AI in education</a:t>
            </a:r>
            <a:endParaRPr sz="2800">
              <a:solidFill>
                <a:schemeClr val="dk1"/>
              </a:solidFill>
              <a:latin typeface="Calibri"/>
              <a:ea typeface="Calibri"/>
              <a:cs typeface="Calibri"/>
              <a:sym typeface="Calibri"/>
            </a:endParaRPr>
          </a:p>
        </p:txBody>
      </p:sp>
      <p:sp>
        <p:nvSpPr>
          <p:cNvPr id="309" name="Google Shape;309;p18"/>
          <p:cNvSpPr/>
          <p:nvPr/>
        </p:nvSpPr>
        <p:spPr>
          <a:xfrm>
            <a:off x="3309523" y="4435195"/>
            <a:ext cx="415467" cy="381000"/>
          </a:xfrm>
          <a:prstGeom prst="ellipse">
            <a:avLst/>
          </a:prstGeom>
          <a:noFill/>
          <a:ln w="3810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466118" y="1136915"/>
            <a:ext cx="982980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Match the pictures with the uses of AI.</a:t>
            </a:r>
            <a:endParaRPr sz="2800">
              <a:solidFill>
                <a:schemeClr val="dk1"/>
              </a:solidFill>
              <a:latin typeface="Arial"/>
              <a:ea typeface="Arial"/>
              <a:cs typeface="Arial"/>
              <a:sym typeface="Arial"/>
            </a:endParaRPr>
          </a:p>
        </p:txBody>
      </p:sp>
      <p:pic>
        <p:nvPicPr>
          <p:cNvPr id="316" name="Google Shape;316;p1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7" name="Google Shape;317;p1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18" name="Google Shape;318;p1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9" name="Google Shape;319;p1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320" name="Google Shape;320;p19"/>
          <p:cNvPicPr preferRelativeResize="0"/>
          <p:nvPr/>
        </p:nvPicPr>
        <p:blipFill rotWithShape="1">
          <a:blip r:embed="rId4">
            <a:alphaModFix/>
          </a:blip>
          <a:srcRect t="4027"/>
          <a:stretch/>
        </p:blipFill>
        <p:spPr>
          <a:xfrm>
            <a:off x="4844143" y="2086708"/>
            <a:ext cx="6572250" cy="2733280"/>
          </a:xfrm>
          <a:prstGeom prst="rect">
            <a:avLst/>
          </a:prstGeom>
          <a:noFill/>
          <a:ln>
            <a:noFill/>
          </a:ln>
        </p:spPr>
      </p:pic>
      <p:sp>
        <p:nvSpPr>
          <p:cNvPr id="321" name="Google Shape;321;p19"/>
          <p:cNvSpPr txBox="1"/>
          <p:nvPr/>
        </p:nvSpPr>
        <p:spPr>
          <a:xfrm>
            <a:off x="746747" y="2548933"/>
            <a:ext cx="329878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 Uses of AI at home</a:t>
            </a:r>
            <a:endParaRPr sz="2800">
              <a:solidFill>
                <a:schemeClr val="dk1"/>
              </a:solidFill>
              <a:latin typeface="Calibri"/>
              <a:ea typeface="Calibri"/>
              <a:cs typeface="Calibri"/>
              <a:sym typeface="Calibri"/>
            </a:endParaRPr>
          </a:p>
        </p:txBody>
      </p:sp>
      <p:sp>
        <p:nvSpPr>
          <p:cNvPr id="322" name="Google Shape;322;p19"/>
          <p:cNvSpPr txBox="1"/>
          <p:nvPr/>
        </p:nvSpPr>
        <p:spPr>
          <a:xfrm>
            <a:off x="746747" y="3053732"/>
            <a:ext cx="329878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b. Uses of AI at work</a:t>
            </a:r>
            <a:endParaRPr sz="2800">
              <a:solidFill>
                <a:schemeClr val="dk1"/>
              </a:solidFill>
              <a:latin typeface="Calibri"/>
              <a:ea typeface="Calibri"/>
              <a:cs typeface="Calibri"/>
              <a:sym typeface="Calibri"/>
            </a:endParaRPr>
          </a:p>
        </p:txBody>
      </p:sp>
      <p:sp>
        <p:nvSpPr>
          <p:cNvPr id="323" name="Google Shape;323;p19"/>
          <p:cNvSpPr txBox="1"/>
          <p:nvPr/>
        </p:nvSpPr>
        <p:spPr>
          <a:xfrm>
            <a:off x="746747" y="3536678"/>
            <a:ext cx="258260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c. Uses of AI in transport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696419" y="3781323"/>
            <a:ext cx="75641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8DA4"/>
                </a:solidFill>
                <a:latin typeface="Calibri"/>
                <a:ea typeface="Calibri"/>
                <a:cs typeface="Calibri"/>
                <a:sym typeface="Calibri"/>
              </a:rPr>
              <a:t>Artificial intelligence</a:t>
            </a:r>
            <a:endParaRPr sz="3600">
              <a:solidFill>
                <a:srgbClr val="048DA4"/>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6519377" y="2826680"/>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READING</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30" name="Google Shape;330;p20"/>
          <p:cNvSpPr txBox="1"/>
          <p:nvPr/>
        </p:nvSpPr>
        <p:spPr>
          <a:xfrm>
            <a:off x="1466118" y="1099747"/>
            <a:ext cx="1009335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True or false</a:t>
            </a:r>
            <a:endParaRPr sz="2800">
              <a:solidFill>
                <a:schemeClr val="dk1"/>
              </a:solidFill>
              <a:latin typeface="Arial"/>
              <a:ea typeface="Arial"/>
              <a:cs typeface="Arial"/>
              <a:sym typeface="Arial"/>
            </a:endParaRPr>
          </a:p>
        </p:txBody>
      </p:sp>
      <p:pic>
        <p:nvPicPr>
          <p:cNvPr id="331" name="Google Shape;331;p20"/>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32" name="Google Shape;332;p20"/>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33" name="Google Shape;333;p2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34" name="Google Shape;334;p20"/>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sz="4000" b="1">
              <a:solidFill>
                <a:schemeClr val="lt1"/>
              </a:solidFill>
              <a:latin typeface="Open Sans"/>
              <a:ea typeface="Open Sans"/>
              <a:cs typeface="Open Sans"/>
              <a:sym typeface="Open Sans"/>
            </a:endParaRPr>
          </a:p>
        </p:txBody>
      </p:sp>
      <p:graphicFrame>
        <p:nvGraphicFramePr>
          <p:cNvPr id="335" name="Google Shape;335;p20"/>
          <p:cNvGraphicFramePr/>
          <p:nvPr/>
        </p:nvGraphicFramePr>
        <p:xfrm>
          <a:off x="937120" y="2253307"/>
          <a:ext cx="3000000" cy="3000000"/>
        </p:xfrm>
        <a:graphic>
          <a:graphicData uri="http://schemas.openxmlformats.org/drawingml/2006/table">
            <a:tbl>
              <a:tblPr firstRow="1" bandRow="1">
                <a:noFill/>
                <a:tableStyleId>{7DF67088-88FB-4156-8B73-ED56646A51C3}</a:tableStyleId>
              </a:tblPr>
              <a:tblGrid>
                <a:gridCol w="8017100">
                  <a:extLst>
                    <a:ext uri="{9D8B030D-6E8A-4147-A177-3AD203B41FA5}">
                      <a16:colId xmlns:a16="http://schemas.microsoft.com/office/drawing/2014/main" val="20000"/>
                    </a:ext>
                  </a:extLst>
                </a:gridCol>
                <a:gridCol w="1202575">
                  <a:extLst>
                    <a:ext uri="{9D8B030D-6E8A-4147-A177-3AD203B41FA5}">
                      <a16:colId xmlns:a16="http://schemas.microsoft.com/office/drawing/2014/main" val="20001"/>
                    </a:ext>
                  </a:extLst>
                </a:gridCol>
                <a:gridCol w="1264225">
                  <a:extLst>
                    <a:ext uri="{9D8B030D-6E8A-4147-A177-3AD203B41FA5}">
                      <a16:colId xmlns:a16="http://schemas.microsoft.com/office/drawing/2014/main" val="20002"/>
                    </a:ext>
                  </a:extLst>
                </a:gridCol>
              </a:tblGrid>
              <a:tr h="686950">
                <a:tc>
                  <a:txBody>
                    <a:bodyPr/>
                    <a:lstStyle/>
                    <a:p>
                      <a:pPr marL="0" marR="0" lvl="0" indent="0" algn="ctr" rtl="0">
                        <a:spcBef>
                          <a:spcPts val="0"/>
                        </a:spcBef>
                        <a:spcAft>
                          <a:spcPts val="0"/>
                        </a:spcAft>
                        <a:buNone/>
                      </a:pPr>
                      <a:endParaRPr sz="2800" u="none" strike="noStrike" cap="none"/>
                    </a:p>
                  </a:txBody>
                  <a:tcPr marL="91450" marR="91450" marT="45725" marB="45725"/>
                </a:tc>
                <a:tc>
                  <a:txBody>
                    <a:bodyPr/>
                    <a:lstStyle/>
                    <a:p>
                      <a:pPr marL="0" marR="0" lvl="0" indent="0" algn="ctr" rtl="0">
                        <a:spcBef>
                          <a:spcPts val="0"/>
                        </a:spcBef>
                        <a:spcAft>
                          <a:spcPts val="0"/>
                        </a:spcAft>
                        <a:buNone/>
                      </a:pPr>
                      <a:r>
                        <a:rPr lang="en-US" sz="2800" u="none" strike="noStrike" cap="none"/>
                        <a:t>T</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F</a:t>
                      </a:r>
                      <a:endParaRPr/>
                    </a:p>
                  </a:txBody>
                  <a:tcPr marL="91450" marR="91450" marT="45725" marB="45725"/>
                </a:tc>
                <a:extLst>
                  <a:ext uri="{0D108BD9-81ED-4DB2-BD59-A6C34878D82A}">
                    <a16:rowId xmlns:a16="http://schemas.microsoft.com/office/drawing/2014/main" val="10000"/>
                  </a:ext>
                </a:extLst>
              </a:tr>
              <a:tr h="812275">
                <a:tc>
                  <a:txBody>
                    <a:bodyPr/>
                    <a:lstStyle/>
                    <a:p>
                      <a:pPr marL="0" marR="0" lvl="0" indent="0" algn="l" rtl="0">
                        <a:spcBef>
                          <a:spcPts val="0"/>
                        </a:spcBef>
                        <a:spcAft>
                          <a:spcPts val="0"/>
                        </a:spcAft>
                        <a:buNone/>
                      </a:pPr>
                      <a:r>
                        <a:rPr lang="en-US" sz="2200" u="none" strike="noStrike" cap="none"/>
                        <a:t>1. Sophia can show emotions when talking to humans.</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1"/>
                  </a:ext>
                </a:extLst>
              </a:tr>
              <a:tr h="812275">
                <a:tc>
                  <a:txBody>
                    <a:bodyPr/>
                    <a:lstStyle/>
                    <a:p>
                      <a:pPr marL="0" marR="0" lvl="0" indent="0" algn="l" rtl="0">
                        <a:spcBef>
                          <a:spcPts val="0"/>
                        </a:spcBef>
                        <a:spcAft>
                          <a:spcPts val="0"/>
                        </a:spcAft>
                        <a:buNone/>
                      </a:pPr>
                      <a:r>
                        <a:rPr lang="en-US" sz="2200"/>
                        <a:t>2. AI helps to make machines that think and act like humans. </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2"/>
                  </a:ext>
                </a:extLst>
              </a:tr>
              <a:tr h="812275">
                <a:tc>
                  <a:txBody>
                    <a:bodyPr/>
                    <a:lstStyle/>
                    <a:p>
                      <a:pPr marL="0" marR="0" lvl="0" indent="0" algn="l" rtl="0">
                        <a:spcBef>
                          <a:spcPts val="0"/>
                        </a:spcBef>
                        <a:spcAft>
                          <a:spcPts val="0"/>
                        </a:spcAft>
                        <a:buNone/>
                      </a:pPr>
                      <a:r>
                        <a:rPr lang="en-US" sz="2200"/>
                        <a:t>3. AI is one of the most important inventions of the 20th century.</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3"/>
                  </a:ext>
                </a:extLst>
              </a:tr>
            </a:tbl>
          </a:graphicData>
        </a:graphic>
      </p:graphicFrame>
      <p:sp>
        <p:nvSpPr>
          <p:cNvPr id="336" name="Google Shape;336;p20"/>
          <p:cNvSpPr txBox="1"/>
          <p:nvPr/>
        </p:nvSpPr>
        <p:spPr>
          <a:xfrm>
            <a:off x="9308141" y="2972054"/>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
        <p:nvSpPr>
          <p:cNvPr id="337" name="Google Shape;337;p20"/>
          <p:cNvSpPr txBox="1"/>
          <p:nvPr/>
        </p:nvSpPr>
        <p:spPr>
          <a:xfrm>
            <a:off x="9308141" y="3847777"/>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
        <p:nvSpPr>
          <p:cNvPr id="338" name="Google Shape;338;p20"/>
          <p:cNvSpPr txBox="1"/>
          <p:nvPr/>
        </p:nvSpPr>
        <p:spPr>
          <a:xfrm>
            <a:off x="10646790" y="4636951"/>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1"/>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46" name="Google Shape;346;p21"/>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47" name="Google Shape;347;p21"/>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348" name="Google Shape;348;p21"/>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349" name="Google Shape;349;p21"/>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350" name="Google Shape;350;p21"/>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351" name="Google Shape;351;p21"/>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352" name="Google Shape;352;p21"/>
          <p:cNvCxnSpPr>
            <a:stCxn id="346" idx="3"/>
            <a:endCxn id="347"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353" name="Google Shape;353;p21"/>
          <p:cNvCxnSpPr>
            <a:stCxn id="347" idx="1"/>
            <a:endCxn id="348"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354" name="Google Shape;354;p21"/>
          <p:cNvCxnSpPr>
            <a:stCxn id="348" idx="3"/>
            <a:endCxn id="355"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355" name="Google Shape;355;p21"/>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356" name="Google Shape;356;p2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357" name="Google Shape;357;p2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1"/>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359" name="Google Shape;359;p21"/>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p:nvPr/>
        </p:nvSpPr>
        <p:spPr>
          <a:xfrm>
            <a:off x="1466118" y="1183961"/>
            <a:ext cx="102434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Discussion</a:t>
            </a:r>
            <a:endParaRPr sz="2400">
              <a:solidFill>
                <a:schemeClr val="dk1"/>
              </a:solidFill>
              <a:latin typeface="Arial"/>
              <a:ea typeface="Arial"/>
              <a:cs typeface="Arial"/>
              <a:sym typeface="Arial"/>
            </a:endParaRPr>
          </a:p>
        </p:txBody>
      </p:sp>
      <p:pic>
        <p:nvPicPr>
          <p:cNvPr id="365" name="Google Shape;365;p2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66" name="Google Shape;366;p22"/>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POST-READING</a:t>
            </a:r>
            <a:endParaRPr/>
          </a:p>
        </p:txBody>
      </p:sp>
      <p:sp>
        <p:nvSpPr>
          <p:cNvPr id="367" name="Google Shape;367;p22"/>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68" name="Google Shape;368;p22"/>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sp>
        <p:nvSpPr>
          <p:cNvPr id="369" name="Google Shape;369;p22"/>
          <p:cNvSpPr/>
          <p:nvPr/>
        </p:nvSpPr>
        <p:spPr>
          <a:xfrm>
            <a:off x="963512" y="2765521"/>
            <a:ext cx="513248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Work in groups and brainstorm possible uses of AI in schools.</a:t>
            </a:r>
            <a:endParaRPr sz="2800">
              <a:solidFill>
                <a:schemeClr val="dk1"/>
              </a:solidFill>
              <a:latin typeface="Calibri"/>
              <a:ea typeface="Calibri"/>
              <a:cs typeface="Calibri"/>
              <a:sym typeface="Calibri"/>
            </a:endParaRPr>
          </a:p>
        </p:txBody>
      </p:sp>
      <p:pic>
        <p:nvPicPr>
          <p:cNvPr id="370" name="Google Shape;370;p22" descr="Text&#10;&#10;Description automatically generated"/>
          <p:cNvPicPr preferRelativeResize="0"/>
          <p:nvPr/>
        </p:nvPicPr>
        <p:blipFill rotWithShape="1">
          <a:blip r:embed="rId4">
            <a:alphaModFix/>
          </a:blip>
          <a:srcRect/>
          <a:stretch/>
        </p:blipFill>
        <p:spPr>
          <a:xfrm>
            <a:off x="6462615" y="1953389"/>
            <a:ext cx="5246914" cy="34979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3"/>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78" name="Google Shape;378;p23"/>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79" name="Google Shape;379;p23"/>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380" name="Google Shape;380;p23"/>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381" name="Google Shape;381;p23"/>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382" name="Google Shape;382;p23"/>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383" name="Google Shape;383;p23"/>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384" name="Google Shape;384;p23"/>
          <p:cNvCxnSpPr>
            <a:stCxn id="378" idx="3"/>
            <a:endCxn id="379"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385" name="Google Shape;385;p23"/>
          <p:cNvCxnSpPr>
            <a:stCxn id="379" idx="1"/>
            <a:endCxn id="380"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386" name="Google Shape;386;p23"/>
          <p:cNvCxnSpPr>
            <a:stCxn id="380" idx="3"/>
            <a:endCxn id="387"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387" name="Google Shape;387;p23"/>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388" name="Google Shape;388;p23"/>
          <p:cNvSpPr/>
          <p:nvPr/>
        </p:nvSpPr>
        <p:spPr>
          <a:xfrm>
            <a:off x="5177303" y="5849265"/>
            <a:ext cx="5748606"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389" name="Google Shape;389;p23"/>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390" name="Google Shape;390;p23"/>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392" name="Google Shape;392;p23"/>
          <p:cNvSpPr/>
          <p:nvPr/>
        </p:nvSpPr>
        <p:spPr>
          <a:xfrm>
            <a:off x="1127622" y="582402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393" name="Google Shape;393;p23"/>
          <p:cNvCxnSpPr>
            <a:stCxn id="387" idx="1"/>
            <a:endCxn id="392" idx="0"/>
          </p:cNvCxnSpPr>
          <p:nvPr/>
        </p:nvCxnSpPr>
        <p:spPr>
          <a:xfrm flipH="1">
            <a:off x="2102914" y="5113817"/>
            <a:ext cx="595500" cy="710100"/>
          </a:xfrm>
          <a:prstGeom prst="curvedConnector2">
            <a:avLst/>
          </a:prstGeom>
          <a:noFill/>
          <a:ln w="57150" cap="flat" cmpd="sng">
            <a:solidFill>
              <a:srgbClr val="006673"/>
            </a:solidFill>
            <a:prstDash val="solid"/>
            <a:miter lim="800000"/>
            <a:headEnd type="none" w="sm" len="sm"/>
            <a:tailEnd type="triangle" w="med" len="med"/>
          </a:ln>
        </p:spPr>
      </p:cxnSp>
      <p:sp>
        <p:nvSpPr>
          <p:cNvPr id="394" name="Google Shape;394;p23"/>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4"/>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400" name="Google Shape;400;p24"/>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01" name="Google Shape;401;p24"/>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402" name="Google Shape;402;p24"/>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403" name="Google Shape;403;p24"/>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404" name="Google Shape;404;p24"/>
          <p:cNvSpPr txBox="1"/>
          <p:nvPr/>
        </p:nvSpPr>
        <p:spPr>
          <a:xfrm>
            <a:off x="1803959" y="2721114"/>
            <a:ext cx="8584082" cy="141577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Reading for general and specific information about artificial intelligence.</a:t>
            </a:r>
            <a:r>
              <a:rPr lang="en-US" sz="5400">
                <a:solidFill>
                  <a:schemeClr val="dk1"/>
                </a:solidFill>
                <a:latin typeface="Calibri"/>
                <a:ea typeface="Calibri"/>
                <a:cs typeface="Calibri"/>
                <a:sym typeface="Calibri"/>
              </a:rPr>
              <a:t> </a:t>
            </a:r>
            <a:endParaRPr sz="5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5"/>
          <p:cNvSpPr txBox="1"/>
          <p:nvPr/>
        </p:nvSpPr>
        <p:spPr>
          <a:xfrm>
            <a:off x="1803959" y="2493661"/>
            <a:ext cx="8584082" cy="20621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Prepare for the next lesson: Unit 5 – Speaking </a:t>
            </a:r>
            <a:endParaRPr/>
          </a:p>
          <a:p>
            <a:pPr marL="0" marR="0" lvl="0" indent="0" algn="l" rtl="0">
              <a:lnSpc>
                <a:spcPct val="200000"/>
              </a:lnSpc>
              <a:spcBef>
                <a:spcPts val="0"/>
              </a:spcBef>
              <a:spcAft>
                <a:spcPts val="0"/>
              </a:spcAft>
              <a:buNone/>
            </a:pPr>
            <a:r>
              <a:rPr lang="en-US" sz="3200">
                <a:solidFill>
                  <a:schemeClr val="dk1"/>
                </a:solidFill>
                <a:latin typeface="Calibri"/>
                <a:ea typeface="Calibri"/>
                <a:cs typeface="Calibri"/>
                <a:sym typeface="Calibri"/>
              </a:rPr>
              <a:t>2. Do exercises in the workbook</a:t>
            </a:r>
            <a:endParaRPr/>
          </a:p>
        </p:txBody>
      </p:sp>
      <p:sp>
        <p:nvSpPr>
          <p:cNvPr id="410" name="Google Shape;410;p25"/>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11" name="Google Shape;411;p25"/>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412" name="Google Shape;412;p25"/>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413" name="Google Shape;413;p25"/>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414" name="Google Shape;414;p25"/>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20" name="Google Shape;420;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2889328" y="6083013"/>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119197" y="2524837"/>
            <a:ext cx="9403898" cy="9541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Develop reading skills for </a:t>
            </a:r>
            <a:r>
              <a:rPr lang="en-US" sz="2800" b="0" i="0">
                <a:solidFill>
                  <a:srgbClr val="231F20"/>
                </a:solidFill>
                <a:latin typeface="Calibri"/>
                <a:ea typeface="Calibri"/>
                <a:cs typeface="Calibri"/>
                <a:sym typeface="Calibri"/>
              </a:rPr>
              <a:t>main ideas and </a:t>
            </a:r>
            <a:r>
              <a:rPr lang="en-US" sz="2800">
                <a:solidFill>
                  <a:schemeClr val="dk1"/>
                </a:solidFill>
                <a:latin typeface="Calibri"/>
                <a:ea typeface="Calibri"/>
                <a:cs typeface="Calibri"/>
                <a:sym typeface="Calibri"/>
              </a:rPr>
              <a:t>specific information about </a:t>
            </a:r>
            <a:r>
              <a:rPr lang="en-US" sz="2800" b="0" i="0">
                <a:solidFill>
                  <a:srgbClr val="231F20"/>
                </a:solidFill>
                <a:latin typeface="Calibri"/>
                <a:ea typeface="Calibri"/>
                <a:cs typeface="Calibri"/>
                <a:sym typeface="Calibri"/>
              </a:rPr>
              <a:t>artificial intelligence</a:t>
            </a: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5" name="Google Shape;125;p4"/>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6" name="Google Shape;126;p4"/>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27" name="Google Shape;127;p4"/>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128" name="Google Shape;128;p4"/>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29" name="Google Shape;129;p4"/>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130" name="Google Shape;130;p4"/>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131" name="Google Shape;131;p4"/>
          <p:cNvCxnSpPr>
            <a:stCxn id="125" idx="3"/>
            <a:endCxn id="126"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132" name="Google Shape;132;p4"/>
          <p:cNvCxnSpPr>
            <a:stCxn id="126" idx="1"/>
            <a:endCxn id="127"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133" name="Google Shape;133;p4"/>
          <p:cNvCxnSpPr>
            <a:stCxn id="127" idx="3"/>
            <a:endCxn id="134"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134" name="Google Shape;134;p4"/>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135" name="Google Shape;135;p4"/>
          <p:cNvSpPr/>
          <p:nvPr/>
        </p:nvSpPr>
        <p:spPr>
          <a:xfrm>
            <a:off x="5177303" y="5849265"/>
            <a:ext cx="5748606"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136" name="Google Shape;136;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37" name="Google Shape;137;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139" name="Google Shape;139;p4"/>
          <p:cNvSpPr/>
          <p:nvPr/>
        </p:nvSpPr>
        <p:spPr>
          <a:xfrm>
            <a:off x="1127622" y="582402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140" name="Google Shape;140;p4"/>
          <p:cNvCxnSpPr>
            <a:stCxn id="134" idx="1"/>
            <a:endCxn id="139" idx="0"/>
          </p:cNvCxnSpPr>
          <p:nvPr/>
        </p:nvCxnSpPr>
        <p:spPr>
          <a:xfrm flipH="1">
            <a:off x="2102914" y="5113817"/>
            <a:ext cx="595500" cy="710100"/>
          </a:xfrm>
          <a:prstGeom prst="curvedConnector2">
            <a:avLst/>
          </a:prstGeom>
          <a:noFill/>
          <a:ln w="57150" cap="flat" cmpd="sng">
            <a:solidFill>
              <a:srgbClr val="006673"/>
            </a:solidFill>
            <a:prstDash val="solid"/>
            <a:miter lim="800000"/>
            <a:headEnd type="none" w="sm" len="sm"/>
            <a:tailEnd type="triangle" w="med" len="med"/>
          </a:ln>
        </p:spPr>
      </p:cxnSp>
      <p:sp>
        <p:nvSpPr>
          <p:cNvPr id="141" name="Google Shape;141;p4"/>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9" name="Google Shape;149;p5"/>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50" name="Google Shape;150;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51" name="Google Shape;151;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59" name="Google Shape;159;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0" name="Google Shape;160;p6"/>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161" name="Google Shape;161;p6"/>
          <p:cNvSpPr/>
          <p:nvPr/>
        </p:nvSpPr>
        <p:spPr>
          <a:xfrm>
            <a:off x="1507492" y="1028896"/>
            <a:ext cx="8299939" cy="1200329"/>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individually.</a:t>
            </a: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Watch a video about artificial intelligence (AI) and take notes.</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Answer the questions using the notes.</a:t>
            </a:r>
            <a:endParaRPr sz="2400">
              <a:solidFill>
                <a:schemeClr val="dk1"/>
              </a:solidFill>
              <a:latin typeface="Calibri"/>
              <a:ea typeface="Calibri"/>
              <a:cs typeface="Calibri"/>
              <a:sym typeface="Calibri"/>
            </a:endParaRPr>
          </a:p>
        </p:txBody>
      </p:sp>
      <p:pic>
        <p:nvPicPr>
          <p:cNvPr id="162" name="Google Shape;162;p6"/>
          <p:cNvPicPr preferRelativeResize="0"/>
          <p:nvPr/>
        </p:nvPicPr>
        <p:blipFill rotWithShape="1">
          <a:blip r:embed="rId3">
            <a:alphaModFix/>
          </a:blip>
          <a:srcRect/>
          <a:stretch/>
        </p:blipFill>
        <p:spPr>
          <a:xfrm>
            <a:off x="2066045" y="2361717"/>
            <a:ext cx="7505848" cy="3866528"/>
          </a:xfrm>
          <a:prstGeom prst="rect">
            <a:avLst/>
          </a:prstGeom>
          <a:noFill/>
          <a:ln>
            <a:noFill/>
          </a:ln>
        </p:spPr>
      </p:pic>
      <p:sp>
        <p:nvSpPr>
          <p:cNvPr id="163" name="Google Shape;163;p6"/>
          <p:cNvSpPr txBox="1"/>
          <p:nvPr/>
        </p:nvSpPr>
        <p:spPr>
          <a:xfrm>
            <a:off x="3816518" y="361497"/>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F0"/>
                </a:solidFill>
                <a:latin typeface="Arial"/>
                <a:ea typeface="Arial"/>
                <a:cs typeface="Arial"/>
                <a:sym typeface="Arial"/>
              </a:rPr>
              <a:t>VIDEO WATCHING</a:t>
            </a:r>
            <a:endParaRPr sz="3600" b="1">
              <a:solidFill>
                <a:srgbClr val="00B0F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9" name="Google Shape;169;p7"/>
          <p:cNvSpPr/>
          <p:nvPr/>
        </p:nvSpPr>
        <p:spPr>
          <a:xfrm>
            <a:off x="856326" y="1813221"/>
            <a:ext cx="10722439" cy="294356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1. What is artificial intelligence?</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2. What are some real-life cases in which we have probably dealt with AI?</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3. What benefits do robots/ AI bring to us?</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4. Can AI replace human?</a:t>
            </a:r>
            <a:endParaRPr sz="2400">
              <a:solidFill>
                <a:schemeClr val="dk1"/>
              </a:solidFill>
              <a:latin typeface="Calibri"/>
              <a:ea typeface="Calibri"/>
              <a:cs typeface="Calibri"/>
              <a:sym typeface="Calibri"/>
            </a:endParaRPr>
          </a:p>
        </p:txBody>
      </p:sp>
      <p:sp>
        <p:nvSpPr>
          <p:cNvPr id="170" name="Google Shape;170;p7"/>
          <p:cNvSpPr txBox="1"/>
          <p:nvPr/>
        </p:nvSpPr>
        <p:spPr>
          <a:xfrm>
            <a:off x="3141772" y="642850"/>
            <a:ext cx="6865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F0"/>
                </a:solidFill>
                <a:latin typeface="Arial"/>
                <a:ea typeface="Arial"/>
                <a:cs typeface="Arial"/>
                <a:sym typeface="Arial"/>
              </a:rPr>
              <a:t>ANSWER THE QUESTIONS</a:t>
            </a:r>
            <a:endParaRPr sz="3600" b="1">
              <a:solidFill>
                <a:srgbClr val="00B0F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8"/>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78" name="Google Shape;178;p8"/>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79" name="Google Shape;179;p8"/>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80" name="Google Shape;180;p8"/>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81" name="Google Shape;181;p8"/>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cxnSp>
        <p:nvCxnSpPr>
          <p:cNvPr id="182" name="Google Shape;182;p8"/>
          <p:cNvCxnSpPr>
            <a:stCxn id="178" idx="3"/>
            <a:endCxn id="179"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sp>
        <p:nvSpPr>
          <p:cNvPr id="183" name="Google Shape;183;p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84" name="Google Shape;184;p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8"/>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p:nvPr/>
        </p:nvSpPr>
        <p:spPr>
          <a:xfrm>
            <a:off x="1594232" y="986283"/>
            <a:ext cx="1024814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Look at the pictures of Asimo and Sophia and discuss the questions below in pairs.</a:t>
            </a:r>
            <a:endParaRPr sz="2400">
              <a:solidFill>
                <a:schemeClr val="dk1"/>
              </a:solidFill>
              <a:latin typeface="Arial"/>
              <a:ea typeface="Arial"/>
              <a:cs typeface="Arial"/>
              <a:sym typeface="Arial"/>
            </a:endParaRPr>
          </a:p>
        </p:txBody>
      </p:sp>
      <p:pic>
        <p:nvPicPr>
          <p:cNvPr id="192" name="Google Shape;192;p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193" name="Google Shape;193;p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PRE-READING</a:t>
            </a:r>
            <a:endParaRPr/>
          </a:p>
        </p:txBody>
      </p:sp>
      <p:sp>
        <p:nvSpPr>
          <p:cNvPr id="194" name="Google Shape;194;p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95" name="Google Shape;195;p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96" name="Google Shape;196;p9"/>
          <p:cNvSpPr/>
          <p:nvPr/>
        </p:nvSpPr>
        <p:spPr>
          <a:xfrm>
            <a:off x="963512" y="2547371"/>
            <a:ext cx="4813833" cy="3231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Calibri"/>
                <a:ea typeface="Calibri"/>
                <a:cs typeface="Calibri"/>
                <a:sym typeface="Calibri"/>
              </a:rPr>
              <a:t>1. What are they? </a:t>
            </a:r>
            <a:endParaRPr/>
          </a:p>
          <a:p>
            <a:pPr marL="0" marR="0" lvl="0" indent="0" algn="l" rtl="0">
              <a:lnSpc>
                <a:spcPct val="150000"/>
              </a:lnSpc>
              <a:spcBef>
                <a:spcPts val="0"/>
              </a:spcBef>
              <a:spcAft>
                <a:spcPts val="0"/>
              </a:spcAft>
              <a:buNone/>
            </a:pPr>
            <a:r>
              <a:rPr lang="en-US" sz="2400" i="1">
                <a:solidFill>
                  <a:srgbClr val="00B050"/>
                </a:solidFill>
                <a:latin typeface="Calibri"/>
                <a:ea typeface="Calibri"/>
                <a:cs typeface="Calibri"/>
                <a:sym typeface="Calibri"/>
              </a:rPr>
              <a:t>They are robots.</a:t>
            </a:r>
            <a:endParaRPr sz="2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2400">
                <a:solidFill>
                  <a:schemeClr val="dk1"/>
                </a:solidFill>
                <a:latin typeface="Calibri"/>
                <a:ea typeface="Calibri"/>
                <a:cs typeface="Calibri"/>
                <a:sym typeface="Calibri"/>
              </a:rPr>
              <a:t>2. What do you think they can do?</a:t>
            </a:r>
            <a:endParaRPr/>
          </a:p>
          <a:p>
            <a:pPr marL="0" marR="0" lvl="0" indent="0" algn="l" rtl="0">
              <a:lnSpc>
                <a:spcPct val="150000"/>
              </a:lnSpc>
              <a:spcBef>
                <a:spcPts val="0"/>
              </a:spcBef>
              <a:spcAft>
                <a:spcPts val="0"/>
              </a:spcAft>
              <a:buNone/>
            </a:pPr>
            <a:r>
              <a:rPr lang="en-US" sz="2400" i="1">
                <a:solidFill>
                  <a:srgbClr val="00B050"/>
                </a:solidFill>
                <a:latin typeface="Calibri"/>
                <a:ea typeface="Calibri"/>
                <a:cs typeface="Calibri"/>
                <a:sym typeface="Calibri"/>
              </a:rPr>
              <a:t>They can walk, talk, show emotions, and do household chores.</a:t>
            </a:r>
            <a:endParaRPr sz="2400">
              <a:solidFill>
                <a:srgbClr val="00B050"/>
              </a:solidFill>
              <a:latin typeface="Calibri"/>
              <a:ea typeface="Calibri"/>
              <a:cs typeface="Calibri"/>
              <a:sym typeface="Calibri"/>
            </a:endParaRPr>
          </a:p>
          <a:p>
            <a:pPr marL="514350" marR="0" lvl="0" indent="-361950" algn="just"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pic>
        <p:nvPicPr>
          <p:cNvPr id="197" name="Google Shape;197;p9"/>
          <p:cNvPicPr preferRelativeResize="0"/>
          <p:nvPr/>
        </p:nvPicPr>
        <p:blipFill rotWithShape="1">
          <a:blip r:embed="rId4">
            <a:alphaModFix/>
          </a:blip>
          <a:srcRect/>
          <a:stretch/>
        </p:blipFill>
        <p:spPr>
          <a:xfrm>
            <a:off x="4788910" y="1363710"/>
            <a:ext cx="7403090" cy="55989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1089</Words>
  <PresentationFormat>Widescreen</PresentationFormat>
  <Paragraphs>217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Bookman Old Style</vt:lpstr>
      <vt:lpstr>Courier New</vt:lpstr>
      <vt:lpstr>Calibri</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2023-07-17T08:23:01Z</dcterms:modified>
</cp:coreProperties>
</file>