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9" r:id="rId3"/>
    <p:sldId id="262" r:id="rId4"/>
    <p:sldId id="276" r:id="rId5"/>
    <p:sldId id="263" r:id="rId6"/>
    <p:sldId id="264" r:id="rId7"/>
    <p:sldId id="273" r:id="rId8"/>
    <p:sldId id="274" r:id="rId9"/>
    <p:sldId id="271" r:id="rId10"/>
    <p:sldId id="268" r:id="rId11"/>
    <p:sldId id="267" r:id="rId12"/>
    <p:sldId id="272" r:id="rId13"/>
    <p:sldId id="270" r:id="rId14"/>
    <p:sldId id="266"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9900CC"/>
    <a:srgbClr val="FF00FF"/>
    <a:srgbClr val="006699"/>
    <a:srgbClr val="0000CC"/>
    <a:srgbClr val="FFFFFF"/>
    <a:srgbClr val="7C00A8"/>
    <a:srgbClr val="72009A"/>
    <a:srgbClr val="780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9CFD5-3F88-4EB5-8947-2C8CEB26379C}"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7CF1E0DA-CFCE-486F-816B-698BF15BBA0C}">
      <dgm:prSet phldrT="[Text]" phldr="1"/>
      <dgm:spPr>
        <a:blipFill rotWithShape="0">
          <a:blip xmlns:r="http://schemas.openxmlformats.org/officeDocument/2006/relationships" r:embed="rId1"/>
          <a:stretch>
            <a:fillRect/>
          </a:stretch>
        </a:blipFill>
      </dgm:spPr>
      <dgm:t>
        <a:bodyPr/>
        <a:lstStyle/>
        <a:p>
          <a:endParaRPr lang="en-US" dirty="0"/>
        </a:p>
      </dgm:t>
    </dgm:pt>
    <dgm:pt modelId="{C26BEA42-95CF-49ED-9600-D5F4860B26A9}" type="parTrans" cxnId="{50C77195-473A-452D-B66B-2531840E8F93}">
      <dgm:prSet/>
      <dgm:spPr/>
      <dgm:t>
        <a:bodyPr/>
        <a:lstStyle/>
        <a:p>
          <a:endParaRPr lang="en-US"/>
        </a:p>
      </dgm:t>
    </dgm:pt>
    <dgm:pt modelId="{BE4C11CD-8C96-49F4-AFBF-8DD4D722277E}" type="sibTrans" cxnId="{50C77195-473A-452D-B66B-2531840E8F93}">
      <dgm:prSet/>
      <dgm:spPr/>
      <dgm:t>
        <a:bodyPr/>
        <a:lstStyle/>
        <a:p>
          <a:endParaRPr lang="en-US"/>
        </a:p>
      </dgm:t>
    </dgm:pt>
    <dgm:pt modelId="{9FE48100-4978-4F21-A15D-BE172E015155}">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Khởi động</a:t>
          </a:r>
        </a:p>
        <a:p>
          <a:r>
            <a:rPr lang="en-US" sz="1800" b="0">
              <a:solidFill>
                <a:srgbClr val="00B0F0"/>
              </a:solidFill>
              <a:effectLst/>
              <a:latin typeface="Tahoma" panose="020B0604030504040204" pitchFamily="34" charset="0"/>
              <a:ea typeface="Tahoma" panose="020B0604030504040204" pitchFamily="34" charset="0"/>
              <a:cs typeface="Tahoma" panose="020B0604030504040204" pitchFamily="34" charset="0"/>
            </a:rPr>
            <a:t>Khởi động, đặt vấn đề, gợi mở , tạo hứng thú vào bài mới </a:t>
          </a:r>
        </a:p>
      </dgm:t>
    </dgm:pt>
    <dgm:pt modelId="{0CC2E3EC-26D6-487F-807E-B348F2C360B2}" type="parTrans" cxnId="{F581976C-A51A-4463-B470-4ABA3F513E15}">
      <dgm:prSet/>
      <dgm:spPr/>
      <dgm:t>
        <a:bodyPr/>
        <a:lstStyle/>
        <a:p>
          <a:endParaRPr lang="en-US"/>
        </a:p>
      </dgm:t>
    </dgm:pt>
    <dgm:pt modelId="{D6AD4287-8634-481C-8C2C-C2FEE024C697}" type="sibTrans" cxnId="{F581976C-A51A-4463-B470-4ABA3F513E15}">
      <dgm:prSet/>
      <dgm:spPr/>
      <dgm:t>
        <a:bodyPr/>
        <a:lstStyle/>
        <a:p>
          <a:endParaRPr lang="en-US"/>
        </a:p>
      </dgm:t>
    </dgm:pt>
    <dgm:pt modelId="{CC75D7DB-3C53-49FF-806E-206187FFCAA5}">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Hình thành kiến thức mới</a:t>
          </a:r>
        </a:p>
        <a:p>
          <a:r>
            <a:rPr lang="en-US" sz="1800" b="0">
              <a:solidFill>
                <a:schemeClr val="accent5">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800" b="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Hoạt động hình thành kiến thức qua  việc quan sát hình ảnh, thí nghiệm hoặc trải nghiệm thực tế</a:t>
          </a:r>
        </a:p>
        <a:p>
          <a:r>
            <a:rPr lang="en-US" sz="1800" b="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Thảo luận để hình thành kiến thức mới</a:t>
          </a:r>
        </a:p>
        <a:p>
          <a:r>
            <a:rPr lang="en-US" sz="1800" b="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Tóm tắt kiến thức trọng tâm</a:t>
          </a:r>
        </a:p>
      </dgm:t>
    </dgm:pt>
    <dgm:pt modelId="{2D7A8504-3184-41AB-A8F7-3EC6FF2AECCC}" type="parTrans" cxnId="{F111D31B-BB8D-40A2-9C66-15DBD8D57269}">
      <dgm:prSet/>
      <dgm:spPr/>
      <dgm:t>
        <a:bodyPr/>
        <a:lstStyle/>
        <a:p>
          <a:endParaRPr lang="en-US"/>
        </a:p>
      </dgm:t>
    </dgm:pt>
    <dgm:pt modelId="{954EAE8C-3653-4A2A-A3F0-A028509294AD}" type="sibTrans" cxnId="{F111D31B-BB8D-40A2-9C66-15DBD8D57269}">
      <dgm:prSet/>
      <dgm:spPr/>
      <dgm:t>
        <a:bodyPr/>
        <a:lstStyle/>
        <a:p>
          <a:endParaRPr lang="en-US"/>
        </a:p>
      </dgm:t>
    </dgm:pt>
    <dgm:pt modelId="{2A336EE3-B268-472D-91C6-FCC669175E95}">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a:p>
          <a:r>
            <a:rPr lang="en-US" sz="1800" b="0">
              <a:solidFill>
                <a:srgbClr val="00B050"/>
              </a:solidFill>
              <a:effectLst/>
              <a:latin typeface="Tahoma" panose="020B0604030504040204" pitchFamily="34" charset="0"/>
              <a:ea typeface="Tahoma" panose="020B0604030504040204" pitchFamily="34" charset="0"/>
              <a:cs typeface="Tahoma" panose="020B0604030504040204" pitchFamily="34" charset="0"/>
            </a:rPr>
            <a:t>Vận dụng kiến thức và kĩ năng đã học giải quyết vấn đề thực tiễn </a:t>
          </a:r>
          <a:endParaRPr lang="en-US" sz="1800" b="1">
            <a:solidFill>
              <a:srgbClr val="00B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gm:t>
    </dgm:pt>
    <dgm:pt modelId="{005BA137-0802-4050-927C-840CD8473F9F}" type="parTrans" cxnId="{CA94B528-A0BB-4005-84D6-FDF88EBBBA95}">
      <dgm:prSet/>
      <dgm:spPr/>
      <dgm:t>
        <a:bodyPr/>
        <a:lstStyle/>
        <a:p>
          <a:endParaRPr lang="en-US"/>
        </a:p>
      </dgm:t>
    </dgm:pt>
    <dgm:pt modelId="{87AF598E-AC2D-4DB8-AE37-EEDC55859D6E}" type="sibTrans" cxnId="{CA94B528-A0BB-4005-84D6-FDF88EBBBA95}">
      <dgm:prSet/>
      <dgm:spPr/>
      <dgm:t>
        <a:bodyPr/>
        <a:lstStyle/>
        <a:p>
          <a:endParaRPr lang="en-US"/>
        </a:p>
      </dgm:t>
    </dgm:pt>
    <dgm:pt modelId="{4C9E6448-772B-4F38-841E-F5558CC8274D}">
      <dgm:prSet phldrT="[Text]" custT="1"/>
      <dgm:spPr/>
      <dgm:t>
        <a:bodyPr/>
        <a:lstStyle/>
        <a:p>
          <a:r>
            <a:rPr lang="en-US" sz="2400" b="1">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Luyện tập</a:t>
          </a:r>
        </a:p>
        <a:p>
          <a:r>
            <a:rPr lang="en-US" sz="1800" b="0">
              <a:solidFill>
                <a:schemeClr val="accent4"/>
              </a:solidFill>
              <a:effectLst/>
              <a:latin typeface="Tahoma" panose="020B0604030504040204" pitchFamily="34" charset="0"/>
              <a:ea typeface="Tahoma" panose="020B0604030504040204" pitchFamily="34" charset="0"/>
              <a:cs typeface="Tahoma" panose="020B0604030504040204" pitchFamily="34" charset="0"/>
            </a:rPr>
            <a:t>Củng cố kiến thức rèn kĩ năng bài học </a:t>
          </a:r>
        </a:p>
      </dgm:t>
    </dgm:pt>
    <dgm:pt modelId="{4EE97774-BD86-402F-AAA8-3628BDE7BC96}" type="parTrans" cxnId="{81EDCBB2-2E31-4C1C-8AD1-7F1BB86124B2}">
      <dgm:prSet/>
      <dgm:spPr/>
      <dgm:t>
        <a:bodyPr/>
        <a:lstStyle/>
        <a:p>
          <a:endParaRPr lang="en-US"/>
        </a:p>
      </dgm:t>
    </dgm:pt>
    <dgm:pt modelId="{56B7B6F1-C343-4259-BBB2-B6AD7214CC42}" type="sibTrans" cxnId="{81EDCBB2-2E31-4C1C-8AD1-7F1BB86124B2}">
      <dgm:prSet/>
      <dgm:spPr/>
      <dgm:t>
        <a:bodyPr/>
        <a:lstStyle/>
        <a:p>
          <a:endParaRPr lang="en-US"/>
        </a:p>
      </dgm:t>
    </dgm:pt>
    <dgm:pt modelId="{951017CB-E285-42F3-BF3F-42166D20113A}" type="pres">
      <dgm:prSet presAssocID="{D4B9CFD5-3F88-4EB5-8947-2C8CEB26379C}" presName="Name0" presStyleCnt="0">
        <dgm:presLayoutVars>
          <dgm:chMax val="1"/>
          <dgm:chPref val="1"/>
          <dgm:dir/>
          <dgm:resizeHandles/>
        </dgm:presLayoutVars>
      </dgm:prSet>
      <dgm:spPr/>
    </dgm:pt>
    <dgm:pt modelId="{FED6600A-37E9-4B17-93CE-5A706B505FFF}" type="pres">
      <dgm:prSet presAssocID="{7CF1E0DA-CFCE-486F-816B-698BF15BBA0C}" presName="Parent" presStyleLbl="node1" presStyleIdx="0" presStyleCnt="2" custLinFactNeighborX="-39737">
        <dgm:presLayoutVars>
          <dgm:chMax val="4"/>
          <dgm:chPref val="3"/>
        </dgm:presLayoutVars>
      </dgm:prSet>
      <dgm:spPr/>
    </dgm:pt>
    <dgm:pt modelId="{97484BE9-6B59-474E-BD1C-6FD6E17BF1A4}" type="pres">
      <dgm:prSet presAssocID="{9FE48100-4978-4F21-A15D-BE172E015155}" presName="Accent" presStyleLbl="node1" presStyleIdx="1" presStyleCnt="2" custLinFactNeighborX="-10005" custLinFactNeighborY="-283"/>
      <dgm:spPr/>
    </dgm:pt>
    <dgm:pt modelId="{FCE73CC9-E283-46FA-9B30-7B039CAACEA8}" type="pres">
      <dgm:prSet presAssocID="{9FE48100-4978-4F21-A15D-BE172E015155}" presName="Image1" presStyleLbl="fgImgPlace1" presStyleIdx="0" presStyleCnt="4" custScaleX="66016" custScaleY="61289" custLinFactNeighborX="-57557" custLinFactNeighborY="-6817"/>
      <dgm:spPr>
        <a:blipFill rotWithShape="1">
          <a:blip xmlns:r="http://schemas.openxmlformats.org/officeDocument/2006/relationships" r:embed="rId2"/>
          <a:stretch>
            <a:fillRect/>
          </a:stretch>
        </a:blipFill>
      </dgm:spPr>
    </dgm:pt>
    <dgm:pt modelId="{BD1285E1-298A-4534-B4F7-9B896A47B7DF}" type="pres">
      <dgm:prSet presAssocID="{9FE48100-4978-4F21-A15D-BE172E015155}" presName="Child1" presStyleLbl="revTx" presStyleIdx="0" presStyleCnt="4" custScaleX="369762" custLinFactNeighborX="96985" custLinFactNeighborY="-17333">
        <dgm:presLayoutVars>
          <dgm:chMax val="0"/>
          <dgm:chPref val="0"/>
          <dgm:bulletEnabled val="1"/>
        </dgm:presLayoutVars>
      </dgm:prSet>
      <dgm:spPr/>
    </dgm:pt>
    <dgm:pt modelId="{B277707A-BDCD-471D-8759-987A3B01AB96}" type="pres">
      <dgm:prSet presAssocID="{CC75D7DB-3C53-49FF-806E-206187FFCAA5}" presName="Image2" presStyleCnt="0"/>
      <dgm:spPr/>
    </dgm:pt>
    <dgm:pt modelId="{4F0C5177-F655-4667-BF4B-3F179C9128E1}" type="pres">
      <dgm:prSet presAssocID="{CC75D7DB-3C53-49FF-806E-206187FFCAA5}" presName="Image" presStyleLbl="fgImgPlace1" presStyleIdx="1" presStyleCnt="4" custScaleX="41862" custScaleY="90922" custLinFactNeighborX="-27672" custLinFactNeighborY="28362"/>
      <dgm:spPr>
        <a:blipFill rotWithShape="1">
          <a:blip xmlns:r="http://schemas.openxmlformats.org/officeDocument/2006/relationships" r:embed="rId3"/>
          <a:stretch>
            <a:fillRect/>
          </a:stretch>
        </a:blipFill>
      </dgm:spPr>
    </dgm:pt>
    <dgm:pt modelId="{7E0FAF73-8261-4918-A18D-915EDFCFA8D1}" type="pres">
      <dgm:prSet presAssocID="{CC75D7DB-3C53-49FF-806E-206187FFCAA5}" presName="Child2" presStyleLbl="revTx" presStyleIdx="1" presStyleCnt="4" custScaleX="316930" custScaleY="176722" custLinFactNeighborX="77210" custLinFactNeighborY="11619">
        <dgm:presLayoutVars>
          <dgm:chMax val="0"/>
          <dgm:chPref val="0"/>
          <dgm:bulletEnabled val="1"/>
        </dgm:presLayoutVars>
      </dgm:prSet>
      <dgm:spPr/>
    </dgm:pt>
    <dgm:pt modelId="{2C124060-5BD5-418A-92FF-448619AEF347}" type="pres">
      <dgm:prSet presAssocID="{4C9E6448-772B-4F38-841E-F5558CC8274D}" presName="Image3" presStyleCnt="0"/>
      <dgm:spPr/>
    </dgm:pt>
    <dgm:pt modelId="{7D9259C1-D9D1-4905-9E42-0E80E14AC3D2}" type="pres">
      <dgm:prSet presAssocID="{4C9E6448-772B-4F38-841E-F5558CC8274D}" presName="Image" presStyleLbl="fgImgPlace1" presStyleIdx="2" presStyleCnt="4" custScaleX="49668" custScaleY="47497" custLinFactNeighborX="-28779" custLinFactNeighborY="-14393"/>
      <dgm:spPr>
        <a:blipFill rotWithShape="1">
          <a:blip xmlns:r="http://schemas.openxmlformats.org/officeDocument/2006/relationships" r:embed="rId4"/>
          <a:stretch>
            <a:fillRect/>
          </a:stretch>
        </a:blipFill>
      </dgm:spPr>
    </dgm:pt>
    <dgm:pt modelId="{A3BE04BE-26EB-4989-BBC1-63D4309E895A}" type="pres">
      <dgm:prSet presAssocID="{4C9E6448-772B-4F38-841E-F5558CC8274D}" presName="Child3" presStyleLbl="revTx" presStyleIdx="2" presStyleCnt="4" custScaleX="232871" custLinFactNeighborX="44308" custLinFactNeighborY="-17155">
        <dgm:presLayoutVars>
          <dgm:chMax val="0"/>
          <dgm:chPref val="0"/>
          <dgm:bulletEnabled val="1"/>
        </dgm:presLayoutVars>
      </dgm:prSet>
      <dgm:spPr/>
    </dgm:pt>
    <dgm:pt modelId="{5E99AD62-16DD-433D-BE76-CCE5B16736DF}" type="pres">
      <dgm:prSet presAssocID="{2A336EE3-B268-472D-91C6-FCC669175E95}" presName="Image4" presStyleCnt="0"/>
      <dgm:spPr/>
    </dgm:pt>
    <dgm:pt modelId="{9FF25DF3-8D52-4F9A-ADD9-ECFAB6830A9C}" type="pres">
      <dgm:prSet presAssocID="{2A336EE3-B268-472D-91C6-FCC669175E95}" presName="Image" presStyleLbl="fgImgPlace1" presStyleIdx="3" presStyleCnt="4" custScaleX="51629" custScaleY="49136" custLinFactNeighborX="12373" custLinFactNeighborY="-40963"/>
      <dgm:spPr>
        <a:blipFill rotWithShape="1">
          <a:blip xmlns:r="http://schemas.openxmlformats.org/officeDocument/2006/relationships" r:embed="rId5"/>
          <a:stretch>
            <a:fillRect/>
          </a:stretch>
        </a:blipFill>
      </dgm:spPr>
    </dgm:pt>
    <dgm:pt modelId="{083E1710-F852-4EB1-92C5-9C3B732AB85A}" type="pres">
      <dgm:prSet presAssocID="{2A336EE3-B268-472D-91C6-FCC669175E95}" presName="Child4" presStyleLbl="revTx" presStyleIdx="3" presStyleCnt="4" custScaleX="326279" custLinFactX="30645" custLinFactNeighborX="100000" custLinFactNeighborY="-20587">
        <dgm:presLayoutVars>
          <dgm:chMax val="0"/>
          <dgm:chPref val="0"/>
          <dgm:bulletEnabled val="1"/>
        </dgm:presLayoutVars>
      </dgm:prSet>
      <dgm:spPr/>
    </dgm:pt>
  </dgm:ptLst>
  <dgm:cxnLst>
    <dgm:cxn modelId="{C1C43A07-91F1-4C09-B5C9-99C77F8EAADA}" type="presOf" srcId="{2A336EE3-B268-472D-91C6-FCC669175E95}" destId="{083E1710-F852-4EB1-92C5-9C3B732AB85A}" srcOrd="0" destOrd="0" presId="urn:microsoft.com/office/officeart/2011/layout/RadialPictureList"/>
    <dgm:cxn modelId="{F111D31B-BB8D-40A2-9C66-15DBD8D57269}" srcId="{7CF1E0DA-CFCE-486F-816B-698BF15BBA0C}" destId="{CC75D7DB-3C53-49FF-806E-206187FFCAA5}" srcOrd="1" destOrd="0" parTransId="{2D7A8504-3184-41AB-A8F7-3EC6FF2AECCC}" sibTransId="{954EAE8C-3653-4A2A-A3F0-A028509294AD}"/>
    <dgm:cxn modelId="{CA94B528-A0BB-4005-84D6-FDF88EBBBA95}" srcId="{7CF1E0DA-CFCE-486F-816B-698BF15BBA0C}" destId="{2A336EE3-B268-472D-91C6-FCC669175E95}" srcOrd="3" destOrd="0" parTransId="{005BA137-0802-4050-927C-840CD8473F9F}" sibTransId="{87AF598E-AC2D-4DB8-AE37-EEDC55859D6E}"/>
    <dgm:cxn modelId="{F581976C-A51A-4463-B470-4ABA3F513E15}" srcId="{7CF1E0DA-CFCE-486F-816B-698BF15BBA0C}" destId="{9FE48100-4978-4F21-A15D-BE172E015155}" srcOrd="0" destOrd="0" parTransId="{0CC2E3EC-26D6-487F-807E-B348F2C360B2}" sibTransId="{D6AD4287-8634-481C-8C2C-C2FEE024C697}"/>
    <dgm:cxn modelId="{99E57378-DA08-456E-9322-F84496BE009D}" type="presOf" srcId="{CC75D7DB-3C53-49FF-806E-206187FFCAA5}" destId="{7E0FAF73-8261-4918-A18D-915EDFCFA8D1}" srcOrd="0" destOrd="0" presId="urn:microsoft.com/office/officeart/2011/layout/RadialPictureList"/>
    <dgm:cxn modelId="{00E56C87-F799-4CCF-9D14-D799324DDEA9}" type="presOf" srcId="{D4B9CFD5-3F88-4EB5-8947-2C8CEB26379C}" destId="{951017CB-E285-42F3-BF3F-42166D20113A}" srcOrd="0" destOrd="0" presId="urn:microsoft.com/office/officeart/2011/layout/RadialPictureList"/>
    <dgm:cxn modelId="{50C77195-473A-452D-B66B-2531840E8F93}" srcId="{D4B9CFD5-3F88-4EB5-8947-2C8CEB26379C}" destId="{7CF1E0DA-CFCE-486F-816B-698BF15BBA0C}" srcOrd="0" destOrd="0" parTransId="{C26BEA42-95CF-49ED-9600-D5F4860B26A9}" sibTransId="{BE4C11CD-8C96-49F4-AFBF-8DD4D722277E}"/>
    <dgm:cxn modelId="{38C201A4-C54E-473A-B5FE-49A59D5A5C38}" type="presOf" srcId="{4C9E6448-772B-4F38-841E-F5558CC8274D}" destId="{A3BE04BE-26EB-4989-BBC1-63D4309E895A}" srcOrd="0" destOrd="0" presId="urn:microsoft.com/office/officeart/2011/layout/RadialPictureList"/>
    <dgm:cxn modelId="{B2CFB2AD-580F-411F-818B-CA4344F7CDA1}" type="presOf" srcId="{7CF1E0DA-CFCE-486F-816B-698BF15BBA0C}" destId="{FED6600A-37E9-4B17-93CE-5A706B505FFF}" srcOrd="0" destOrd="0" presId="urn:microsoft.com/office/officeart/2011/layout/RadialPictureList"/>
    <dgm:cxn modelId="{81EDCBB2-2E31-4C1C-8AD1-7F1BB86124B2}" srcId="{7CF1E0DA-CFCE-486F-816B-698BF15BBA0C}" destId="{4C9E6448-772B-4F38-841E-F5558CC8274D}" srcOrd="2" destOrd="0" parTransId="{4EE97774-BD86-402F-AAA8-3628BDE7BC96}" sibTransId="{56B7B6F1-C343-4259-BBB2-B6AD7214CC42}"/>
    <dgm:cxn modelId="{C125B1FD-0192-4979-A1D0-63BA96C5E5F5}" type="presOf" srcId="{9FE48100-4978-4F21-A15D-BE172E015155}" destId="{BD1285E1-298A-4534-B4F7-9B896A47B7DF}" srcOrd="0" destOrd="0" presId="urn:microsoft.com/office/officeart/2011/layout/RadialPictureList"/>
    <dgm:cxn modelId="{3A4DB000-7726-4FB0-B9DD-740F956A31E6}" type="presParOf" srcId="{951017CB-E285-42F3-BF3F-42166D20113A}" destId="{FED6600A-37E9-4B17-93CE-5A706B505FFF}" srcOrd="0" destOrd="0" presId="urn:microsoft.com/office/officeart/2011/layout/RadialPictureList"/>
    <dgm:cxn modelId="{5701EA2B-7404-4DDE-BF0F-B34E0E9EA342}" type="presParOf" srcId="{951017CB-E285-42F3-BF3F-42166D20113A}" destId="{97484BE9-6B59-474E-BD1C-6FD6E17BF1A4}" srcOrd="1" destOrd="0" presId="urn:microsoft.com/office/officeart/2011/layout/RadialPictureList"/>
    <dgm:cxn modelId="{667136C0-6EE4-4C12-A0F9-F12279BC2157}" type="presParOf" srcId="{951017CB-E285-42F3-BF3F-42166D20113A}" destId="{FCE73CC9-E283-46FA-9B30-7B039CAACEA8}" srcOrd="2" destOrd="0" presId="urn:microsoft.com/office/officeart/2011/layout/RadialPictureList"/>
    <dgm:cxn modelId="{24E6386C-8F7C-446F-BFBD-2AF59B9641E0}" type="presParOf" srcId="{951017CB-E285-42F3-BF3F-42166D20113A}" destId="{BD1285E1-298A-4534-B4F7-9B896A47B7DF}" srcOrd="3" destOrd="0" presId="urn:microsoft.com/office/officeart/2011/layout/RadialPictureList"/>
    <dgm:cxn modelId="{617310B4-4440-43EB-B291-091848C18479}" type="presParOf" srcId="{951017CB-E285-42F3-BF3F-42166D20113A}" destId="{B277707A-BDCD-471D-8759-987A3B01AB96}" srcOrd="4" destOrd="0" presId="urn:microsoft.com/office/officeart/2011/layout/RadialPictureList"/>
    <dgm:cxn modelId="{5E4800AF-64A1-46F8-95F5-5B152E159470}" type="presParOf" srcId="{B277707A-BDCD-471D-8759-987A3B01AB96}" destId="{4F0C5177-F655-4667-BF4B-3F179C9128E1}" srcOrd="0" destOrd="0" presId="urn:microsoft.com/office/officeart/2011/layout/RadialPictureList"/>
    <dgm:cxn modelId="{8B9D679F-E33C-485A-9E89-83825F726DCD}" type="presParOf" srcId="{951017CB-E285-42F3-BF3F-42166D20113A}" destId="{7E0FAF73-8261-4918-A18D-915EDFCFA8D1}" srcOrd="5" destOrd="0" presId="urn:microsoft.com/office/officeart/2011/layout/RadialPictureList"/>
    <dgm:cxn modelId="{368F447D-C29A-4BA2-8A81-3E235752C8FB}" type="presParOf" srcId="{951017CB-E285-42F3-BF3F-42166D20113A}" destId="{2C124060-5BD5-418A-92FF-448619AEF347}" srcOrd="6" destOrd="0" presId="urn:microsoft.com/office/officeart/2011/layout/RadialPictureList"/>
    <dgm:cxn modelId="{41ECD35D-7634-4A6E-9D3C-4EF76DB97DFF}" type="presParOf" srcId="{2C124060-5BD5-418A-92FF-448619AEF347}" destId="{7D9259C1-D9D1-4905-9E42-0E80E14AC3D2}" srcOrd="0" destOrd="0" presId="urn:microsoft.com/office/officeart/2011/layout/RadialPictureList"/>
    <dgm:cxn modelId="{85781F8A-60AC-4BBD-A0EF-66932488820B}" type="presParOf" srcId="{951017CB-E285-42F3-BF3F-42166D20113A}" destId="{A3BE04BE-26EB-4989-BBC1-63D4309E895A}" srcOrd="7" destOrd="0" presId="urn:microsoft.com/office/officeart/2011/layout/RadialPictureList"/>
    <dgm:cxn modelId="{C293A6D8-76BD-4C22-9FF5-59AC0E828C8A}" type="presParOf" srcId="{951017CB-E285-42F3-BF3F-42166D20113A}" destId="{5E99AD62-16DD-433D-BE76-CCE5B16736DF}" srcOrd="8" destOrd="0" presId="urn:microsoft.com/office/officeart/2011/layout/RadialPictureList"/>
    <dgm:cxn modelId="{17B06939-EC01-4B68-AB77-3D6A509107FF}" type="presParOf" srcId="{5E99AD62-16DD-433D-BE76-CCE5B16736DF}" destId="{9FF25DF3-8D52-4F9A-ADD9-ECFAB6830A9C}" srcOrd="0" destOrd="0" presId="urn:microsoft.com/office/officeart/2011/layout/RadialPictureList"/>
    <dgm:cxn modelId="{15C37D50-C63A-4DAF-A6F0-634033693EBE}" type="presParOf" srcId="{951017CB-E285-42F3-BF3F-42166D20113A}" destId="{083E1710-F852-4EB1-92C5-9C3B732AB85A}"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600A-37E9-4B17-93CE-5A706B505FFF}">
      <dsp:nvSpPr>
        <dsp:cNvPr id="0" name=""/>
        <dsp:cNvSpPr/>
      </dsp:nvSpPr>
      <dsp:spPr>
        <a:xfrm>
          <a:off x="2308481" y="1513704"/>
          <a:ext cx="2371962" cy="2371750"/>
        </a:xfrm>
        <a:prstGeom prst="ellipse">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2655847" y="1861039"/>
        <a:ext cx="1677230" cy="1677080"/>
      </dsp:txXfrm>
    </dsp:sp>
    <dsp:sp modelId="{97484BE9-6B59-474E-BD1C-6FD6E17BF1A4}">
      <dsp:nvSpPr>
        <dsp:cNvPr id="0" name=""/>
        <dsp:cNvSpPr/>
      </dsp:nvSpPr>
      <dsp:spPr>
        <a:xfrm>
          <a:off x="1549815" y="180697"/>
          <a:ext cx="4780834" cy="4983548"/>
        </a:xfrm>
        <a:prstGeom prst="blockArc">
          <a:avLst>
            <a:gd name="adj1" fmla="val 16509444"/>
            <a:gd name="adj2" fmla="val 5088054"/>
            <a:gd name="adj3" fmla="val 524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E73CC9-E283-46FA-9B30-7B039CAACEA8}">
      <dsp:nvSpPr>
        <dsp:cNvPr id="0" name=""/>
        <dsp:cNvSpPr/>
      </dsp:nvSpPr>
      <dsp:spPr>
        <a:xfrm>
          <a:off x="4472309" y="158511"/>
          <a:ext cx="839025" cy="778785"/>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1285E1-298A-4534-B4F7-9B896A47B7DF}">
      <dsp:nvSpPr>
        <dsp:cNvPr id="0" name=""/>
        <dsp:cNvSpPr/>
      </dsp:nvSpPr>
      <dsp:spPr>
        <a:xfrm>
          <a:off x="5710878" y="0"/>
          <a:ext cx="6290844"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Khởi động</a:t>
          </a:r>
        </a:p>
        <a:p>
          <a:pPr marL="0" lvl="0" indent="0" algn="l" defTabSz="1066800">
            <a:lnSpc>
              <a:spcPct val="90000"/>
            </a:lnSpc>
            <a:spcBef>
              <a:spcPct val="0"/>
            </a:spcBef>
            <a:spcAft>
              <a:spcPct val="10000"/>
            </a:spcAft>
            <a:buNone/>
          </a:pPr>
          <a:r>
            <a:rPr lang="en-US" sz="1800" b="0" kern="1200">
              <a:solidFill>
                <a:srgbClr val="00B0F0"/>
              </a:solidFill>
              <a:effectLst/>
              <a:latin typeface="Tahoma" panose="020B0604030504040204" pitchFamily="34" charset="0"/>
              <a:ea typeface="Tahoma" panose="020B0604030504040204" pitchFamily="34" charset="0"/>
              <a:cs typeface="Tahoma" panose="020B0604030504040204" pitchFamily="34" charset="0"/>
            </a:rPr>
            <a:t>Khởi động, đặt vấn đề, gợi mở , tạo hứng thú vào bài mới </a:t>
          </a:r>
        </a:p>
      </dsp:txBody>
      <dsp:txXfrm>
        <a:off x="5710878" y="0"/>
        <a:ext cx="6290844" cy="1230037"/>
      </dsp:txXfrm>
    </dsp:sp>
    <dsp:sp modelId="{4F0C5177-F655-4667-BF4B-3F179C9128E1}">
      <dsp:nvSpPr>
        <dsp:cNvPr id="0" name=""/>
        <dsp:cNvSpPr/>
      </dsp:nvSpPr>
      <dsp:spPr>
        <a:xfrm>
          <a:off x="5944379" y="1600689"/>
          <a:ext cx="532042" cy="1155325"/>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0FAF73-8261-4918-A18D-915EDFCFA8D1}">
      <dsp:nvSpPr>
        <dsp:cNvPr id="0" name=""/>
        <dsp:cNvSpPr/>
      </dsp:nvSpPr>
      <dsp:spPr>
        <a:xfrm>
          <a:off x="6759137" y="875904"/>
          <a:ext cx="5392001" cy="217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Hình thành kiến thức mới</a:t>
          </a:r>
        </a:p>
        <a:p>
          <a:pPr marL="0" lvl="0" indent="0" algn="l" defTabSz="1066800">
            <a:lnSpc>
              <a:spcPct val="90000"/>
            </a:lnSpc>
            <a:spcBef>
              <a:spcPct val="0"/>
            </a:spcBef>
            <a:spcAft>
              <a:spcPct val="10000"/>
            </a:spcAft>
            <a:buNone/>
          </a:pPr>
          <a:r>
            <a:rPr lang="en-US" sz="1800" b="0" kern="1200">
              <a:solidFill>
                <a:schemeClr val="accent5">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1800" b="0" kern="120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Hoạt động hình thành kiến thức qua  việc quan sát hình ảnh, thí nghiệm hoặc trải nghiệm thực tế</a:t>
          </a:r>
        </a:p>
        <a:p>
          <a:pPr marL="0" lvl="0" indent="0" algn="l" defTabSz="1066800">
            <a:lnSpc>
              <a:spcPct val="90000"/>
            </a:lnSpc>
            <a:spcBef>
              <a:spcPct val="0"/>
            </a:spcBef>
            <a:spcAft>
              <a:spcPct val="10000"/>
            </a:spcAft>
            <a:buNone/>
          </a:pPr>
          <a:r>
            <a:rPr lang="en-US" sz="1800" b="0" kern="120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Thảo luận để hình thành kiến thức mới</a:t>
          </a:r>
        </a:p>
        <a:p>
          <a:pPr marL="0" lvl="0" indent="0" algn="l" defTabSz="1066800">
            <a:lnSpc>
              <a:spcPct val="90000"/>
            </a:lnSpc>
            <a:spcBef>
              <a:spcPct val="0"/>
            </a:spcBef>
            <a:spcAft>
              <a:spcPct val="10000"/>
            </a:spcAft>
            <a:buNone/>
          </a:pPr>
          <a:r>
            <a:rPr lang="en-US" sz="1800" b="0" kern="1200">
              <a:solidFill>
                <a:schemeClr val="accent5">
                  <a:lumMod val="75000"/>
                </a:schemeClr>
              </a:solidFill>
              <a:effectLst/>
              <a:latin typeface="Tahoma" panose="020B0604030504040204" pitchFamily="34" charset="0"/>
              <a:ea typeface="Tahoma" panose="020B0604030504040204" pitchFamily="34" charset="0"/>
              <a:cs typeface="Tahoma" panose="020B0604030504040204" pitchFamily="34" charset="0"/>
            </a:rPr>
            <a:t>- Tóm tắt kiến thức trọng tâm</a:t>
          </a:r>
        </a:p>
      </dsp:txBody>
      <dsp:txXfrm>
        <a:off x="6759137" y="875904"/>
        <a:ext cx="5392001" cy="2173746"/>
      </dsp:txXfrm>
    </dsp:sp>
    <dsp:sp modelId="{7D9259C1-D9D1-4905-9E42-0E80E14AC3D2}">
      <dsp:nvSpPr>
        <dsp:cNvPr id="0" name=""/>
        <dsp:cNvSpPr/>
      </dsp:nvSpPr>
      <dsp:spPr>
        <a:xfrm>
          <a:off x="5875830" y="3073241"/>
          <a:ext cx="631251" cy="603533"/>
        </a:xfrm>
        <a:prstGeom prst="ellipse">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E04BE-26EB-4989-BBC1-63D4309E895A}">
      <dsp:nvSpPr>
        <dsp:cNvPr id="0" name=""/>
        <dsp:cNvSpPr/>
      </dsp:nvSpPr>
      <dsp:spPr>
        <a:xfrm>
          <a:off x="6914426" y="2732136"/>
          <a:ext cx="3961886"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Luyện tập</a:t>
          </a:r>
        </a:p>
        <a:p>
          <a:pPr marL="0" lvl="0" indent="0" algn="l" defTabSz="1066800">
            <a:lnSpc>
              <a:spcPct val="90000"/>
            </a:lnSpc>
            <a:spcBef>
              <a:spcPct val="0"/>
            </a:spcBef>
            <a:spcAft>
              <a:spcPct val="10000"/>
            </a:spcAft>
            <a:buNone/>
          </a:pPr>
          <a:r>
            <a:rPr lang="en-US" sz="1800" b="0" kern="1200">
              <a:solidFill>
                <a:schemeClr val="accent4"/>
              </a:solidFill>
              <a:effectLst/>
              <a:latin typeface="Tahoma" panose="020B0604030504040204" pitchFamily="34" charset="0"/>
              <a:ea typeface="Tahoma" panose="020B0604030504040204" pitchFamily="34" charset="0"/>
              <a:cs typeface="Tahoma" panose="020B0604030504040204" pitchFamily="34" charset="0"/>
            </a:rPr>
            <a:t>Củng cố kiến thức rèn kĩ năng bài học </a:t>
          </a:r>
        </a:p>
      </dsp:txBody>
      <dsp:txXfrm>
        <a:off x="6914426" y="2732136"/>
        <a:ext cx="3961886" cy="1230037"/>
      </dsp:txXfrm>
    </dsp:sp>
    <dsp:sp modelId="{9FF25DF3-8D52-4F9A-ADD9-ECFAB6830A9C}">
      <dsp:nvSpPr>
        <dsp:cNvPr id="0" name=""/>
        <dsp:cNvSpPr/>
      </dsp:nvSpPr>
      <dsp:spPr>
        <a:xfrm>
          <a:off x="5452505" y="3949827"/>
          <a:ext cx="656175" cy="624360"/>
        </a:xfrm>
        <a:prstGeom prst="ellipse">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3E1710-F852-4EB1-92C5-9C3B732AB85A}">
      <dsp:nvSpPr>
        <dsp:cNvPr id="0" name=""/>
        <dsp:cNvSpPr/>
      </dsp:nvSpPr>
      <dsp:spPr>
        <a:xfrm>
          <a:off x="6653436" y="3919958"/>
          <a:ext cx="5551058"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a:p>
          <a:pPr marL="0" lvl="0" indent="0" algn="l" defTabSz="1066800">
            <a:lnSpc>
              <a:spcPct val="90000"/>
            </a:lnSpc>
            <a:spcBef>
              <a:spcPct val="0"/>
            </a:spcBef>
            <a:spcAft>
              <a:spcPct val="10000"/>
            </a:spcAft>
            <a:buNone/>
          </a:pPr>
          <a:r>
            <a:rPr lang="en-US" sz="1800" b="0" kern="1200">
              <a:solidFill>
                <a:srgbClr val="00B050"/>
              </a:solidFill>
              <a:effectLst/>
              <a:latin typeface="Tahoma" panose="020B0604030504040204" pitchFamily="34" charset="0"/>
              <a:ea typeface="Tahoma" panose="020B0604030504040204" pitchFamily="34" charset="0"/>
              <a:cs typeface="Tahoma" panose="020B0604030504040204" pitchFamily="34" charset="0"/>
            </a:rPr>
            <a:t>Vận dụng kiến thức và kĩ năng đã học giải quyết vấn đề thực tiễn </a:t>
          </a:r>
          <a:endParaRPr lang="en-US" sz="1800" b="1" kern="1200">
            <a:solidFill>
              <a:srgbClr val="00B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sp:txBody>
      <dsp:txXfrm>
        <a:off x="6653436" y="3919958"/>
        <a:ext cx="5551058" cy="1230037"/>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38294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189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2659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03447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051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67549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855133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14336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6434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3233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17650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23159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73403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05108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44233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82480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E0D358-0962-40DE-88E1-CB8530FFF93B}" type="datetimeFigureOut">
              <a:rPr lang="en-US" smtClean="0"/>
              <a:t>5/10/2021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3E2BF9-C954-44B8-8477-5FCD3092657F}" type="slidenum">
              <a:rPr lang="en-US" smtClean="0"/>
              <a:t>‹#›</a:t>
            </a:fld>
            <a:endParaRPr lang="en-US" dirty="0"/>
          </a:p>
        </p:txBody>
      </p:sp>
    </p:spTree>
    <p:extLst>
      <p:ext uri="{BB962C8B-B14F-4D97-AF65-F5344CB8AC3E}">
        <p14:creationId xmlns:p14="http://schemas.microsoft.com/office/powerpoint/2010/main" val="2457791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83323295"/>
              </p:ext>
            </p:extLst>
          </p:nvPr>
        </p:nvGraphicFramePr>
        <p:xfrm>
          <a:off x="-1456788" y="86620"/>
          <a:ext cx="1286568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2989529" y="4863021"/>
            <a:ext cx="847303" cy="713056"/>
          </a:xfrm>
          <a:prstGeom prst="rect">
            <a:avLst/>
          </a:prstGeom>
        </p:spPr>
      </p:pic>
      <p:grpSp>
        <p:nvGrpSpPr>
          <p:cNvPr id="8" name="Group 7"/>
          <p:cNvGrpSpPr/>
          <p:nvPr/>
        </p:nvGrpSpPr>
        <p:grpSpPr>
          <a:xfrm>
            <a:off x="3995721" y="4961059"/>
            <a:ext cx="5551058" cy="1567662"/>
            <a:chOff x="6653436" y="3583146"/>
            <a:chExt cx="5551058" cy="1567662"/>
          </a:xfrm>
        </p:grpSpPr>
        <p:sp>
          <p:nvSpPr>
            <p:cNvPr id="9" name="Rectangle 8"/>
            <p:cNvSpPr/>
            <p:nvPr/>
          </p:nvSpPr>
          <p:spPr>
            <a:xfrm>
              <a:off x="6653436" y="3920771"/>
              <a:ext cx="5551058" cy="12300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6653436" y="3583146"/>
              <a:ext cx="5551058" cy="1230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sz="2400" b="1" kern="120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Mở rộng </a:t>
              </a:r>
            </a:p>
            <a:p>
              <a:pPr lvl="0" algn="l" defTabSz="1066800">
                <a:lnSpc>
                  <a:spcPct val="90000"/>
                </a:lnSpc>
                <a:spcBef>
                  <a:spcPct val="0"/>
                </a:spcBef>
                <a:spcAft>
                  <a:spcPct val="10000"/>
                </a:spcAft>
              </a:pPr>
              <a:r>
                <a:rPr lang="en-US" sz="1800" b="0" kern="1200">
                  <a:solidFill>
                    <a:srgbClr val="0070C0"/>
                  </a:solidFill>
                  <a:effectLst/>
                  <a:latin typeface="Tahoma" panose="020B0604030504040204" pitchFamily="34" charset="0"/>
                  <a:ea typeface="Tahoma" panose="020B0604030504040204" pitchFamily="34" charset="0"/>
                  <a:cs typeface="Tahoma" panose="020B0604030504040204" pitchFamily="34" charset="0"/>
                </a:rPr>
                <a:t>Giới thiệu thêm kiến thức và ứng dụng liên quan đến bài học, giúp các em tự học ở nhà</a:t>
              </a:r>
              <a:endParaRPr lang="en-US" sz="1800" b="1" kern="120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544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578" y="20716"/>
            <a:ext cx="10032643"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14031" y="159800"/>
            <a:ext cx="4430333" cy="6698200"/>
            <a:chOff x="2775394" y="159800"/>
            <a:chExt cx="4430333" cy="6698200"/>
          </a:xfrm>
        </p:grpSpPr>
        <p:sp>
          <p:nvSpPr>
            <p:cNvPr id="3" name="TextBox 2"/>
            <p:cNvSpPr txBox="1"/>
            <p:nvPr/>
          </p:nvSpPr>
          <p:spPr>
            <a:xfrm>
              <a:off x="2775394" y="159800"/>
              <a:ext cx="4430333" cy="523220"/>
            </a:xfrm>
            <a:prstGeom prst="rect">
              <a:avLst/>
            </a:prstGeom>
            <a:solidFill>
              <a:schemeClr val="bg1"/>
            </a:solidFill>
          </p:spPr>
          <p:txBody>
            <a:bodyPr wrap="square" rtlCol="0">
              <a:spAutoFit/>
            </a:bodyPr>
            <a:lstStyle/>
            <a:p>
              <a:pPr algn="ctr"/>
              <a:r>
                <a:rPr lang="en-US" sz="2800" b="1">
                  <a:ln>
                    <a:solidFill>
                      <a:schemeClr val="bg2"/>
                    </a:solidFill>
                  </a:ln>
                  <a:solidFill>
                    <a:schemeClr val="accent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KHOA HỌC TỰ NHIÊN </a:t>
              </a:r>
            </a:p>
          </p:txBody>
        </p:sp>
        <p:sp>
          <p:nvSpPr>
            <p:cNvPr id="14" name="TextBox 13"/>
            <p:cNvSpPr txBox="1"/>
            <p:nvPr/>
          </p:nvSpPr>
          <p:spPr>
            <a:xfrm>
              <a:off x="4682785" y="687806"/>
              <a:ext cx="615553" cy="6170194"/>
            </a:xfrm>
            <a:prstGeom prst="rect">
              <a:avLst/>
            </a:prstGeom>
            <a:solidFill>
              <a:schemeClr val="bg1"/>
            </a:solidFill>
          </p:spPr>
          <p:txBody>
            <a:bodyPr vert="vert" wrap="square" rtlCol="0">
              <a:spAutoFit/>
            </a:bodyPr>
            <a:lstStyle/>
            <a:p>
              <a:r>
                <a:rPr lang="en-US" sz="2400" b="1">
                  <a:ln>
                    <a:solidFill>
                      <a:schemeClr val="bg1"/>
                    </a:solidFill>
                  </a:ln>
                  <a:solidFill>
                    <a:schemeClr val="accent2">
                      <a:lumMod val="75000"/>
                    </a:schemeClr>
                  </a:solidFill>
                </a:rPr>
                <a:t> </a:t>
              </a:r>
              <a:r>
                <a:rPr lang="en-US" sz="2800" b="1">
                  <a:ln>
                    <a:solidFill>
                      <a:schemeClr val="bg1"/>
                    </a:solidFill>
                  </a:ln>
                  <a:solidFill>
                    <a:schemeClr val="accent2">
                      <a:lumMod val="75000"/>
                    </a:schemeClr>
                  </a:solidFill>
                </a:rPr>
                <a:t>Là ngành khoa học nghiên cứu về </a:t>
              </a:r>
              <a:r>
                <a:rPr lang="en-US" sz="2800">
                  <a:ln>
                    <a:solidFill>
                      <a:schemeClr val="bg1"/>
                    </a:solidFill>
                  </a:ln>
                  <a:solidFill>
                    <a:schemeClr val="bg1"/>
                  </a:solidFill>
                </a:rPr>
                <a:t> </a:t>
              </a:r>
              <a:endParaRPr lang="en-US" sz="2800">
                <a:ln>
                  <a:solidFill>
                    <a:schemeClr val="bg1"/>
                  </a:solidFill>
                </a:ln>
                <a:solidFill>
                  <a:srgbClr val="FF0000"/>
                </a:solidFill>
              </a:endParaRPr>
            </a:p>
          </p:txBody>
        </p:sp>
      </p:grpSp>
      <p:grpSp>
        <p:nvGrpSpPr>
          <p:cNvPr id="8" name="Group 7"/>
          <p:cNvGrpSpPr/>
          <p:nvPr/>
        </p:nvGrpSpPr>
        <p:grpSpPr>
          <a:xfrm>
            <a:off x="1186435" y="969561"/>
            <a:ext cx="3599380" cy="2643462"/>
            <a:chOff x="1318322" y="969561"/>
            <a:chExt cx="3467493" cy="2643462"/>
          </a:xfrm>
        </p:grpSpPr>
        <p:cxnSp>
          <p:nvCxnSpPr>
            <p:cNvPr id="5" name="Straight Connector 4"/>
            <p:cNvCxnSpPr/>
            <p:nvPr/>
          </p:nvCxnSpPr>
          <p:spPr>
            <a:xfrm flipH="1">
              <a:off x="2371027" y="969561"/>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71027" y="969562"/>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descr="Kết quả hình ảnh cho sự vật trong tự nhiê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4" t="3531" r="3785" b="4037"/>
            <a:stretch/>
          </p:blipFill>
          <p:spPr bwMode="auto">
            <a:xfrm>
              <a:off x="1318322" y="1963873"/>
              <a:ext cx="2232742" cy="16491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18323" y="1321355"/>
              <a:ext cx="2232741"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Sự  vật </a:t>
              </a:r>
            </a:p>
            <a:p>
              <a:pPr algn="ctr"/>
              <a:r>
                <a:rPr lang="en-US" sz="2400" b="1">
                  <a:ln>
                    <a:solidFill>
                      <a:schemeClr val="bg2"/>
                    </a:solidFill>
                  </a:ln>
                  <a:solidFill>
                    <a:srgbClr val="0000CC"/>
                  </a:solidFill>
                </a:rPr>
                <a:t>tự nhiên</a:t>
              </a:r>
            </a:p>
          </p:txBody>
        </p:sp>
      </p:grpSp>
      <p:grpSp>
        <p:nvGrpSpPr>
          <p:cNvPr id="9" name="Group 8"/>
          <p:cNvGrpSpPr/>
          <p:nvPr/>
        </p:nvGrpSpPr>
        <p:grpSpPr>
          <a:xfrm>
            <a:off x="5316181" y="1300229"/>
            <a:ext cx="3556121" cy="2616847"/>
            <a:chOff x="5316181" y="1300229"/>
            <a:chExt cx="3556121" cy="2616847"/>
          </a:xfrm>
        </p:grpSpPr>
        <p:cxnSp>
          <p:nvCxnSpPr>
            <p:cNvPr id="15" name="Straight Connector 14"/>
            <p:cNvCxnSpPr/>
            <p:nvPr/>
          </p:nvCxnSpPr>
          <p:spPr>
            <a:xfrm flipH="1">
              <a:off x="5316181" y="130022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730969" y="132094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92512" y="1687530"/>
              <a:ext cx="2379790"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Hiện tượng</a:t>
              </a:r>
            </a:p>
            <a:p>
              <a:pPr algn="ctr"/>
              <a:r>
                <a:rPr lang="en-US" sz="2400" b="1">
                  <a:ln>
                    <a:solidFill>
                      <a:schemeClr val="bg2"/>
                    </a:solidFill>
                  </a:ln>
                  <a:solidFill>
                    <a:srgbClr val="0000CC"/>
                  </a:solidFill>
                </a:rPr>
                <a:t>tự nhiên</a:t>
              </a:r>
            </a:p>
          </p:txBody>
        </p:sp>
        <p:pic>
          <p:nvPicPr>
            <p:cNvPr id="1030" name="Picture 6" descr="Kết quả hình ảnh cho hiện tượng hoá họ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512" y="2429707"/>
              <a:ext cx="2379790" cy="1487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186436" y="3686273"/>
            <a:ext cx="3604342" cy="3227976"/>
            <a:chOff x="1186436" y="3686273"/>
            <a:chExt cx="3604342" cy="3227976"/>
          </a:xfrm>
        </p:grpSpPr>
        <p:cxnSp>
          <p:nvCxnSpPr>
            <p:cNvPr id="16" name="Straight Connector 15"/>
            <p:cNvCxnSpPr/>
            <p:nvPr/>
          </p:nvCxnSpPr>
          <p:spPr>
            <a:xfrm flipH="1">
              <a:off x="2375990" y="369143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71028" y="3686273"/>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6436" y="4027704"/>
              <a:ext cx="2317665"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Quy luật </a:t>
              </a:r>
            </a:p>
            <a:p>
              <a:pPr algn="ctr"/>
              <a:r>
                <a:rPr lang="en-US" sz="2400" b="1">
                  <a:ln>
                    <a:solidFill>
                      <a:schemeClr val="bg2"/>
                    </a:solidFill>
                  </a:ln>
                  <a:solidFill>
                    <a:srgbClr val="0000CC"/>
                  </a:solidFill>
                </a:rPr>
                <a:t>tự nhiên</a:t>
              </a:r>
            </a:p>
          </p:txBody>
        </p:sp>
        <p:pic>
          <p:nvPicPr>
            <p:cNvPr id="1032" name="Picture 8" descr="Kết quả hình ảnh cho vòng tuần hoàn của nước trong tự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37" y="4847491"/>
              <a:ext cx="2317665" cy="2066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34776" y="4015591"/>
            <a:ext cx="5175138" cy="1517722"/>
            <a:chOff x="5346900" y="4030706"/>
            <a:chExt cx="4396986" cy="1517722"/>
          </a:xfrm>
        </p:grpSpPr>
        <p:cxnSp>
          <p:nvCxnSpPr>
            <p:cNvPr id="17" name="Straight Connector 16"/>
            <p:cNvCxnSpPr/>
            <p:nvPr/>
          </p:nvCxnSpPr>
          <p:spPr>
            <a:xfrm flipH="1">
              <a:off x="5346900" y="4030706"/>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761688" y="403070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79488" y="4348099"/>
              <a:ext cx="3964398" cy="1200329"/>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Những ảnh hưởng của chúng đến cuộc sống con người và môi trường </a:t>
              </a:r>
            </a:p>
          </p:txBody>
        </p:sp>
      </p:grpSp>
    </p:spTree>
    <p:extLst>
      <p:ext uri="{BB962C8B-B14F-4D97-AF65-F5344CB8AC3E}">
        <p14:creationId xmlns:p14="http://schemas.microsoft.com/office/powerpoint/2010/main" val="27053325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04640" cy="6858000"/>
          </a:xfrm>
          <a:prstGeom prst="rect">
            <a:avLst/>
          </a:prstGeom>
        </p:spPr>
      </p:pic>
    </p:spTree>
    <p:extLst>
      <p:ext uri="{BB962C8B-B14F-4D97-AF65-F5344CB8AC3E}">
        <p14:creationId xmlns:p14="http://schemas.microsoft.com/office/powerpoint/2010/main" val="452799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9397" y="0"/>
            <a:ext cx="9758189" cy="1754326"/>
          </a:xfrm>
          <a:prstGeom prst="rect">
            <a:avLst/>
          </a:prstGeom>
          <a:solidFill>
            <a:srgbClr val="7C00A8"/>
          </a:solidFill>
        </p:spPr>
        <p:txBody>
          <a:bodyPr wrap="square" rtlCol="0">
            <a:spAutoFit/>
          </a:bodyPr>
          <a:lstStyle/>
          <a:p>
            <a:pPr algn="ctr">
              <a:lnSpc>
                <a:spcPct val="150000"/>
              </a:lnSpc>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HOẠT ĐỘNG NHÓM (8 phút)</a:t>
            </a:r>
          </a:p>
          <a:p>
            <a:pPr marL="342900" indent="-342900">
              <a:lnSpc>
                <a:spcPct val="150000"/>
              </a:lnSpc>
              <a:buAutoNum type="arabicPeriod"/>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Hãy cho biết vai trò của khoa học tự nhiên được thể hiện trong các hình từ 1.7 đến 1.10</a:t>
            </a:r>
          </a:p>
          <a:p>
            <a:pPr marL="342900" indent="-342900">
              <a:lnSpc>
                <a:spcPct val="150000"/>
              </a:lnSpc>
              <a:buAutoNum type="arabicPeriod"/>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Hãy kể tên một số hoạt động trong thực tế có đóng góp vai trò của khoa học tự nhiên ?  Nêu rõ vai trò của khoa học tự nhiên trong các hoạt động đó ?</a:t>
            </a:r>
          </a:p>
        </p:txBody>
      </p:sp>
      <p:pic>
        <p:nvPicPr>
          <p:cNvPr id="5" name="Picture 4"/>
          <p:cNvPicPr>
            <a:picLocks noChangeAspect="1"/>
          </p:cNvPicPr>
          <p:nvPr/>
        </p:nvPicPr>
        <p:blipFill>
          <a:blip r:embed="rId2"/>
          <a:stretch>
            <a:fillRect/>
          </a:stretch>
        </p:blipFill>
        <p:spPr>
          <a:xfrm>
            <a:off x="489396" y="1754325"/>
            <a:ext cx="9758190" cy="5202177"/>
          </a:xfrm>
          <a:prstGeom prst="rect">
            <a:avLst/>
          </a:prstGeom>
        </p:spPr>
      </p:pic>
    </p:spTree>
    <p:extLst>
      <p:ext uri="{BB962C8B-B14F-4D97-AF65-F5344CB8AC3E}">
        <p14:creationId xmlns:p14="http://schemas.microsoft.com/office/powerpoint/2010/main" val="25385470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58" y="2289"/>
            <a:ext cx="10353820" cy="6855711"/>
          </a:xfrm>
          <a:prstGeom prst="rect">
            <a:avLst/>
          </a:prstGeom>
        </p:spPr>
      </p:pic>
      <p:grpSp>
        <p:nvGrpSpPr>
          <p:cNvPr id="6" name="Group 5"/>
          <p:cNvGrpSpPr/>
          <p:nvPr/>
        </p:nvGrpSpPr>
        <p:grpSpPr>
          <a:xfrm>
            <a:off x="3137094" y="0"/>
            <a:ext cx="4529797" cy="6827432"/>
            <a:chOff x="3137094" y="283886"/>
            <a:chExt cx="4529797" cy="6544811"/>
          </a:xfrm>
        </p:grpSpPr>
        <p:cxnSp>
          <p:nvCxnSpPr>
            <p:cNvPr id="3" name="Straight Arrow Connector 2"/>
            <p:cNvCxnSpPr/>
            <p:nvPr/>
          </p:nvCxnSpPr>
          <p:spPr>
            <a:xfrm flipH="1" flipV="1">
              <a:off x="5383369" y="283886"/>
              <a:ext cx="18624" cy="5866228"/>
            </a:xfrm>
            <a:prstGeom prst="straightConnector1">
              <a:avLst/>
            </a:prstGeom>
            <a:ln w="177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37094" y="6150114"/>
              <a:ext cx="4529797" cy="678583"/>
            </a:xfrm>
            <a:prstGeom prst="rect">
              <a:avLst/>
            </a:prstGeom>
            <a:solidFill>
              <a:schemeClr val="accent4">
                <a:lumMod val="75000"/>
              </a:schemeClr>
            </a:solidFill>
          </p:spPr>
          <p:txBody>
            <a:bodyPr wrap="square" rtlCol="0">
              <a:spAutoFit/>
            </a:bodyPr>
            <a:lstStyle/>
            <a:p>
              <a:pPr algn="ctr"/>
              <a:r>
                <a:rPr lang="en-US" sz="2000" b="1">
                  <a:solidFill>
                    <a:schemeClr val="bg1"/>
                  </a:solidFill>
                  <a:latin typeface="Tahoma" panose="020B0604030504040204" pitchFamily="34" charset="0"/>
                  <a:ea typeface="Tahoma" panose="020B0604030504040204" pitchFamily="34" charset="0"/>
                  <a:cs typeface="Tahoma" panose="020B0604030504040204" pitchFamily="34" charset="0"/>
                </a:rPr>
                <a:t>KHOA HỌC TỰ NHIÊN CÓ VAI TRÒ QUAN TRỌNG TRONG: </a:t>
              </a:r>
            </a:p>
          </p:txBody>
        </p:sp>
      </p:grpSp>
      <p:grpSp>
        <p:nvGrpSpPr>
          <p:cNvPr id="53" name="Group 52"/>
          <p:cNvGrpSpPr/>
          <p:nvPr/>
        </p:nvGrpSpPr>
        <p:grpSpPr>
          <a:xfrm>
            <a:off x="1544255" y="621920"/>
            <a:ext cx="4192173" cy="1157908"/>
            <a:chOff x="1544255" y="621920"/>
            <a:chExt cx="4192173" cy="1157908"/>
          </a:xfrm>
        </p:grpSpPr>
        <p:grpSp>
          <p:nvGrpSpPr>
            <p:cNvPr id="19" name="Group 18"/>
            <p:cNvGrpSpPr/>
            <p:nvPr/>
          </p:nvGrpSpPr>
          <p:grpSpPr>
            <a:xfrm>
              <a:off x="1544255" y="621920"/>
              <a:ext cx="4192173" cy="1157908"/>
              <a:chOff x="1505243" y="981344"/>
              <a:chExt cx="4192173" cy="1157908"/>
            </a:xfrm>
          </p:grpSpPr>
          <p:grpSp>
            <p:nvGrpSpPr>
              <p:cNvPr id="16" name="Group 15"/>
              <p:cNvGrpSpPr/>
              <p:nvPr/>
            </p:nvGrpSpPr>
            <p:grpSpPr>
              <a:xfrm>
                <a:off x="1505243" y="981344"/>
                <a:ext cx="4192173" cy="1157908"/>
                <a:chOff x="1039935" y="1077770"/>
                <a:chExt cx="3198868" cy="994539"/>
              </a:xfrm>
            </p:grpSpPr>
            <p:sp>
              <p:nvSpPr>
                <p:cNvPr id="13"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93675" y="1247804"/>
                <a:ext cx="845858" cy="646331"/>
              </a:xfrm>
              <a:prstGeom prst="rect">
                <a:avLst/>
              </a:prstGeom>
              <a:noFill/>
            </p:spPr>
            <p:txBody>
              <a:bodyPr wrap="square" rtlCol="0">
                <a:spAutoFit/>
              </a:bodyPr>
              <a:lstStyle/>
              <a:p>
                <a:r>
                  <a:rPr lang="en-US" sz="3600">
                    <a:solidFill>
                      <a:schemeClr val="accent5"/>
                    </a:solidFill>
                  </a:rPr>
                  <a:t>01</a:t>
                </a:r>
              </a:p>
            </p:txBody>
          </p:sp>
        </p:grpSp>
        <p:sp>
          <p:nvSpPr>
            <p:cNvPr id="48" name="TextBox 47"/>
            <p:cNvSpPr txBox="1"/>
            <p:nvPr/>
          </p:nvSpPr>
          <p:spPr>
            <a:xfrm>
              <a:off x="2369554" y="643263"/>
              <a:ext cx="2353939" cy="646331"/>
            </a:xfrm>
            <a:prstGeom prst="rect">
              <a:avLst/>
            </a:prstGeom>
            <a:noFill/>
          </p:spPr>
          <p:txBody>
            <a:bodyPr wrap="square" rtlCol="0">
              <a:spAutoFit/>
            </a:bodyPr>
            <a:lstStyle/>
            <a:p>
              <a:pPr algn="ctr"/>
              <a:r>
                <a:rPr lang="en-US">
                  <a:solidFill>
                    <a:schemeClr val="bg1"/>
                  </a:solidFill>
                </a:rPr>
                <a:t>Hoạt động </a:t>
              </a:r>
            </a:p>
            <a:p>
              <a:pPr algn="ctr"/>
              <a:r>
                <a:rPr lang="en-US">
                  <a:solidFill>
                    <a:schemeClr val="bg1"/>
                  </a:solidFill>
                </a:rPr>
                <a:t>nghiên cứu khoa học </a:t>
              </a:r>
            </a:p>
          </p:txBody>
        </p:sp>
      </p:grpSp>
      <p:grpSp>
        <p:nvGrpSpPr>
          <p:cNvPr id="54" name="Group 53"/>
          <p:cNvGrpSpPr/>
          <p:nvPr/>
        </p:nvGrpSpPr>
        <p:grpSpPr>
          <a:xfrm>
            <a:off x="5072733" y="1618373"/>
            <a:ext cx="4185105" cy="1157908"/>
            <a:chOff x="5072733" y="1618373"/>
            <a:chExt cx="4185105" cy="1157908"/>
          </a:xfrm>
        </p:grpSpPr>
        <p:grpSp>
          <p:nvGrpSpPr>
            <p:cNvPr id="27" name="Group 26"/>
            <p:cNvGrpSpPr/>
            <p:nvPr/>
          </p:nvGrpSpPr>
          <p:grpSpPr>
            <a:xfrm flipH="1">
              <a:off x="5072733" y="1618373"/>
              <a:ext cx="4185105" cy="1157908"/>
              <a:chOff x="1498218" y="981344"/>
              <a:chExt cx="4199198" cy="1157908"/>
            </a:xfrm>
          </p:grpSpPr>
          <p:grpSp>
            <p:nvGrpSpPr>
              <p:cNvPr id="28" name="Group 27"/>
              <p:cNvGrpSpPr/>
              <p:nvPr/>
            </p:nvGrpSpPr>
            <p:grpSpPr>
              <a:xfrm>
                <a:off x="1505243" y="981344"/>
                <a:ext cx="4192173" cy="1157908"/>
                <a:chOff x="1039935" y="1077770"/>
                <a:chExt cx="3198868" cy="994539"/>
              </a:xfrm>
            </p:grpSpPr>
            <p:sp>
              <p:nvSpPr>
                <p:cNvPr id="31"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98218" y="1276157"/>
                <a:ext cx="845858" cy="646331"/>
              </a:xfrm>
              <a:prstGeom prst="rect">
                <a:avLst/>
              </a:prstGeom>
              <a:noFill/>
            </p:spPr>
            <p:txBody>
              <a:bodyPr wrap="square" rtlCol="0">
                <a:spAutoFit/>
              </a:bodyPr>
              <a:lstStyle/>
              <a:p>
                <a:r>
                  <a:rPr lang="en-US" sz="3600">
                    <a:solidFill>
                      <a:srgbClr val="0070C0"/>
                    </a:solidFill>
                  </a:rPr>
                  <a:t>02</a:t>
                </a:r>
              </a:p>
            </p:txBody>
          </p:sp>
        </p:grpSp>
        <p:sp>
          <p:nvSpPr>
            <p:cNvPr id="49" name="TextBox 48"/>
            <p:cNvSpPr txBox="1"/>
            <p:nvPr/>
          </p:nvSpPr>
          <p:spPr>
            <a:xfrm>
              <a:off x="5771793" y="1621153"/>
              <a:ext cx="2776397" cy="923330"/>
            </a:xfrm>
            <a:prstGeom prst="rect">
              <a:avLst/>
            </a:prstGeom>
            <a:noFill/>
          </p:spPr>
          <p:txBody>
            <a:bodyPr wrap="square" rtlCol="0">
              <a:spAutoFit/>
            </a:bodyPr>
            <a:lstStyle/>
            <a:p>
              <a:pPr algn="ctr"/>
              <a:r>
                <a:rPr lang="en-US">
                  <a:solidFill>
                    <a:schemeClr val="bg1"/>
                  </a:solidFill>
                </a:rPr>
                <a:t>Nâng cao nhận thức của con người về thế giới </a:t>
              </a:r>
            </a:p>
            <a:p>
              <a:pPr algn="ctr"/>
              <a:r>
                <a:rPr lang="en-US">
                  <a:solidFill>
                    <a:schemeClr val="bg1"/>
                  </a:solidFill>
                </a:rPr>
                <a:t>       tự nhiên</a:t>
              </a:r>
            </a:p>
          </p:txBody>
        </p:sp>
      </p:grpSp>
      <p:grpSp>
        <p:nvGrpSpPr>
          <p:cNvPr id="55" name="Group 54"/>
          <p:cNvGrpSpPr/>
          <p:nvPr/>
        </p:nvGrpSpPr>
        <p:grpSpPr>
          <a:xfrm>
            <a:off x="1507406" y="2632630"/>
            <a:ext cx="4192173" cy="1158001"/>
            <a:chOff x="1507406" y="2632630"/>
            <a:chExt cx="4192173" cy="1158001"/>
          </a:xfrm>
        </p:grpSpPr>
        <p:grpSp>
          <p:nvGrpSpPr>
            <p:cNvPr id="20" name="Group 19"/>
            <p:cNvGrpSpPr/>
            <p:nvPr/>
          </p:nvGrpSpPr>
          <p:grpSpPr>
            <a:xfrm>
              <a:off x="1507406" y="2632723"/>
              <a:ext cx="4192173" cy="1157908"/>
              <a:chOff x="1505243" y="981344"/>
              <a:chExt cx="4192173" cy="1157908"/>
            </a:xfrm>
          </p:grpSpPr>
          <p:grpSp>
            <p:nvGrpSpPr>
              <p:cNvPr id="21" name="Group 20"/>
              <p:cNvGrpSpPr/>
              <p:nvPr/>
            </p:nvGrpSpPr>
            <p:grpSpPr>
              <a:xfrm>
                <a:off x="1505243" y="981344"/>
                <a:ext cx="4192173" cy="1157908"/>
                <a:chOff x="1039935" y="1077770"/>
                <a:chExt cx="3198868" cy="994539"/>
              </a:xfrm>
            </p:grpSpPr>
            <p:sp>
              <p:nvSpPr>
                <p:cNvPr id="24"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93675" y="1247804"/>
                <a:ext cx="845858" cy="646331"/>
              </a:xfrm>
              <a:prstGeom prst="rect">
                <a:avLst/>
              </a:prstGeom>
              <a:noFill/>
            </p:spPr>
            <p:txBody>
              <a:bodyPr wrap="square" rtlCol="0">
                <a:spAutoFit/>
              </a:bodyPr>
              <a:lstStyle/>
              <a:p>
                <a:r>
                  <a:rPr lang="en-US" sz="3600">
                    <a:solidFill>
                      <a:srgbClr val="7030A0"/>
                    </a:solidFill>
                  </a:rPr>
                  <a:t>03</a:t>
                </a:r>
              </a:p>
            </p:txBody>
          </p:sp>
        </p:grpSp>
        <p:sp>
          <p:nvSpPr>
            <p:cNvPr id="50" name="TextBox 49"/>
            <p:cNvSpPr txBox="1"/>
            <p:nvPr/>
          </p:nvSpPr>
          <p:spPr>
            <a:xfrm>
              <a:off x="2144314" y="2632630"/>
              <a:ext cx="2812943" cy="923330"/>
            </a:xfrm>
            <a:prstGeom prst="rect">
              <a:avLst/>
            </a:prstGeom>
            <a:noFill/>
          </p:spPr>
          <p:txBody>
            <a:bodyPr wrap="square" rtlCol="0">
              <a:spAutoFit/>
            </a:bodyPr>
            <a:lstStyle/>
            <a:p>
              <a:pPr algn="ctr"/>
              <a:r>
                <a:rPr lang="en-US">
                  <a:solidFill>
                    <a:schemeClr val="bg1"/>
                  </a:solidFill>
                </a:rPr>
                <a:t>Ứng dụng công nghệ vào cuộc sống, sản xuất, </a:t>
              </a:r>
            </a:p>
            <a:p>
              <a:r>
                <a:rPr lang="en-US">
                  <a:solidFill>
                    <a:schemeClr val="bg1"/>
                  </a:solidFill>
                </a:rPr>
                <a:t>     kinh doanh</a:t>
              </a:r>
            </a:p>
          </p:txBody>
        </p:sp>
      </p:grpSp>
      <p:grpSp>
        <p:nvGrpSpPr>
          <p:cNvPr id="56" name="Group 55"/>
          <p:cNvGrpSpPr/>
          <p:nvPr/>
        </p:nvGrpSpPr>
        <p:grpSpPr>
          <a:xfrm>
            <a:off x="5072733" y="3742098"/>
            <a:ext cx="4185105" cy="1157908"/>
            <a:chOff x="5115187" y="3742788"/>
            <a:chExt cx="4185105" cy="1157908"/>
          </a:xfrm>
        </p:grpSpPr>
        <p:grpSp>
          <p:nvGrpSpPr>
            <p:cNvPr id="34" name="Group 33"/>
            <p:cNvGrpSpPr/>
            <p:nvPr/>
          </p:nvGrpSpPr>
          <p:grpSpPr>
            <a:xfrm flipH="1">
              <a:off x="5115187" y="3742788"/>
              <a:ext cx="4185105" cy="1157908"/>
              <a:chOff x="1498218" y="981344"/>
              <a:chExt cx="4199198" cy="1157908"/>
            </a:xfrm>
          </p:grpSpPr>
          <p:grpSp>
            <p:nvGrpSpPr>
              <p:cNvPr id="35" name="Group 34"/>
              <p:cNvGrpSpPr/>
              <p:nvPr/>
            </p:nvGrpSpPr>
            <p:grpSpPr>
              <a:xfrm>
                <a:off x="1505243" y="981344"/>
                <a:ext cx="4192173" cy="1157908"/>
                <a:chOff x="1039935" y="1077770"/>
                <a:chExt cx="3198868" cy="994539"/>
              </a:xfrm>
            </p:grpSpPr>
            <p:sp>
              <p:nvSpPr>
                <p:cNvPr id="38"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498218" y="1276157"/>
                <a:ext cx="845858" cy="646331"/>
              </a:xfrm>
              <a:prstGeom prst="rect">
                <a:avLst/>
              </a:prstGeom>
              <a:noFill/>
            </p:spPr>
            <p:txBody>
              <a:bodyPr wrap="square" rtlCol="0">
                <a:spAutoFit/>
              </a:bodyPr>
              <a:lstStyle/>
              <a:p>
                <a:r>
                  <a:rPr lang="en-US" sz="3600">
                    <a:solidFill>
                      <a:schemeClr val="accent1">
                        <a:lumMod val="50000"/>
                      </a:schemeClr>
                    </a:solidFill>
                  </a:rPr>
                  <a:t>04</a:t>
                </a:r>
              </a:p>
            </p:txBody>
          </p:sp>
        </p:grpSp>
        <p:sp>
          <p:nvSpPr>
            <p:cNvPr id="51" name="TextBox 50"/>
            <p:cNvSpPr txBox="1"/>
            <p:nvPr/>
          </p:nvSpPr>
          <p:spPr>
            <a:xfrm>
              <a:off x="6155786" y="3837258"/>
              <a:ext cx="2353939" cy="646331"/>
            </a:xfrm>
            <a:prstGeom prst="rect">
              <a:avLst/>
            </a:prstGeom>
            <a:noFill/>
          </p:spPr>
          <p:txBody>
            <a:bodyPr wrap="square" rtlCol="0">
              <a:spAutoFit/>
            </a:bodyPr>
            <a:lstStyle/>
            <a:p>
              <a:pPr algn="ctr"/>
              <a:r>
                <a:rPr lang="en-US">
                  <a:solidFill>
                    <a:schemeClr val="bg1"/>
                  </a:solidFill>
                </a:rPr>
                <a:t>Chăm sóc sức khoẻ con người </a:t>
              </a:r>
            </a:p>
          </p:txBody>
        </p:sp>
      </p:grpSp>
      <p:grpSp>
        <p:nvGrpSpPr>
          <p:cNvPr id="57" name="Group 56"/>
          <p:cNvGrpSpPr/>
          <p:nvPr/>
        </p:nvGrpSpPr>
        <p:grpSpPr>
          <a:xfrm>
            <a:off x="1526903" y="4779409"/>
            <a:ext cx="4192173" cy="1157908"/>
            <a:chOff x="1544255" y="4878210"/>
            <a:chExt cx="4192173" cy="1157908"/>
          </a:xfrm>
        </p:grpSpPr>
        <p:grpSp>
          <p:nvGrpSpPr>
            <p:cNvPr id="41" name="Group 40"/>
            <p:cNvGrpSpPr/>
            <p:nvPr/>
          </p:nvGrpSpPr>
          <p:grpSpPr>
            <a:xfrm>
              <a:off x="1544255" y="4878210"/>
              <a:ext cx="4192173" cy="1157908"/>
              <a:chOff x="1505243" y="981344"/>
              <a:chExt cx="4192173" cy="1157908"/>
            </a:xfrm>
          </p:grpSpPr>
          <p:grpSp>
            <p:nvGrpSpPr>
              <p:cNvPr id="42" name="Group 41"/>
              <p:cNvGrpSpPr/>
              <p:nvPr/>
            </p:nvGrpSpPr>
            <p:grpSpPr>
              <a:xfrm>
                <a:off x="1505243" y="981344"/>
                <a:ext cx="4192173" cy="1157908"/>
                <a:chOff x="1039935" y="1077770"/>
                <a:chExt cx="3198868" cy="994539"/>
              </a:xfrm>
            </p:grpSpPr>
            <p:sp>
              <p:nvSpPr>
                <p:cNvPr id="45"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p:cNvSpPr/>
              <p:nvPr/>
            </p:nvSpPr>
            <p:spPr>
              <a:xfrm>
                <a:off x="1645918" y="1203032"/>
                <a:ext cx="735877" cy="73587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693675" y="1247804"/>
                <a:ext cx="845858" cy="646331"/>
              </a:xfrm>
              <a:prstGeom prst="rect">
                <a:avLst/>
              </a:prstGeom>
              <a:noFill/>
            </p:spPr>
            <p:txBody>
              <a:bodyPr wrap="square" rtlCol="0">
                <a:spAutoFit/>
              </a:bodyPr>
              <a:lstStyle/>
              <a:p>
                <a:r>
                  <a:rPr lang="en-US" sz="3600">
                    <a:solidFill>
                      <a:schemeClr val="accent6">
                        <a:lumMod val="50000"/>
                      </a:schemeClr>
                    </a:solidFill>
                  </a:rPr>
                  <a:t>05</a:t>
                </a:r>
              </a:p>
            </p:txBody>
          </p:sp>
        </p:grpSp>
        <p:sp>
          <p:nvSpPr>
            <p:cNvPr id="52" name="TextBox 51"/>
            <p:cNvSpPr txBox="1"/>
            <p:nvPr/>
          </p:nvSpPr>
          <p:spPr>
            <a:xfrm>
              <a:off x="2396058" y="4907993"/>
              <a:ext cx="2353939" cy="646331"/>
            </a:xfrm>
            <a:prstGeom prst="rect">
              <a:avLst/>
            </a:prstGeom>
            <a:noFill/>
          </p:spPr>
          <p:txBody>
            <a:bodyPr wrap="square" rtlCol="0">
              <a:spAutoFit/>
            </a:bodyPr>
            <a:lstStyle/>
            <a:p>
              <a:pPr algn="ctr"/>
              <a:r>
                <a:rPr lang="en-US">
                  <a:solidFill>
                    <a:schemeClr val="bg1"/>
                  </a:solidFill>
                </a:rPr>
                <a:t>Bảo vệ môi trường và phát triển bền vững</a:t>
              </a:r>
            </a:p>
          </p:txBody>
        </p:sp>
      </p:grpSp>
    </p:spTree>
    <p:extLst>
      <p:ext uri="{BB962C8B-B14F-4D97-AF65-F5344CB8AC3E}">
        <p14:creationId xmlns:p14="http://schemas.microsoft.com/office/powerpoint/2010/main" val="26941778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righ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right)">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righ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434" y="954107"/>
            <a:ext cx="11223166" cy="5903893"/>
          </a:xfrm>
          <a:prstGeom prst="rect">
            <a:avLst/>
          </a:prstGeom>
        </p:spPr>
      </p:pic>
      <p:sp>
        <p:nvSpPr>
          <p:cNvPr id="3" name="TextBox 2"/>
          <p:cNvSpPr txBox="1"/>
          <p:nvPr/>
        </p:nvSpPr>
        <p:spPr>
          <a:xfrm>
            <a:off x="441434" y="0"/>
            <a:ext cx="11223167" cy="954107"/>
          </a:xfrm>
          <a:prstGeom prst="rect">
            <a:avLst/>
          </a:prstGeom>
          <a:solidFill>
            <a:srgbClr val="7C00A8"/>
          </a:solidFill>
        </p:spPr>
        <p:txBody>
          <a:bodyPr wrap="square" rtlCol="0">
            <a:spAutoFit/>
          </a:bodyPr>
          <a:lstStyle/>
          <a:p>
            <a:r>
              <a:rPr lang="en-US" sz="3200">
                <a:solidFill>
                  <a:schemeClr val="bg1"/>
                </a:solidFill>
                <a:latin typeface="Estrangelo Edessa" panose="03080600000000000000" pitchFamily="66" charset="0"/>
                <a:ea typeface="Tahoma" panose="020B0604030504040204" pitchFamily="34" charset="0"/>
                <a:cs typeface="Estrangelo Edessa" panose="03080600000000000000" pitchFamily="66" charset="0"/>
              </a:rPr>
              <a:t>LUYỆN TẬP : </a:t>
            </a:r>
            <a:r>
              <a:rPr lang="en-US" sz="2400">
                <a:solidFill>
                  <a:schemeClr val="bg1"/>
                </a:solidFill>
                <a:latin typeface="Estrangelo Edessa" panose="03080600000000000000" pitchFamily="66" charset="0"/>
                <a:ea typeface="Tahoma" panose="020B0604030504040204" pitchFamily="34" charset="0"/>
                <a:cs typeface="Estrangelo Edessa" panose="03080600000000000000" pitchFamily="66" charset="0"/>
              </a:rPr>
              <a:t>Quan sát hình ảnh sau và cho biết hoạt động nào là hoạt động nghiên cứu khoa học tự nhiên? Vì sao? </a:t>
            </a:r>
          </a:p>
        </p:txBody>
      </p:sp>
    </p:spTree>
    <p:extLst>
      <p:ext uri="{BB962C8B-B14F-4D97-AF65-F5344CB8AC3E}">
        <p14:creationId xmlns:p14="http://schemas.microsoft.com/office/powerpoint/2010/main" val="1941976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4759"/>
          <a:stretch/>
        </p:blipFill>
        <p:spPr>
          <a:xfrm>
            <a:off x="441435" y="769440"/>
            <a:ext cx="9632731" cy="6088559"/>
          </a:xfrm>
          <a:prstGeom prst="rect">
            <a:avLst/>
          </a:prstGeom>
        </p:spPr>
      </p:pic>
      <p:sp>
        <p:nvSpPr>
          <p:cNvPr id="3" name="TextBox 2"/>
          <p:cNvSpPr txBox="1"/>
          <p:nvPr/>
        </p:nvSpPr>
        <p:spPr>
          <a:xfrm>
            <a:off x="441435" y="0"/>
            <a:ext cx="9632731" cy="1138773"/>
          </a:xfrm>
          <a:prstGeom prst="rect">
            <a:avLst/>
          </a:prstGeom>
          <a:solidFill>
            <a:srgbClr val="7C00A8"/>
          </a:solidFill>
        </p:spPr>
        <p:txBody>
          <a:bodyPr wrap="square" rtlCol="0">
            <a:spAutoFit/>
          </a:bodyPr>
          <a:lstStyle/>
          <a:p>
            <a:r>
              <a:rPr lang="en-US" sz="2400">
                <a:solidFill>
                  <a:schemeClr val="bg1"/>
                </a:solidFill>
                <a:latin typeface="Estrangelo Edessa" panose="03080600000000000000" pitchFamily="66" charset="0"/>
                <a:ea typeface="Tahoma" panose="020B0604030504040204" pitchFamily="34" charset="0"/>
                <a:cs typeface="Estrangelo Edessa" panose="03080600000000000000" pitchFamily="66" charset="0"/>
              </a:rPr>
              <a:t>VẬN DỤNG :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Hệ thống tưới rau tự động được bà con nông dân lắp đặt để tưới tiêu quy mô lớn . Hãy cho biết vai trò nào của khoa học tự nhiên trong hoạt động đó ?</a:t>
            </a:r>
          </a:p>
        </p:txBody>
      </p:sp>
    </p:spTree>
    <p:extLst>
      <p:ext uri="{BB962C8B-B14F-4D97-AF65-F5344CB8AC3E}">
        <p14:creationId xmlns:p14="http://schemas.microsoft.com/office/powerpoint/2010/main" val="197701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879"/>
            <a:ext cx="9601200" cy="2364078"/>
            <a:chOff x="0" y="0"/>
            <a:chExt cx="9601200" cy="2364078"/>
          </a:xfrm>
        </p:grpSpPr>
        <p:pic>
          <p:nvPicPr>
            <p:cNvPr id="5" name="Picture 4"/>
            <p:cNvPicPr>
              <a:picLocks noChangeAspect="1"/>
            </p:cNvPicPr>
            <p:nvPr/>
          </p:nvPicPr>
          <p:blipFill>
            <a:blip r:embed="rId2"/>
            <a:stretch>
              <a:fillRect/>
            </a:stretch>
          </p:blipFill>
          <p:spPr>
            <a:xfrm>
              <a:off x="0" y="0"/>
              <a:ext cx="9601200" cy="2257425"/>
            </a:xfrm>
            <a:prstGeom prst="rect">
              <a:avLst/>
            </a:prstGeom>
          </p:spPr>
        </p:pic>
        <p:sp>
          <p:nvSpPr>
            <p:cNvPr id="3" name="Rectangle 2"/>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915218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924" y="0"/>
            <a:ext cx="9731829" cy="6858000"/>
          </a:xfrm>
          <a:prstGeom prst="rect">
            <a:avLst/>
          </a:prstGeom>
        </p:spPr>
      </p:pic>
    </p:spTree>
    <p:extLst>
      <p:ext uri="{BB962C8B-B14F-4D97-AF65-F5344CB8AC3E}">
        <p14:creationId xmlns:p14="http://schemas.microsoft.com/office/powerpoint/2010/main" val="977496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879"/>
            <a:ext cx="9601200" cy="2364078"/>
            <a:chOff x="0" y="0"/>
            <a:chExt cx="9601200" cy="2364078"/>
          </a:xfrm>
        </p:grpSpPr>
        <p:pic>
          <p:nvPicPr>
            <p:cNvPr id="5" name="Picture 4"/>
            <p:cNvPicPr>
              <a:picLocks noChangeAspect="1"/>
            </p:cNvPicPr>
            <p:nvPr/>
          </p:nvPicPr>
          <p:blipFill>
            <a:blip r:embed="rId2"/>
            <a:stretch>
              <a:fillRect/>
            </a:stretch>
          </p:blipFill>
          <p:spPr>
            <a:xfrm>
              <a:off x="0" y="0"/>
              <a:ext cx="9601200" cy="2257425"/>
            </a:xfrm>
            <a:prstGeom prst="rect">
              <a:avLst/>
            </a:prstGeom>
          </p:spPr>
        </p:pic>
        <p:sp>
          <p:nvSpPr>
            <p:cNvPr id="3" name="Rectangle 2"/>
            <p:cNvSpPr/>
            <p:nvPr/>
          </p:nvSpPr>
          <p:spPr>
            <a:xfrm>
              <a:off x="2072224" y="1751528"/>
              <a:ext cx="6724046" cy="612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750653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0577" y="0"/>
            <a:ext cx="9685101" cy="6858000"/>
          </a:xfrm>
          <a:prstGeom prst="rect">
            <a:avLst/>
          </a:prstGeom>
        </p:spPr>
      </p:pic>
    </p:spTree>
    <p:extLst>
      <p:ext uri="{BB962C8B-B14F-4D97-AF65-F5344CB8AC3E}">
        <p14:creationId xmlns:p14="http://schemas.microsoft.com/office/powerpoint/2010/main" val="3799386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5003" y="0"/>
            <a:ext cx="9388698" cy="6858000"/>
            <a:chOff x="425003" y="0"/>
            <a:chExt cx="9388698" cy="6858000"/>
          </a:xfrm>
        </p:grpSpPr>
        <p:sp>
          <p:nvSpPr>
            <p:cNvPr id="3" name="TextBox 2"/>
            <p:cNvSpPr txBox="1"/>
            <p:nvPr/>
          </p:nvSpPr>
          <p:spPr>
            <a:xfrm>
              <a:off x="425003" y="0"/>
              <a:ext cx="9388698" cy="923330"/>
            </a:xfrm>
            <a:prstGeom prst="rect">
              <a:avLst/>
            </a:prstGeom>
            <a:solidFill>
              <a:srgbClr val="7C00A8"/>
            </a:solidFill>
          </p:spPr>
          <p:txBody>
            <a:bodyPr wrap="square" rtlCol="0">
              <a:spAutoFit/>
            </a:bodyPr>
            <a:lstStyle/>
            <a:p>
              <a:pPr algn="ctr">
                <a:lnSpc>
                  <a:spcPct val="150000"/>
                </a:lnSpc>
              </a:pPr>
              <a:r>
                <a:rPr lang="en-US">
                  <a:solidFill>
                    <a:schemeClr val="bg1"/>
                  </a:solidFill>
                  <a:latin typeface="Tahoma" panose="020B0604030504040204" pitchFamily="34" charset="0"/>
                  <a:ea typeface="Tahoma" panose="020B0604030504040204" pitchFamily="34" charset="0"/>
                  <a:cs typeface="Tahoma" panose="020B0604030504040204" pitchFamily="34" charset="0"/>
                </a:rPr>
                <a:t>TRONG CÁC HOẠT ĐỘNG VÀ LĨNH VỰC CÁC CON VỪA NÊU HOẠT ĐỘNG NÀO LÀ HOẠT ĐỘNG TÌM TÒI, KHÁM PHÁ VÀ LĨNH VỰC NÀO THUỘC NGÀNH KHOA HỌC TỰ NHIÊN?</a:t>
              </a:r>
            </a:p>
          </p:txBody>
        </p:sp>
        <p:pic>
          <p:nvPicPr>
            <p:cNvPr id="1028" name="Picture 4" descr="Kết quả hình ảnh cho Ngành Khoa học tự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3" y="866904"/>
              <a:ext cx="9388698" cy="5991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092144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24686" y="0"/>
            <a:ext cx="4757939" cy="6742090"/>
          </a:xfrm>
          <a:prstGeom prst="rect">
            <a:avLst/>
          </a:prstGeom>
        </p:spPr>
      </p:pic>
      <p:pic>
        <p:nvPicPr>
          <p:cNvPr id="3" name="Thanh Thảo – Những Lá Thuyền Ước M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3960" y="5725733"/>
            <a:ext cx="609600" cy="609600"/>
          </a:xfrm>
          <a:prstGeom prst="rect">
            <a:avLst/>
          </a:prstGeom>
        </p:spPr>
      </p:pic>
    </p:spTree>
    <p:extLst>
      <p:ext uri="{BB962C8B-B14F-4D97-AF65-F5344CB8AC3E}">
        <p14:creationId xmlns:p14="http://schemas.microsoft.com/office/powerpoint/2010/main" val="106054451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1" y="-3051"/>
            <a:ext cx="8649304" cy="6861051"/>
          </a:xfrm>
          <a:prstGeom prst="rect">
            <a:avLst/>
          </a:prstGeom>
        </p:spPr>
      </p:pic>
    </p:spTree>
    <p:extLst>
      <p:ext uri="{BB962C8B-B14F-4D97-AF65-F5344CB8AC3E}">
        <p14:creationId xmlns:p14="http://schemas.microsoft.com/office/powerpoint/2010/main" val="415090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67" y="0"/>
            <a:ext cx="10869768" cy="6810262"/>
          </a:xfrm>
          <a:prstGeom prst="rect">
            <a:avLst/>
          </a:prstGeom>
          <a:solidFill>
            <a:schemeClr val="accent4">
              <a:lumMod val="60000"/>
              <a:lumOff val="40000"/>
            </a:schemeClr>
          </a:solidFill>
        </p:spPr>
        <p:txBody>
          <a:bodyPr wrap="square">
            <a:spAutoFit/>
          </a:bodyPr>
          <a:lstStyle/>
          <a:p>
            <a:pPr marL="354965" eaLnBrk="0">
              <a:lnSpc>
                <a:spcPct val="107000"/>
              </a:lnSpc>
              <a:spcAft>
                <a:spcPts val="0"/>
              </a:spcAft>
            </a:pPr>
            <a:r>
              <a:rPr lang="en-US" sz="2400" b="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Thảo luận cặp đôi, trả lời các câu hỏi sau </a:t>
            </a:r>
            <a:endParaRPr lang="en-US" sz="2400">
              <a:solidFill>
                <a:schemeClr val="accent5">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endParaRPr>
          </a:p>
          <a:p>
            <a:pPr marL="345440" eaLnBrk="0">
              <a:lnSpc>
                <a:spcPct val="107000"/>
              </a:lnSpc>
              <a:spcAft>
                <a:spcPts val="0"/>
              </a:spcAft>
            </a:pP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5440" eaLnBrk="0">
              <a:lnSpc>
                <a:spcPct val="107000"/>
              </a:lnSpc>
              <a:spcAft>
                <a:spcPts val="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Trong các hoạt động ở phiếu học tập số 2, hoạt động nào nghiên cứu khoa học  tự nhiên và hoạt động nào có ứng dụng của khoa học tự nhiên trong cuộc sống?</a:t>
            </a:r>
          </a:p>
          <a:p>
            <a:pPr marL="345440" eaLnBrk="0">
              <a:lnSpc>
                <a:spcPct val="107000"/>
              </a:lnSpc>
              <a:spcAft>
                <a:spcPts val="0"/>
              </a:spcAft>
            </a:pP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345440" eaLnBrk="0">
              <a:lnSpc>
                <a:spcPct val="107000"/>
              </a:lnSpc>
              <a:spcAft>
                <a:spcPts val="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Mục đích của các hoạt động nghiên cứu khoa học tự nhiên là gì? </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Nhằm phát hiện ra bản chất quy luật của sự vật, hiện tượng trong thế giới tự nhiên </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Sáng tạo ra phương pháp, phương tiện mới để làm thay đổi sự vật, hiện tượng phục vụ cho mục đích của con người.</a:t>
            </a:r>
            <a:r>
              <a:rPr lang="en-US" sz="2400">
                <a:latin typeface="Times New Roman" panose="02020603050405020304" pitchFamily="18" charset="0"/>
                <a:ea typeface="Arial Unicode MS" panose="020B0604020202020204" pitchFamily="34" charset="-128"/>
                <a:cs typeface="Times New Roman" panose="02020603050405020304" pitchFamily="18" charset="0"/>
              </a:rPr>
              <a:t> </a:t>
            </a: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 đổi quy luật thế giới tự nhiên, bắt tự nhiên thuận theo ý muốn con người.</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800100" lvl="1" indent="-342900" eaLnBrk="0">
              <a:lnSpc>
                <a:spcPct val="107000"/>
              </a:lnSpc>
              <a:buFont typeface="+mj-lt"/>
              <a:buAutoNum type="alphaUcPeriod"/>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 hai phương án A và B đều đúng.</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358140" eaLnBrk="0">
              <a:lnSpc>
                <a:spcPct val="107000"/>
              </a:lnSpc>
              <a:spcAft>
                <a:spcPts val="0"/>
              </a:spcAft>
            </a:pPr>
            <a:endParaRPr lang="en-US" sz="2400" b="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endParaRPr>
          </a:p>
          <a:p>
            <a:pPr marL="358140" eaLnBrk="0">
              <a:lnSpc>
                <a:spcPct val="107000"/>
              </a:lnSpc>
              <a:spcAft>
                <a:spcPts val="0"/>
              </a:spcAft>
            </a:pPr>
            <a:r>
              <a:rPr lang="en-US" sz="2400" b="1">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Câu 3:</a:t>
            </a: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 Điền từ thích hợp vào chỗ trống để hoàn thành khái niệm sau : </a:t>
            </a:r>
            <a:endParaRPr lang="en-US" sz="2400">
              <a:latin typeface="Times New Roman" panose="02020603050405020304" pitchFamily="18" charset="0"/>
              <a:ea typeface="Arial Unicode MS" panose="020B0604020202020204" pitchFamily="34" charset="-128"/>
              <a:cs typeface="Times New Roman" panose="02020603050405020304" pitchFamily="18" charset="0"/>
            </a:endParaRPr>
          </a:p>
          <a:p>
            <a:pPr marL="358140" eaLnBrk="0">
              <a:lnSpc>
                <a:spcPct val="107000"/>
              </a:lnSpc>
              <a:spcAft>
                <a:spcPts val="0"/>
              </a:spcAft>
            </a:pPr>
            <a:r>
              <a:rPr lang="en-US" sz="2400">
                <a:solidFill>
                  <a:srgbClr val="000000"/>
                </a:solidFill>
                <a:latin typeface="Times New Roman" panose="02020603050405020304" pitchFamily="18" charset="0"/>
                <a:ea typeface="Arial Unicode MS" panose="020B0604020202020204" pitchFamily="34" charset="-128"/>
                <a:cs typeface="Times New Roman" panose="02020603050405020304" pitchFamily="18" charset="0"/>
              </a:rPr>
              <a:t>Khoa học tự nhiên là ngành khoa học nghiên cứu về sự vật , ……………, quy luật ………………. và những ảnh hưởng của chúng đến …………….. con người và …………………</a:t>
            </a:r>
            <a:endParaRPr lang="en-US" sz="2400">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5461878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1556</TotalTime>
  <Words>565</Words>
  <Application>Microsoft Office PowerPoint</Application>
  <PresentationFormat>Widescreen</PresentationFormat>
  <Paragraphs>53</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Estrangelo Edessa</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85</cp:revision>
  <dcterms:created xsi:type="dcterms:W3CDTF">2021-02-07T03:08:37Z</dcterms:created>
  <dcterms:modified xsi:type="dcterms:W3CDTF">2021-05-10T14:21:12Z</dcterms:modified>
</cp:coreProperties>
</file>