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358" r:id="rId2"/>
    <p:sldId id="256" r:id="rId3"/>
    <p:sldId id="308" r:id="rId4"/>
    <p:sldId id="342" r:id="rId5"/>
    <p:sldId id="279" r:id="rId6"/>
    <p:sldId id="281" r:id="rId7"/>
    <p:sldId id="315" r:id="rId8"/>
    <p:sldId id="316" r:id="rId9"/>
    <p:sldId id="317" r:id="rId10"/>
    <p:sldId id="283" r:id="rId11"/>
    <p:sldId id="345" r:id="rId12"/>
    <p:sldId id="276" r:id="rId13"/>
    <p:sldId id="298" r:id="rId14"/>
    <p:sldId id="327" r:id="rId15"/>
    <p:sldId id="339" r:id="rId16"/>
    <p:sldId id="325" r:id="rId17"/>
    <p:sldId id="347" r:id="rId18"/>
    <p:sldId id="346" r:id="rId19"/>
    <p:sldId id="351" r:id="rId20"/>
    <p:sldId id="352" r:id="rId21"/>
    <p:sldId id="353" r:id="rId22"/>
    <p:sldId id="354" r:id="rId23"/>
    <p:sldId id="350" r:id="rId24"/>
    <p:sldId id="355" r:id="rId25"/>
    <p:sldId id="313" r:id="rId26"/>
    <p:sldId id="314" r:id="rId27"/>
    <p:sldId id="330" r:id="rId28"/>
    <p:sldId id="34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0066CC"/>
    <a:srgbClr val="FBB040"/>
    <a:srgbClr val="00A9A5"/>
    <a:srgbClr val="048DA4"/>
    <a:srgbClr val="FFDAAB"/>
    <a:srgbClr val="F7941E"/>
    <a:srgbClr val="CBEAF0"/>
    <a:srgbClr val="48C0B6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80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4.jpe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4.xml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12" Type="http://schemas.openxmlformats.org/officeDocument/2006/relationships/slide" Target="slide19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slide" Target="slide20.xml"/><Relationship Id="rId5" Type="http://schemas.openxmlformats.org/officeDocument/2006/relationships/image" Target="../media/image28.jpeg"/><Relationship Id="rId15" Type="http://schemas.openxmlformats.org/officeDocument/2006/relationships/slide" Target="slide22.xml"/><Relationship Id="rId10" Type="http://schemas.openxmlformats.org/officeDocument/2006/relationships/slide" Target="slide21.xml"/><Relationship Id="rId4" Type="http://schemas.openxmlformats.org/officeDocument/2006/relationships/image" Target="../media/image27.gif"/><Relationship Id="rId9" Type="http://schemas.openxmlformats.org/officeDocument/2006/relationships/audio" Target="../media/audio1.wav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Cẩm Nang Tiếng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12173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99310" y="1039091"/>
            <a:ext cx="8940800" cy="1151930"/>
          </a:xfrm>
          <a:prstGeom prst="rect">
            <a:avLst/>
          </a:prstGeom>
          <a:noFill/>
        </p:spPr>
        <p:txBody>
          <a:bodyPr wrap="none" lIns="108850" tIns="54425" rIns="108850" bIns="54425">
            <a:prstTxWarp prst="textDouble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500" b="1" kern="10" spc="6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Welcome to our class today!</a:t>
            </a:r>
            <a:endParaRPr lang="en-US" sz="6500" b="1" spc="6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487" y="4456022"/>
            <a:ext cx="4706985" cy="6177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851" tIns="54426" rIns="108851" bIns="54426" rtlCol="0">
            <a:spAutoFit/>
          </a:bodyPr>
          <a:lstStyle/>
          <a:p>
            <a:r>
              <a:rPr lang="en-GB" sz="33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3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GB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034.989.5579</a:t>
            </a:r>
            <a:endParaRPr lang="en-US" sz="3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60749"/>
              </p:ext>
            </p:extLst>
          </p:nvPr>
        </p:nvGraphicFramePr>
        <p:xfrm>
          <a:off x="1261127" y="1453314"/>
          <a:ext cx="10403049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43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23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36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activity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/kəˈmjuːnɪti ækˈtɪvɪti/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cộng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đồng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donate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/dəʊˈneɪt/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quyên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ủng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nursing home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/ˈnɜːsɪŋ həʊm/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dưỡng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lão</a:t>
                      </a:r>
                      <a:endParaRPr lang="vi-VN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homeless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/ˈhəʊmləs/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vô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cư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2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xmlns="" id="{B95B0556-1437-495E-83F7-7987ECD94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2237251"/>
            <a:ext cx="587828" cy="587828"/>
          </a:xfrm>
          <a:prstGeom prst="rect">
            <a:avLst/>
          </a:prstGeom>
        </p:spPr>
      </p:pic>
      <p:pic>
        <p:nvPicPr>
          <p:cNvPr id="7" name="donate">
            <a:hlinkClick r:id="" action="ppaction://media"/>
            <a:extLst>
              <a:ext uri="{FF2B5EF4-FFF2-40B4-BE49-F238E27FC236}">
                <a16:creationId xmlns:a16="http://schemas.microsoft.com/office/drawing/2014/main" xmlns="" id="{55178D7D-7A96-45F5-892C-30F5A0C827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3292263"/>
            <a:ext cx="587828" cy="587828"/>
          </a:xfrm>
          <a:prstGeom prst="rect">
            <a:avLst/>
          </a:prstGeom>
        </p:spPr>
      </p:pic>
      <p:pic>
        <p:nvPicPr>
          <p:cNvPr id="8" name="nursing home ">
            <a:hlinkClick r:id="" action="ppaction://media"/>
            <a:extLst>
              <a:ext uri="{FF2B5EF4-FFF2-40B4-BE49-F238E27FC236}">
                <a16:creationId xmlns:a16="http://schemas.microsoft.com/office/drawing/2014/main" xmlns="" id="{EE65F0AC-FD48-474C-BFAE-ADE50C975A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4463031"/>
            <a:ext cx="587828" cy="587828"/>
          </a:xfrm>
          <a:prstGeom prst="rect">
            <a:avLst/>
          </a:prstGeom>
        </p:spPr>
      </p:pic>
      <p:pic>
        <p:nvPicPr>
          <p:cNvPr id="9" name="homeless">
            <a:hlinkClick r:id="" action="ppaction://media"/>
            <a:extLst>
              <a:ext uri="{FF2B5EF4-FFF2-40B4-BE49-F238E27FC236}">
                <a16:creationId xmlns:a16="http://schemas.microsoft.com/office/drawing/2014/main" xmlns="" id="{824A87D4-54C1-46CF-AD11-1122FE4D749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1" y="5591486"/>
            <a:ext cx="587829" cy="5878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5523" y="1064792"/>
            <a:ext cx="80132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i="1" dirty="0">
                <a:latin typeface="Times New Roman"/>
                <a:ea typeface="Times New Roman"/>
                <a:cs typeface="Times New Roman"/>
              </a:rPr>
              <a:t>- What can you see in the pictures? 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400" b="1" i="1" dirty="0">
                <a:latin typeface="Times New Roman"/>
                <a:ea typeface="Times New Roman"/>
                <a:cs typeface="Times New Roman"/>
              </a:rPr>
              <a:t>Where do you think the boys and the girls are?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400" b="1" i="1" dirty="0">
                <a:latin typeface="Times New Roman"/>
                <a:ea typeface="Times New Roman"/>
                <a:cs typeface="Times New Roman"/>
              </a:rPr>
              <a:t>What do you think they are doing? </a:t>
            </a:r>
            <a:endParaRPr lang="en-US" sz="2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923" y="5015649"/>
            <a:ext cx="75560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rgbClr val="048DA4"/>
                </a:solidFill>
                <a:sym typeface="Wingdings"/>
              </a:rPr>
              <a:t> </a:t>
            </a:r>
            <a:r>
              <a:rPr lang="en-US" sz="2200" i="1" dirty="0">
                <a:solidFill>
                  <a:srgbClr val="048DA4"/>
                </a:solidFill>
              </a:rPr>
              <a:t>In picture 3:  </a:t>
            </a:r>
            <a:r>
              <a:rPr lang="en-US" sz="2200" i="1" dirty="0">
                <a:solidFill>
                  <a:srgbClr val="FF0000"/>
                </a:solidFill>
              </a:rPr>
              <a:t>I can see two girls and a boy. They are in the </a:t>
            </a:r>
            <a:r>
              <a:rPr lang="en-US" sz="2200" i="1" dirty="0" err="1">
                <a:solidFill>
                  <a:srgbClr val="FF0000"/>
                </a:solidFill>
              </a:rPr>
              <a:t>garden.They</a:t>
            </a:r>
            <a:r>
              <a:rPr lang="en-US" sz="2200" i="1" dirty="0">
                <a:solidFill>
                  <a:srgbClr val="FF0000"/>
                </a:solidFill>
              </a:rPr>
              <a:t> are gardening.</a:t>
            </a:r>
          </a:p>
          <a:p>
            <a:r>
              <a:rPr lang="en-US" sz="2200" i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523" y="481128"/>
            <a:ext cx="578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48DA4"/>
                </a:solidFill>
              </a:rPr>
              <a:t>* Answer some questions</a:t>
            </a:r>
            <a:endParaRPr lang="en-US" sz="2800" b="1" dirty="0">
              <a:solidFill>
                <a:srgbClr val="048DA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923" y="3014898"/>
            <a:ext cx="80132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i="1" dirty="0">
                <a:solidFill>
                  <a:srgbClr val="048DA4"/>
                </a:solidFill>
                <a:sym typeface="Wingdings"/>
              </a:rPr>
              <a:t></a:t>
            </a:r>
            <a:r>
              <a:rPr lang="en-GB" sz="2200" i="1" dirty="0">
                <a:solidFill>
                  <a:srgbClr val="048DA4"/>
                </a:solidFill>
              </a:rPr>
              <a:t> In picture 1:  </a:t>
            </a:r>
            <a:r>
              <a:rPr lang="en-GB" sz="2200" i="1" dirty="0">
                <a:solidFill>
                  <a:srgbClr val="FF0000"/>
                </a:solidFill>
              </a:rPr>
              <a:t>I can see a boy with a box. He is arranging books and toys (and may be clothes).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9947" y="3937293"/>
            <a:ext cx="7806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rgbClr val="00A9A5"/>
                </a:solidFill>
                <a:sym typeface="Wingdings"/>
              </a:rPr>
              <a:t></a:t>
            </a:r>
            <a:r>
              <a:rPr lang="en-US" sz="2200" i="1" dirty="0">
                <a:solidFill>
                  <a:srgbClr val="00A9A5"/>
                </a:solidFill>
              </a:rPr>
              <a:t>I n picture 2: </a:t>
            </a:r>
            <a:r>
              <a:rPr lang="en-US" sz="2200" i="1" dirty="0">
                <a:solidFill>
                  <a:srgbClr val="FF0000"/>
                </a:solidFill>
              </a:rPr>
              <a:t>I can see a girl and some small children. They are in a classroom. The girl is teaching the small children.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757" y="481128"/>
            <a:ext cx="4408487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7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083306"/>
            <a:ext cx="338699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35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08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2783"/>
            <a:ext cx="29640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ED1EB4-113D-4AEB-89E8-CDE9E15413C6}"/>
              </a:ext>
            </a:extLst>
          </p:cNvPr>
          <p:cNvSpPr txBox="1"/>
          <p:nvPr/>
        </p:nvSpPr>
        <p:spPr>
          <a:xfrm>
            <a:off x="309717" y="1601665"/>
            <a:ext cx="11812874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1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i, Tom. Are you back in Ha </a:t>
            </a:r>
            <a:r>
              <a:rPr lang="en-US" sz="2100" b="0" i="0" dirty="0" err="1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en-US" sz="2100" b="0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es.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 came back yesterday. Can we meet up this Sunday morning?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 bought you a board game.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ure,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 can’t wait! But our Green School Club will have some community activities on that morning.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en-US" sz="2100" b="0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What activities does your club do?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: Well, we pick up litter around our school and plant vegetables in our school garden.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en-US" sz="2100" b="0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School gardening? That’s fantastic!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es. We donate the vegetables to a nursing home. Does your school have any activities like these?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en-US" sz="2100" b="0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es. We donate books to homeless children. We also have English classes. Last summer, we taught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English to 30 kids in the area.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ounds like great work!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en-US" sz="2100" b="0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hanks.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: ... So, let’s meet in the afternoon then.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99888" y="3412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585" y="738468"/>
            <a:ext cx="992846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the appropriate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70105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5984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336EA9C8-C040-41D8-A450-F85D6218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372104"/>
              </p:ext>
            </p:extLst>
          </p:nvPr>
        </p:nvGraphicFramePr>
        <p:xfrm>
          <a:off x="1078804" y="1650226"/>
          <a:ext cx="9809763" cy="37273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55901">
                  <a:extLst>
                    <a:ext uri="{9D8B030D-6E8A-4147-A177-3AD203B41FA5}">
                      <a16:colId xmlns:a16="http://schemas.microsoft.com/office/drawing/2014/main" xmlns="" val="879033425"/>
                    </a:ext>
                  </a:extLst>
                </a:gridCol>
                <a:gridCol w="1902633">
                  <a:extLst>
                    <a:ext uri="{9D8B030D-6E8A-4147-A177-3AD203B41FA5}">
                      <a16:colId xmlns:a16="http://schemas.microsoft.com/office/drawing/2014/main" xmlns="" val="1137353043"/>
                    </a:ext>
                  </a:extLst>
                </a:gridCol>
                <a:gridCol w="1851229">
                  <a:extLst>
                    <a:ext uri="{9D8B030D-6E8A-4147-A177-3AD203B41FA5}">
                      <a16:colId xmlns:a16="http://schemas.microsoft.com/office/drawing/2014/main" xmlns="" val="1069350663"/>
                    </a:ext>
                  </a:extLst>
                </a:gridCol>
              </a:tblGrid>
              <a:tr h="6212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Community activity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Minh’s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Tom’s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2223861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1. picking up litter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31313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        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1285410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2. planting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542408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3. donating books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917834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4. donating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9224885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5. </a:t>
                      </a:r>
                      <a:r>
                        <a:rPr lang="en-US" sz="2400"/>
                        <a:t>teaching English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341128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745895" y="2284091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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75406" y="2864174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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95246" y="3476878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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89542" y="4171190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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55170" y="4677533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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72666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6382" y="67874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67" y="5761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46A3D0-D1E2-4E65-BCCB-BF32391E5194}"/>
              </a:ext>
            </a:extLst>
          </p:cNvPr>
          <p:cNvSpPr txBox="1"/>
          <p:nvPr/>
        </p:nvSpPr>
        <p:spPr>
          <a:xfrm>
            <a:off x="976202" y="1371348"/>
            <a:ext cx="1059165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pick up		clean		donate	recycle		help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0C74C3C-513A-4FC9-BBB3-5BFB3586ABBC}"/>
              </a:ext>
            </a:extLst>
          </p:cNvPr>
          <p:cNvSpPr txBox="1"/>
          <p:nvPr/>
        </p:nvSpPr>
        <p:spPr>
          <a:xfrm>
            <a:off x="576298" y="5092101"/>
            <a:ext cx="448789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FF0000"/>
                </a:solidFill>
                <a:effectLst/>
              </a:rPr>
              <a:t>1.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litter</a:t>
            </a:r>
            <a:r>
              <a:rPr lang="en-US" sz="26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6F1F3CC-B829-4711-AC99-A059FD50060B}"/>
              </a:ext>
            </a:extLst>
          </p:cNvPr>
          <p:cNvSpPr txBox="1"/>
          <p:nvPr/>
        </p:nvSpPr>
        <p:spPr>
          <a:xfrm>
            <a:off x="3642360" y="5108033"/>
            <a:ext cx="461402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>
                <a:solidFill>
                  <a:srgbClr val="FF0000"/>
                </a:solidFill>
                <a:effectLst/>
              </a:rPr>
              <a:t>2.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homeless children</a:t>
            </a:r>
            <a:r>
              <a:rPr lang="en-US" sz="26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3D200BE-A9D8-4DD9-A53A-D8A9ECFA1DEA}"/>
              </a:ext>
            </a:extLst>
          </p:cNvPr>
          <p:cNvSpPr txBox="1"/>
          <p:nvPr/>
        </p:nvSpPr>
        <p:spPr>
          <a:xfrm>
            <a:off x="7925692" y="5108033"/>
            <a:ext cx="41270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>
                <a:solidFill>
                  <a:srgbClr val="FF0000"/>
                </a:solidFill>
                <a:effectLst/>
              </a:rPr>
              <a:t>3.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plastic bottles</a:t>
            </a:r>
            <a:r>
              <a:rPr lang="en-US" sz="26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4DED0FC-3853-409A-9D77-2C0FF218F983}"/>
              </a:ext>
            </a:extLst>
          </p:cNvPr>
          <p:cNvSpPr txBox="1"/>
          <p:nvPr/>
        </p:nvSpPr>
        <p:spPr>
          <a:xfrm>
            <a:off x="977037" y="5068648"/>
            <a:ext cx="13769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pick 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B00F91-96D3-4383-B518-CD7FC1F337AE}"/>
              </a:ext>
            </a:extLst>
          </p:cNvPr>
          <p:cNvSpPr txBox="1"/>
          <p:nvPr/>
        </p:nvSpPr>
        <p:spPr>
          <a:xfrm>
            <a:off x="4217813" y="5092101"/>
            <a:ext cx="9948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help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DCC7E56-CA6D-4BAC-9A10-348E9D9E0D47}"/>
              </a:ext>
            </a:extLst>
          </p:cNvPr>
          <p:cNvSpPr txBox="1"/>
          <p:nvPr/>
        </p:nvSpPr>
        <p:spPr>
          <a:xfrm>
            <a:off x="8412298" y="5087765"/>
            <a:ext cx="15038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recycle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51" y="2226582"/>
            <a:ext cx="3386676" cy="2241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533" y="2226582"/>
            <a:ext cx="3062097" cy="2241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549" y="2226582"/>
            <a:ext cx="3355876" cy="224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501" y="70612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7865" y="6581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650" y="555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46A3D0-D1E2-4E65-BCCB-BF32391E5194}"/>
              </a:ext>
            </a:extLst>
          </p:cNvPr>
          <p:cNvSpPr txBox="1"/>
          <p:nvPr/>
        </p:nvSpPr>
        <p:spPr>
          <a:xfrm>
            <a:off x="1165123" y="1335689"/>
            <a:ext cx="1047769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pick up	clean		donate	   recycle	      help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EB7309B-2D2C-441D-97F8-CB2C8C0F4036}"/>
              </a:ext>
            </a:extLst>
          </p:cNvPr>
          <p:cNvSpPr txBox="1"/>
          <p:nvPr/>
        </p:nvSpPr>
        <p:spPr>
          <a:xfrm>
            <a:off x="1336048" y="5593469"/>
            <a:ext cx="4194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clothes</a:t>
            </a:r>
            <a:r>
              <a:rPr lang="en-US" sz="2800" dirty="0"/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698004C-8EE8-4A95-A988-19A5527983BB}"/>
              </a:ext>
            </a:extLst>
          </p:cNvPr>
          <p:cNvSpPr txBox="1"/>
          <p:nvPr/>
        </p:nvSpPr>
        <p:spPr>
          <a:xfrm>
            <a:off x="6483491" y="5655794"/>
            <a:ext cx="5133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playground</a:t>
            </a:r>
            <a:r>
              <a:rPr lang="en-US" sz="24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1FBC758-3121-40AD-8F5B-5CA2750E546E}"/>
              </a:ext>
            </a:extLst>
          </p:cNvPr>
          <p:cNvSpPr txBox="1"/>
          <p:nvPr/>
        </p:nvSpPr>
        <p:spPr>
          <a:xfrm>
            <a:off x="1843518" y="5573841"/>
            <a:ext cx="1401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20278C4-C073-4DFF-BA2E-5B2EF60A6547}"/>
              </a:ext>
            </a:extLst>
          </p:cNvPr>
          <p:cNvSpPr txBox="1"/>
          <p:nvPr/>
        </p:nvSpPr>
        <p:spPr>
          <a:xfrm>
            <a:off x="7011174" y="5573841"/>
            <a:ext cx="1162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clean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993" y="2182761"/>
            <a:ext cx="3705187" cy="2693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940" y="2182761"/>
            <a:ext cx="3567461" cy="274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1154564" y="1229698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old people	homeless children	   planted            litter	        taught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338457" y="1767237"/>
            <a:ext cx="114455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collected clothes and gave them to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Those students picked up all the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on the street.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helped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 the nursing home last Sunday.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 club members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to primary students during school holidays.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lot of trees in the park last summer.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13" y="0"/>
            <a:ext cx="12228775" cy="6858000"/>
          </a:xfrm>
          <a:prstGeom prst="rect">
            <a:avLst/>
          </a:prstGeom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2" y="767556"/>
            <a:ext cx="7820845" cy="489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1" y="3144186"/>
            <a:ext cx="1080746" cy="8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77168" y="5065713"/>
            <a:ext cx="8636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3" y="1335926"/>
            <a:ext cx="1199535" cy="94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74" y="1026836"/>
            <a:ext cx="1152453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16" y="2819400"/>
            <a:ext cx="1024976" cy="8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02" y="826567"/>
            <a:ext cx="1150192" cy="83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486" y="5949951"/>
            <a:ext cx="89323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rId8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1210138" y="3382540"/>
            <a:ext cx="863600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17" name="AutoShape 3">
            <a:hlinkClick r:id="rId10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1147096" y="1447801"/>
            <a:ext cx="8636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18" name="AutoShape 3">
            <a:hlinkClick r:id="rId8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812540" y="1064418"/>
            <a:ext cx="958853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20" name="AutoShape 3">
            <a:hlinkClick r:id="rId11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4987306" y="1267940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 </a:t>
            </a:r>
          </a:p>
        </p:txBody>
      </p:sp>
      <p:sp>
        <p:nvSpPr>
          <p:cNvPr id="21" name="AutoShape 3">
            <a:hlinkClick r:id="rId12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871892" y="3043238"/>
            <a:ext cx="863600" cy="5381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8399" y="736520"/>
            <a:ext cx="4737104" cy="923318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</a:p>
        </p:txBody>
      </p:sp>
      <p:sp>
        <p:nvSpPr>
          <p:cNvPr id="24" name="Right Arrow 23">
            <a:hlinkClick r:id="rId13" action="ppaction://hlinksldjump"/>
          </p:cNvPr>
          <p:cNvSpPr/>
          <p:nvPr/>
        </p:nvSpPr>
        <p:spPr>
          <a:xfrm>
            <a:off x="8501399" y="6094699"/>
            <a:ext cx="1217788" cy="5852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  <p:pic>
        <p:nvPicPr>
          <p:cNvPr id="25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27" y="1430440"/>
            <a:ext cx="1152453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3">
            <a:hlinkClick r:id="rId14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139759" y="1671544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pic>
        <p:nvPicPr>
          <p:cNvPr id="27" name="Picture 26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27" y="3581401"/>
            <a:ext cx="1080746" cy="8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3">
            <a:hlinkClick r:id="rId15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290884" y="3819755"/>
            <a:ext cx="863600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37181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828116" y="1451363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old people	homeless children	       planted              litter	        taught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487945" y="2304557"/>
            <a:ext cx="114455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We collected clothes and gave them to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_________________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.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60BE08-BA52-4908-A709-72DF96270ED1}"/>
              </a:ext>
            </a:extLst>
          </p:cNvPr>
          <p:cNvSpPr txBox="1"/>
          <p:nvPr/>
        </p:nvSpPr>
        <p:spPr>
          <a:xfrm>
            <a:off x="7375819" y="2520000"/>
            <a:ext cx="386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homeless children</a:t>
            </a: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236296" y="6312310"/>
            <a:ext cx="577162" cy="545690"/>
          </a:xfrm>
          <a:prstGeom prst="actionButtonHome">
            <a:avLst/>
          </a:prstGeom>
          <a:solidFill>
            <a:srgbClr val="0066CC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8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1154564" y="1229698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old people	homeless children	       planted              litter	        taught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292253" y="1912151"/>
            <a:ext cx="114455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Those students picked up all the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on the street.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84696F-7C3F-446E-9786-057A0A26BE52}"/>
              </a:ext>
            </a:extLst>
          </p:cNvPr>
          <p:cNvSpPr txBox="1"/>
          <p:nvPr/>
        </p:nvSpPr>
        <p:spPr>
          <a:xfrm>
            <a:off x="6386459" y="2202615"/>
            <a:ext cx="1008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litter</a:t>
            </a:r>
          </a:p>
        </p:txBody>
      </p:sp>
      <p:sp>
        <p:nvSpPr>
          <p:cNvPr id="22" name="Action Button: Home 21">
            <a:hlinkClick r:id="rId3" action="ppaction://hlinksldjump" highlightClick="1"/>
          </p:cNvPr>
          <p:cNvSpPr/>
          <p:nvPr/>
        </p:nvSpPr>
        <p:spPr>
          <a:xfrm>
            <a:off x="11236296" y="6312310"/>
            <a:ext cx="577162" cy="545690"/>
          </a:xfrm>
          <a:prstGeom prst="actionButtonHome">
            <a:avLst/>
          </a:prstGeom>
          <a:solidFill>
            <a:srgbClr val="0066CC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80838" y="1439806"/>
            <a:ext cx="578270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64" y="1118629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492012"/>
            <a:ext cx="501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3277803" y="2491080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Sounds like great work!</a:t>
            </a:r>
          </a:p>
        </p:txBody>
      </p:sp>
      <p:pic>
        <p:nvPicPr>
          <p:cNvPr id="19" name="Picture 18" descr="Community &amp;amp; Preventive Dentistry - JCD Dental College">
            <a:extLst>
              <a:ext uri="{FF2B5EF4-FFF2-40B4-BE49-F238E27FC236}">
                <a16:creationId xmlns:a16="http://schemas.microsoft.com/office/drawing/2014/main" xmlns="" id="{BA461767-6A00-46A4-93FB-E22CDAA476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1580" y="3505554"/>
            <a:ext cx="3849329" cy="2950830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1154564" y="1229698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old people	homeless children	       planted              litter	        taught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345038" y="2083995"/>
            <a:ext cx="114455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We helped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____________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in the nursing home last Sunday.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268528-D828-46E9-942B-1F9BF5510B22}"/>
              </a:ext>
            </a:extLst>
          </p:cNvPr>
          <p:cNvSpPr txBox="1"/>
          <p:nvPr/>
        </p:nvSpPr>
        <p:spPr>
          <a:xfrm>
            <a:off x="2659228" y="2319262"/>
            <a:ext cx="21670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old people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236296" y="6312310"/>
            <a:ext cx="577162" cy="545690"/>
          </a:xfrm>
          <a:prstGeom prst="actionButtonHome">
            <a:avLst/>
          </a:prstGeom>
          <a:solidFill>
            <a:srgbClr val="0066CC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1154564" y="1229698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old people	homeless children	       planted              litter	        taught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345038" y="2003211"/>
            <a:ext cx="114455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The club members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________ </a:t>
            </a:r>
            <a:r>
              <a:rPr lang="en-US" sz="28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800" dirty="0">
                <a:solidFill>
                  <a:srgbClr val="242021"/>
                </a:solidFill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to primary students during school holidays.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960F290-5B09-49D4-AA44-EFB5F25A6F0B}"/>
              </a:ext>
            </a:extLst>
          </p:cNvPr>
          <p:cNvSpPr txBox="1"/>
          <p:nvPr/>
        </p:nvSpPr>
        <p:spPr>
          <a:xfrm>
            <a:off x="3956878" y="2274008"/>
            <a:ext cx="1224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taught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236296" y="6312310"/>
            <a:ext cx="577162" cy="545690"/>
          </a:xfrm>
          <a:prstGeom prst="actionButtonHome">
            <a:avLst/>
          </a:prstGeom>
          <a:solidFill>
            <a:srgbClr val="0066CC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1154564" y="1229698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old people	homeless children	       planted              litter	        taught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292253" y="1944217"/>
            <a:ext cx="114455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 lot of trees in the park last summer.</a:t>
            </a:r>
            <a:r>
              <a:rPr lang="en-US" sz="28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0172ACF-FE86-40E4-8E49-A9892B523FC5}"/>
              </a:ext>
            </a:extLst>
          </p:cNvPr>
          <p:cNvSpPr txBox="1"/>
          <p:nvPr/>
        </p:nvSpPr>
        <p:spPr>
          <a:xfrm>
            <a:off x="1484950" y="2190437"/>
            <a:ext cx="1729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planted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236296" y="6312310"/>
            <a:ext cx="577162" cy="545690"/>
          </a:xfrm>
          <a:prstGeom prst="actionButtonHome">
            <a:avLst/>
          </a:prstGeom>
          <a:solidFill>
            <a:srgbClr val="0066CC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166" y="4869176"/>
            <a:ext cx="2815303" cy="197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0" y="626927"/>
            <a:ext cx="968292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3" y="4869176"/>
            <a:ext cx="2718618" cy="177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60" y="2060850"/>
            <a:ext cx="4173795" cy="29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22664" y="3545025"/>
            <a:ext cx="2605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you get 1 plus point</a:t>
            </a: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11569122" y="6312310"/>
            <a:ext cx="577162" cy="545690"/>
          </a:xfrm>
          <a:prstGeom prst="actionButtonHome">
            <a:avLst/>
          </a:prstGeom>
          <a:solidFill>
            <a:srgbClr val="0066CC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1154564" y="1229698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old people	homeless children	       planted              litter	        taught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338457" y="1767237"/>
            <a:ext cx="114455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collected clothes and gave them to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Those students picked up all the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on the street.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helped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 the nursing home last Sunday.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 club members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to primary students during school holidays.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lot of trees in the park last summer.</a:t>
            </a:r>
            <a:r>
              <a:rPr lang="en-US" sz="24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60BE08-BA52-4908-A709-72DF96270ED1}"/>
              </a:ext>
            </a:extLst>
          </p:cNvPr>
          <p:cNvSpPr txBox="1"/>
          <p:nvPr/>
        </p:nvSpPr>
        <p:spPr>
          <a:xfrm>
            <a:off x="5987720" y="2008057"/>
            <a:ext cx="3860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homeless children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84696F-7C3F-446E-9786-057A0A26BE52}"/>
              </a:ext>
            </a:extLst>
          </p:cNvPr>
          <p:cNvSpPr txBox="1"/>
          <p:nvPr/>
        </p:nvSpPr>
        <p:spPr>
          <a:xfrm>
            <a:off x="5201852" y="2760859"/>
            <a:ext cx="1008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litter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268528-D828-46E9-942B-1F9BF5510B22}"/>
              </a:ext>
            </a:extLst>
          </p:cNvPr>
          <p:cNvSpPr txBox="1"/>
          <p:nvPr/>
        </p:nvSpPr>
        <p:spPr>
          <a:xfrm>
            <a:off x="2231524" y="3454889"/>
            <a:ext cx="2167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old people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960F290-5B09-49D4-AA44-EFB5F25A6F0B}"/>
              </a:ext>
            </a:extLst>
          </p:cNvPr>
          <p:cNvSpPr txBox="1"/>
          <p:nvPr/>
        </p:nvSpPr>
        <p:spPr>
          <a:xfrm>
            <a:off x="3344547" y="4220795"/>
            <a:ext cx="1224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taught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0172ACF-FE86-40E4-8E49-A9892B523FC5}"/>
              </a:ext>
            </a:extLst>
          </p:cNvPr>
          <p:cNvSpPr txBox="1"/>
          <p:nvPr/>
        </p:nvSpPr>
        <p:spPr>
          <a:xfrm>
            <a:off x="1366963" y="4923412"/>
            <a:ext cx="1729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planted</a:t>
            </a:r>
          </a:p>
        </p:txBody>
      </p:sp>
    </p:spTree>
    <p:extLst>
      <p:ext uri="{BB962C8B-B14F-4D97-AF65-F5344CB8AC3E}">
        <p14:creationId xmlns:p14="http://schemas.microsoft.com/office/powerpoint/2010/main" val="1753081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3712" y="118803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Game: Vocabulary Ping-pong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2004" y="116494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789" y="10623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33622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1026" name="Picture 2" descr="Ball games and sports | Baamboozle">
            <a:extLst>
              <a:ext uri="{FF2B5EF4-FFF2-40B4-BE49-F238E27FC236}">
                <a16:creationId xmlns:a16="http://schemas.microsoft.com/office/drawing/2014/main" xmlns="" id="{323A1CAF-D721-4D91-8F64-3451F709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10" y="1523673"/>
            <a:ext cx="5148257" cy="26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74BCE9-C5A7-42EA-958E-49E5B5110208}"/>
              </a:ext>
            </a:extLst>
          </p:cNvPr>
          <p:cNvSpPr txBox="1"/>
          <p:nvPr/>
        </p:nvSpPr>
        <p:spPr>
          <a:xfrm>
            <a:off x="604789" y="1852786"/>
            <a:ext cx="54912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Work in two teams.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Team A provides a cue word.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Team B makes up a sentence with it.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Then switch roles.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0B8B02-D3FD-4E7E-9CCB-8F38E5D565EE}"/>
              </a:ext>
            </a:extLst>
          </p:cNvPr>
          <p:cNvSpPr txBox="1"/>
          <p:nvPr/>
        </p:nvSpPr>
        <p:spPr>
          <a:xfrm>
            <a:off x="3990012" y="3719245"/>
            <a:ext cx="82019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effectLst/>
                <a:latin typeface="ChronicaPro-Medium"/>
              </a:rPr>
              <a:t>Example:</a:t>
            </a:r>
            <a:r>
              <a:rPr lang="en-US" sz="2400" b="0" i="1" dirty="0">
                <a:solidFill>
                  <a:srgbClr val="4494D0"/>
                </a:solidFill>
                <a:effectLst/>
                <a:latin typeface="ChronicaPro-Medium"/>
              </a:rPr>
              <a:t/>
            </a:r>
            <a:br>
              <a:rPr lang="en-US" sz="2400" b="0" i="1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A: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hronicaPro-Book"/>
              </a:rPr>
              <a:t>Litter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B: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We often pick up </a:t>
            </a:r>
            <a:r>
              <a:rPr lang="en-US" sz="2400" b="0" i="1" u="sng" dirty="0">
                <a:solidFill>
                  <a:srgbClr val="242021"/>
                </a:solidFill>
                <a:effectLst/>
                <a:latin typeface="ChronicaPro-Book"/>
              </a:rPr>
              <a:t>litter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in the park. </a:t>
            </a:r>
            <a:r>
              <a:rPr lang="en-US" sz="2400" b="1" i="1" dirty="0">
                <a:solidFill>
                  <a:srgbClr val="FF0000"/>
                </a:solidFill>
                <a:latin typeface="ChronicaPro-Book"/>
              </a:rPr>
              <a:t>T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hronicaPro-Book"/>
              </a:rPr>
              <a:t>rees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A: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We plant </a:t>
            </a:r>
            <a:r>
              <a:rPr lang="en-US" sz="2400" b="0" i="1" u="sng" dirty="0">
                <a:solidFill>
                  <a:srgbClr val="242021"/>
                </a:solidFill>
                <a:effectLst/>
                <a:latin typeface="ChronicaPro-Book"/>
              </a:rPr>
              <a:t>trees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in our school every year.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hronicaPro-Book"/>
              </a:rPr>
              <a:t>Book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A: 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942235" y="2721209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community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54227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81391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7843" y="7729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628" y="6703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1589" y="1582347"/>
            <a:ext cx="8718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Think about </a:t>
            </a:r>
            <a:r>
              <a:rPr lang="en-GB" sz="2800" dirty="0"/>
              <a:t>community activities that students can do (at least 3 activities)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Project lesson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87195" y="1849171"/>
            <a:ext cx="9985109" cy="26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FBB04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136727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0325" y="0"/>
            <a:ext cx="236997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WARM-UP</a:t>
            </a:r>
            <a:endParaRPr lang="en-GB" sz="2800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3057" y="24320"/>
            <a:ext cx="5000504" cy="699274"/>
          </a:xfrm>
          <a:prstGeom prst="rect">
            <a:avLst/>
          </a:prstGeom>
          <a:solidFill>
            <a:srgbClr val="FFDAAB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Describe the picture.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8DD102-E715-4860-97CF-707803E00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2" y="1164613"/>
            <a:ext cx="3776506" cy="1864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977974F-F790-48ED-B3C1-1CEBCC06F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441" y="4104197"/>
            <a:ext cx="2657475" cy="2500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15253A6-2B73-4F0A-B800-76FC8D58A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89257"/>
            <a:ext cx="4177210" cy="2264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7F9192-7514-47D2-88CC-84760C467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441" y="899149"/>
            <a:ext cx="2787534" cy="22204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92" y="4361375"/>
            <a:ext cx="3382963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92" y="944814"/>
            <a:ext cx="3530847" cy="218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8247136-5336-4D02-A7B6-EC945EF027CC}"/>
              </a:ext>
            </a:extLst>
          </p:cNvPr>
          <p:cNvSpPr txBox="1"/>
          <p:nvPr/>
        </p:nvSpPr>
        <p:spPr>
          <a:xfrm>
            <a:off x="3855804" y="3225159"/>
            <a:ext cx="5361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ym typeface="Wingdings"/>
              </a:rPr>
              <a:t>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Community service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247136-5336-4D02-A7B6-EC945EF027CC}"/>
              </a:ext>
            </a:extLst>
          </p:cNvPr>
          <p:cNvSpPr txBox="1"/>
          <p:nvPr/>
        </p:nvSpPr>
        <p:spPr>
          <a:xfrm>
            <a:off x="3441713" y="380020"/>
            <a:ext cx="5026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* Community service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8486" y="2973369"/>
            <a:ext cx="2869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- pick up litter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4746" y="3580552"/>
            <a:ext cx="4826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 </a:t>
            </a:r>
            <a:r>
              <a:rPr lang="en-GB" sz="3200" b="1" dirty="0">
                <a:solidFill>
                  <a:srgbClr val="00B050"/>
                </a:solidFill>
              </a:rPr>
              <a:t>- help homeless people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4242" y="1134133"/>
            <a:ext cx="6684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- donate clothes, book, money,….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07278" y="1754847"/>
            <a:ext cx="3780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- clean the street,..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11347" y="2339622"/>
            <a:ext cx="5601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- Planting trees,  vegetables</a:t>
            </a:r>
          </a:p>
        </p:txBody>
      </p:sp>
    </p:spTree>
    <p:extLst>
      <p:ext uri="{BB962C8B-B14F-4D97-AF65-F5344CB8AC3E}">
        <p14:creationId xmlns:p14="http://schemas.microsoft.com/office/powerpoint/2010/main" val="230805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0759" y="853305"/>
            <a:ext cx="5409383" cy="6720806"/>
            <a:chOff x="-49980" y="-230001"/>
            <a:chExt cx="5409383" cy="672080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49980" y="-78734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-23000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Community &amp;amp; Preventive Dentistry - JCD Dental College">
            <a:extLst>
              <a:ext uri="{FF2B5EF4-FFF2-40B4-BE49-F238E27FC236}">
                <a16:creationId xmlns:a16="http://schemas.microsoft.com/office/drawing/2014/main" xmlns="" id="{BA461767-6A00-46A4-93FB-E22CDAA47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2884" y="427703"/>
            <a:ext cx="3849329" cy="2797456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8247136-5336-4D02-A7B6-EC945EF027CC}"/>
              </a:ext>
            </a:extLst>
          </p:cNvPr>
          <p:cNvSpPr txBox="1"/>
          <p:nvPr/>
        </p:nvSpPr>
        <p:spPr>
          <a:xfrm>
            <a:off x="336127" y="2887246"/>
            <a:ext cx="3916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Community service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9F21077-98FE-482D-97B2-39E0B4D9B128}"/>
              </a:ext>
            </a:extLst>
          </p:cNvPr>
          <p:cNvSpPr txBox="1"/>
          <p:nvPr/>
        </p:nvSpPr>
        <p:spPr>
          <a:xfrm>
            <a:off x="120412" y="3942598"/>
            <a:ext cx="46505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work that people do to help others </a:t>
            </a:r>
            <a:r>
              <a:rPr lang="en-US" sz="2800" u="sng" dirty="0"/>
              <a:t>without paying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19" y="3367877"/>
            <a:ext cx="4100261" cy="308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41147" y="1475828"/>
            <a:ext cx="5077988" cy="10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- community activity </a:t>
            </a: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002060"/>
                </a:solidFill>
                <a:cs typeface="Calibri" panose="020F0502020204030204" pitchFamily="34" charset="0"/>
              </a:rPr>
              <a:t>n.phr</a:t>
            </a: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.):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84834" y="1646191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863689" y="2179207"/>
            <a:ext cx="3379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kəˈmjuːnɪti ækˈtɪvɪti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1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ntegrate STEM into Community Activities">
            <a:extLst>
              <a:ext uri="{FF2B5EF4-FFF2-40B4-BE49-F238E27FC236}">
                <a16:creationId xmlns:a16="http://schemas.microsoft.com/office/drawing/2014/main" xmlns="" id="{DCB86969-9551-4570-BDFB-D86B03A84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2059" r="3116" b="4139"/>
          <a:stretch/>
        </p:blipFill>
        <p:spPr bwMode="auto">
          <a:xfrm>
            <a:off x="3382057" y="2330823"/>
            <a:ext cx="5876693" cy="35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xmlns="" id="{DA38A0ED-0ECD-4119-8E39-085BD68BC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553928"/>
            <a:ext cx="658433" cy="61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41902" y="602859"/>
            <a:ext cx="26155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- donate </a:t>
            </a: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(v):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35984" y="691473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1344" y="1238427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d</a:t>
            </a:r>
            <a:r>
              <a:rPr lang="vi-VN" sz="2400" b="1" dirty="0">
                <a:solidFill>
                  <a:srgbClr val="0FB7BD"/>
                </a:solidFill>
                <a:cs typeface="Calibri" panose="020F0502020204030204" pitchFamily="34" charset="0"/>
              </a:rPr>
              <a:t>ə</a:t>
            </a:r>
            <a:r>
              <a:rPr lang="vi-VN" sz="2400" b="1" dirty="0">
                <a:solidFill>
                  <a:srgbClr val="0FB7BD"/>
                </a:solidFill>
              </a:rPr>
              <a:t>ʊˈneɪt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4098" name="Picture 2" descr="Donate là gì? Cách donate và ý nghĩa đối với Streamer">
            <a:extLst>
              <a:ext uri="{FF2B5EF4-FFF2-40B4-BE49-F238E27FC236}">
                <a16:creationId xmlns:a16="http://schemas.microsoft.com/office/drawing/2014/main" xmlns="" id="{0B2FF8C9-A1D0-47D0-A51C-2DE8AF101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80" y="602859"/>
            <a:ext cx="5448093" cy="3309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ate">
            <a:hlinkClick r:id="" action="ppaction://media"/>
            <a:extLst>
              <a:ext uri="{FF2B5EF4-FFF2-40B4-BE49-F238E27FC236}">
                <a16:creationId xmlns:a16="http://schemas.microsoft.com/office/drawing/2014/main" xmlns="" id="{F27C58FA-E76A-4F70-ABD5-8EFB90092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468" y="719837"/>
            <a:ext cx="508981" cy="64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30570" y="703915"/>
            <a:ext cx="469506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nursing home </a:t>
            </a: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002060"/>
                </a:solidFill>
                <a:cs typeface="Calibri" panose="020F0502020204030204" pitchFamily="34" charset="0"/>
              </a:rPr>
              <a:t>n.phr</a:t>
            </a: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.):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1217" y="849558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/>
              <a:t>viện</a:t>
            </a:r>
            <a:r>
              <a:rPr lang="en-US" sz="2800" dirty="0"/>
              <a:t> </a:t>
            </a:r>
            <a:r>
              <a:rPr lang="en-US" sz="2800" dirty="0" err="1"/>
              <a:t>dưỡng</a:t>
            </a:r>
            <a:r>
              <a:rPr lang="en-US" sz="2800" dirty="0"/>
              <a:t> </a:t>
            </a:r>
            <a:r>
              <a:rPr lang="en-US" sz="2800" dirty="0" err="1"/>
              <a:t>lão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025957" y="1495889"/>
            <a:ext cx="2377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ˈnɜːsɪŋ həʊm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5122" name="Picture 2" descr="Our Community – Franciscan Court">
            <a:extLst>
              <a:ext uri="{FF2B5EF4-FFF2-40B4-BE49-F238E27FC236}">
                <a16:creationId xmlns:a16="http://schemas.microsoft.com/office/drawing/2014/main" xmlns="" id="{55CAA921-67BD-47FC-85B5-C1B4B454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15" y="1413152"/>
            <a:ext cx="5586931" cy="407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ursing home ">
            <a:hlinkClick r:id="" action="ppaction://media"/>
            <a:extLst>
              <a:ext uri="{FF2B5EF4-FFF2-40B4-BE49-F238E27FC236}">
                <a16:creationId xmlns:a16="http://schemas.microsoft.com/office/drawing/2014/main" xmlns="" id="{37920D83-8996-49D2-8A61-3B0D35CFD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8623" y="809183"/>
            <a:ext cx="651531" cy="6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69904" y="644923"/>
            <a:ext cx="33826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- homeless </a:t>
            </a: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002060"/>
                </a:solidFill>
                <a:cs typeface="Calibri" panose="020F0502020204030204" pitchFamily="34" charset="0"/>
              </a:rPr>
              <a:t>adj</a:t>
            </a: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41535" y="775138"/>
            <a:ext cx="255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/>
              <a:t>vô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cư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907919" y="1302364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vi-VN" sz="2400" b="1" dirty="0">
                <a:solidFill>
                  <a:srgbClr val="0FB7BD"/>
                </a:solidFill>
              </a:rPr>
              <a:t>həʊml</a:t>
            </a:r>
            <a:r>
              <a:rPr lang="en-GB" sz="2400" b="1" dirty="0">
                <a:solidFill>
                  <a:srgbClr val="0FB7BD"/>
                </a:solidFill>
              </a:rPr>
              <a:t>ə</a:t>
            </a:r>
            <a:r>
              <a:rPr lang="vi-VN" sz="2400" b="1" dirty="0">
                <a:solidFill>
                  <a:srgbClr val="0FB7BD"/>
                </a:solidFill>
              </a:rPr>
              <a:t>s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6146" name="Picture 2" descr="GETTING STARTED, trắc nghiệm - Hoc24">
            <a:extLst>
              <a:ext uri="{FF2B5EF4-FFF2-40B4-BE49-F238E27FC236}">
                <a16:creationId xmlns:a16="http://schemas.microsoft.com/office/drawing/2014/main" xmlns="" id="{93141C3D-53AA-4137-A80E-CC1D9E7D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81" y="-525967"/>
            <a:ext cx="5898993" cy="57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less">
            <a:hlinkClick r:id="" action="ppaction://media"/>
            <a:extLst>
              <a:ext uri="{FF2B5EF4-FFF2-40B4-BE49-F238E27FC236}">
                <a16:creationId xmlns:a16="http://schemas.microsoft.com/office/drawing/2014/main" xmlns="" id="{3434F517-39BD-40CC-9E30-836134F61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991" y="659222"/>
            <a:ext cx="677406" cy="64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3466</TotalTime>
  <Words>731</Words>
  <Application>Microsoft Office PowerPoint</Application>
  <PresentationFormat>Custom</PresentationFormat>
  <Paragraphs>183</Paragraphs>
  <Slides>28</Slides>
  <Notes>20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167</cp:revision>
  <dcterms:created xsi:type="dcterms:W3CDTF">2020-12-09T02:04:09Z</dcterms:created>
  <dcterms:modified xsi:type="dcterms:W3CDTF">2022-09-02T16:23:06Z</dcterms:modified>
</cp:coreProperties>
</file>