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67" r:id="rId4"/>
    <p:sldId id="269" r:id="rId5"/>
    <p:sldId id="303" r:id="rId6"/>
    <p:sldId id="304" r:id="rId7"/>
    <p:sldId id="270" r:id="rId8"/>
    <p:sldId id="358" r:id="rId9"/>
    <p:sldId id="359" r:id="rId10"/>
    <p:sldId id="308" r:id="rId11"/>
    <p:sldId id="305" r:id="rId12"/>
    <p:sldId id="353" r:id="rId13"/>
    <p:sldId id="271" r:id="rId14"/>
    <p:sldId id="355" r:id="rId15"/>
    <p:sldId id="354" r:id="rId16"/>
    <p:sldId id="272" r:id="rId17"/>
    <p:sldId id="277" r:id="rId18"/>
    <p:sldId id="356" r:id="rId19"/>
    <p:sldId id="294" r:id="rId20"/>
    <p:sldId id="357" r:id="rId21"/>
    <p:sldId id="296" r:id="rId22"/>
    <p:sldId id="298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1E019D-3DF1-35CF-C227-FE6ACB8A0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2E0A7-F0A5-BA33-6EDE-F82D689BDD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C8129-8572-4798-95F8-02B0F79EA6A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E9549-ACC8-E99D-7C8A-991F227A49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821ED-6DE3-05FE-0C62-F07DDAB700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D9E8A-0FB3-4EE3-A377-F46A3DE1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7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A6BC9C-C9D7-D7C9-4DA8-7ED5A53C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E759-ADB3-52EF-B658-8203AA11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86DC0-B60E-D6F7-85CA-64BEE31E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DC43C-C9FD-3B1B-BB62-943DB2D9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25065-852F-E49A-A15A-E362E706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486900" y="44183"/>
            <a:ext cx="21811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67979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en-US" sz="1800" b="1" dirty="0" smtClean="0">
                <a:solidFill>
                  <a:schemeClr val="tx1"/>
                </a:solidFill>
              </a:rPr>
              <a:t>3: Protecting the Environment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  <p:sldLayoutId id="2147483661" r:id="rId13"/>
    <p:sldLayoutId id="2147483668" r:id="rId14"/>
    <p:sldLayoutId id="2147483669" r:id="rId15"/>
    <p:sldLayoutId id="2147483689" r:id="rId16"/>
    <p:sldLayoutId id="2147483691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7CF1A-5217-23E2-32FE-B3252A91A94B}"/>
              </a:ext>
            </a:extLst>
          </p:cNvPr>
          <p:cNvSpPr txBox="1"/>
          <p:nvPr/>
        </p:nvSpPr>
        <p:spPr>
          <a:xfrm>
            <a:off x="5768162" y="2998278"/>
            <a:ext cx="622004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Protecting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Environment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1.2: Grammar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</a:t>
            </a:r>
            <a:r>
              <a:rPr lang="en-US" sz="2400" noProof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25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26 --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283" y="1084178"/>
            <a:ext cx="6488497" cy="4449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A86F78-6CDA-9EC4-E5BB-8E0AF591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8" y="569793"/>
            <a:ext cx="5029902" cy="657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96FC15-D53F-5AD6-40C6-E0715B5B49A4}"/>
              </a:ext>
            </a:extLst>
          </p:cNvPr>
          <p:cNvSpPr/>
          <p:nvPr/>
        </p:nvSpPr>
        <p:spPr>
          <a:xfrm>
            <a:off x="167998" y="3429000"/>
            <a:ext cx="523106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</a:t>
            </a:r>
            <a:r>
              <a:rPr lang="en-US" sz="3600" i="1" dirty="0" smtClean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0070C0"/>
                </a:solidFill>
              </a:rPr>
              <a:t>we use </a:t>
            </a:r>
            <a:r>
              <a:rPr lang="en-US" sz="3600" b="1" i="1" dirty="0" smtClean="0">
                <a:solidFill>
                  <a:srgbClr val="0070C0"/>
                </a:solidFill>
              </a:rPr>
              <a:t>First Conditional </a:t>
            </a:r>
            <a:r>
              <a:rPr lang="en-US" sz="3600" i="1" dirty="0">
                <a:solidFill>
                  <a:srgbClr val="0070C0"/>
                </a:solidFill>
              </a:rPr>
              <a:t>for?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9F2B741-CFD6-439B-5B3F-5AF928B75673}"/>
              </a:ext>
            </a:extLst>
          </p:cNvPr>
          <p:cNvSpPr/>
          <p:nvPr/>
        </p:nvSpPr>
        <p:spPr>
          <a:xfrm>
            <a:off x="5679582" y="1506828"/>
            <a:ext cx="6014435" cy="73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7640C-1D39-2CF4-2C84-1F83A7965B09}"/>
              </a:ext>
            </a:extLst>
          </p:cNvPr>
          <p:cNvSpPr/>
          <p:nvPr/>
        </p:nvSpPr>
        <p:spPr>
          <a:xfrm>
            <a:off x="373907" y="1656668"/>
            <a:ext cx="456915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Read the box and answer the question below.</a:t>
            </a:r>
          </a:p>
        </p:txBody>
      </p:sp>
    </p:spTree>
    <p:extLst>
      <p:ext uri="{BB962C8B-B14F-4D97-AF65-F5344CB8AC3E}">
        <p14:creationId xmlns:p14="http://schemas.microsoft.com/office/powerpoint/2010/main" val="101734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6FA58-4A3B-62DD-516B-E842C48F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64"/>
            <a:ext cx="5296639" cy="6573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3BC068-1467-17D4-D4E1-3DA1E9556532}"/>
              </a:ext>
            </a:extLst>
          </p:cNvPr>
          <p:cNvSpPr/>
          <p:nvPr/>
        </p:nvSpPr>
        <p:spPr>
          <a:xfrm>
            <a:off x="443526" y="1152681"/>
            <a:ext cx="1112170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- Read the sentences and </a:t>
            </a:r>
            <a:r>
              <a:rPr lang="en-US" sz="3200" b="1" dirty="0" smtClean="0">
                <a:solidFill>
                  <a:srgbClr val="C00000"/>
                </a:solidFill>
              </a:rPr>
              <a:t>underline </a:t>
            </a:r>
            <a:r>
              <a:rPr lang="en-US" sz="3200" b="1" dirty="0">
                <a:solidFill>
                  <a:srgbClr val="C00000"/>
                </a:solidFill>
              </a:rPr>
              <a:t>the bold words.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- Focus on the usage of unless and if.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7" y="2472745"/>
            <a:ext cx="11199048" cy="38385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25803" y="3103809"/>
            <a:ext cx="1416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03797" y="3361387"/>
            <a:ext cx="18674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6400" y="5525038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28834" y="5525038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19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CCFE1-7E4D-4DAB-B562-D559BFC53D84}"/>
              </a:ext>
            </a:extLst>
          </p:cNvPr>
          <p:cNvSpPr/>
          <p:nvPr/>
        </p:nvSpPr>
        <p:spPr>
          <a:xfrm>
            <a:off x="94999" y="501578"/>
            <a:ext cx="2558049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First Conditional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2F7B3-5434-BFAA-805F-3AC15D6914A7}"/>
              </a:ext>
            </a:extLst>
          </p:cNvPr>
          <p:cNvSpPr txBox="1"/>
          <p:nvPr/>
        </p:nvSpPr>
        <p:spPr>
          <a:xfrm>
            <a:off x="3341282" y="4996571"/>
            <a:ext cx="612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C3DEA-7895-FF74-8BDE-B793685888E2}"/>
              </a:ext>
            </a:extLst>
          </p:cNvPr>
          <p:cNvSpPr/>
          <p:nvPr/>
        </p:nvSpPr>
        <p:spPr>
          <a:xfrm>
            <a:off x="2348376" y="5666616"/>
            <a:ext cx="785903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Can you give more examples using </a:t>
            </a:r>
            <a:r>
              <a:rPr lang="en-US" sz="2800" b="1" i="1" dirty="0" smtClean="0">
                <a:solidFill>
                  <a:srgbClr val="0070C0"/>
                </a:solidFill>
              </a:rPr>
              <a:t>First Conditional</a:t>
            </a:r>
            <a:r>
              <a:rPr lang="en-US" sz="2800" i="1" dirty="0" smtClean="0">
                <a:solidFill>
                  <a:srgbClr val="0070C0"/>
                </a:solidFill>
              </a:rPr>
              <a:t>?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6D59C-CE41-56D8-F32C-8A85E9E87243}"/>
              </a:ext>
            </a:extLst>
          </p:cNvPr>
          <p:cNvSpPr txBox="1"/>
          <p:nvPr/>
        </p:nvSpPr>
        <p:spPr>
          <a:xfrm>
            <a:off x="2768959" y="728672"/>
            <a:ext cx="92083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We use the </a:t>
            </a:r>
            <a:r>
              <a:rPr lang="en-US" sz="2500" b="1" dirty="0" smtClean="0">
                <a:solidFill>
                  <a:srgbClr val="0070C0"/>
                </a:solidFill>
              </a:rPr>
              <a:t>First Conditional </a:t>
            </a:r>
            <a:r>
              <a:rPr lang="en-US" sz="2500" dirty="0" smtClean="0">
                <a:solidFill>
                  <a:srgbClr val="0070C0"/>
                </a:solidFill>
              </a:rPr>
              <a:t>to talk about future situations we think are </a:t>
            </a:r>
            <a:r>
              <a:rPr lang="en-US" sz="2500" b="1" dirty="0" smtClean="0">
                <a:solidFill>
                  <a:srgbClr val="0070C0"/>
                </a:solidFill>
              </a:rPr>
              <a:t>real</a:t>
            </a:r>
            <a:r>
              <a:rPr lang="en-US" sz="2500" dirty="0" smtClean="0">
                <a:solidFill>
                  <a:srgbClr val="0070C0"/>
                </a:solidFill>
              </a:rPr>
              <a:t> or </a:t>
            </a:r>
            <a:r>
              <a:rPr lang="en-US" sz="2500" b="1" dirty="0" smtClean="0">
                <a:solidFill>
                  <a:srgbClr val="0070C0"/>
                </a:solidFill>
              </a:rPr>
              <a:t>will happen</a:t>
            </a:r>
            <a:r>
              <a:rPr lang="en-US" sz="2500" dirty="0" smtClean="0">
                <a:solidFill>
                  <a:srgbClr val="0070C0"/>
                </a:solidFill>
              </a:rPr>
              <a:t> and </a:t>
            </a:r>
            <a:r>
              <a:rPr lang="en-US" sz="2500" b="1" dirty="0" smtClean="0">
                <a:solidFill>
                  <a:srgbClr val="0070C0"/>
                </a:solidFill>
              </a:rPr>
              <a:t>their result</a:t>
            </a:r>
            <a:r>
              <a:rPr lang="en-US" sz="2500" dirty="0" smtClean="0">
                <a:solidFill>
                  <a:srgbClr val="0070C0"/>
                </a:solidFill>
              </a:rPr>
              <a:t>.</a:t>
            </a:r>
            <a:endParaRPr lang="en-US" sz="2500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130127"/>
              </p:ext>
            </p:extLst>
          </p:nvPr>
        </p:nvGraphicFramePr>
        <p:xfrm>
          <a:off x="2079413" y="1750743"/>
          <a:ext cx="8128000" cy="3779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2424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9626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If clause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Main clause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7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Present simple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(+) S + Vs/</a:t>
                      </a:r>
                      <a:r>
                        <a:rPr lang="en-US" sz="2000" dirty="0" err="1" smtClean="0"/>
                        <a:t>es</a:t>
                      </a:r>
                      <a:r>
                        <a:rPr lang="en-US" sz="2000" dirty="0" smtClean="0"/>
                        <a:t>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(-) S + don’t/doesn’t</a:t>
                      </a:r>
                      <a:r>
                        <a:rPr lang="en-US" sz="2000" baseline="0" dirty="0" smtClean="0"/>
                        <a:t> + V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(?) Do/does + S + V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* Note: do not = don’t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            does not = doesn’t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Future</a:t>
                      </a:r>
                      <a:r>
                        <a:rPr lang="en-US" sz="2000" b="1" baseline="0" dirty="0" smtClean="0"/>
                        <a:t> simple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(+) S + will</a:t>
                      </a:r>
                      <a:r>
                        <a:rPr lang="en-US" sz="2000" baseline="0" dirty="0" smtClean="0"/>
                        <a:t> + V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(-) S + won’t + V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(?) Will + S + V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* Note: will not = won’t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22514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We can make negative conditionals using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unless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instead of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619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9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708338" y="499722"/>
            <a:ext cx="8345510" cy="5887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6" y="1976718"/>
            <a:ext cx="11846678" cy="316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1430502" y="3072072"/>
            <a:ext cx="2068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will </a:t>
            </a:r>
            <a:r>
              <a:rPr lang="en-US" sz="2200" b="1" dirty="0" smtClean="0">
                <a:solidFill>
                  <a:srgbClr val="C00000"/>
                </a:solidFill>
                <a:latin typeface="MyriadPro-Regular"/>
              </a:rPr>
              <a:t>happen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4" name="Snip Single Corner Rectangle 13"/>
          <p:cNvSpPr/>
          <p:nvPr/>
        </p:nvSpPr>
        <p:spPr>
          <a:xfrm>
            <a:off x="321316" y="591671"/>
            <a:ext cx="1655402" cy="685800"/>
          </a:xfrm>
          <a:prstGeom prst="snip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Task a</a:t>
            </a:r>
            <a:endParaRPr lang="en-US" sz="3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4727493" y="3072072"/>
            <a:ext cx="1699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d</a:t>
            </a:r>
            <a:r>
              <a:rPr lang="en-US" sz="2200" b="1" dirty="0" smtClean="0">
                <a:solidFill>
                  <a:srgbClr val="C00000"/>
                </a:solidFill>
                <a:latin typeface="MyriadPro-Regular"/>
              </a:rPr>
              <a:t>on’t do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863829" y="3484101"/>
            <a:ext cx="176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</a:t>
            </a:r>
            <a:r>
              <a:rPr lang="en-US" sz="2200" b="1" dirty="0" smtClean="0">
                <a:solidFill>
                  <a:srgbClr val="C00000"/>
                </a:solidFill>
                <a:latin typeface="MyriadPro-Regular"/>
              </a:rPr>
              <a:t>on’t affect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5698577" y="3484100"/>
            <a:ext cx="1699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MyriadPro-Regular"/>
              </a:rPr>
              <a:t>keep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1351630" y="3882907"/>
            <a:ext cx="1699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</a:t>
            </a:r>
            <a:r>
              <a:rPr lang="en-US" sz="2200" b="1" dirty="0" smtClean="0">
                <a:solidFill>
                  <a:srgbClr val="C00000"/>
                </a:solidFill>
                <a:latin typeface="MyriadPro-Regular"/>
              </a:rPr>
              <a:t>ill be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5296282" y="3854222"/>
            <a:ext cx="1699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d</a:t>
            </a:r>
            <a:r>
              <a:rPr lang="en-US" sz="2200" b="1" dirty="0" smtClean="0">
                <a:solidFill>
                  <a:srgbClr val="C00000"/>
                </a:solidFill>
                <a:latin typeface="MyriadPro-Regular"/>
              </a:rPr>
              <a:t>on’t stop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1351630" y="4234535"/>
            <a:ext cx="1699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MyriadPro-Regular"/>
              </a:rPr>
              <a:t>is 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8152949" y="4254029"/>
            <a:ext cx="1699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</a:t>
            </a:r>
            <a:r>
              <a:rPr lang="en-US" sz="2200" b="1" dirty="0" smtClean="0">
                <a:solidFill>
                  <a:srgbClr val="C00000"/>
                </a:solidFill>
                <a:latin typeface="MyriadPro-Regular"/>
              </a:rPr>
              <a:t>ill want 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928225" y="4598313"/>
            <a:ext cx="2021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</a:t>
            </a:r>
            <a:r>
              <a:rPr lang="en-US" sz="2200" b="1" dirty="0" smtClean="0">
                <a:solidFill>
                  <a:srgbClr val="C00000"/>
                </a:solidFill>
                <a:latin typeface="MyriadPro-Regular"/>
              </a:rPr>
              <a:t>on’t able to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6995345" y="4614545"/>
            <a:ext cx="2021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MyriadPro-Regular"/>
              </a:rPr>
              <a:t>keep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006"/>
            <a:ext cx="11772478" cy="3826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8BDBD-F505-F884-0B80-C6C764865EFB}"/>
              </a:ext>
            </a:extLst>
          </p:cNvPr>
          <p:cNvSpPr txBox="1"/>
          <p:nvPr/>
        </p:nvSpPr>
        <p:spPr>
          <a:xfrm>
            <a:off x="6816933" y="2362793"/>
            <a:ext cx="4748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Animals will lose home unless people protect forests.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321316" y="591671"/>
            <a:ext cx="1655402" cy="685800"/>
          </a:xfrm>
          <a:prstGeom prst="snip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Task b</a:t>
            </a:r>
            <a:endParaRPr lang="en-US" sz="3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8BDBD-F505-F884-0B80-C6C764865EFB}"/>
              </a:ext>
            </a:extLst>
          </p:cNvPr>
          <p:cNvSpPr txBox="1"/>
          <p:nvPr/>
        </p:nvSpPr>
        <p:spPr>
          <a:xfrm>
            <a:off x="6816932" y="3016323"/>
            <a:ext cx="5375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If we keep leaving plastic bags and bottles on beaches, it’ll badly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ffect tourism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8BDBD-F505-F884-0B80-C6C764865EFB}"/>
              </a:ext>
            </a:extLst>
          </p:cNvPr>
          <p:cNvSpPr txBox="1"/>
          <p:nvPr/>
        </p:nvSpPr>
        <p:spPr>
          <a:xfrm>
            <a:off x="6816932" y="3688239"/>
            <a:ext cx="495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If we breathe polluted air, we’ll get sick.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8BDBD-F505-F884-0B80-C6C764865EFB}"/>
              </a:ext>
            </a:extLst>
          </p:cNvPr>
          <p:cNvSpPr txBox="1"/>
          <p:nvPr/>
        </p:nvSpPr>
        <p:spPr>
          <a:xfrm>
            <a:off x="6816932" y="4302454"/>
            <a:ext cx="495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If more people use public transportation, there will be less air pollution.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18BDBD-F505-F884-0B80-C6C764865EFB}"/>
              </a:ext>
            </a:extLst>
          </p:cNvPr>
          <p:cNvSpPr txBox="1"/>
          <p:nvPr/>
        </p:nvSpPr>
        <p:spPr>
          <a:xfrm>
            <a:off x="6816932" y="4920646"/>
            <a:ext cx="495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There will be more diseases if people keep polluting the environment.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2440" y="734096"/>
            <a:ext cx="884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Look at a student’s notes and write First Conditional sentences using “</a:t>
            </a:r>
            <a:r>
              <a:rPr lang="en-US" sz="2400" b="1" dirty="0" smtClean="0">
                <a:solidFill>
                  <a:srgbClr val="FF0000"/>
                </a:solidFill>
              </a:rPr>
              <a:t>if</a:t>
            </a:r>
            <a:r>
              <a:rPr lang="en-US" sz="2400" b="1" dirty="0" smtClean="0"/>
              <a:t>” or “</a:t>
            </a:r>
            <a:r>
              <a:rPr lang="en-US" sz="2400" b="1" dirty="0" smtClean="0">
                <a:solidFill>
                  <a:srgbClr val="FF0000"/>
                </a:solidFill>
              </a:rPr>
              <a:t>unless</a:t>
            </a:r>
            <a:r>
              <a:rPr lang="en-US" sz="2400" b="1" dirty="0" smtClean="0"/>
              <a:t>” clauses.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98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animBg="1"/>
      <p:bldP spid="12" grpId="0" build="p"/>
      <p:bldP spid="13" grpId="0" build="p"/>
      <p:bldP spid="14" grpId="0" build="p"/>
      <p:bldP spid="15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712694" y="462833"/>
            <a:ext cx="8108577" cy="5878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4932" y="3642856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444" y="3352339"/>
            <a:ext cx="11018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21FD45-E39B-B636-0DCD-AA40B0CA2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77346"/>
              </p:ext>
            </p:extLst>
          </p:nvPr>
        </p:nvGraphicFramePr>
        <p:xfrm>
          <a:off x="2093655" y="3405474"/>
          <a:ext cx="7758268" cy="1066800"/>
        </p:xfrm>
        <a:graphic>
          <a:graphicData uri="http://schemas.openxmlformats.org/drawingml/2006/table">
            <a:tbl>
              <a:tblPr/>
              <a:tblGrid>
                <a:gridCol w="7758268">
                  <a:extLst>
                    <a:ext uri="{9D8B030D-6E8A-4147-A177-3AD203B41FA5}">
                      <a16:colId xmlns:a16="http://schemas.microsoft.com/office/drawing/2014/main" val="1177815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i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Make</a:t>
                      </a:r>
                      <a:r>
                        <a:rPr lang="en-US" sz="3200" b="1" i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First Conditional sentences using the prompts and “</a:t>
                      </a:r>
                      <a:r>
                        <a:rPr lang="en-US" sz="3200" b="1" i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if</a:t>
                      </a:r>
                      <a:r>
                        <a:rPr lang="en-US" sz="3200" b="1" i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” or “</a:t>
                      </a:r>
                      <a:r>
                        <a:rPr lang="en-US" sz="3200" b="1" i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unless</a:t>
                      </a:r>
                      <a:r>
                        <a:rPr lang="en-US" sz="3200" b="1" i="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”.</a:t>
                      </a:r>
                      <a:endParaRPr lang="en-US" sz="44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120831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2B481E22-A9FF-D514-CE86-325C685D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3681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03" y="1324996"/>
            <a:ext cx="9781424" cy="2441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059" y="3935367"/>
            <a:ext cx="4383687" cy="2147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42" y="670840"/>
            <a:ext cx="10212947" cy="4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74249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074249" y="294381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074249" y="4268761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092909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092909" y="61581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1" y="1305754"/>
            <a:ext cx="11835689" cy="47051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2761379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keep</a:t>
            </a:r>
            <a:endParaRPr lang="en-US" sz="2700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99281" y="3131462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95854" y="3530707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3150481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w</a:t>
            </a:r>
            <a:r>
              <a:rPr lang="en-US" sz="2700" dirty="0" smtClean="0">
                <a:solidFill>
                  <a:srgbClr val="C00000"/>
                </a:solidFill>
              </a:rPr>
              <a:t>on’t</a:t>
            </a:r>
            <a:endParaRPr lang="en-US" sz="2700" dirty="0">
              <a:solidFill>
                <a:srgbClr val="C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57972" y="3929952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3530707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if</a:t>
            </a:r>
            <a:endParaRPr lang="en-US" sz="2700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83730" y="4342076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358404" y="3882732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what</a:t>
            </a:r>
            <a:endParaRPr lang="en-US" sz="2700" dirty="0">
              <a:solidFill>
                <a:srgbClr val="C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96643" y="4728442"/>
            <a:ext cx="7731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4300035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affect</a:t>
            </a:r>
            <a:endParaRPr lang="en-US" sz="2700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542096" y="5127687"/>
            <a:ext cx="7731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4692885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trees</a:t>
            </a:r>
            <a:endParaRPr lang="en-US" sz="2700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353073" y="5526932"/>
            <a:ext cx="949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5110188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increases</a:t>
            </a:r>
            <a:endParaRPr lang="en-US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0156" y="1896188"/>
            <a:ext cx="971550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Grammar: 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We use First Conditional to talk about future situations we think are real or will happen and their result.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Make </a:t>
            </a:r>
            <a:r>
              <a:rPr lang="en-US" sz="3600" i="1" dirty="0" smtClean="0">
                <a:solidFill>
                  <a:srgbClr val="0070C0"/>
                </a:solidFill>
              </a:rPr>
              <a:t>First Conditional sentences with the given prompts.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81573" cy="34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100" dirty="0" smtClean="0">
                <a:solidFill>
                  <a:srgbClr val="0070C0"/>
                </a:solidFill>
              </a:rPr>
              <a:t>Make </a:t>
            </a:r>
            <a:r>
              <a:rPr lang="en-US" sz="3100" dirty="0" smtClean="0">
                <a:solidFill>
                  <a:srgbClr val="0070C0"/>
                </a:solidFill>
              </a:rPr>
              <a:t>five </a:t>
            </a:r>
            <a:r>
              <a:rPr lang="en-US" sz="3100" dirty="0">
                <a:solidFill>
                  <a:srgbClr val="0070C0"/>
                </a:solidFill>
              </a:rPr>
              <a:t>sentences using </a:t>
            </a:r>
            <a:r>
              <a:rPr lang="en-US" sz="3100" i="1" dirty="0" smtClean="0">
                <a:solidFill>
                  <a:srgbClr val="FF0000"/>
                </a:solidFill>
              </a:rPr>
              <a:t>First </a:t>
            </a:r>
            <a:r>
              <a:rPr lang="en-US" sz="3100" i="1" dirty="0" smtClean="0">
                <a:solidFill>
                  <a:srgbClr val="FF0000"/>
                </a:solidFill>
              </a:rPr>
              <a:t>Conditional</a:t>
            </a:r>
            <a:r>
              <a:rPr lang="en-US" sz="3100" i="1" dirty="0" smtClean="0">
                <a:solidFill>
                  <a:srgbClr val="0070C0"/>
                </a:solidFill>
              </a:rPr>
              <a:t>.</a:t>
            </a:r>
            <a:endParaRPr lang="en-US" sz="3100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100" dirty="0" smtClean="0">
                <a:solidFill>
                  <a:srgbClr val="0070C0"/>
                </a:solidFill>
              </a:rPr>
              <a:t>Do </a:t>
            </a:r>
            <a:r>
              <a:rPr lang="en-US" sz="3100" dirty="0">
                <a:solidFill>
                  <a:srgbClr val="0070C0"/>
                </a:solidFill>
              </a:rPr>
              <a:t>the exercises in WB: </a:t>
            </a:r>
            <a:r>
              <a:rPr lang="en-US" sz="3100" b="1" dirty="0">
                <a:solidFill>
                  <a:srgbClr val="0070C0"/>
                </a:solidFill>
              </a:rPr>
              <a:t>Grammar (page </a:t>
            </a:r>
            <a:r>
              <a:rPr lang="en-US" sz="3100" b="1" dirty="0" smtClean="0">
                <a:solidFill>
                  <a:srgbClr val="0070C0"/>
                </a:solidFill>
              </a:rPr>
              <a:t>15).</a:t>
            </a:r>
            <a:endParaRPr lang="en-US" sz="3100" b="1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100" dirty="0" smtClean="0">
                <a:solidFill>
                  <a:srgbClr val="0070C0"/>
                </a:solidFill>
              </a:rPr>
              <a:t>Play </a:t>
            </a:r>
            <a:r>
              <a:rPr lang="en-US" sz="3100" dirty="0">
                <a:solidFill>
                  <a:srgbClr val="0070C0"/>
                </a:solidFill>
              </a:rPr>
              <a:t>the consolidation games in </a:t>
            </a:r>
            <a:r>
              <a:rPr lang="en-US" sz="3100" dirty="0" err="1">
                <a:solidFill>
                  <a:srgbClr val="0070C0"/>
                </a:solidFill>
              </a:rPr>
              <a:t>Tiếng</a:t>
            </a:r>
            <a:r>
              <a:rPr lang="en-US" sz="3100" dirty="0">
                <a:solidFill>
                  <a:srgbClr val="0070C0"/>
                </a:solidFill>
              </a:rPr>
              <a:t> Anh 8 </a:t>
            </a:r>
            <a:r>
              <a:rPr lang="en-US" sz="3100" dirty="0" err="1">
                <a:solidFill>
                  <a:srgbClr val="0070C0"/>
                </a:solidFill>
              </a:rPr>
              <a:t>i</a:t>
            </a:r>
            <a:r>
              <a:rPr lang="en-US" sz="3100" dirty="0">
                <a:solidFill>
                  <a:srgbClr val="0070C0"/>
                </a:solidFill>
              </a:rPr>
              <a:t>-Learn Smart World DHA App on </a:t>
            </a:r>
            <a:r>
              <a:rPr lang="en-US" sz="3100" dirty="0" smtClean="0">
                <a:solidFill>
                  <a:srgbClr val="0070C0"/>
                </a:solidFill>
                <a:hlinkClick r:id="rId2"/>
              </a:rPr>
              <a:t>www.eduhome.com.vn</a:t>
            </a:r>
            <a:endParaRPr lang="en-US" sz="3100" dirty="0" smtClean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100" dirty="0" smtClean="0">
                <a:solidFill>
                  <a:srgbClr val="0070C0"/>
                </a:solidFill>
              </a:rPr>
              <a:t>Do the exercises in </a:t>
            </a:r>
            <a:r>
              <a:rPr lang="en-US" sz="3100" dirty="0" err="1" smtClean="0">
                <a:solidFill>
                  <a:srgbClr val="0070C0"/>
                </a:solidFill>
              </a:rPr>
              <a:t>Tiếng</a:t>
            </a:r>
            <a:r>
              <a:rPr lang="en-US" sz="3100" dirty="0" smtClean="0">
                <a:solidFill>
                  <a:srgbClr val="0070C0"/>
                </a:solidFill>
              </a:rPr>
              <a:t> Anh 8 </a:t>
            </a:r>
            <a:r>
              <a:rPr lang="en-US" sz="3100" dirty="0" err="1" smtClean="0">
                <a:solidFill>
                  <a:srgbClr val="0070C0"/>
                </a:solidFill>
              </a:rPr>
              <a:t>i</a:t>
            </a:r>
            <a:r>
              <a:rPr lang="en-US" sz="3100" dirty="0" smtClean="0">
                <a:solidFill>
                  <a:srgbClr val="0070C0"/>
                </a:solidFill>
              </a:rPr>
              <a:t>-Learn Smart World Notebook, page 22.</a:t>
            </a:r>
            <a:endParaRPr lang="en-US" sz="3100" dirty="0">
              <a:solidFill>
                <a:srgbClr val="0070C0"/>
              </a:solidFill>
            </a:endParaRPr>
          </a:p>
          <a:p>
            <a:r>
              <a:rPr lang="en-US" sz="3100" dirty="0">
                <a:solidFill>
                  <a:srgbClr val="0070C0"/>
                </a:solidFill>
              </a:rPr>
              <a:t>- Prepare: </a:t>
            </a:r>
            <a:r>
              <a:rPr lang="en-US" sz="3100" b="1" dirty="0">
                <a:solidFill>
                  <a:srgbClr val="0070C0"/>
                </a:solidFill>
              </a:rPr>
              <a:t>Lesson 1 – Pronunciation and Speaking (pages </a:t>
            </a:r>
            <a:r>
              <a:rPr lang="en-US" sz="3100" b="1" dirty="0" smtClean="0">
                <a:solidFill>
                  <a:srgbClr val="0070C0"/>
                </a:solidFill>
              </a:rPr>
              <a:t>26 </a:t>
            </a:r>
            <a:r>
              <a:rPr lang="en-US" sz="3100" b="1" dirty="0">
                <a:solidFill>
                  <a:srgbClr val="0070C0"/>
                </a:solidFill>
              </a:rPr>
              <a:t>&amp; </a:t>
            </a:r>
            <a:r>
              <a:rPr lang="en-US" sz="3100" b="1" dirty="0" smtClean="0">
                <a:solidFill>
                  <a:srgbClr val="0070C0"/>
                </a:solidFill>
              </a:rPr>
              <a:t>27 </a:t>
            </a:r>
            <a:r>
              <a:rPr lang="en-US" sz="3100" b="1" dirty="0">
                <a:solidFill>
                  <a:srgbClr val="0070C0"/>
                </a:solidFill>
              </a:rPr>
              <a:t>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40676" y="512336"/>
            <a:ext cx="5835581" cy="6006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and use the </a:t>
            </a:r>
            <a:r>
              <a:rPr lang="en-US" sz="3600" i="1" dirty="0" smtClean="0">
                <a:solidFill>
                  <a:srgbClr val="0070C0"/>
                </a:solidFill>
              </a:rPr>
              <a:t>First Conditional with if or unless</a:t>
            </a:r>
            <a:r>
              <a:rPr lang="en-US" sz="3600" dirty="0" smtClean="0">
                <a:solidFill>
                  <a:srgbClr val="0070C0"/>
                </a:solidFill>
              </a:rPr>
              <a:t> correctly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09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87DA13-E3FE-E1D9-5921-FE3E1F580339}"/>
              </a:ext>
            </a:extLst>
          </p:cNvPr>
          <p:cNvSpPr/>
          <p:nvPr/>
        </p:nvSpPr>
        <p:spPr>
          <a:xfrm>
            <a:off x="0" y="515880"/>
            <a:ext cx="19938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Wordsearch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FD65B-56A1-5FD1-201F-89C6C0C7735B}"/>
              </a:ext>
            </a:extLst>
          </p:cNvPr>
          <p:cNvSpPr/>
          <p:nvPr/>
        </p:nvSpPr>
        <p:spPr>
          <a:xfrm>
            <a:off x="225224" y="2419757"/>
            <a:ext cx="327783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How many words can you see?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960" y="515879"/>
            <a:ext cx="6415173" cy="596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100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87DA13-E3FE-E1D9-5921-FE3E1F580339}"/>
              </a:ext>
            </a:extLst>
          </p:cNvPr>
          <p:cNvSpPr/>
          <p:nvPr/>
        </p:nvSpPr>
        <p:spPr>
          <a:xfrm>
            <a:off x="0" y="515880"/>
            <a:ext cx="19938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Wordsearch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FD65B-56A1-5FD1-201F-89C6C0C7735B}"/>
              </a:ext>
            </a:extLst>
          </p:cNvPr>
          <p:cNvSpPr/>
          <p:nvPr/>
        </p:nvSpPr>
        <p:spPr>
          <a:xfrm>
            <a:off x="285295" y="1098730"/>
            <a:ext cx="1505163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find </a:t>
            </a:r>
            <a:r>
              <a:rPr lang="en-US" sz="3200" b="1" i="1" dirty="0" smtClean="0">
                <a:solidFill>
                  <a:srgbClr val="0070C0"/>
                </a:solidFill>
              </a:rPr>
              <a:t>ten</a:t>
            </a:r>
            <a:r>
              <a:rPr lang="en-US" sz="3200" i="1" dirty="0" smtClean="0">
                <a:solidFill>
                  <a:srgbClr val="0070C0"/>
                </a:solidFill>
              </a:rPr>
              <a:t> words</a:t>
            </a:r>
            <a:r>
              <a:rPr lang="en-US" sz="3200" i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5" name="Picture 4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3529B748-D509-3796-EDE9-53B14AC8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075" y="3896832"/>
            <a:ext cx="1201974" cy="12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960" y="515879"/>
            <a:ext cx="6415173" cy="596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4754880" y="2834640"/>
            <a:ext cx="3383280" cy="371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4880" y="4790688"/>
            <a:ext cx="3383280" cy="371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28650" y="5296827"/>
            <a:ext cx="5187220" cy="402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38160" y="1412843"/>
            <a:ext cx="460389" cy="2377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50065" y="1412843"/>
            <a:ext cx="501731" cy="27338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55442" y="3790507"/>
            <a:ext cx="1892595" cy="4162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612185" y="2364951"/>
            <a:ext cx="381582" cy="27338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146419" y="2364951"/>
            <a:ext cx="376370" cy="37806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42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292469" y="654018"/>
            <a:ext cx="7821804" cy="5518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Presentation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6A004A-BDFD-831E-14A2-06733DEB4A80}"/>
              </a:ext>
            </a:extLst>
          </p:cNvPr>
          <p:cNvSpPr/>
          <p:nvPr/>
        </p:nvSpPr>
        <p:spPr>
          <a:xfrm>
            <a:off x="487743" y="2228671"/>
            <a:ext cx="343475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are they </a:t>
            </a:r>
            <a:r>
              <a:rPr lang="en-US" sz="3600" i="1" dirty="0" smtClean="0">
                <a:solidFill>
                  <a:srgbClr val="0070C0"/>
                </a:solidFill>
              </a:rPr>
              <a:t>talking about?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C53782-1DC6-B5C8-99FE-F92934D4E03D}"/>
              </a:ext>
            </a:extLst>
          </p:cNvPr>
          <p:cNvSpPr/>
          <p:nvPr/>
        </p:nvSpPr>
        <p:spPr>
          <a:xfrm>
            <a:off x="248595" y="526513"/>
            <a:ext cx="4095965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Look at the picture and fill in the blanks.</a:t>
            </a:r>
          </a:p>
        </p:txBody>
      </p:sp>
      <p:pic>
        <p:nvPicPr>
          <p:cNvPr id="2" name="Picture 1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41C0E631-3870-E6B4-5D32-62EE2E6C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6205" y="3813583"/>
            <a:ext cx="1201974" cy="12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6" b="100000" l="355" r="959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2782" y="466750"/>
            <a:ext cx="7597449" cy="57923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08015" y="5043859"/>
            <a:ext cx="6167816" cy="1109091"/>
            <a:chOff x="4908015" y="5043859"/>
            <a:chExt cx="6167816" cy="1109091"/>
          </a:xfrm>
        </p:grpSpPr>
        <p:sp>
          <p:nvSpPr>
            <p:cNvPr id="8" name="TextBox 7"/>
            <p:cNvSpPr txBox="1"/>
            <p:nvPr/>
          </p:nvSpPr>
          <p:spPr>
            <a:xfrm>
              <a:off x="5402898" y="5043859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>
                  <a:solidFill>
                    <a:srgbClr val="FF0000"/>
                  </a:solidFill>
                </a:rPr>
                <a:t>w</a:t>
              </a:r>
              <a:r>
                <a:rPr lang="en-US" sz="2300" dirty="0" smtClean="0">
                  <a:solidFill>
                    <a:srgbClr val="FF0000"/>
                  </a:solidFill>
                </a:rPr>
                <a:t>ill happen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08015" y="5377355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 smtClean="0">
                  <a:solidFill>
                    <a:srgbClr val="FF0000"/>
                  </a:solidFill>
                </a:rPr>
                <a:t>keep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15211" y="5154217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 smtClean="0">
                  <a:solidFill>
                    <a:srgbClr val="FF0000"/>
                  </a:solidFill>
                </a:rPr>
                <a:t>keep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37937" y="5706674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FF0000"/>
                  </a:solidFill>
                </a:rPr>
                <a:t>w</a:t>
              </a:r>
              <a:r>
                <a:rPr lang="en-US" sz="2300" dirty="0" smtClean="0">
                  <a:solidFill>
                    <a:srgbClr val="FF0000"/>
                  </a:solidFill>
                </a:rPr>
                <a:t>ill die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1625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C53782-1DC6-B5C8-99FE-F92934D4E03D}"/>
              </a:ext>
            </a:extLst>
          </p:cNvPr>
          <p:cNvSpPr/>
          <p:nvPr/>
        </p:nvSpPr>
        <p:spPr>
          <a:xfrm>
            <a:off x="248595" y="526513"/>
            <a:ext cx="409596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Listen again and repeat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6" b="100000" l="355" r="959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2782" y="466750"/>
            <a:ext cx="7597449" cy="57923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32609" y="5087505"/>
            <a:ext cx="6143222" cy="1065445"/>
            <a:chOff x="4932609" y="5087505"/>
            <a:chExt cx="6143222" cy="1065445"/>
          </a:xfrm>
        </p:grpSpPr>
        <p:sp>
          <p:nvSpPr>
            <p:cNvPr id="8" name="TextBox 7"/>
            <p:cNvSpPr txBox="1"/>
            <p:nvPr/>
          </p:nvSpPr>
          <p:spPr>
            <a:xfrm>
              <a:off x="5472436" y="5087505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>
                  <a:solidFill>
                    <a:srgbClr val="FF0000"/>
                  </a:solidFill>
                </a:rPr>
                <a:t>w</a:t>
              </a:r>
              <a:r>
                <a:rPr lang="en-US" sz="2300" dirty="0" smtClean="0">
                  <a:solidFill>
                    <a:srgbClr val="FF0000"/>
                  </a:solidFill>
                </a:rPr>
                <a:t>ill happen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2609" y="5393241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 smtClean="0">
                  <a:solidFill>
                    <a:srgbClr val="FF0000"/>
                  </a:solidFill>
                </a:rPr>
                <a:t>keep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15211" y="5154217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 smtClean="0">
                  <a:solidFill>
                    <a:srgbClr val="FF0000"/>
                  </a:solidFill>
                </a:rPr>
                <a:t>keep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37937" y="5706674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FF0000"/>
                  </a:solidFill>
                </a:rPr>
                <a:t>w</a:t>
              </a:r>
              <a:r>
                <a:rPr lang="en-US" sz="2300" dirty="0" smtClean="0">
                  <a:solidFill>
                    <a:srgbClr val="FF0000"/>
                  </a:solidFill>
                </a:rPr>
                <a:t>ill die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CD1 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6977" y="1583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896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502</Words>
  <Application>Microsoft Office PowerPoint</Application>
  <PresentationFormat>Widescreen</PresentationFormat>
  <Paragraphs>96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51</cp:revision>
  <dcterms:created xsi:type="dcterms:W3CDTF">2023-02-01T04:45:54Z</dcterms:created>
  <dcterms:modified xsi:type="dcterms:W3CDTF">2023-03-27T11:40:25Z</dcterms:modified>
</cp:coreProperties>
</file>