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48" r:id="rId11"/>
    <p:sldId id="349" r:id="rId12"/>
    <p:sldId id="350" r:id="rId13"/>
    <p:sldId id="345" r:id="rId14"/>
    <p:sldId id="351" r:id="rId15"/>
    <p:sldId id="352" r:id="rId16"/>
    <p:sldId id="353" r:id="rId17"/>
    <p:sldId id="354" r:id="rId18"/>
    <p:sldId id="339" r:id="rId19"/>
    <p:sldId id="340" r:id="rId20"/>
    <p:sldId id="356" r:id="rId21"/>
    <p:sldId id="347" r:id="rId22"/>
    <p:sldId id="357" r:id="rId23"/>
    <p:sldId id="315" r:id="rId24"/>
    <p:sldId id="332" r:id="rId25"/>
    <p:sldId id="358" r:id="rId26"/>
    <p:sldId id="331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</a:t>
            </a:r>
            <a:r>
              <a:rPr lang="en-US" sz="1800" b="1" dirty="0" smtClean="0">
                <a:solidFill>
                  <a:schemeClr val="bg1"/>
                </a:solidFill>
              </a:rPr>
              <a:t>4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</a:t>
            </a:r>
            <a:r>
              <a:rPr lang="en-US" dirty="0" smtClean="0"/>
              <a:t>2.2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</a:t>
            </a:r>
            <a:r>
              <a:rPr lang="en-US" sz="4400" b="1" dirty="0" smtClean="0">
                <a:solidFill>
                  <a:srgbClr val="0070C0"/>
                </a:solidFill>
              </a:rPr>
              <a:t>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32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566" y="488887"/>
            <a:ext cx="11353046" cy="1186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Read the sentences and choose the correct words to complete the rules.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566" y="1973655"/>
            <a:ext cx="5567882" cy="42641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000" dirty="0" smtClean="0">
                <a:solidFill>
                  <a:srgbClr val="FF0000"/>
                </a:solidFill>
              </a:rPr>
              <a:t>Yesterday</a:t>
            </a:r>
            <a:r>
              <a:rPr lang="en-US" sz="3000" dirty="0" smtClean="0"/>
              <a:t>, our school organized a fun run for all students.</a:t>
            </a:r>
          </a:p>
          <a:p>
            <a:pPr marL="342900" indent="-342900">
              <a:buAutoNum type="arabicPeriod"/>
            </a:pPr>
            <a:r>
              <a:rPr lang="en-US" sz="3000" dirty="0" smtClean="0">
                <a:solidFill>
                  <a:srgbClr val="FF0000"/>
                </a:solidFill>
              </a:rPr>
              <a:t>Three days ago</a:t>
            </a:r>
            <a:r>
              <a:rPr lang="en-US" sz="3000" dirty="0" smtClean="0"/>
              <a:t>, my family cleaned up the beach while we were on vacation.</a:t>
            </a:r>
          </a:p>
          <a:p>
            <a:pPr marL="342900" indent="-342900">
              <a:buAutoNum type="arabicPeriod"/>
            </a:pPr>
            <a:r>
              <a:rPr lang="en-US" sz="3000" dirty="0" smtClean="0"/>
              <a:t>Peter raised money to help the children in </a:t>
            </a:r>
            <a:r>
              <a:rPr lang="en-US" sz="3000" dirty="0"/>
              <a:t>the </a:t>
            </a:r>
            <a:r>
              <a:rPr lang="en-US" sz="3000" dirty="0" smtClean="0"/>
              <a:t>orphanage </a:t>
            </a:r>
            <a:r>
              <a:rPr lang="en-US" sz="3000" dirty="0" smtClean="0">
                <a:solidFill>
                  <a:srgbClr val="FF0000"/>
                </a:solidFill>
              </a:rPr>
              <a:t>last year.</a:t>
            </a:r>
          </a:p>
          <a:p>
            <a:pPr algn="ctr"/>
            <a:r>
              <a:rPr lang="en-US" dirty="0" smtClean="0"/>
              <a:t>3.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37427" y="1973655"/>
            <a:ext cx="5450186" cy="4282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 smtClean="0">
                <a:solidFill>
                  <a:srgbClr val="0070C0"/>
                </a:solidFill>
              </a:rPr>
              <a:t>We </a:t>
            </a:r>
            <a:r>
              <a:rPr lang="en-US" sz="3000" dirty="0">
                <a:solidFill>
                  <a:srgbClr val="0070C0"/>
                </a:solidFill>
              </a:rPr>
              <a:t>use the Past Simple to talk about an action </a:t>
            </a:r>
            <a:r>
              <a:rPr lang="en-US" sz="3000" dirty="0" smtClean="0">
                <a:solidFill>
                  <a:srgbClr val="0070C0"/>
                </a:solidFill>
              </a:rPr>
              <a:t>that started </a:t>
            </a:r>
            <a:r>
              <a:rPr lang="en-US" sz="3000" dirty="0">
                <a:solidFill>
                  <a:srgbClr val="0070C0"/>
                </a:solidFill>
              </a:rPr>
              <a:t>and finished in the </a:t>
            </a:r>
            <a:r>
              <a:rPr lang="en-US" sz="3000" dirty="0" smtClean="0">
                <a:solidFill>
                  <a:srgbClr val="0070C0"/>
                </a:solidFill>
              </a:rPr>
              <a:t>………………..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We often </a:t>
            </a:r>
            <a:r>
              <a:rPr lang="en-US" sz="3000" dirty="0" smtClean="0">
                <a:solidFill>
                  <a:srgbClr val="0070C0"/>
                </a:solidFill>
              </a:rPr>
              <a:t>use yesterday,  .........................., ………………, ... to say </a:t>
            </a:r>
            <a:r>
              <a:rPr lang="en-US" sz="3000" dirty="0">
                <a:solidFill>
                  <a:srgbClr val="0070C0"/>
                </a:solidFill>
              </a:rPr>
              <a:t>when it </a:t>
            </a:r>
            <a:r>
              <a:rPr lang="en-US" sz="3000" dirty="0" smtClean="0">
                <a:solidFill>
                  <a:srgbClr val="0070C0"/>
                </a:solidFill>
              </a:rPr>
              <a:t>happened.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We can put the time marker at the </a:t>
            </a:r>
            <a:r>
              <a:rPr lang="en-US" sz="3000" dirty="0" smtClean="0">
                <a:solidFill>
                  <a:srgbClr val="0070C0"/>
                </a:solidFill>
              </a:rPr>
              <a:t>……………………or the end </a:t>
            </a:r>
            <a:r>
              <a:rPr lang="en-US" sz="3000" dirty="0">
                <a:solidFill>
                  <a:srgbClr val="0070C0"/>
                </a:solidFill>
              </a:rPr>
              <a:t>of a sentence.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5315" y="2770360"/>
            <a:ext cx="139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0595" y="3697515"/>
            <a:ext cx="281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three</a:t>
            </a:r>
            <a:r>
              <a:rPr lang="en-US" sz="3200" dirty="0">
                <a:solidFill>
                  <a:srgbClr val="C0504D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days</a:t>
            </a:r>
            <a:r>
              <a:rPr lang="en-US" sz="3200" dirty="0">
                <a:solidFill>
                  <a:srgbClr val="C0504D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ago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9390" y="3700190"/>
            <a:ext cx="1720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last</a:t>
            </a:r>
            <a:r>
              <a:rPr lang="en-US" sz="3200" dirty="0">
                <a:solidFill>
                  <a:srgbClr val="C0504D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year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8247" y="5106154"/>
            <a:ext cx="2027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>
                <a:solidFill>
                  <a:srgbClr val="FF0000"/>
                </a:solidFill>
              </a:rPr>
              <a:t>beginning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6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8" y="513184"/>
            <a:ext cx="12174977" cy="4991877"/>
          </a:xfrm>
          <a:prstGeom prst="rect">
            <a:avLst/>
          </a:prstGeom>
        </p:spPr>
      </p:pic>
      <p:pic>
        <p:nvPicPr>
          <p:cNvPr id="4" name="CD1-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266" y="5599924"/>
            <a:ext cx="815166" cy="81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818" y="179326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• </a:t>
            </a:r>
            <a:r>
              <a:rPr lang="en-US" sz="2400" dirty="0">
                <a:solidFill>
                  <a:schemeClr val="accent1"/>
                </a:solidFill>
              </a:rPr>
              <a:t>We form the Past Simple of regular verbs by adding -</a:t>
            </a:r>
            <a:r>
              <a:rPr lang="en-US" sz="2400" dirty="0" err="1">
                <a:solidFill>
                  <a:schemeClr val="accent1"/>
                </a:solidFill>
              </a:rPr>
              <a:t>ed</a:t>
            </a:r>
            <a:r>
              <a:rPr lang="en-US" sz="2400" dirty="0">
                <a:solidFill>
                  <a:schemeClr val="accent1"/>
                </a:solidFill>
              </a:rPr>
              <a:t> to the verbs.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clean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cleaned, volunteer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volunteered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• For verbs ending with -e, we add -d.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like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liked, live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lived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• For verbs ending with a consonant + y, we change y to </a:t>
            </a:r>
            <a:r>
              <a:rPr lang="en-US" sz="2400" dirty="0" err="1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 and add -ed.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try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tried, fry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fried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• For one-syllable verbs ending with one consonant, then one vowel and one consonant, we double </a:t>
            </a:r>
            <a:r>
              <a:rPr lang="en-US" sz="2400" dirty="0" smtClean="0">
                <a:solidFill>
                  <a:schemeClr val="accent1"/>
                </a:solidFill>
              </a:rPr>
              <a:t>the </a:t>
            </a:r>
            <a:r>
              <a:rPr lang="en-US" sz="2400" dirty="0">
                <a:solidFill>
                  <a:schemeClr val="accent1"/>
                </a:solidFill>
              </a:rPr>
              <a:t>last consonant and add -ed.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plan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planned, stop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stopped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818" y="497941"/>
            <a:ext cx="11506954" cy="10502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Read the spelling rules for </a:t>
            </a:r>
            <a:r>
              <a:rPr lang="en-US" sz="3600" dirty="0" err="1" smtClean="0">
                <a:solidFill>
                  <a:schemeClr val="accent1"/>
                </a:solidFill>
              </a:rPr>
              <a:t>ed</a:t>
            </a:r>
            <a:r>
              <a:rPr lang="en-US" sz="3600" dirty="0" smtClean="0">
                <a:solidFill>
                  <a:schemeClr val="accent1"/>
                </a:solidFill>
              </a:rPr>
              <a:t> in the Past </a:t>
            </a:r>
            <a:r>
              <a:rPr lang="en-US" sz="3600" dirty="0">
                <a:solidFill>
                  <a:schemeClr val="accent1"/>
                </a:solidFill>
              </a:rPr>
              <a:t>S</a:t>
            </a:r>
            <a:r>
              <a:rPr lang="en-US" sz="3600" dirty="0" smtClean="0">
                <a:solidFill>
                  <a:schemeClr val="accent1"/>
                </a:solidFill>
              </a:rPr>
              <a:t>imple tense and give the past form of the verbs in the box: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29188" y="1692998"/>
            <a:ext cx="3485584" cy="4524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/>
              <a:t>Watch </a:t>
            </a:r>
          </a:p>
          <a:p>
            <a:r>
              <a:rPr lang="en-US" sz="2400" dirty="0" smtClean="0"/>
              <a:t>Raise</a:t>
            </a:r>
          </a:p>
          <a:p>
            <a:r>
              <a:rPr lang="en-US" sz="2400" dirty="0" smtClean="0"/>
              <a:t>Study</a:t>
            </a:r>
          </a:p>
          <a:p>
            <a:r>
              <a:rPr lang="en-US" sz="2400" dirty="0" smtClean="0"/>
              <a:t>Listen</a:t>
            </a:r>
          </a:p>
          <a:p>
            <a:r>
              <a:rPr lang="en-US" sz="2400" dirty="0" smtClean="0"/>
              <a:t>Visit</a:t>
            </a:r>
          </a:p>
          <a:p>
            <a:r>
              <a:rPr lang="en-US" sz="2400" dirty="0" smtClean="0"/>
              <a:t>Prefer</a:t>
            </a:r>
          </a:p>
          <a:p>
            <a:r>
              <a:rPr lang="en-US" sz="2400" dirty="0"/>
              <a:t>Carry</a:t>
            </a:r>
          </a:p>
          <a:p>
            <a:r>
              <a:rPr lang="en-US" sz="2400" dirty="0" smtClean="0"/>
              <a:t>Beg</a:t>
            </a:r>
          </a:p>
          <a:p>
            <a:r>
              <a:rPr lang="en-US" sz="2400" dirty="0" smtClean="0"/>
              <a:t>Donate</a:t>
            </a:r>
          </a:p>
          <a:p>
            <a:r>
              <a:rPr lang="en-US" sz="2400" dirty="0" smtClean="0"/>
              <a:t>Collect  </a:t>
            </a:r>
          </a:p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84824" y="2265418"/>
            <a:ext cx="627888" cy="6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708" y="2514259"/>
            <a:ext cx="792549" cy="237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27353" y="1959104"/>
            <a:ext cx="147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en-US" sz="2400" dirty="0" smtClean="0">
                <a:solidFill>
                  <a:srgbClr val="FF0000"/>
                </a:solidFill>
              </a:rPr>
              <a:t>atched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51737" y="2353307"/>
            <a:ext cx="1453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 smtClean="0">
                <a:solidFill>
                  <a:srgbClr val="FF0000"/>
                </a:solidFill>
              </a:rPr>
              <a:t>aised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50202" y="2695498"/>
            <a:ext cx="133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studied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3114" y="3077494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listened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68162" y="3403773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visited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8518" y="3750101"/>
            <a:ext cx="139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preferred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89854" y="4096429"/>
            <a:ext cx="135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carried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50202" y="4453926"/>
            <a:ext cx="114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begged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708" y="2882310"/>
            <a:ext cx="798645" cy="2377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76" y="3214808"/>
            <a:ext cx="798645" cy="2377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75" y="3609454"/>
            <a:ext cx="798645" cy="2377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272" y="3953418"/>
            <a:ext cx="798645" cy="237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74" y="4333198"/>
            <a:ext cx="798645" cy="237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469" y="4694082"/>
            <a:ext cx="798645" cy="2377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635" y="5073862"/>
            <a:ext cx="798645" cy="2377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517" y="5439445"/>
            <a:ext cx="798645" cy="2377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150202" y="4843209"/>
            <a:ext cx="144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donated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50202" y="5259932"/>
            <a:ext cx="141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collected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PRACTICE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6" y="387028"/>
            <a:ext cx="11955950" cy="6092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070" y="1036913"/>
            <a:ext cx="119559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1. Last Sunday, Andy and his friends _______________ </a:t>
            </a:r>
            <a:r>
              <a:rPr lang="en-US" sz="3000" dirty="0" smtClean="0"/>
              <a:t>(volunteer</a:t>
            </a:r>
            <a:r>
              <a:rPr lang="en-US" sz="3000" dirty="0"/>
              <a:t>) at the soup kitchen.</a:t>
            </a:r>
          </a:p>
          <a:p>
            <a:r>
              <a:rPr lang="en-US" sz="3000" dirty="0"/>
              <a:t>2. We _______________ (clean up) the park near our school last </a:t>
            </a:r>
            <a:r>
              <a:rPr lang="en-US" sz="3000" dirty="0" smtClean="0"/>
              <a:t>weekend</a:t>
            </a:r>
            <a:r>
              <a:rPr lang="en-US" sz="3000" dirty="0"/>
              <a:t>. </a:t>
            </a:r>
          </a:p>
          <a:p>
            <a:r>
              <a:rPr lang="en-US" sz="3000" dirty="0"/>
              <a:t>3. My parents _______________ (raise) money to help the local </a:t>
            </a:r>
            <a:r>
              <a:rPr lang="en-US" sz="3000" dirty="0" smtClean="0"/>
              <a:t>children's </a:t>
            </a:r>
            <a:r>
              <a:rPr lang="en-US" sz="3000" dirty="0"/>
              <a:t>hospital two months ago.</a:t>
            </a:r>
          </a:p>
          <a:p>
            <a:r>
              <a:rPr lang="en-US" sz="3000" dirty="0"/>
              <a:t>4. Last Monday, lots of students _______________ (donate) books and clothes they _______________ (not use) </a:t>
            </a:r>
            <a:r>
              <a:rPr lang="en-US" sz="3000" dirty="0" smtClean="0"/>
              <a:t>any </a:t>
            </a:r>
            <a:r>
              <a:rPr lang="en-US" sz="3000" dirty="0"/>
              <a:t>more to poor children in their town. </a:t>
            </a:r>
          </a:p>
          <a:p>
            <a:r>
              <a:rPr lang="en-US" sz="3000" dirty="0"/>
              <a:t>5. Our school _______________ (collect) all of the donations and sent them to poor people.</a:t>
            </a:r>
          </a:p>
          <a:p>
            <a:r>
              <a:rPr lang="en-US" sz="3000" dirty="0"/>
              <a:t>6. They _______________ (plant) trees in the streets to make their town cleaner.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2831" y="996305"/>
            <a:ext cx="27250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volunteered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3409" y="1991762"/>
            <a:ext cx="2797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</a:t>
            </a:r>
            <a:r>
              <a:rPr lang="en-US" sz="3000" dirty="0" smtClean="0">
                <a:solidFill>
                  <a:srgbClr val="FF0000"/>
                </a:solidFill>
              </a:rPr>
              <a:t>leaned up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2911" y="2498756"/>
            <a:ext cx="144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raised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5164" y="3373718"/>
            <a:ext cx="2471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donated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9292" y="3813819"/>
            <a:ext cx="1892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didn’t use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0895" y="4724847"/>
            <a:ext cx="2679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collected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9869" y="5635875"/>
            <a:ext cx="144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planted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4" y="332904"/>
            <a:ext cx="8486775" cy="723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24" y="911949"/>
            <a:ext cx="9206855" cy="54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6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606" y="2031466"/>
            <a:ext cx="11588434" cy="7061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1. </a:t>
            </a:r>
            <a:r>
              <a:rPr lang="en-US" sz="3600" dirty="0" err="1" smtClean="0">
                <a:solidFill>
                  <a:srgbClr val="FF0000"/>
                </a:solidFill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</a:rPr>
              <a:t> cleaned up the park last month.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1606" y="3632161"/>
            <a:ext cx="11588434" cy="706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</a:rPr>
              <a:t>Lan</a:t>
            </a:r>
            <a:r>
              <a:rPr lang="en-US" sz="3600" dirty="0" smtClean="0">
                <a:solidFill>
                  <a:srgbClr val="FF0000"/>
                </a:solidFill>
              </a:rPr>
              <a:t> planted flowers yesterday.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1606" y="5232855"/>
            <a:ext cx="11588433" cy="7604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3. </a:t>
            </a:r>
            <a:r>
              <a:rPr lang="en-US" sz="3600" dirty="0" err="1" smtClean="0">
                <a:solidFill>
                  <a:srgbClr val="FF0000"/>
                </a:solidFill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</a:rPr>
              <a:t> and </a:t>
            </a:r>
            <a:r>
              <a:rPr lang="en-US" sz="3600" dirty="0" err="1" smtClean="0">
                <a:solidFill>
                  <a:srgbClr val="FF0000"/>
                </a:solidFill>
              </a:rPr>
              <a:t>Lan</a:t>
            </a:r>
            <a:r>
              <a:rPr lang="en-US" sz="3600" dirty="0" smtClean="0">
                <a:solidFill>
                  <a:srgbClr val="FF0000"/>
                </a:solidFill>
              </a:rPr>
              <a:t> donated clothes last week.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11" y="336016"/>
            <a:ext cx="10658475" cy="1695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11" y="2799136"/>
            <a:ext cx="10534650" cy="771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11" y="4399831"/>
            <a:ext cx="10572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21" y="390101"/>
            <a:ext cx="10582275" cy="79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21" y="1180676"/>
            <a:ext cx="10544175" cy="71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21" y="2761826"/>
            <a:ext cx="105441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96" y="4871848"/>
            <a:ext cx="10553700" cy="723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588" y="1971251"/>
            <a:ext cx="11959628" cy="714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4. </a:t>
            </a:r>
            <a:r>
              <a:rPr lang="en-US" sz="3600" dirty="0" err="1" smtClean="0">
                <a:solidFill>
                  <a:srgbClr val="FF0000"/>
                </a:solidFill>
              </a:rPr>
              <a:t>Lan</a:t>
            </a:r>
            <a:r>
              <a:rPr lang="en-US" sz="3600" dirty="0" smtClean="0">
                <a:solidFill>
                  <a:srgbClr val="FF0000"/>
                </a:solidFill>
              </a:rPr>
              <a:t> cleaned up streets two weeks ago.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588" y="4092166"/>
            <a:ext cx="11959628" cy="6971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5. </a:t>
            </a:r>
            <a:r>
              <a:rPr lang="en-US" sz="3600" dirty="0" err="1" smtClean="0">
                <a:solidFill>
                  <a:srgbClr val="FF0000"/>
                </a:solidFill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</a:rPr>
              <a:t> and </a:t>
            </a:r>
            <a:r>
              <a:rPr lang="en-US" sz="3600" dirty="0" err="1" smtClean="0">
                <a:solidFill>
                  <a:srgbClr val="FF0000"/>
                </a:solidFill>
              </a:rPr>
              <a:t>Lan</a:t>
            </a:r>
            <a:r>
              <a:rPr lang="en-US" sz="3600" dirty="0" smtClean="0">
                <a:solidFill>
                  <a:srgbClr val="FF0000"/>
                </a:solidFill>
              </a:rPr>
              <a:t> volunteered at a soup kitchen last Sunday.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588" y="5667469"/>
            <a:ext cx="11959628" cy="6427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6. </a:t>
            </a:r>
            <a:r>
              <a:rPr lang="en-US" sz="3600" dirty="0" err="1" smtClean="0">
                <a:solidFill>
                  <a:srgbClr val="FF0000"/>
                </a:solidFill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</a:rPr>
              <a:t> donated books three days ago.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5" y="45062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86" y="1235986"/>
            <a:ext cx="12227986" cy="4784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1651" y="3865830"/>
            <a:ext cx="11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erved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0650" y="4191756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cleaned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41117" y="4191755"/>
            <a:ext cx="1792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organized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5945" y="4499512"/>
            <a:ext cx="119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raised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0604" y="4807391"/>
            <a:ext cx="12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planted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07" y="8672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667"/>
            <a:ext cx="12237513" cy="5291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0519" y="5169529"/>
            <a:ext cx="342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They cleaned up streets two weeks ago.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4578" y="5196689"/>
            <a:ext cx="3096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Did she donate old clothes yesterday?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6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184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82099"/>
            <a:ext cx="12192000" cy="4584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887" y="4707801"/>
            <a:ext cx="3087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He planted flowers yesterday.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9038" y="4707801"/>
            <a:ext cx="3431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They planted trees last weekend.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4166" y="4707801"/>
            <a:ext cx="3051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Did he raise money last month?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3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085" y="434566"/>
            <a:ext cx="1152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d. In pairs: Ask and answer using the information in Task c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394"/>
            <a:ext cx="7934483" cy="4704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813" y="1674212"/>
            <a:ext cx="3926187" cy="1280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337" y="4132872"/>
            <a:ext cx="4213663" cy="1208673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8790915" y="2971335"/>
            <a:ext cx="3168713" cy="928842"/>
          </a:xfrm>
          <a:prstGeom prst="wedgeRoundRectCallout">
            <a:avLst>
              <a:gd name="adj1" fmla="val -2000"/>
              <a:gd name="adj2" fmla="val 7375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70C0"/>
                </a:solidFill>
              </a:rPr>
              <a:t>He cleaned up the park last month.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9660048" y="5341545"/>
            <a:ext cx="1774479" cy="697116"/>
          </a:xfrm>
          <a:prstGeom prst="wedgeRoundRectCallout">
            <a:avLst>
              <a:gd name="adj1" fmla="val -53996"/>
              <a:gd name="adj2" fmla="val 7808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70C0"/>
                </a:solidFill>
              </a:rPr>
              <a:t>Yes, she did.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4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765" y="2166504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Write five sentences about what you did to help the community. Write </a:t>
            </a:r>
            <a:r>
              <a:rPr lang="en-US" sz="3600" i="1" dirty="0">
                <a:solidFill>
                  <a:srgbClr val="0070C0"/>
                </a:solidFill>
              </a:rPr>
              <a:t>5</a:t>
            </a:r>
            <a:r>
              <a:rPr lang="en-US" sz="3600" i="1" dirty="0" smtClean="0">
                <a:solidFill>
                  <a:srgbClr val="0070C0"/>
                </a:solidFill>
              </a:rPr>
              <a:t>0 </a:t>
            </a:r>
            <a:r>
              <a:rPr lang="en-US" sz="3600" i="1" dirty="0">
                <a:solidFill>
                  <a:srgbClr val="0070C0"/>
                </a:solidFill>
              </a:rPr>
              <a:t>to </a:t>
            </a:r>
            <a:r>
              <a:rPr lang="en-US" sz="3600" i="1" dirty="0" smtClean="0">
                <a:solidFill>
                  <a:srgbClr val="0070C0"/>
                </a:solidFill>
              </a:rPr>
              <a:t>70 </a:t>
            </a:r>
            <a:r>
              <a:rPr lang="en-US" sz="3600" i="1" dirty="0">
                <a:solidFill>
                  <a:srgbClr val="0070C0"/>
                </a:solidFill>
              </a:rPr>
              <a:t>words.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88" y="2006081"/>
            <a:ext cx="9004635" cy="397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991" y="1675883"/>
            <a:ext cx="863484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Use Simple </a:t>
            </a:r>
            <a:r>
              <a:rPr lang="en-US" sz="3600" i="1" dirty="0">
                <a:solidFill>
                  <a:srgbClr val="0070C0"/>
                </a:solidFill>
              </a:rPr>
              <a:t>P</a:t>
            </a:r>
            <a:r>
              <a:rPr lang="en-US" sz="3600" i="1" dirty="0" smtClean="0">
                <a:solidFill>
                  <a:srgbClr val="0070C0"/>
                </a:solidFill>
              </a:rPr>
              <a:t>ast to talk about actions that started and finished in the past.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Speaking &amp; Writing: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Talk and write </a:t>
            </a:r>
            <a:r>
              <a:rPr lang="en-US" sz="3600" i="1" dirty="0">
                <a:solidFill>
                  <a:srgbClr val="0070C0"/>
                </a:solidFill>
              </a:rPr>
              <a:t>about </a:t>
            </a:r>
            <a:r>
              <a:rPr lang="en-US" sz="3600" i="1" dirty="0" smtClean="0">
                <a:solidFill>
                  <a:srgbClr val="0070C0"/>
                </a:solidFill>
              </a:rPr>
              <a:t>what you did to help our community.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712075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</a:t>
            </a:r>
            <a:r>
              <a:rPr lang="en-US" sz="3600" i="1" dirty="0" smtClean="0">
                <a:solidFill>
                  <a:srgbClr val="0070C0"/>
                </a:solidFill>
              </a:rPr>
              <a:t>sentences, using Simple Past tense.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writing exercise in workbook p.23.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grammar notes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smtClean="0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25.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33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use simple past with regular verbs.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Simple past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5069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45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755" y="3255358"/>
            <a:ext cx="110185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500" b="1" i="1" dirty="0" smtClean="0">
                <a:solidFill>
                  <a:srgbClr val="0070C0"/>
                </a:solidFill>
              </a:rPr>
              <a:t>What did you do last weekend?</a:t>
            </a:r>
          </a:p>
          <a:p>
            <a:pPr marL="514350" indent="-514350">
              <a:buAutoNum type="arabicPeriod"/>
            </a:pPr>
            <a:r>
              <a:rPr lang="en-US" sz="3500" b="1" i="1" dirty="0" smtClean="0">
                <a:solidFill>
                  <a:srgbClr val="0070C0"/>
                </a:solidFill>
              </a:rPr>
              <a:t>Did you have a good time?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182" y="583750"/>
            <a:ext cx="3494144" cy="22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755" y="1698053"/>
            <a:ext cx="7378575" cy="1481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Ask your friends about their last weekend. 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Simple past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426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44437" y="855251"/>
            <a:ext cx="9632886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rgbClr val="0070C0"/>
                </a:solidFill>
              </a:rPr>
              <a:t>Read three sentences and complete the formation: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9506" y="1975041"/>
            <a:ext cx="5640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 smtClean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 smtClean="0">
                <a:solidFill>
                  <a:srgbClr val="0070C0"/>
                </a:solidFill>
              </a:rPr>
              <a:t>1. Last </a:t>
            </a:r>
            <a:r>
              <a:rPr lang="en-US" sz="3200" dirty="0">
                <a:solidFill>
                  <a:srgbClr val="0070C0"/>
                </a:solidFill>
              </a:rPr>
              <a:t>month, we </a:t>
            </a:r>
            <a:r>
              <a:rPr lang="en-US" sz="3200" dirty="0">
                <a:solidFill>
                  <a:srgbClr val="FF0000"/>
                </a:solidFill>
              </a:rPr>
              <a:t>raised</a:t>
            </a:r>
            <a:r>
              <a:rPr lang="en-US" sz="3200" dirty="0">
                <a:solidFill>
                  <a:srgbClr val="0070C0"/>
                </a:solidFill>
              </a:rPr>
              <a:t> money to help the local charity</a:t>
            </a:r>
            <a:r>
              <a:rPr lang="en-US" sz="32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2. My friends </a:t>
            </a:r>
            <a:r>
              <a:rPr lang="en-US" sz="3200" dirty="0" smtClean="0">
                <a:solidFill>
                  <a:srgbClr val="FF0000"/>
                </a:solidFill>
              </a:rPr>
              <a:t>didn’t donate </a:t>
            </a:r>
            <a:r>
              <a:rPr lang="en-US" sz="3200" dirty="0" smtClean="0">
                <a:solidFill>
                  <a:srgbClr val="0070C0"/>
                </a:solidFill>
              </a:rPr>
              <a:t>old clothes. They donated old books.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3. </a:t>
            </a:r>
            <a:r>
              <a:rPr lang="en-US" sz="3200" dirty="0" smtClean="0">
                <a:solidFill>
                  <a:srgbClr val="FF0000"/>
                </a:solidFill>
              </a:rPr>
              <a:t>Did</a:t>
            </a:r>
            <a:r>
              <a:rPr lang="en-US" sz="3200" dirty="0" smtClean="0">
                <a:solidFill>
                  <a:srgbClr val="0070C0"/>
                </a:solidFill>
              </a:rPr>
              <a:t> you </a:t>
            </a:r>
            <a:r>
              <a:rPr lang="en-US" sz="3200" dirty="0" smtClean="0">
                <a:solidFill>
                  <a:srgbClr val="FF0000"/>
                </a:solidFill>
              </a:rPr>
              <a:t>volunteer</a:t>
            </a:r>
            <a:r>
              <a:rPr lang="en-US" sz="3200" dirty="0" smtClean="0">
                <a:solidFill>
                  <a:srgbClr val="0070C0"/>
                </a:solidFill>
              </a:rPr>
              <a:t> at the soup kitchen? 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8623" y="1975041"/>
            <a:ext cx="5133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Simple Past Tense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Affirmative</a:t>
            </a:r>
            <a:r>
              <a:rPr lang="en-US" sz="3200" dirty="0" smtClean="0"/>
              <a:t>: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Negative</a:t>
            </a:r>
            <a:r>
              <a:rPr lang="en-US" sz="3200" dirty="0" smtClean="0"/>
              <a:t>: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Interrogative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780638" y="3757189"/>
            <a:ext cx="914400" cy="9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67057" y="4671587"/>
            <a:ext cx="9415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07799" y="5639433"/>
            <a:ext cx="941561" cy="18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855742" y="3594989"/>
            <a:ext cx="2571184" cy="4345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S + </a:t>
            </a:r>
            <a:r>
              <a:rPr lang="en-US" sz="3200" dirty="0" smtClean="0">
                <a:solidFill>
                  <a:srgbClr val="0070C0"/>
                </a:solidFill>
              </a:rPr>
              <a:t>V-</a:t>
            </a:r>
            <a:r>
              <a:rPr lang="en-US" sz="3200" dirty="0" err="1" smtClean="0">
                <a:solidFill>
                  <a:srgbClr val="0070C0"/>
                </a:solidFill>
              </a:rPr>
              <a:t>ed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0275" y="4546108"/>
            <a:ext cx="4827755" cy="4942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S + didn’t + V bare infinitive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55742" y="5489538"/>
            <a:ext cx="4725906" cy="525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Did + S + V bare infinitive?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5048</TotalTime>
  <Words>798</Words>
  <Application>Microsoft Office PowerPoint</Application>
  <PresentationFormat>Widescreen</PresentationFormat>
  <Paragraphs>128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230</cp:revision>
  <dcterms:created xsi:type="dcterms:W3CDTF">2020-12-08T03:17:05Z</dcterms:created>
  <dcterms:modified xsi:type="dcterms:W3CDTF">2022-06-23T15:47:44Z</dcterms:modified>
</cp:coreProperties>
</file>