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5" r:id="rId2"/>
    <p:sldId id="348" r:id="rId3"/>
    <p:sldId id="326" r:id="rId4"/>
    <p:sldId id="331" r:id="rId5"/>
    <p:sldId id="328" r:id="rId6"/>
    <p:sldId id="330" r:id="rId7"/>
    <p:sldId id="355" r:id="rId8"/>
    <p:sldId id="356" r:id="rId9"/>
    <p:sldId id="297" r:id="rId10"/>
    <p:sldId id="300" r:id="rId11"/>
    <p:sldId id="309" r:id="rId12"/>
    <p:sldId id="299" r:id="rId13"/>
    <p:sldId id="352" r:id="rId14"/>
    <p:sldId id="302" r:id="rId15"/>
    <p:sldId id="349" r:id="rId16"/>
    <p:sldId id="350" r:id="rId17"/>
    <p:sldId id="335" r:id="rId18"/>
    <p:sldId id="336" r:id="rId19"/>
    <p:sldId id="338" r:id="rId20"/>
    <p:sldId id="339" r:id="rId21"/>
    <p:sldId id="340" r:id="rId22"/>
    <p:sldId id="341" r:id="rId23"/>
    <p:sldId id="342" r:id="rId24"/>
    <p:sldId id="343" r:id="rId25"/>
    <p:sldId id="351" r:id="rId26"/>
    <p:sldId id="344" r:id="rId27"/>
    <p:sldId id="345" r:id="rId28"/>
    <p:sldId id="34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E8E8E8"/>
    <a:srgbClr val="CCFFFF"/>
    <a:srgbClr val="FFD5FA"/>
    <a:srgbClr val="FFFFFF"/>
    <a:srgbClr val="FFCCFF"/>
    <a:srgbClr val="4C32B8"/>
    <a:srgbClr val="F2F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E82FD-8173-447B-A69F-7F7EF6340C98}" type="datetimeFigureOut">
              <a:rPr lang="en-US" smtClean="0"/>
              <a:pPr/>
              <a:t>8/8/2021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A9945-3924-4F6B-BC31-29E5AD85E72C}" type="slidenum">
              <a:rPr lang="en-US" smtClean="0"/>
              <a:pPr/>
              <a:t>‹#›</a:t>
            </a:fld>
            <a:endParaRPr lang="en-US"/>
          </a:p>
        </p:txBody>
      </p:sp>
    </p:spTree>
    <p:extLst>
      <p:ext uri="{BB962C8B-B14F-4D97-AF65-F5344CB8AC3E}">
        <p14:creationId xmlns:p14="http://schemas.microsoft.com/office/powerpoint/2010/main" val="43734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BC12D-16F4-4232-87A1-EC412559CEAA}" type="datetimeFigureOut">
              <a:rPr lang="en-US" smtClean="0"/>
              <a:pPr/>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D736E-B2B1-4F44-BC76-CF7E2509846A}" type="slidenum">
              <a:rPr lang="en-US" smtClean="0"/>
              <a:pPr/>
              <a:t>‹#›</a:t>
            </a:fld>
            <a:endParaRPr lang="en-US"/>
          </a:p>
        </p:txBody>
      </p:sp>
    </p:spTree>
    <p:extLst>
      <p:ext uri="{BB962C8B-B14F-4D97-AF65-F5344CB8AC3E}">
        <p14:creationId xmlns:p14="http://schemas.microsoft.com/office/powerpoint/2010/main" val="306280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BC12D-16F4-4232-87A1-EC412559CEAA}" type="datetimeFigureOut">
              <a:rPr lang="en-US" smtClean="0"/>
              <a:pPr/>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D736E-B2B1-4F44-BC76-CF7E2509846A}" type="slidenum">
              <a:rPr lang="en-US" smtClean="0"/>
              <a:pPr/>
              <a:t>‹#›</a:t>
            </a:fld>
            <a:endParaRPr lang="en-US"/>
          </a:p>
        </p:txBody>
      </p:sp>
    </p:spTree>
    <p:extLst>
      <p:ext uri="{BB962C8B-B14F-4D97-AF65-F5344CB8AC3E}">
        <p14:creationId xmlns:p14="http://schemas.microsoft.com/office/powerpoint/2010/main" val="282766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BC12D-16F4-4232-87A1-EC412559CEAA}" type="datetimeFigureOut">
              <a:rPr lang="en-US" smtClean="0"/>
              <a:pPr/>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D736E-B2B1-4F44-BC76-CF7E2509846A}" type="slidenum">
              <a:rPr lang="en-US" smtClean="0"/>
              <a:pPr/>
              <a:t>‹#›</a:t>
            </a:fld>
            <a:endParaRPr lang="en-US"/>
          </a:p>
        </p:txBody>
      </p:sp>
    </p:spTree>
    <p:extLst>
      <p:ext uri="{BB962C8B-B14F-4D97-AF65-F5344CB8AC3E}">
        <p14:creationId xmlns:p14="http://schemas.microsoft.com/office/powerpoint/2010/main" val="1275689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5432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BC12D-16F4-4232-87A1-EC412559CEAA}" type="datetimeFigureOut">
              <a:rPr lang="en-US" smtClean="0"/>
              <a:pPr/>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D736E-B2B1-4F44-BC76-CF7E2509846A}" type="slidenum">
              <a:rPr lang="en-US" smtClean="0"/>
              <a:pPr/>
              <a:t>‹#›</a:t>
            </a:fld>
            <a:endParaRPr lang="en-US"/>
          </a:p>
        </p:txBody>
      </p:sp>
    </p:spTree>
    <p:extLst>
      <p:ext uri="{BB962C8B-B14F-4D97-AF65-F5344CB8AC3E}">
        <p14:creationId xmlns:p14="http://schemas.microsoft.com/office/powerpoint/2010/main" val="61601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BC12D-16F4-4232-87A1-EC412559CEAA}" type="datetimeFigureOut">
              <a:rPr lang="en-US" smtClean="0"/>
              <a:pPr/>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D736E-B2B1-4F44-BC76-CF7E2509846A}" type="slidenum">
              <a:rPr lang="en-US" smtClean="0"/>
              <a:pPr/>
              <a:t>‹#›</a:t>
            </a:fld>
            <a:endParaRPr lang="en-US"/>
          </a:p>
        </p:txBody>
      </p:sp>
    </p:spTree>
    <p:extLst>
      <p:ext uri="{BB962C8B-B14F-4D97-AF65-F5344CB8AC3E}">
        <p14:creationId xmlns:p14="http://schemas.microsoft.com/office/powerpoint/2010/main" val="146047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BC12D-16F4-4232-87A1-EC412559CEAA}" type="datetimeFigureOut">
              <a:rPr lang="en-US" smtClean="0"/>
              <a:pPr/>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D736E-B2B1-4F44-BC76-CF7E2509846A}" type="slidenum">
              <a:rPr lang="en-US" smtClean="0"/>
              <a:pPr/>
              <a:t>‹#›</a:t>
            </a:fld>
            <a:endParaRPr lang="en-US"/>
          </a:p>
        </p:txBody>
      </p:sp>
    </p:spTree>
    <p:extLst>
      <p:ext uri="{BB962C8B-B14F-4D97-AF65-F5344CB8AC3E}">
        <p14:creationId xmlns:p14="http://schemas.microsoft.com/office/powerpoint/2010/main" val="1696072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BC12D-16F4-4232-87A1-EC412559CEAA}" type="datetimeFigureOut">
              <a:rPr lang="en-US" smtClean="0"/>
              <a:pPr/>
              <a:t>8/8/2021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D736E-B2B1-4F44-BC76-CF7E2509846A}" type="slidenum">
              <a:rPr lang="en-US" smtClean="0"/>
              <a:pPr/>
              <a:t>‹#›</a:t>
            </a:fld>
            <a:endParaRPr lang="en-US"/>
          </a:p>
        </p:txBody>
      </p:sp>
    </p:spTree>
    <p:extLst>
      <p:ext uri="{BB962C8B-B14F-4D97-AF65-F5344CB8AC3E}">
        <p14:creationId xmlns:p14="http://schemas.microsoft.com/office/powerpoint/2010/main" val="163192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BC12D-16F4-4232-87A1-EC412559CEAA}" type="datetimeFigureOut">
              <a:rPr lang="en-US" smtClean="0"/>
              <a:pPr/>
              <a:t>8/8/2021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D736E-B2B1-4F44-BC76-CF7E2509846A}" type="slidenum">
              <a:rPr lang="en-US" smtClean="0"/>
              <a:pPr/>
              <a:t>‹#›</a:t>
            </a:fld>
            <a:endParaRPr lang="en-US"/>
          </a:p>
        </p:txBody>
      </p:sp>
    </p:spTree>
    <p:extLst>
      <p:ext uri="{BB962C8B-B14F-4D97-AF65-F5344CB8AC3E}">
        <p14:creationId xmlns:p14="http://schemas.microsoft.com/office/powerpoint/2010/main" val="403559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BC12D-16F4-4232-87A1-EC412559CEAA}" type="datetimeFigureOut">
              <a:rPr lang="en-US" smtClean="0"/>
              <a:pPr/>
              <a:t>8/8/2021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D736E-B2B1-4F44-BC76-CF7E2509846A}" type="slidenum">
              <a:rPr lang="en-US" smtClean="0"/>
              <a:pPr/>
              <a:t>‹#›</a:t>
            </a:fld>
            <a:endParaRPr lang="en-US"/>
          </a:p>
        </p:txBody>
      </p:sp>
    </p:spTree>
    <p:extLst>
      <p:ext uri="{BB962C8B-B14F-4D97-AF65-F5344CB8AC3E}">
        <p14:creationId xmlns:p14="http://schemas.microsoft.com/office/powerpoint/2010/main" val="330268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BC12D-16F4-4232-87A1-EC412559CEAA}" type="datetimeFigureOut">
              <a:rPr lang="en-US" smtClean="0"/>
              <a:pPr/>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D736E-B2B1-4F44-BC76-CF7E2509846A}" type="slidenum">
              <a:rPr lang="en-US" smtClean="0"/>
              <a:pPr/>
              <a:t>‹#›</a:t>
            </a:fld>
            <a:endParaRPr lang="en-US"/>
          </a:p>
        </p:txBody>
      </p:sp>
    </p:spTree>
    <p:extLst>
      <p:ext uri="{BB962C8B-B14F-4D97-AF65-F5344CB8AC3E}">
        <p14:creationId xmlns:p14="http://schemas.microsoft.com/office/powerpoint/2010/main" val="160383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BC12D-16F4-4232-87A1-EC412559CEAA}" type="datetimeFigureOut">
              <a:rPr lang="en-US" smtClean="0"/>
              <a:pPr/>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D736E-B2B1-4F44-BC76-CF7E2509846A}" type="slidenum">
              <a:rPr lang="en-US" smtClean="0"/>
              <a:pPr/>
              <a:t>‹#›</a:t>
            </a:fld>
            <a:endParaRPr lang="en-US"/>
          </a:p>
        </p:txBody>
      </p:sp>
    </p:spTree>
    <p:extLst>
      <p:ext uri="{BB962C8B-B14F-4D97-AF65-F5344CB8AC3E}">
        <p14:creationId xmlns:p14="http://schemas.microsoft.com/office/powerpoint/2010/main" val="32115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BC12D-16F4-4232-87A1-EC412559CEAA}" type="datetimeFigureOut">
              <a:rPr lang="en-US" smtClean="0"/>
              <a:pPr/>
              <a:t>8/8/2021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D736E-B2B1-4F44-BC76-CF7E2509846A}" type="slidenum">
              <a:rPr lang="en-US" smtClean="0"/>
              <a:pPr/>
              <a:t>‹#›</a:t>
            </a:fld>
            <a:endParaRPr lang="en-US"/>
          </a:p>
        </p:txBody>
      </p:sp>
    </p:spTree>
    <p:extLst>
      <p:ext uri="{BB962C8B-B14F-4D97-AF65-F5344CB8AC3E}">
        <p14:creationId xmlns:p14="http://schemas.microsoft.com/office/powerpoint/2010/main" val="1286532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Documents/Zalo%20Received%20Files/CD_Chu%20de%20C_Bai%202/CD_Chu%20de%20C_Bai%202/Video%20li&#234;n%20k&#7871;t%20www.mp4" TargetMode="External"/><Relationship Id="rId2" Type="http://schemas.openxmlformats.org/officeDocument/2006/relationships/image" Target="../media/image27.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Documents/Zalo%20Received%20Files/CD_Chu%20de%20C_Bai%202/CD_Chu%20de%20C_Bai%202/H&#432;&#7899;ng%20d&#7851;n%20nh&#7853;p%20tr&#236;nh%20duy&#7879;t.mp4" TargetMode="External"/><Relationship Id="rId2" Type="http://schemas.openxmlformats.org/officeDocument/2006/relationships/hyperlink" Target="https://dantri.com.vn/"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nchmf.gov.vn/"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audio" Target="../media/audio1.wav"/><Relationship Id="rId12" Type="http://schemas.microsoft.com/office/2007/relationships/hdphoto" Target="../media/hdphoto3.wdp"/><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image" Target="../media/image37.png"/><Relationship Id="rId4" Type="http://schemas.openxmlformats.org/officeDocument/2006/relationships/image" Target="../media/image34.jpeg"/><Relationship Id="rId9" Type="http://schemas.microsoft.com/office/2007/relationships/hdphoto" Target="../media/hdphoto2.wdp"/><Relationship Id="rId14" Type="http://schemas.microsoft.com/office/2007/relationships/hdphoto" Target="../media/hdphoto4.wdp"/></Relationships>
</file>

<file path=ppt/slides/_rels/slide2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5.png"/><Relationship Id="rId7" Type="http://schemas.openxmlformats.org/officeDocument/2006/relationships/image" Target="../media/image42.png"/><Relationship Id="rId2" Type="http://schemas.openxmlformats.org/officeDocument/2006/relationships/image" Target="../media/image40.jpe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41.png"/><Relationship Id="rId10" Type="http://schemas.microsoft.com/office/2007/relationships/hdphoto" Target="../media/hdphoto7.wdp"/><Relationship Id="rId4" Type="http://schemas.microsoft.com/office/2007/relationships/hdphoto" Target="../media/hdphoto1.wdp"/><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5.png"/><Relationship Id="rId7" Type="http://schemas.microsoft.com/office/2007/relationships/hdphoto" Target="../media/hdphoto5.wdp"/><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1.png"/><Relationship Id="rId11" Type="http://schemas.microsoft.com/office/2007/relationships/hdphoto" Target="../media/hdphoto7.wdp"/><Relationship Id="rId5" Type="http://schemas.openxmlformats.org/officeDocument/2006/relationships/audio" Target="../media/audio2.wav"/><Relationship Id="rId10" Type="http://schemas.openxmlformats.org/officeDocument/2006/relationships/image" Target="../media/image43.png"/><Relationship Id="rId4" Type="http://schemas.microsoft.com/office/2007/relationships/hdphoto" Target="../media/hdphoto1.wdp"/><Relationship Id="rId9" Type="http://schemas.microsoft.com/office/2007/relationships/hdphoto" Target="../media/hdphoto6.wdp"/></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5.png"/><Relationship Id="rId7" Type="http://schemas.microsoft.com/office/2007/relationships/hdphoto" Target="../media/hdphoto5.wdp"/><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1.png"/><Relationship Id="rId11" Type="http://schemas.microsoft.com/office/2007/relationships/hdphoto" Target="../media/hdphoto7.wdp"/><Relationship Id="rId5" Type="http://schemas.openxmlformats.org/officeDocument/2006/relationships/audio" Target="../media/audio2.wav"/><Relationship Id="rId10" Type="http://schemas.openxmlformats.org/officeDocument/2006/relationships/image" Target="../media/image43.png"/><Relationship Id="rId4" Type="http://schemas.microsoft.com/office/2007/relationships/hdphoto" Target="../media/hdphoto1.wdp"/><Relationship Id="rId9" Type="http://schemas.microsoft.com/office/2007/relationships/hdphoto" Target="../media/hdphoto6.wdp"/></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5.png"/><Relationship Id="rId7" Type="http://schemas.microsoft.com/office/2007/relationships/hdphoto" Target="../media/hdphoto5.wdp"/><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1.png"/><Relationship Id="rId11" Type="http://schemas.microsoft.com/office/2007/relationships/hdphoto" Target="../media/hdphoto7.wdp"/><Relationship Id="rId5" Type="http://schemas.openxmlformats.org/officeDocument/2006/relationships/audio" Target="../media/audio2.wav"/><Relationship Id="rId10" Type="http://schemas.openxmlformats.org/officeDocument/2006/relationships/image" Target="../media/image43.png"/><Relationship Id="rId4" Type="http://schemas.microsoft.com/office/2007/relationships/hdphoto" Target="../media/hdphoto1.wdp"/><Relationship Id="rId9" Type="http://schemas.microsoft.com/office/2007/relationships/hdphoto" Target="../media/hdphoto6.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7.xml"/><Relationship Id="rId6" Type="http://schemas.openxmlformats.org/officeDocument/2006/relationships/image" Target="../media/image49.gif"/><Relationship Id="rId5" Type="http://schemas.openxmlformats.org/officeDocument/2006/relationships/image" Target="../media/image48.gif"/><Relationship Id="rId4" Type="http://schemas.openxmlformats.org/officeDocument/2006/relationships/image" Target="../media/image47.gif"/></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2.mp3"/><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audio" Target="../media/media2.mp3"/><Relationship Id="rId9" Type="http://schemas.openxmlformats.org/officeDocument/2006/relationships/image" Target="../media/image6.gif"/></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1.mp3"/><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1.xml"/><Relationship Id="rId10" Type="http://schemas.openxmlformats.org/officeDocument/2006/relationships/image" Target="../media/image4.png"/><Relationship Id="rId4" Type="http://schemas.openxmlformats.org/officeDocument/2006/relationships/audio" Target="../media/media1.mp3"/><Relationship Id="rId9" Type="http://schemas.openxmlformats.org/officeDocument/2006/relationships/image" Target="../media/image6.gif"/></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1.mp3"/><Relationship Id="rId7" Type="http://schemas.openxmlformats.org/officeDocument/2006/relationships/image" Target="../media/image1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1.png"/><Relationship Id="rId11" Type="http://schemas.openxmlformats.org/officeDocument/2006/relationships/image" Target="../media/image10.png"/><Relationship Id="rId5" Type="http://schemas.openxmlformats.org/officeDocument/2006/relationships/slideLayout" Target="../slideLayouts/slideLayout1.xml"/><Relationship Id="rId10" Type="http://schemas.openxmlformats.org/officeDocument/2006/relationships/image" Target="../media/image4.png"/><Relationship Id="rId4" Type="http://schemas.openxmlformats.org/officeDocument/2006/relationships/audio" Target="../media/media1.mp3"/><Relationship Id="rId9" Type="http://schemas.openxmlformats.org/officeDocument/2006/relationships/image" Target="../media/image6.gif"/></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gif"/><Relationship Id="rId3" Type="http://schemas.microsoft.com/office/2007/relationships/media" Target="../media/media4.mp3"/><Relationship Id="rId7" Type="http://schemas.openxmlformats.org/officeDocument/2006/relationships/slideLayout" Target="../slideLayouts/slideLayout1.xml"/><Relationship Id="rId12" Type="http://schemas.openxmlformats.org/officeDocument/2006/relationships/image" Target="../media/image17.gif"/><Relationship Id="rId2" Type="http://schemas.openxmlformats.org/officeDocument/2006/relationships/audio" Target="../media/media3.mp3"/><Relationship Id="rId16" Type="http://schemas.openxmlformats.org/officeDocument/2006/relationships/image" Target="../media/image10.png"/><Relationship Id="rId1" Type="http://schemas.microsoft.com/office/2007/relationships/media" Target="../media/media3.mp3"/><Relationship Id="rId6" Type="http://schemas.openxmlformats.org/officeDocument/2006/relationships/audio" Target="../media/media1.mp3"/><Relationship Id="rId11" Type="http://schemas.openxmlformats.org/officeDocument/2006/relationships/image" Target="../media/image6.gif"/><Relationship Id="rId5" Type="http://schemas.microsoft.com/office/2007/relationships/media" Target="../media/media1.mp3"/><Relationship Id="rId1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audio" Target="../media/media4.mp3"/><Relationship Id="rId9" Type="http://schemas.openxmlformats.org/officeDocument/2006/relationships/image" Target="../media/image15.png"/><Relationship Id="rId14" Type="http://schemas.openxmlformats.org/officeDocument/2006/relationships/image" Target="../media/image19.gi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s\Desktop\hinh1.jpg"/>
          <p:cNvPicPr>
            <a:picLocks noChangeAspect="1" noChangeArrowheads="1"/>
          </p:cNvPicPr>
          <p:nvPr/>
        </p:nvPicPr>
        <p:blipFill>
          <a:blip r:embed="rId2"/>
          <a:srcRect/>
          <a:stretch>
            <a:fillRect/>
          </a:stretch>
        </p:blipFill>
        <p:spPr bwMode="auto">
          <a:xfrm>
            <a:off x="-180109" y="0"/>
            <a:ext cx="12372109" cy="6858000"/>
          </a:xfrm>
          <a:prstGeom prst="rect">
            <a:avLst/>
          </a:prstGeom>
          <a:noFill/>
        </p:spPr>
      </p:pic>
      <p:sp>
        <p:nvSpPr>
          <p:cNvPr id="3" name="WordArt 4">
            <a:extLst>
              <a:ext uri="{FF2B5EF4-FFF2-40B4-BE49-F238E27FC236}">
                <a16:creationId xmlns="" xmlns:a16="http://schemas.microsoft.com/office/drawing/2014/main" id="{383FD564-9B0C-42D0-96C8-342928917632}"/>
              </a:ext>
            </a:extLst>
          </p:cNvPr>
          <p:cNvSpPr>
            <a:spLocks noChangeArrowheads="1" noChangeShapeType="1" noTextEdit="1"/>
          </p:cNvSpPr>
          <p:nvPr/>
        </p:nvSpPr>
        <p:spPr bwMode="auto">
          <a:xfrm>
            <a:off x="2500313" y="2071688"/>
            <a:ext cx="7248958" cy="154305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0066"/>
                  </a:solidFill>
                  <a:round/>
                  <a:headEnd/>
                  <a:tailEnd/>
                </a:ln>
                <a:solidFill>
                  <a:srgbClr val="FF0066"/>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Tin </a:t>
            </a:r>
            <a:r>
              <a:rPr lang="en-US" sz="3600" b="1" kern="10" dirty="0" err="1" smtClean="0">
                <a:ln w="9525">
                  <a:solidFill>
                    <a:srgbClr val="FF0066"/>
                  </a:solidFill>
                  <a:round/>
                  <a:headEnd/>
                  <a:tailEnd/>
                </a:ln>
                <a:solidFill>
                  <a:srgbClr val="FF0066"/>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học</a:t>
            </a:r>
            <a:r>
              <a:rPr lang="en-US" sz="3600" b="1" kern="10" dirty="0" smtClean="0">
                <a:ln w="9525">
                  <a:solidFill>
                    <a:srgbClr val="FF0066"/>
                  </a:solidFill>
                  <a:round/>
                  <a:headEnd/>
                  <a:tailEnd/>
                </a:ln>
                <a:solidFill>
                  <a:srgbClr val="FF0066"/>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6</a:t>
            </a:r>
            <a:endParaRPr lang="en-US" sz="3600" b="1" kern="10" dirty="0">
              <a:ln w="9525">
                <a:solidFill>
                  <a:srgbClr val="FF0066"/>
                </a:solidFill>
                <a:round/>
                <a:headEnd/>
                <a:tailEnd/>
              </a:ln>
              <a:solidFill>
                <a:srgbClr val="FF0066"/>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6" name="Text Box 5">
            <a:extLst>
              <a:ext uri="{FF2B5EF4-FFF2-40B4-BE49-F238E27FC236}">
                <a16:creationId xmlns="" xmlns:a16="http://schemas.microsoft.com/office/drawing/2014/main" id="{67ABD392-80ED-40A7-BCA0-02D623CF2C04}"/>
              </a:ext>
            </a:extLst>
          </p:cNvPr>
          <p:cNvSpPr txBox="1">
            <a:spLocks noChangeArrowheads="1"/>
          </p:cNvSpPr>
          <p:nvPr/>
        </p:nvSpPr>
        <p:spPr bwMode="auto">
          <a:xfrm>
            <a:off x="985782" y="4120099"/>
            <a:ext cx="9523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dirty="0" err="1" smtClean="0">
                <a:solidFill>
                  <a:srgbClr val="0000FF"/>
                </a:solidFill>
                <a:latin typeface="Times New Roman" panose="02020603050405020304" pitchFamily="18" charset="0"/>
                <a:cs typeface="Times New Roman" panose="02020603050405020304" pitchFamily="18" charset="0"/>
              </a:rPr>
              <a:t>Gv</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smtClean="0">
                <a:solidFill>
                  <a:srgbClr val="0000FF"/>
                </a:solidFill>
                <a:latin typeface="Times New Roman" panose="02020603050405020304" pitchFamily="18" charset="0"/>
                <a:cs typeface="Times New Roman" panose="02020603050405020304" pitchFamily="18" charset="0"/>
              </a:rPr>
              <a:t>thực</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smtClean="0">
                <a:solidFill>
                  <a:srgbClr val="0000FF"/>
                </a:solidFill>
                <a:latin typeface="Times New Roman" panose="02020603050405020304" pitchFamily="18" charset="0"/>
                <a:cs typeface="Times New Roman" panose="02020603050405020304" pitchFamily="18" charset="0"/>
              </a:rPr>
              <a:t>hiện</a:t>
            </a:r>
            <a:r>
              <a:rPr lang="en-US" altLang="en-US" sz="3200" b="1" dirty="0" smtClean="0">
                <a:solidFill>
                  <a:srgbClr val="0000FF"/>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1985963" y="28574"/>
            <a:ext cx="7843837" cy="584775"/>
          </a:xfrm>
          <a:prstGeom prst="rect">
            <a:avLst/>
          </a:prstGeom>
        </p:spPr>
        <p:txBody>
          <a:bodyPr wrap="square">
            <a:spAutoFit/>
          </a:bodyPr>
          <a:lstStyle/>
          <a:p>
            <a:pPr algn="ctr">
              <a:spcBef>
                <a:spcPct val="50000"/>
              </a:spcBef>
            </a:pPr>
            <a:r>
              <a:rPr lang="en-US" altLang="en-US" sz="3200" b="1" dirty="0" smtClean="0">
                <a:solidFill>
                  <a:srgbClr val="0000FF"/>
                </a:solidFill>
                <a:latin typeface="Times New Roman" panose="02020603050405020304" pitchFamily="18" charset="0"/>
                <a:cs typeface="Times New Roman" panose="02020603050405020304" pitchFamily="18" charset="0"/>
              </a:rPr>
              <a:t>TRƯỜNG THCS…….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6"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strips(downRight)">
                                      <p:cBhvr>
                                        <p:cTn id="13" dur="500"/>
                                        <p:tgtEl>
                                          <p:spTgt spid="6">
                                            <p:txEl>
                                              <p:pRg st="0" end="0"/>
                                            </p:txEl>
                                          </p:spTgt>
                                        </p:tgtEl>
                                      </p:cBhvr>
                                    </p:animEffect>
                                  </p:childTnLst>
                                </p:cTn>
                              </p:par>
                            </p:childTnLst>
                          </p:cTn>
                        </p:par>
                        <p:par>
                          <p:cTn id="14" fill="hold">
                            <p:stCondLst>
                              <p:cond delay="1500"/>
                            </p:stCondLst>
                            <p:childTnLst>
                              <p:par>
                                <p:cTn id="15" presetID="6" presetClass="emph" presetSubtype="0" fill="hold" grpId="0" nodeType="afterEffect">
                                  <p:stCondLst>
                                    <p:cond delay="0"/>
                                  </p:stCondLst>
                                  <p:childTnLst>
                                    <p:animScale>
                                      <p:cBhvr>
                                        <p:cTn id="16" dur="2000" fill="hold"/>
                                        <p:tgtEl>
                                          <p:spTgt spid="6">
                                            <p:txEl>
                                              <p:pRg st="0" end="0"/>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Os\Desktop\unnamed.png"/>
          <p:cNvPicPr>
            <a:picLocks noChangeAspect="1" noChangeArrowheads="1"/>
          </p:cNvPicPr>
          <p:nvPr/>
        </p:nvPicPr>
        <p:blipFill>
          <a:blip r:embed="rId2"/>
          <a:srcRect/>
          <a:stretch>
            <a:fillRect/>
          </a:stretch>
        </p:blipFill>
        <p:spPr bwMode="auto">
          <a:xfrm>
            <a:off x="0" y="77066"/>
            <a:ext cx="12192000" cy="6780934"/>
          </a:xfrm>
          <a:prstGeom prst="rect">
            <a:avLst/>
          </a:prstGeom>
          <a:noFill/>
        </p:spPr>
      </p:pic>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r>
              <a:rPr lang="en-US" sz="11200" b="1" dirty="0" smtClean="0">
                <a:solidFill>
                  <a:srgbClr val="0000FF"/>
                </a:solidFill>
              </a:rPr>
              <a:t> </a:t>
            </a:r>
            <a:endParaRPr lang="en-US" sz="11200"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16385" name="Rectangle 1"/>
          <p:cNvSpPr>
            <a:spLocks noChangeArrowheads="1"/>
          </p:cNvSpPr>
          <p:nvPr/>
        </p:nvSpPr>
        <p:spPr bwMode="auto">
          <a:xfrm>
            <a:off x="4286250" y="2244436"/>
            <a:ext cx="7905750" cy="3170099"/>
          </a:xfrm>
          <a:prstGeom prst="rect">
            <a:avLst/>
          </a:prstGeom>
          <a:solidFill>
            <a:schemeClr val="accent4">
              <a:lumMod val="20000"/>
              <a:lumOff val="80000"/>
            </a:schemeClr>
          </a:solid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Trình</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bày</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được</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sơ</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lược</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về</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khái</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niệm</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www,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trình</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duyệt</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Khai</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thác</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được</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thông</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tin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trên</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một</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số</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trang</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web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thông</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dụng</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như</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tra</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từ</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điển</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xem</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thời</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tiết</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thời</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40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sự</a:t>
            </a:r>
            <a:r>
              <a:rPr kumimoji="0" lang="en-US" sz="4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a:t>
            </a:r>
            <a:endParaRPr kumimoji="0" lang="en-US"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0" y="1693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TRUY CẬP THÔNG TIN TRÊN INTERNET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0" y="1663861"/>
            <a:ext cx="414250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Mục</a:t>
            </a:r>
            <a:r>
              <a:rPr kumimoji="0" lang="en-US" sz="40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 </a:t>
            </a:r>
            <a:r>
              <a:rPr kumimoji="0" lang="en-US" sz="4000" b="1" i="0" u="none" strike="noStrike" normalizeH="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tiêu</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 </a:t>
            </a: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bài</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 </a:t>
            </a: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pitchFamily="34" charset="0"/>
                <a:cs typeface="Times New Roman" pitchFamily="18" charset="0"/>
              </a:rPr>
              <a:t>học</a:t>
            </a:r>
            <a:endParaRPr kumimoji="0" lang="en-US" sz="48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2050" name="Picture 2" descr="C:\Users\Os\Desktop\aedcecfc.jpg"/>
          <p:cNvPicPr>
            <a:picLocks noChangeAspect="1" noChangeArrowheads="1"/>
          </p:cNvPicPr>
          <p:nvPr/>
        </p:nvPicPr>
        <p:blipFill>
          <a:blip r:embed="rId3"/>
          <a:srcRect/>
          <a:stretch>
            <a:fillRect/>
          </a:stretch>
        </p:blipFill>
        <p:spPr bwMode="auto">
          <a:xfrm>
            <a:off x="228600" y="2642045"/>
            <a:ext cx="2025421" cy="1544193"/>
          </a:xfrm>
          <a:prstGeom prst="rect">
            <a:avLst/>
          </a:prstGeom>
          <a:noFill/>
        </p:spPr>
      </p:pic>
    </p:spTree>
    <p:extLst>
      <p:ext uri="{BB962C8B-B14F-4D97-AF65-F5344CB8AC3E}">
        <p14:creationId xmlns:p14="http://schemas.microsoft.com/office/powerpoint/2010/main" val="23568054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box(in)">
                                      <p:cBhvr>
                                        <p:cTn id="7"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r>
              <a:rPr lang="en-US" sz="11200" b="1" dirty="0" smtClean="0">
                <a:solidFill>
                  <a:srgbClr val="0000FF"/>
                </a:solidFill>
              </a:rPr>
              <a:t> </a:t>
            </a:r>
            <a:endParaRPr lang="en-US" sz="11200"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pic>
        <p:nvPicPr>
          <p:cNvPr id="3074" name="Picture 2" descr="C:\Users\Os\Desktop\unnamed.png"/>
          <p:cNvPicPr>
            <a:picLocks noChangeAspect="1" noChangeArrowheads="1"/>
          </p:cNvPicPr>
          <p:nvPr/>
        </p:nvPicPr>
        <p:blipFill>
          <a:blip r:embed="rId2"/>
          <a:srcRect/>
          <a:stretch>
            <a:fillRect/>
          </a:stretch>
        </p:blipFill>
        <p:spPr bwMode="auto">
          <a:xfrm>
            <a:off x="0" y="-304800"/>
            <a:ext cx="12192000" cy="6780934"/>
          </a:xfrm>
          <a:prstGeom prst="rect">
            <a:avLst/>
          </a:prstGeom>
          <a:noFill/>
        </p:spPr>
      </p:pic>
      <p:sp>
        <p:nvSpPr>
          <p:cNvPr id="5" name="Hộp Văn bản 3">
            <a:extLst>
              <a:ext uri="{FF2B5EF4-FFF2-40B4-BE49-F238E27FC236}">
                <a16:creationId xmlns="" xmlns:a16="http://schemas.microsoft.com/office/drawing/2014/main" id="{77CE9DA1-CFCC-44CF-A3CB-81107D528218}"/>
              </a:ext>
            </a:extLst>
          </p:cNvPr>
          <p:cNvSpPr txBox="1"/>
          <p:nvPr/>
        </p:nvSpPr>
        <p:spPr>
          <a:xfrm>
            <a:off x="0" y="-304810"/>
            <a:ext cx="12192000" cy="1493211"/>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p>
          <a:p>
            <a:pPr algn="ctr">
              <a:lnSpc>
                <a:spcPct val="115000"/>
              </a:lnSpc>
              <a:spcBef>
                <a:spcPts val="600"/>
              </a:spcBef>
            </a:pP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TRUY CẬP THÔNG TIN TRÊN INTERNET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7" name="Rectangle 2"/>
          <p:cNvSpPr/>
          <p:nvPr/>
        </p:nvSpPr>
        <p:spPr>
          <a:xfrm>
            <a:off x="5040083" y="1634408"/>
            <a:ext cx="422592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World Wide Web</a:t>
            </a:r>
            <a:endParaRPr lang="en-US" sz="3200" dirty="0">
              <a:solidFill>
                <a:srgbClr val="0070C0"/>
              </a:solidFill>
            </a:endParaRPr>
          </a:p>
        </p:txBody>
      </p:sp>
      <p:sp>
        <p:nvSpPr>
          <p:cNvPr id="9" name="Rectangle 2"/>
          <p:cNvSpPr/>
          <p:nvPr/>
        </p:nvSpPr>
        <p:spPr>
          <a:xfrm>
            <a:off x="4984663" y="3272708"/>
            <a:ext cx="422592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duyệt</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web</a:t>
            </a:r>
            <a:endParaRPr lang="en-US" sz="3200" dirty="0">
              <a:solidFill>
                <a:srgbClr val="0070C0"/>
              </a:solidFill>
            </a:endParaRPr>
          </a:p>
        </p:txBody>
      </p:sp>
      <p:grpSp>
        <p:nvGrpSpPr>
          <p:cNvPr id="15" name="Group 14"/>
          <p:cNvGrpSpPr/>
          <p:nvPr/>
        </p:nvGrpSpPr>
        <p:grpSpPr>
          <a:xfrm>
            <a:off x="3574963" y="3272708"/>
            <a:ext cx="2038350" cy="1257300"/>
            <a:chOff x="3574963" y="3272708"/>
            <a:chExt cx="2038350" cy="1257300"/>
          </a:xfrm>
        </p:grpSpPr>
        <p:sp>
          <p:nvSpPr>
            <p:cNvPr id="10" name="Round Same Side Corner Rectangle 1"/>
            <p:cNvSpPr/>
            <p:nvPr/>
          </p:nvSpPr>
          <p:spPr>
            <a:xfrm rot="16200000">
              <a:off x="3965488" y="2882183"/>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43"/>
            <p:cNvSpPr txBox="1">
              <a:spLocks noChangeArrowheads="1"/>
            </p:cNvSpPr>
            <p:nvPr/>
          </p:nvSpPr>
          <p:spPr bwMode="auto">
            <a:xfrm>
              <a:off x="3609898" y="3678427"/>
              <a:ext cx="1771640" cy="461665"/>
            </a:xfrm>
            <a:prstGeom prst="rect">
              <a:avLst/>
            </a:prstGeom>
            <a:noFill/>
            <a:ln w="9525">
              <a:noFill/>
              <a:miter lim="800000"/>
              <a:headEnd/>
              <a:tailEnd/>
            </a:ln>
          </p:spPr>
          <p:txBody>
            <a:bodyPr wrap="none" anchor="ctr">
              <a:spAutoFit/>
            </a:bodyPr>
            <a:lstStyle/>
            <a:p>
              <a:pPr algn="ctr"/>
              <a:r>
                <a:rPr lang="en-US" sz="2400" b="1" dirty="0" err="1">
                  <a:solidFill>
                    <a:schemeClr val="bg1"/>
                  </a:solidFill>
                  <a:latin typeface="Arial" charset="0"/>
                </a:rPr>
                <a:t>Nội</a:t>
              </a:r>
              <a:r>
                <a:rPr lang="en-US" sz="2400" b="1" dirty="0">
                  <a:solidFill>
                    <a:schemeClr val="bg1"/>
                  </a:solidFill>
                  <a:latin typeface="Arial" charset="0"/>
                </a:rPr>
                <a:t> </a:t>
              </a:r>
              <a:r>
                <a:rPr lang="en-US" sz="2400" b="1" dirty="0" smtClean="0">
                  <a:solidFill>
                    <a:schemeClr val="bg1"/>
                  </a:solidFill>
                  <a:latin typeface="Arial" charset="0"/>
                </a:rPr>
                <a:t>dung 2</a:t>
              </a:r>
              <a:endParaRPr lang="en-US" sz="2400" b="1" dirty="0">
                <a:solidFill>
                  <a:schemeClr val="bg1"/>
                </a:solidFill>
                <a:latin typeface="Arial" charset="0"/>
              </a:endParaRPr>
            </a:p>
          </p:txBody>
        </p:sp>
      </p:grpSp>
      <p:grpSp>
        <p:nvGrpSpPr>
          <p:cNvPr id="14" name="Group 13"/>
          <p:cNvGrpSpPr/>
          <p:nvPr/>
        </p:nvGrpSpPr>
        <p:grpSpPr>
          <a:xfrm>
            <a:off x="3574963" y="1634408"/>
            <a:ext cx="2038350" cy="1257300"/>
            <a:chOff x="3574963" y="1634408"/>
            <a:chExt cx="2038350" cy="1257300"/>
          </a:xfrm>
        </p:grpSpPr>
        <p:sp>
          <p:nvSpPr>
            <p:cNvPr id="8" name="Round Same Side Corner Rectangle 1"/>
            <p:cNvSpPr/>
            <p:nvPr/>
          </p:nvSpPr>
          <p:spPr>
            <a:xfrm rot="16200000">
              <a:off x="3965488" y="1243883"/>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43"/>
            <p:cNvSpPr txBox="1">
              <a:spLocks noChangeArrowheads="1"/>
            </p:cNvSpPr>
            <p:nvPr/>
          </p:nvSpPr>
          <p:spPr bwMode="auto">
            <a:xfrm>
              <a:off x="3582183" y="2029740"/>
              <a:ext cx="1771640" cy="461665"/>
            </a:xfrm>
            <a:prstGeom prst="rect">
              <a:avLst/>
            </a:prstGeom>
            <a:noFill/>
            <a:ln w="9525">
              <a:noFill/>
              <a:miter lim="800000"/>
              <a:headEnd/>
              <a:tailEnd/>
            </a:ln>
          </p:spPr>
          <p:txBody>
            <a:bodyPr wrap="none" anchor="ctr">
              <a:spAutoFit/>
            </a:bodyPr>
            <a:lstStyle/>
            <a:p>
              <a:pPr algn="ctr"/>
              <a:r>
                <a:rPr lang="en-US" sz="2400" b="1" dirty="0" err="1" smtClean="0">
                  <a:solidFill>
                    <a:schemeClr val="bg1"/>
                  </a:solidFill>
                  <a:latin typeface="Arial" charset="0"/>
                </a:rPr>
                <a:t>Nội</a:t>
              </a:r>
              <a:r>
                <a:rPr lang="en-US" sz="2400" b="1" dirty="0" smtClean="0">
                  <a:solidFill>
                    <a:schemeClr val="bg1"/>
                  </a:solidFill>
                  <a:latin typeface="Arial" charset="0"/>
                </a:rPr>
                <a:t> dung 1</a:t>
              </a:r>
              <a:endParaRPr lang="en-US" sz="2400" b="1" dirty="0">
                <a:solidFill>
                  <a:schemeClr val="bg1"/>
                </a:solidFill>
                <a:latin typeface="Arial" charset="0"/>
              </a:endParaRPr>
            </a:p>
          </p:txBody>
        </p:sp>
      </p:grpSp>
    </p:spTree>
    <p:extLst>
      <p:ext uri="{BB962C8B-B14F-4D97-AF65-F5344CB8AC3E}">
        <p14:creationId xmlns:p14="http://schemas.microsoft.com/office/powerpoint/2010/main" val="23568054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r>
              <a:rPr lang="en-US" sz="11200" b="1" dirty="0" smtClean="0">
                <a:solidFill>
                  <a:srgbClr val="0000FF"/>
                </a:solidFill>
              </a:rPr>
              <a:t> </a:t>
            </a:r>
            <a:endParaRPr lang="en-US" sz="11200"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0" y="1693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TRUY CẬP THÔNG TIN TRÊN INTERNET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16336C16-5CCD-471A-A6C9-53B8EA177AE9}"/>
              </a:ext>
            </a:extLst>
          </p:cNvPr>
          <p:cNvSpPr txBox="1"/>
          <p:nvPr/>
        </p:nvSpPr>
        <p:spPr>
          <a:xfrm>
            <a:off x="31864" y="726596"/>
            <a:ext cx="4246221"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nl-NL"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World Wide Web.</a:t>
            </a:r>
            <a:endPar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2"/>
          <a:srcRect/>
          <a:stretch>
            <a:fillRect/>
          </a:stretch>
        </p:blipFill>
        <p:spPr bwMode="auto">
          <a:xfrm>
            <a:off x="0" y="1413142"/>
            <a:ext cx="12192000" cy="3211369"/>
          </a:xfrm>
          <a:prstGeom prst="rect">
            <a:avLst/>
          </a:prstGeom>
          <a:noFill/>
          <a:ln w="9525">
            <a:noFill/>
            <a:miter lim="800000"/>
            <a:headEnd/>
            <a:tailEnd/>
          </a:ln>
          <a:effectLst/>
        </p:spPr>
      </p:pic>
      <p:sp>
        <p:nvSpPr>
          <p:cNvPr id="1027" name="Rectangle 3"/>
          <p:cNvSpPr>
            <a:spLocks noChangeArrowheads="1"/>
          </p:cNvSpPr>
          <p:nvPr/>
        </p:nvSpPr>
        <p:spPr bwMode="auto">
          <a:xfrm>
            <a:off x="135470" y="4949146"/>
            <a:ext cx="11853333" cy="1815882"/>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Câu</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hỏi</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1: </a:t>
            </a:r>
            <a:r>
              <a:rPr kumimoji="0" lang="nl-NL"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Từ một trang web người đọc có thể di chuyển đến website</a:t>
            </a:r>
          </a:p>
          <a:p>
            <a:pPr marL="0" marR="0" lvl="0" indent="0" algn="just" defTabSz="914400" rtl="0" eaLnBrk="1" fontAlgn="base" latinLnBrk="0" hangingPunct="1">
              <a:spcBef>
                <a:spcPct val="0"/>
              </a:spcBef>
              <a:spcAft>
                <a:spcPct val="0"/>
              </a:spcAft>
              <a:buClrTx/>
              <a:buSzTx/>
              <a:buFontTx/>
              <a:buNone/>
              <a:tabLst/>
            </a:pPr>
            <a:r>
              <a:rPr lang="nl-NL" sz="3200" dirty="0" smtClean="0">
                <a:solidFill>
                  <a:srgbClr val="000000"/>
                </a:solidFill>
                <a:latin typeface="Times New Roman" pitchFamily="18" charset="0"/>
                <a:ea typeface="Arial" pitchFamily="34" charset="0"/>
                <a:cs typeface="Times New Roman" pitchFamily="18" charset="0"/>
              </a:rPr>
              <a:t>		</a:t>
            </a:r>
            <a:r>
              <a:rPr kumimoji="0" lang="nl-NL"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khác được không?</a:t>
            </a:r>
            <a:endParaRPr kumimoji="0" lang="vi-VN"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Câu hỏi 2: WWW là gì? có lợi ích gì?</a:t>
            </a:r>
            <a:endParaRPr kumimoji="0" lang="nl-NL"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Hộp Văn bản 5">
            <a:extLst>
              <a:ext uri="{FF2B5EF4-FFF2-40B4-BE49-F238E27FC236}">
                <a16:creationId xmlns="" xmlns:a16="http://schemas.microsoft.com/office/drawing/2014/main" id="{16336C16-5CCD-471A-A6C9-53B8EA177AE9}"/>
              </a:ext>
            </a:extLst>
          </p:cNvPr>
          <p:cNvSpPr txBox="1"/>
          <p:nvPr/>
        </p:nvSpPr>
        <p:spPr>
          <a:xfrm>
            <a:off x="6372225" y="1250484"/>
            <a:ext cx="5819776" cy="658642"/>
          </a:xfrm>
          <a:prstGeom prst="rect">
            <a:avLst/>
          </a:prstGeom>
          <a:solidFill>
            <a:schemeClr val="accent5">
              <a:lumMod val="20000"/>
              <a:lumOff val="80000"/>
            </a:schemeClr>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7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phút</a:t>
            </a:r>
            <a:endPar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ounded Rectangle 9"/>
          <p:cNvSpPr/>
          <p:nvPr/>
        </p:nvSpPr>
        <p:spPr>
          <a:xfrm>
            <a:off x="3493509" y="1885951"/>
            <a:ext cx="5569528" cy="2632363"/>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err="1" smtClean="0">
                <a:latin typeface="Times New Roman" pitchFamily="18" charset="0"/>
                <a:cs typeface="Times New Roman" pitchFamily="18" charset="0"/>
              </a:rPr>
              <a:t>Mỗi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4 </a:t>
            </a:r>
            <a:r>
              <a:rPr lang="en-US" sz="3200" dirty="0" err="1" smtClean="0">
                <a:latin typeface="Times New Roman" pitchFamily="18" charset="0"/>
                <a:cs typeface="Times New Roman" pitchFamily="18" charset="0"/>
              </a:rPr>
              <a:t>bạn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phụ</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23568054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ox(in)">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27"/>
                                        </p:tgtEl>
                                        <p:attrNameLst>
                                          <p:attrName>style.visibility</p:attrName>
                                        </p:attrNameLst>
                                      </p:cBhvr>
                                      <p:to>
                                        <p:strVal val="visible"/>
                                      </p:to>
                                    </p:set>
                                    <p:anim calcmode="lin" valueType="num">
                                      <p:cBhvr additive="base">
                                        <p:cTn id="16" dur="500" fill="hold"/>
                                        <p:tgtEl>
                                          <p:spTgt spid="1027"/>
                                        </p:tgtEl>
                                        <p:attrNameLst>
                                          <p:attrName>ppt_x</p:attrName>
                                        </p:attrNameLst>
                                      </p:cBhvr>
                                      <p:tavLst>
                                        <p:tav tm="0">
                                          <p:val>
                                            <p:strVal val="#ppt_x"/>
                                          </p:val>
                                        </p:tav>
                                        <p:tav tm="100000">
                                          <p:val>
                                            <p:strVal val="#ppt_x"/>
                                          </p:val>
                                        </p:tav>
                                      </p:tavLst>
                                    </p:anim>
                                    <p:anim calcmode="lin" valueType="num">
                                      <p:cBhvr additive="base">
                                        <p:cTn id="17"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P spid="7" grpId="0"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r>
              <a:rPr lang="en-US" sz="11200" b="1" dirty="0" smtClean="0">
                <a:solidFill>
                  <a:srgbClr val="0000FF"/>
                </a:solidFill>
              </a:rPr>
              <a:t> </a:t>
            </a:r>
            <a:endParaRPr lang="en-US" sz="11200"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0" y="1693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TRUY CẬP THÔNG TIN TRÊN INTERNET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16336C16-5CCD-471A-A6C9-53B8EA177AE9}"/>
              </a:ext>
            </a:extLst>
          </p:cNvPr>
          <p:cNvSpPr txBox="1"/>
          <p:nvPr/>
        </p:nvSpPr>
        <p:spPr>
          <a:xfrm>
            <a:off x="31864" y="726596"/>
            <a:ext cx="4246221"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nl-NL"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World Wide Web.</a:t>
            </a:r>
            <a:endPar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27" name="Rectangle 3"/>
          <p:cNvSpPr>
            <a:spLocks noChangeArrowheads="1"/>
          </p:cNvSpPr>
          <p:nvPr/>
        </p:nvSpPr>
        <p:spPr bwMode="auto">
          <a:xfrm>
            <a:off x="128584" y="1463002"/>
            <a:ext cx="7343775" cy="156966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Câu</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hỏi</a:t>
            </a:r>
            <a:r>
              <a:rPr kumimoji="0" lang="en-US"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1: </a:t>
            </a:r>
            <a:r>
              <a:rPr kumimoji="0" lang="nl-NL"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Từ một trang web người đọc có thể di chuyển đến website khác được không?</a:t>
            </a:r>
            <a:endParaRPr kumimoji="0" lang="vi-VN"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Cloud Callout 8"/>
          <p:cNvSpPr/>
          <p:nvPr/>
        </p:nvSpPr>
        <p:spPr>
          <a:xfrm>
            <a:off x="8239431" y="638115"/>
            <a:ext cx="3952569" cy="2719448"/>
          </a:xfrm>
          <a:prstGeom prst="cloudCallout">
            <a:avLst>
              <a:gd name="adj1" fmla="val -62402"/>
              <a:gd name="adj2" fmla="val 5140"/>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p>
            <a:pPr lvl="0" algn="ctr">
              <a:spcBef>
                <a:spcPts val="1200"/>
              </a:spcBef>
            </a:pPr>
            <a:r>
              <a:rPr lang="nl-NL" sz="2800" dirty="0" smtClean="0">
                <a:solidFill>
                  <a:srgbClr val="4C32B8"/>
                </a:solidFill>
                <a:latin typeface="Times New Roman" pitchFamily="18" charset="0"/>
                <a:cs typeface="Times New Roman" pitchFamily="18" charset="0"/>
              </a:rPr>
              <a:t>Được. Việc di chuyển này là nhờ liên kết giữa các website</a:t>
            </a:r>
          </a:p>
          <a:p>
            <a:pPr algn="ctr"/>
            <a:endParaRPr lang="vi-VN" sz="1600" dirty="0"/>
          </a:p>
        </p:txBody>
      </p:sp>
      <p:sp>
        <p:nvSpPr>
          <p:cNvPr id="12" name="Rounded Rectangular Callout 11"/>
          <p:cNvSpPr/>
          <p:nvPr/>
        </p:nvSpPr>
        <p:spPr>
          <a:xfrm>
            <a:off x="4814118" y="3495181"/>
            <a:ext cx="7306442" cy="3096616"/>
          </a:xfrm>
          <a:prstGeom prst="wedgeRoundRectCallout">
            <a:avLst>
              <a:gd name="adj1" fmla="val -64063"/>
              <a:gd name="adj2" fmla="val -4134"/>
              <a:gd name="adj3" fmla="val 1666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400"/>
              </a:spcAft>
            </a:pPr>
            <a:endParaRPr lang="nl-NL" sz="1200" dirty="0" smtClean="0">
              <a:latin typeface="Times New Roman" pitchFamily="18" charset="0"/>
              <a:cs typeface="Times New Roman" pitchFamily="18" charset="0"/>
            </a:endParaRPr>
          </a:p>
          <a:p>
            <a:pPr algn="just">
              <a:spcBef>
                <a:spcPts val="1200"/>
              </a:spcBef>
              <a:spcAft>
                <a:spcPts val="400"/>
              </a:spcAft>
            </a:pPr>
            <a:r>
              <a:rPr lang="nl-NL" sz="3200" dirty="0" smtClean="0">
                <a:latin typeface="Times New Roman" pitchFamily="18" charset="0"/>
                <a:cs typeface="Times New Roman" pitchFamily="18" charset="0"/>
              </a:rPr>
              <a:t>- www là mạng lưới các website trên internet và được liên kết với nhau.</a:t>
            </a:r>
            <a:endParaRPr lang="vi-VN" sz="3200" dirty="0" smtClean="0">
              <a:latin typeface="Times New Roman" pitchFamily="18" charset="0"/>
              <a:cs typeface="Times New Roman" pitchFamily="18" charset="0"/>
            </a:endParaRPr>
          </a:p>
          <a:p>
            <a:pPr algn="just">
              <a:spcBef>
                <a:spcPts val="400"/>
              </a:spcBef>
              <a:spcAft>
                <a:spcPts val="400"/>
              </a:spcAft>
            </a:pPr>
            <a:r>
              <a:rPr lang="vi-VN" sz="3200" dirty="0" smtClean="0">
                <a:latin typeface="Times New Roman" pitchFamily="18" charset="0"/>
                <a:cs typeface="Times New Roman" pitchFamily="18" charset="0"/>
              </a:rPr>
              <a:t>- </a:t>
            </a:r>
            <a:r>
              <a:rPr lang="nl-NL" sz="3200" dirty="0" smtClean="0">
                <a:latin typeface="Times New Roman" pitchFamily="18" charset="0"/>
                <a:cs typeface="Times New Roman" pitchFamily="18" charset="0"/>
              </a:rPr>
              <a:t>www giúp tìm kiếm và thu thập thông tin. Chia sẻ suy nghĩ và khám phá của mình với mọi người. </a:t>
            </a:r>
            <a:endParaRPr lang="vi-VN" sz="3200" dirty="0" smtClean="0">
              <a:latin typeface="Times New Roman" pitchFamily="18" charset="0"/>
              <a:cs typeface="Times New Roman" pitchFamily="18" charset="0"/>
            </a:endParaRPr>
          </a:p>
          <a:p>
            <a:pPr algn="just"/>
            <a:endParaRPr lang="vi-VN" sz="2000" dirty="0"/>
          </a:p>
        </p:txBody>
      </p:sp>
      <p:sp>
        <p:nvSpPr>
          <p:cNvPr id="11" name="Rectangle 3"/>
          <p:cNvSpPr>
            <a:spLocks noChangeArrowheads="1"/>
          </p:cNvSpPr>
          <p:nvPr/>
        </p:nvSpPr>
        <p:spPr bwMode="auto">
          <a:xfrm>
            <a:off x="125937" y="4972050"/>
            <a:ext cx="4146022" cy="11798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spcBef>
                <a:spcPts val="400"/>
              </a:spcBef>
              <a:spcAft>
                <a:spcPts val="400"/>
              </a:spcAft>
              <a:buClrTx/>
              <a:buSzTx/>
              <a:buFontTx/>
              <a:buNone/>
              <a:tabLst/>
            </a:pPr>
            <a:r>
              <a:rPr kumimoji="0" lang="nl-NL"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Câu hỏi 2: WWW là gì?</a:t>
            </a:r>
          </a:p>
          <a:p>
            <a:pPr marL="0" marR="0" lvl="0" indent="0" algn="just" defTabSz="914400" rtl="0" eaLnBrk="0" fontAlgn="base" latinLnBrk="0" hangingPunct="0">
              <a:spcBef>
                <a:spcPts val="400"/>
              </a:spcBef>
              <a:spcAft>
                <a:spcPts val="400"/>
              </a:spcAft>
              <a:buClrTx/>
              <a:buSzTx/>
              <a:buFontTx/>
              <a:buNone/>
              <a:tabLst/>
            </a:pPr>
            <a:r>
              <a:rPr kumimoji="0" lang="nl-NL" sz="32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có lợi ích gì?</a:t>
            </a:r>
            <a:endParaRPr kumimoji="0" lang="nl-NL"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568054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r>
              <a:rPr lang="en-US" sz="11200" b="1" dirty="0" smtClean="0">
                <a:solidFill>
                  <a:srgbClr val="0000FF"/>
                </a:solidFill>
              </a:rPr>
              <a:t> </a:t>
            </a:r>
            <a:endParaRPr lang="en-US" sz="11200"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0" y="1693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TRUY CẬP THÔNG TIN TRÊN INTERNET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16336C16-5CCD-471A-A6C9-53B8EA177AE9}"/>
              </a:ext>
            </a:extLst>
          </p:cNvPr>
          <p:cNvSpPr txBox="1"/>
          <p:nvPr/>
        </p:nvSpPr>
        <p:spPr>
          <a:xfrm>
            <a:off x="0" y="997529"/>
            <a:ext cx="4246221"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nl-NL"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World Wide Web.</a:t>
            </a:r>
            <a:endPar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27" name="Rectangle 3"/>
          <p:cNvSpPr>
            <a:spLocks noChangeArrowheads="1"/>
          </p:cNvSpPr>
          <p:nvPr/>
        </p:nvSpPr>
        <p:spPr bwMode="auto">
          <a:xfrm>
            <a:off x="575732" y="1930415"/>
            <a:ext cx="11006667" cy="1077218"/>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3200" dirty="0" smtClean="0">
                <a:latin typeface="Times New Roman" pitchFamily="18" charset="0"/>
                <a:cs typeface="Times New Roman" pitchFamily="18" charset="0"/>
              </a:rPr>
              <a:t>World Wide Web (gọi tắt là Web, viết tắt là WWW) là mạng lưới các website trên internet và được liên kết với nhau.</a:t>
            </a:r>
            <a:endParaRPr lang="vi-VN" sz="3200" dirty="0" smtClean="0">
              <a:latin typeface="Times New Roman" pitchFamily="18" charset="0"/>
              <a:cs typeface="Times New Roman" pitchFamily="18" charset="0"/>
            </a:endParaRPr>
          </a:p>
        </p:txBody>
      </p:sp>
      <p:sp>
        <p:nvSpPr>
          <p:cNvPr id="20486" name="AutoShape 6" descr="Tổng hợp 5000 ảnh động tuyển chọn cực đẹp cho Powerpoint | CTU - Cộng đồng  Sinh viên Đại học Cần Th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488" name="AutoShape 8" descr="https://lh3.googleusercontent.com/-myzuBQYzdNY/WsHEwG81ulI/AAAAAAAABHs/jqYtA6G5fy4nkhWRm_1ucMihbvJShBY1gCHMYCw/1-mau_slide_powerpoint_dep_ctu.vn_(1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0" name="Picture 9" descr="anh d.gif"/>
          <p:cNvPicPr>
            <a:picLocks noChangeAspect="1"/>
          </p:cNvPicPr>
          <p:nvPr/>
        </p:nvPicPr>
        <p:blipFill>
          <a:blip r:embed="rId2"/>
          <a:stretch>
            <a:fillRect/>
          </a:stretch>
        </p:blipFill>
        <p:spPr>
          <a:xfrm>
            <a:off x="10801880" y="677332"/>
            <a:ext cx="1111250" cy="846667"/>
          </a:xfrm>
          <a:prstGeom prst="rect">
            <a:avLst/>
          </a:prstGeom>
        </p:spPr>
      </p:pic>
      <p:sp>
        <p:nvSpPr>
          <p:cNvPr id="9" name="Cloud 8">
            <a:hlinkClick r:id="rId3" action="ppaction://hlinkfile"/>
          </p:cNvPr>
          <p:cNvSpPr/>
          <p:nvPr/>
        </p:nvSpPr>
        <p:spPr>
          <a:xfrm>
            <a:off x="9362209" y="2425742"/>
            <a:ext cx="1205346" cy="58189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video</a:t>
            </a:r>
          </a:p>
        </p:txBody>
      </p:sp>
    </p:spTree>
    <p:extLst>
      <p:ext uri="{BB962C8B-B14F-4D97-AF65-F5344CB8AC3E}">
        <p14:creationId xmlns:p14="http://schemas.microsoft.com/office/powerpoint/2010/main" val="23568054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barn(inVertical)">
                                      <p:cBhvr>
                                        <p:cTn id="7" dur="500"/>
                                        <p:tgtEl>
                                          <p:spTgt spid="1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0" y="16934"/>
            <a:ext cx="12192000" cy="800219"/>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4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a:t>
            </a:r>
            <a:r>
              <a:rPr lang="en-US" sz="4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Truy</a:t>
            </a:r>
            <a:r>
              <a:rPr lang="en-US" sz="4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cập</a:t>
            </a:r>
            <a:r>
              <a:rPr lang="en-US" sz="4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trên</a:t>
            </a:r>
            <a:r>
              <a:rPr lang="en-US" sz="4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Internet  </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16336C16-5CCD-471A-A6C9-53B8EA177AE9}"/>
              </a:ext>
            </a:extLst>
          </p:cNvPr>
          <p:cNvSpPr txBox="1"/>
          <p:nvPr/>
        </p:nvSpPr>
        <p:spPr>
          <a:xfrm>
            <a:off x="31864" y="786346"/>
            <a:ext cx="4246221"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duyệt</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web.</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186145" y="1785933"/>
            <a:ext cx="7143748" cy="1077218"/>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err="1" smtClean="0">
                <a:latin typeface="Times New Roman" pitchFamily="18" charset="0"/>
                <a:cs typeface="Times New Roman" pitchFamily="18" charset="0"/>
              </a:rPr>
              <a:t>Thảo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(10 </a:t>
            </a:r>
            <a:r>
              <a:rPr lang="en-US" sz="3200" dirty="0" err="1" smtClean="0">
                <a:latin typeface="Times New Roman" pitchFamily="18" charset="0"/>
                <a:cs typeface="Times New Roman" pitchFamily="18" charset="0"/>
              </a:rPr>
              <a:t>phút</a:t>
            </a:r>
            <a:r>
              <a:rPr lang="en-US" sz="3200" dirty="0" smtClean="0">
                <a:latin typeface="Times New Roman" pitchFamily="18" charset="0"/>
                <a:cs typeface="Times New Roman" pitchFamily="18" charset="0"/>
              </a:rPr>
              <a:t>)</a:t>
            </a:r>
          </a:p>
          <a:p>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phiếu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endParaRPr lang="vi-VN" sz="3200" dirty="0" smtClean="0">
              <a:latin typeface="Times New Roman" pitchFamily="18" charset="0"/>
              <a:cs typeface="Times New Roman" pitchFamily="18" charset="0"/>
            </a:endParaRPr>
          </a:p>
        </p:txBody>
      </p:sp>
      <p:graphicFrame>
        <p:nvGraphicFramePr>
          <p:cNvPr id="13" name="Table 12"/>
          <p:cNvGraphicFramePr>
            <a:graphicFrameLocks noGrp="1"/>
          </p:cNvGraphicFramePr>
          <p:nvPr/>
        </p:nvGraphicFramePr>
        <p:xfrm>
          <a:off x="257184" y="1384172"/>
          <a:ext cx="11812589" cy="5459540"/>
        </p:xfrm>
        <a:graphic>
          <a:graphicData uri="http://schemas.openxmlformats.org/drawingml/2006/table">
            <a:tbl>
              <a:tblPr firstRow="1" bandRow="1">
                <a:solidFill>
                  <a:schemeClr val="accent1">
                    <a:lumMod val="75000"/>
                  </a:schemeClr>
                </a:solidFill>
                <a:tableStyleId>{5C22544A-7EE6-4342-B048-85BDC9FD1C3A}</a:tableStyleId>
              </a:tblPr>
              <a:tblGrid>
                <a:gridCol w="5668963"/>
                <a:gridCol w="6143626"/>
              </a:tblGrid>
              <a:tr h="671252">
                <a:tc gridSpan="2">
                  <a:txBody>
                    <a:bodyPr/>
                    <a:lstStyle/>
                    <a:p>
                      <a:pPr algn="ctr"/>
                      <a:r>
                        <a:rPr lang="en-US" sz="3100" dirty="0" smtClean="0">
                          <a:solidFill>
                            <a:sysClr val="windowText" lastClr="000000"/>
                          </a:solidFill>
                          <a:latin typeface="Times New Roman" pitchFamily="18" charset="0"/>
                          <a:cs typeface="Times New Roman" pitchFamily="18" charset="0"/>
                        </a:rPr>
                        <a:t>PHIẾU</a:t>
                      </a:r>
                      <a:r>
                        <a:rPr lang="en-US" sz="3100" baseline="0" dirty="0" smtClean="0">
                          <a:solidFill>
                            <a:sysClr val="windowText" lastClr="000000"/>
                          </a:solidFill>
                          <a:latin typeface="Times New Roman" pitchFamily="18" charset="0"/>
                          <a:cs typeface="Times New Roman" pitchFamily="18" charset="0"/>
                        </a:rPr>
                        <a:t> HỌC TẬP</a:t>
                      </a:r>
                      <a:endParaRPr lang="vi-VN" sz="31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tc>
              </a:tr>
              <a:tr h="1589912">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3100" dirty="0" err="1" smtClean="0">
                          <a:solidFill>
                            <a:sysClr val="windowText" lastClr="000000"/>
                          </a:solidFill>
                          <a:latin typeface="Times New Roman" pitchFamily="18" charset="0"/>
                          <a:cs typeface="Times New Roman" pitchFamily="18" charset="0"/>
                        </a:rPr>
                        <a:t>Em</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cần</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những</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thiết</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bị</a:t>
                      </a:r>
                      <a:r>
                        <a:rPr lang="en-US" sz="3100" dirty="0" smtClean="0">
                          <a:solidFill>
                            <a:sysClr val="windowText" lastClr="000000"/>
                          </a:solidFill>
                          <a:latin typeface="Times New Roman" pitchFamily="18" charset="0"/>
                          <a:cs typeface="Times New Roman" pitchFamily="18" charset="0"/>
                        </a:rPr>
                        <a:t> hay </a:t>
                      </a:r>
                      <a:r>
                        <a:rPr lang="en-US" sz="3100" dirty="0" err="1" smtClean="0">
                          <a:solidFill>
                            <a:sysClr val="windowText" lastClr="000000"/>
                          </a:solidFill>
                          <a:latin typeface="Times New Roman" pitchFamily="18" charset="0"/>
                          <a:cs typeface="Times New Roman" pitchFamily="18" charset="0"/>
                        </a:rPr>
                        <a:t>phần</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mềm</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nào</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để</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truy</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cập</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thông</a:t>
                      </a:r>
                      <a:r>
                        <a:rPr lang="en-US" sz="3100" dirty="0" smtClean="0">
                          <a:solidFill>
                            <a:sysClr val="windowText" lastClr="000000"/>
                          </a:solidFill>
                          <a:latin typeface="Times New Roman" pitchFamily="18" charset="0"/>
                          <a:cs typeface="Times New Roman" pitchFamily="18" charset="0"/>
                        </a:rPr>
                        <a:t> tin </a:t>
                      </a:r>
                      <a:r>
                        <a:rPr lang="en-US" sz="3100" dirty="0" err="1" smtClean="0">
                          <a:solidFill>
                            <a:sysClr val="windowText" lastClr="000000"/>
                          </a:solidFill>
                          <a:latin typeface="Times New Roman" pitchFamily="18" charset="0"/>
                          <a:cs typeface="Times New Roman" pitchFamily="18" charset="0"/>
                        </a:rPr>
                        <a:t>trên</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các</a:t>
                      </a:r>
                      <a:r>
                        <a:rPr lang="en-US" sz="3100" dirty="0" smtClean="0">
                          <a:solidFill>
                            <a:sysClr val="windowText" lastClr="000000"/>
                          </a:solidFill>
                          <a:latin typeface="Times New Roman" pitchFamily="18" charset="0"/>
                          <a:cs typeface="Times New Roman" pitchFamily="18" charset="0"/>
                        </a:rPr>
                        <a:t> website?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1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r>
              <a:tr h="12030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100" dirty="0" err="1" smtClean="0">
                          <a:latin typeface="Times New Roman" pitchFamily="18" charset="0"/>
                          <a:cs typeface="Times New Roman" pitchFamily="18" charset="0"/>
                        </a:rPr>
                        <a:t>Em</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đã</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biết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hoặc</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từng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sử</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dụng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các</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trình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duyệt</a:t>
                      </a:r>
                      <a:r>
                        <a:rPr lang="en-US" sz="3100" dirty="0" smtClean="0">
                          <a:latin typeface="Times New Roman" pitchFamily="18" charset="0"/>
                          <a:cs typeface="Times New Roman" pitchFamily="18" charset="0"/>
                        </a:rPr>
                        <a:t> web </a:t>
                      </a:r>
                      <a:r>
                        <a:rPr lang="en-US" sz="3100" dirty="0" err="1" smtClean="0">
                          <a:latin typeface="Times New Roman" pitchFamily="18" charset="0"/>
                          <a:cs typeface="Times New Roman" pitchFamily="18" charset="0"/>
                        </a:rPr>
                        <a:t>nào</a:t>
                      </a:r>
                      <a:r>
                        <a:rPr lang="en-US" sz="3100" dirty="0" smtClean="0">
                          <a:latin typeface="Times New Roman" pitchFamily="18" charset="0"/>
                          <a:cs typeface="Times New Roman" pitchFamily="18" charset="0"/>
                        </a:rPr>
                        <a:t>?</a:t>
                      </a:r>
                      <a:endParaRPr lang="en-US" sz="3100" dirty="0" smtClean="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1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r>
              <a:tr h="19953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100" dirty="0" err="1" smtClean="0">
                          <a:latin typeface="Times New Roman" pitchFamily="18" charset="0"/>
                          <a:cs typeface="Times New Roman" pitchFamily="18" charset="0"/>
                        </a:rPr>
                        <a:t>Trình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duyệt</a:t>
                      </a:r>
                      <a:r>
                        <a:rPr lang="en-US" sz="3100" dirty="0" smtClean="0">
                          <a:latin typeface="Times New Roman" pitchFamily="18" charset="0"/>
                          <a:cs typeface="Times New Roman" pitchFamily="18" charset="0"/>
                        </a:rPr>
                        <a:t> web </a:t>
                      </a:r>
                      <a:r>
                        <a:rPr lang="en-US" sz="3100" dirty="0" err="1" smtClean="0">
                          <a:latin typeface="Times New Roman" pitchFamily="18" charset="0"/>
                          <a:cs typeface="Times New Roman" pitchFamily="18" charset="0"/>
                        </a:rPr>
                        <a:t>có</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lợi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ích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gì</a:t>
                      </a:r>
                      <a:r>
                        <a:rPr lang="en-US" sz="3100" dirty="0" smtClean="0">
                          <a:latin typeface="Times New Roman" pitchFamily="18" charset="0"/>
                          <a:cs typeface="Times New Roman" pitchFamily="18" charset="0"/>
                        </a:rPr>
                        <a:t>?</a:t>
                      </a:r>
                      <a:endParaRPr lang="en-US" sz="3100" dirty="0" smtClean="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1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r>
            </a:tbl>
          </a:graphicData>
        </a:graphic>
      </p:graphicFrame>
      <p:sp>
        <p:nvSpPr>
          <p:cNvPr id="15" name="TextBox 14"/>
          <p:cNvSpPr txBox="1"/>
          <p:nvPr/>
        </p:nvSpPr>
        <p:spPr>
          <a:xfrm>
            <a:off x="5943600" y="2257429"/>
            <a:ext cx="6029325" cy="1046440"/>
          </a:xfrm>
          <a:prstGeom prst="rect">
            <a:avLst/>
          </a:prstGeom>
          <a:noFill/>
        </p:spPr>
        <p:txBody>
          <a:bodyPr wrap="square" rtlCol="0">
            <a:spAutoFit/>
          </a:bodyPr>
          <a:lstStyle/>
          <a:p>
            <a:r>
              <a:rPr lang="en-US" sz="3100" dirty="0" err="1" smtClean="0">
                <a:solidFill>
                  <a:sysClr val="windowText" lastClr="000000"/>
                </a:solidFill>
                <a:latin typeface="Times New Roman" pitchFamily="18" charset="0"/>
                <a:cs typeface="Times New Roman" pitchFamily="18" charset="0"/>
              </a:rPr>
              <a:t>Máy</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tính</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thiết</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bị</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di</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động</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có</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kết</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nối</a:t>
            </a:r>
            <a:r>
              <a:rPr lang="en-US" sz="3100" dirty="0" smtClean="0">
                <a:solidFill>
                  <a:sysClr val="windowText" lastClr="000000"/>
                </a:solidFill>
                <a:latin typeface="Times New Roman" pitchFamily="18" charset="0"/>
                <a:cs typeface="Times New Roman" pitchFamily="18" charset="0"/>
              </a:rPr>
              <a:t> Internet, </a:t>
            </a:r>
            <a:r>
              <a:rPr lang="en-US" sz="3100" dirty="0" err="1" smtClean="0">
                <a:solidFill>
                  <a:sysClr val="windowText" lastClr="000000"/>
                </a:solidFill>
                <a:latin typeface="Times New Roman" pitchFamily="18" charset="0"/>
                <a:cs typeface="Times New Roman" pitchFamily="18" charset="0"/>
              </a:rPr>
              <a:t>phần</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mềm</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trình</a:t>
            </a:r>
            <a:r>
              <a:rPr lang="en-US" sz="3100" dirty="0" smtClean="0">
                <a:solidFill>
                  <a:sysClr val="windowText" lastClr="000000"/>
                </a:solidFill>
                <a:latin typeface="Times New Roman" pitchFamily="18" charset="0"/>
                <a:cs typeface="Times New Roman" pitchFamily="18" charset="0"/>
              </a:rPr>
              <a:t> </a:t>
            </a:r>
            <a:r>
              <a:rPr lang="en-US" sz="3100" dirty="0" err="1" smtClean="0">
                <a:solidFill>
                  <a:sysClr val="windowText" lastClr="000000"/>
                </a:solidFill>
                <a:latin typeface="Times New Roman" pitchFamily="18" charset="0"/>
                <a:cs typeface="Times New Roman" pitchFamily="18" charset="0"/>
              </a:rPr>
              <a:t>duyệt</a:t>
            </a:r>
            <a:r>
              <a:rPr lang="en-US" sz="3100" dirty="0" smtClean="0">
                <a:solidFill>
                  <a:sysClr val="windowText" lastClr="000000"/>
                </a:solidFill>
                <a:latin typeface="Times New Roman" pitchFamily="18" charset="0"/>
                <a:cs typeface="Times New Roman" pitchFamily="18" charset="0"/>
              </a:rPr>
              <a:t> web </a:t>
            </a:r>
            <a:endParaRPr lang="vi-VN" sz="3100" dirty="0" smtClean="0">
              <a:solidFill>
                <a:sysClr val="windowText" lastClr="000000"/>
              </a:solidFill>
              <a:latin typeface="Times New Roman" pitchFamily="18" charset="0"/>
              <a:cs typeface="Times New Roman" pitchFamily="18" charset="0"/>
            </a:endParaRPr>
          </a:p>
        </p:txBody>
      </p:sp>
      <p:sp>
        <p:nvSpPr>
          <p:cNvPr id="17" name="TextBox 16"/>
          <p:cNvSpPr txBox="1"/>
          <p:nvPr/>
        </p:nvSpPr>
        <p:spPr>
          <a:xfrm>
            <a:off x="5986463" y="4872048"/>
            <a:ext cx="6000750" cy="2000548"/>
          </a:xfrm>
          <a:prstGeom prst="rect">
            <a:avLst/>
          </a:prstGeom>
          <a:noFill/>
        </p:spPr>
        <p:txBody>
          <a:bodyPr wrap="square" rtlCol="0">
            <a:spAutoFit/>
          </a:bodyPr>
          <a:lstStyle/>
          <a:p>
            <a:pPr algn="just"/>
            <a:r>
              <a:rPr lang="en-US" sz="3100" dirty="0" err="1" smtClean="0">
                <a:latin typeface="Times New Roman" pitchFamily="18" charset="0"/>
                <a:cs typeface="Times New Roman" pitchFamily="18" charset="0"/>
              </a:rPr>
              <a:t>Truy</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xuất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các</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trang</a:t>
            </a:r>
            <a:r>
              <a:rPr lang="en-US" sz="3100" dirty="0" smtClean="0">
                <a:latin typeface="Times New Roman" pitchFamily="18" charset="0"/>
                <a:cs typeface="Times New Roman" pitchFamily="18" charset="0"/>
              </a:rPr>
              <a:t> web, </a:t>
            </a:r>
            <a:r>
              <a:rPr lang="en-US" sz="3100" dirty="0" err="1" smtClean="0">
                <a:latin typeface="Times New Roman" pitchFamily="18" charset="0"/>
                <a:cs typeface="Times New Roman" pitchFamily="18" charset="0"/>
              </a:rPr>
              <a:t>kích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hoạt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các</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liên</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kết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để</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xem</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hình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ảnh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âm</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thanh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hoặc</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chuyển</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đến</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các</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trang</a:t>
            </a:r>
            <a:r>
              <a:rPr lang="en-US" sz="3100" dirty="0" smtClean="0">
                <a:latin typeface="Times New Roman" pitchFamily="18" charset="0"/>
                <a:cs typeface="Times New Roman" pitchFamily="18" charset="0"/>
              </a:rPr>
              <a:t> web </a:t>
            </a:r>
            <a:r>
              <a:rPr lang="en-US" sz="3100" dirty="0" err="1" smtClean="0">
                <a:latin typeface="Times New Roman" pitchFamily="18" charset="0"/>
                <a:cs typeface="Times New Roman" pitchFamily="18" charset="0"/>
              </a:rPr>
              <a:t>khác</a:t>
            </a:r>
            <a:r>
              <a:rPr lang="en-US" sz="3100" dirty="0" smtClean="0">
                <a:latin typeface="Times New Roman" pitchFamily="18" charset="0"/>
                <a:cs typeface="Times New Roman" pitchFamily="18" charset="0"/>
              </a:rPr>
              <a:t>.</a:t>
            </a:r>
            <a:endParaRPr lang="vi-VN" sz="3100" dirty="0">
              <a:solidFill>
                <a:sysClr val="windowText" lastClr="000000"/>
              </a:solidFill>
              <a:latin typeface="Times New Roman" pitchFamily="18" charset="0"/>
              <a:cs typeface="Times New Roman" pitchFamily="18" charset="0"/>
            </a:endParaRPr>
          </a:p>
        </p:txBody>
      </p:sp>
      <p:grpSp>
        <p:nvGrpSpPr>
          <p:cNvPr id="24" name="Group 23"/>
          <p:cNvGrpSpPr/>
          <p:nvPr/>
        </p:nvGrpSpPr>
        <p:grpSpPr>
          <a:xfrm>
            <a:off x="5957881" y="3629026"/>
            <a:ext cx="5786437" cy="1178594"/>
            <a:chOff x="5957881" y="3629026"/>
            <a:chExt cx="5786437" cy="1178594"/>
          </a:xfrm>
        </p:grpSpPr>
        <p:sp>
          <p:nvSpPr>
            <p:cNvPr id="16" name="TextBox 15"/>
            <p:cNvSpPr txBox="1"/>
            <p:nvPr/>
          </p:nvSpPr>
          <p:spPr>
            <a:xfrm>
              <a:off x="5957881" y="3671891"/>
              <a:ext cx="5786437" cy="1046440"/>
            </a:xfrm>
            <a:prstGeom prst="rect">
              <a:avLst/>
            </a:prstGeom>
            <a:noFill/>
          </p:spPr>
          <p:txBody>
            <a:bodyPr wrap="square" rtlCol="0">
              <a:spAutoFit/>
            </a:bodyPr>
            <a:lstStyle/>
            <a:p>
              <a:r>
                <a:rPr lang="en-US" sz="3100" dirty="0" smtClean="0">
                  <a:solidFill>
                    <a:sysClr val="windowText" lastClr="000000"/>
                  </a:solidFill>
                  <a:latin typeface="Times New Roman" pitchFamily="18" charset="0"/>
                  <a:cs typeface="Times New Roman" pitchFamily="18" charset="0"/>
                </a:rPr>
                <a:t>Google</a:t>
              </a:r>
              <a:r>
                <a:rPr lang="en-US" sz="3100" dirty="0" smtClean="0">
                  <a:latin typeface="Times New Roman" pitchFamily="18" charset="0"/>
                  <a:cs typeface="Times New Roman" pitchFamily="18" charset="0"/>
                </a:rPr>
                <a:t> Chrome ,         . Mozilla </a:t>
              </a:r>
              <a:r>
                <a:rPr lang="en-US" sz="3100" dirty="0" err="1" smtClean="0">
                  <a:latin typeface="Times New Roman" pitchFamily="18" charset="0"/>
                  <a:cs typeface="Times New Roman" pitchFamily="18" charset="0"/>
                </a:rPr>
                <a:t>FireFox</a:t>
              </a:r>
              <a:r>
                <a:rPr lang="en-US" sz="3100" dirty="0" smtClean="0">
                  <a:latin typeface="Times New Roman" pitchFamily="18" charset="0"/>
                  <a:cs typeface="Times New Roman" pitchFamily="18" charset="0"/>
                </a:rPr>
                <a:t>                , </a:t>
              </a:r>
              <a:r>
                <a:rPr lang="en-US" sz="3100" dirty="0" err="1" smtClean="0">
                  <a:latin typeface="Times New Roman" pitchFamily="18" charset="0"/>
                  <a:cs typeface="Times New Roman" pitchFamily="18" charset="0"/>
                </a:rPr>
                <a:t>Cốc</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Cốc</a:t>
              </a:r>
              <a:r>
                <a:rPr lang="en-US" sz="3100" dirty="0" smtClean="0">
                  <a:latin typeface="Times New Roman" pitchFamily="18" charset="0"/>
                  <a:cs typeface="Times New Roman" pitchFamily="18" charset="0"/>
                </a:rPr>
                <a:t> </a:t>
              </a:r>
              <a:endParaRPr lang="vi-VN" sz="3100" dirty="0" smtClean="0">
                <a:solidFill>
                  <a:sysClr val="windowText" lastClr="000000"/>
                </a:solidFill>
                <a:latin typeface="Times New Roman" pitchFamily="18" charset="0"/>
                <a:cs typeface="Times New Roman" pitchFamily="18" charset="0"/>
              </a:endParaRPr>
            </a:p>
          </p:txBody>
        </p:sp>
        <p:pic>
          <p:nvPicPr>
            <p:cNvPr id="45058" name="Picture 2"/>
            <p:cNvPicPr>
              <a:picLocks noChangeAspect="1" noChangeArrowheads="1"/>
            </p:cNvPicPr>
            <p:nvPr/>
          </p:nvPicPr>
          <p:blipFill>
            <a:blip r:embed="rId2"/>
            <a:srcRect/>
            <a:stretch>
              <a:fillRect/>
            </a:stretch>
          </p:blipFill>
          <p:spPr bwMode="auto">
            <a:xfrm>
              <a:off x="8682039" y="3629026"/>
              <a:ext cx="704850" cy="654504"/>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a:srcRect/>
            <a:stretch>
              <a:fillRect/>
            </a:stretch>
          </p:blipFill>
          <p:spPr bwMode="auto">
            <a:xfrm>
              <a:off x="7681913" y="4081463"/>
              <a:ext cx="790575" cy="726157"/>
            </a:xfrm>
            <a:prstGeom prst="rect">
              <a:avLst/>
            </a:prstGeom>
            <a:noFill/>
            <a:ln w="9525">
              <a:noFill/>
              <a:miter lim="800000"/>
              <a:headEnd/>
              <a:tailEnd/>
            </a:ln>
            <a:effectLst/>
          </p:spPr>
        </p:pic>
        <p:pic>
          <p:nvPicPr>
            <p:cNvPr id="45060" name="Picture 4"/>
            <p:cNvPicPr>
              <a:picLocks noChangeAspect="1" noChangeArrowheads="1"/>
            </p:cNvPicPr>
            <p:nvPr/>
          </p:nvPicPr>
          <p:blipFill>
            <a:blip r:embed="rId4"/>
            <a:srcRect/>
            <a:stretch>
              <a:fillRect/>
            </a:stretch>
          </p:blipFill>
          <p:spPr bwMode="auto">
            <a:xfrm>
              <a:off x="10572746" y="4171947"/>
              <a:ext cx="542925" cy="514350"/>
            </a:xfrm>
            <a:prstGeom prst="rect">
              <a:avLst/>
            </a:prstGeom>
            <a:noFill/>
            <a:ln w="9525">
              <a:noFill/>
              <a:miter lim="800000"/>
              <a:headEnd/>
              <a:tailEnd/>
            </a:ln>
            <a:effectLst/>
          </p:spPr>
        </p:pic>
      </p:grpSp>
    </p:spTree>
    <p:extLst>
      <p:ext uri="{BB962C8B-B14F-4D97-AF65-F5344CB8AC3E}">
        <p14:creationId xmlns:p14="http://schemas.microsoft.com/office/powerpoint/2010/main" val="23568054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r>
              <a:rPr lang="en-US" sz="11200" b="1" dirty="0" smtClean="0">
                <a:solidFill>
                  <a:srgbClr val="0000FF"/>
                </a:solidFill>
              </a:rPr>
              <a:t> </a:t>
            </a:r>
            <a:endParaRPr lang="en-US" sz="11200"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0" y="1693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TRUY CẬP THÔNG TIN TRÊN INTERNET </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16336C16-5CCD-471A-A6C9-53B8EA177AE9}"/>
              </a:ext>
            </a:extLst>
          </p:cNvPr>
          <p:cNvSpPr txBox="1"/>
          <p:nvPr/>
        </p:nvSpPr>
        <p:spPr>
          <a:xfrm>
            <a:off x="0" y="997529"/>
            <a:ext cx="4246221"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nl-NL"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World Wide Web.</a:t>
            </a:r>
            <a:endPar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27" name="Rectangle 3"/>
          <p:cNvSpPr>
            <a:spLocks noChangeArrowheads="1"/>
          </p:cNvSpPr>
          <p:nvPr/>
        </p:nvSpPr>
        <p:spPr bwMode="auto">
          <a:xfrm>
            <a:off x="561456" y="3959241"/>
            <a:ext cx="11006667" cy="1077218"/>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dirty="0" err="1" smtClean="0">
                <a:latin typeface="Times New Roman" panose="02020603050405020304" pitchFamily="18" charset="0"/>
                <a:cs typeface="Times New Roman" panose="02020603050405020304" pitchFamily="18" charset="0"/>
              </a:rPr>
              <a:t>Trình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duyệt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mềm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truy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nội</a:t>
            </a:r>
            <a:r>
              <a:rPr lang="en-US" sz="3200" dirty="0" smtClean="0">
                <a:latin typeface="Times New Roman" panose="02020603050405020304" pitchFamily="18" charset="0"/>
                <a:cs typeface="Times New Roman" panose="02020603050405020304" pitchFamily="18" charset="0"/>
              </a:rPr>
              <a:t> dung website .</a:t>
            </a:r>
            <a:endParaRPr lang="en-US" sz="3200" dirty="0">
              <a:latin typeface="Times New Roman" panose="02020603050405020304" pitchFamily="18" charset="0"/>
              <a:cs typeface="Times New Roman" panose="02020603050405020304" pitchFamily="18" charset="0"/>
            </a:endParaRPr>
          </a:p>
        </p:txBody>
      </p:sp>
      <p:sp>
        <p:nvSpPr>
          <p:cNvPr id="20486" name="AutoShape 6" descr="Tổng hợp 5000 ảnh động tuyển chọn cực đẹp cho Powerpoint | CTU - Cộng đồng  Sinh viên Đại học Cần Th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488" name="AutoShape 8" descr="https://lh3.googleusercontent.com/-myzuBQYzdNY/WsHEwG81ulI/AAAAAAAABHs/jqYtA6G5fy4nkhWRm_1ucMihbvJShBY1gCHMYCw/1-mau_slide_powerpoint_dep_ctu.vn_(1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0" name="Picture 9" descr="anh d.gif"/>
          <p:cNvPicPr>
            <a:picLocks noChangeAspect="1"/>
          </p:cNvPicPr>
          <p:nvPr/>
        </p:nvPicPr>
        <p:blipFill>
          <a:blip r:embed="rId2"/>
          <a:stretch>
            <a:fillRect/>
          </a:stretch>
        </p:blipFill>
        <p:spPr>
          <a:xfrm>
            <a:off x="10801880" y="677332"/>
            <a:ext cx="1111250" cy="846667"/>
          </a:xfrm>
          <a:prstGeom prst="rect">
            <a:avLst/>
          </a:prstGeom>
        </p:spPr>
      </p:pic>
      <p:sp>
        <p:nvSpPr>
          <p:cNvPr id="9" name="Hộp Văn bản 5">
            <a:extLst>
              <a:ext uri="{FF2B5EF4-FFF2-40B4-BE49-F238E27FC236}">
                <a16:creationId xmlns="" xmlns:a16="http://schemas.microsoft.com/office/drawing/2014/main" id="{16336C16-5CCD-471A-A6C9-53B8EA177AE9}"/>
              </a:ext>
            </a:extLst>
          </p:cNvPr>
          <p:cNvSpPr txBox="1"/>
          <p:nvPr/>
        </p:nvSpPr>
        <p:spPr>
          <a:xfrm>
            <a:off x="171451" y="3226380"/>
            <a:ext cx="4171950" cy="613245"/>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nl-NL"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duyệt</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web.</a:t>
            </a:r>
            <a:endParaRPr lang="vi-VN" sz="3200" b="1" dirty="0" smtClean="0">
              <a:solidFill>
                <a:srgbClr val="FFFFFF"/>
              </a:solidFill>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575732" y="1930415"/>
            <a:ext cx="11006667" cy="1077218"/>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3200" dirty="0" smtClean="0">
                <a:latin typeface="Times New Roman" pitchFamily="18" charset="0"/>
                <a:cs typeface="Times New Roman" pitchFamily="18" charset="0"/>
              </a:rPr>
              <a:t>World Wide Web (gọi tắt là Web, viết tắt là WWW) là mạng lưới các website trên internet và được liên kết với nhau.</a:t>
            </a:r>
            <a:endParaRPr lang="vi-VN"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568054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ox(i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r>
              <a:rPr lang="en-US" sz="11200" b="1" dirty="0" smtClean="0">
                <a:solidFill>
                  <a:srgbClr val="0000FF"/>
                </a:solidFill>
              </a:rPr>
              <a:t> </a:t>
            </a:r>
            <a:endParaRPr lang="en-US" sz="11200"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a16="http://schemas.microsoft.com/office/drawing/2014/main" xmlns="" id="{77CE9DA1-CFCC-44CF-A3CB-81107D528218}"/>
              </a:ext>
            </a:extLst>
          </p:cNvPr>
          <p:cNvSpPr txBox="1"/>
          <p:nvPr/>
        </p:nvSpPr>
        <p:spPr>
          <a:xfrm>
            <a:off x="0" y="16934"/>
            <a:ext cx="12192000" cy="800219"/>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4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a:t>
            </a:r>
            <a:r>
              <a:rPr lang="en-US" sz="4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Truy</a:t>
            </a:r>
            <a:r>
              <a:rPr lang="en-US" sz="4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cập</a:t>
            </a:r>
            <a:r>
              <a:rPr lang="en-US" sz="4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trên</a:t>
            </a:r>
            <a:r>
              <a:rPr lang="en-US" sz="4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Internet  </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16336C16-5CCD-471A-A6C9-53B8EA177AE9}"/>
              </a:ext>
            </a:extLst>
          </p:cNvPr>
          <p:cNvSpPr txBox="1"/>
          <p:nvPr/>
        </p:nvSpPr>
        <p:spPr>
          <a:xfrm>
            <a:off x="31864" y="672042"/>
            <a:ext cx="4246221"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duyệt</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web.</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5" name="Double Wave 4"/>
          <p:cNvSpPr/>
          <p:nvPr/>
        </p:nvSpPr>
        <p:spPr>
          <a:xfrm>
            <a:off x="391983" y="3583463"/>
            <a:ext cx="10934108" cy="2050473"/>
          </a:xfrm>
          <a:prstGeom prst="doubleWave">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Em</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hãy</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sử</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dụng</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trình</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duyệt</a:t>
            </a:r>
            <a:r>
              <a:rPr lang="en-US" sz="3200" dirty="0" smtClean="0">
                <a:solidFill>
                  <a:srgbClr val="C00000"/>
                </a:solidFill>
                <a:latin typeface="Times New Roman" panose="02020603050405020304" pitchFamily="18" charset="0"/>
                <a:cs typeface="Times New Roman" panose="02020603050405020304" pitchFamily="18" charset="0"/>
              </a:rPr>
              <a:t> web </a:t>
            </a:r>
            <a:r>
              <a:rPr lang="en-US" sz="3200" dirty="0" err="1" smtClean="0">
                <a:solidFill>
                  <a:srgbClr val="C00000"/>
                </a:solidFill>
                <a:latin typeface="Times New Roman" panose="02020603050405020304" pitchFamily="18" charset="0"/>
                <a:cs typeface="Times New Roman" panose="02020603050405020304" pitchFamily="18" charset="0"/>
              </a:rPr>
              <a:t>Cốc</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Cốc</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truy</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cập</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vào</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trang</a:t>
            </a:r>
            <a:r>
              <a:rPr lang="en-US" sz="3200" dirty="0" smtClean="0">
                <a:solidFill>
                  <a:srgbClr val="C00000"/>
                </a:solidFill>
                <a:latin typeface="Times New Roman" panose="02020603050405020304" pitchFamily="18" charset="0"/>
                <a:cs typeface="Times New Roman" panose="02020603050405020304" pitchFamily="18" charset="0"/>
              </a:rPr>
              <a:t> web </a:t>
            </a:r>
            <a:r>
              <a:rPr lang="en-US" sz="3200" dirty="0" err="1" smtClean="0">
                <a:solidFill>
                  <a:srgbClr val="C00000"/>
                </a:solidFill>
                <a:latin typeface="Times New Roman" panose="02020603050405020304" pitchFamily="18" charset="0"/>
                <a:cs typeface="Times New Roman" panose="02020603050405020304" pitchFamily="18" charset="0"/>
              </a:rPr>
              <a:t>có</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địa</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chỉ</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như</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sau</a:t>
            </a:r>
            <a:r>
              <a:rPr lang="en-US" sz="3200" dirty="0" smtClean="0">
                <a:solidFill>
                  <a:srgbClr val="C00000"/>
                </a:solidFill>
                <a:latin typeface="Times New Roman" panose="02020603050405020304" pitchFamily="18" charset="0"/>
                <a:cs typeface="Times New Roman" panose="02020603050405020304" pitchFamily="18" charset="0"/>
              </a:rPr>
              <a:t> </a:t>
            </a:r>
            <a:r>
              <a:rPr lang="nl-NL" sz="3200" u="sng" dirty="0">
                <a:hlinkClick r:id="rId2"/>
              </a:rPr>
              <a:t>https://dantri.com.vn</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9" name="Right Arrow 8"/>
          <p:cNvSpPr/>
          <p:nvPr/>
        </p:nvSpPr>
        <p:spPr>
          <a:xfrm>
            <a:off x="229488" y="1789775"/>
            <a:ext cx="324990" cy="633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2256" y="1677716"/>
            <a:ext cx="10607487" cy="1146211"/>
          </a:xfrm>
          <a:prstGeom prst="rect">
            <a:avLst/>
          </a:prstGeom>
        </p:spPr>
        <p:txBody>
          <a:bodyPr wrap="square">
            <a:spAutoFit/>
          </a:bodyPr>
          <a:lstStyle/>
          <a:p>
            <a:pPr>
              <a:lnSpc>
                <a:spcPct val="107000"/>
              </a:lnSpc>
              <a:spcBef>
                <a:spcPts val="300"/>
              </a:spcBef>
              <a:spcAft>
                <a:spcPts val="300"/>
              </a:spcAft>
            </a:pP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truy</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cập</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web, ta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gõ</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địa</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chỉ</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web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vào</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ô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địa</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chỉ</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cửa</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sổ</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trình</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duyệt</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rồi</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nhấn</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Enter</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5-Point Star 6">
            <a:hlinkClick r:id="rId3" action="ppaction://hlinkfile"/>
          </p:cNvPr>
          <p:cNvSpPr/>
          <p:nvPr/>
        </p:nvSpPr>
        <p:spPr>
          <a:xfrm>
            <a:off x="9092046" y="2167330"/>
            <a:ext cx="771056" cy="6565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178779"/>
      </p:ext>
    </p:extLst>
  </p:cSld>
  <p:clrMapOvr>
    <a:masterClrMapping/>
  </p:clrMapOvr>
  <mc:AlternateContent xmlns:mc="http://schemas.openxmlformats.org/markup-compatibility/2006" xmlns:p14="http://schemas.microsoft.com/office/powerpoint/2010/main">
    <mc:Choice Requires="p14">
      <p:transition spd="slow" p14:dur="2000" advClick="0">
        <p14:prism isContent="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4370" y="546563"/>
            <a:ext cx="9761220" cy="5985162"/>
          </a:xfrm>
          <a:prstGeom prst="rect">
            <a:avLst/>
          </a:prstGeom>
          <a:ln cap="rnd">
            <a:solidFill>
              <a:srgbClr val="FF0000">
                <a:alpha val="0"/>
              </a:srgbClr>
            </a:solidFill>
          </a:ln>
        </p:spPr>
      </p:pic>
      <p:cxnSp>
        <p:nvCxnSpPr>
          <p:cNvPr id="6" name="Straight Arrow Connector 5"/>
          <p:cNvCxnSpPr/>
          <p:nvPr/>
        </p:nvCxnSpPr>
        <p:spPr>
          <a:xfrm flipV="1">
            <a:off x="2468880" y="377190"/>
            <a:ext cx="777240" cy="525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246120" y="171450"/>
            <a:ext cx="3383280" cy="375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smtClean="0">
                <a:solidFill>
                  <a:schemeClr val="tx1"/>
                </a:solidFill>
                <a:latin typeface="+mj-lt"/>
              </a:rPr>
              <a:t>Ô gõ địa chỉ tìm kiếm </a:t>
            </a:r>
            <a:endParaRPr lang="en-US" dirty="0">
              <a:solidFill>
                <a:schemeClr val="tx1"/>
              </a:solidFill>
              <a:latin typeface="+mj-lt"/>
            </a:endParaRPr>
          </a:p>
        </p:txBody>
      </p:sp>
    </p:spTree>
    <p:extLst>
      <p:ext uri="{BB962C8B-B14F-4D97-AF65-F5344CB8AC3E}">
        <p14:creationId xmlns:p14="http://schemas.microsoft.com/office/powerpoint/2010/main" val="260041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nền Powerpoint học tập - Tìm đáp án, giải bài tập, để học tốt"/>
          <p:cNvPicPr>
            <a:picLocks noChangeAspect="1" noChangeArrowheads="1"/>
          </p:cNvPicPr>
          <p:nvPr/>
        </p:nvPicPr>
        <p:blipFill>
          <a:blip r:embed="rId2"/>
          <a:srcRect/>
          <a:stretch>
            <a:fillRect/>
          </a:stretch>
        </p:blipFill>
        <p:spPr bwMode="auto">
          <a:xfrm>
            <a:off x="0" y="0"/>
            <a:ext cx="12192000" cy="6868391"/>
          </a:xfrm>
          <a:prstGeom prst="rect">
            <a:avLst/>
          </a:prstGeom>
          <a:noFill/>
        </p:spPr>
      </p:pic>
      <p:sp>
        <p:nvSpPr>
          <p:cNvPr id="2" name="Title 1"/>
          <p:cNvSpPr>
            <a:spLocks noGrp="1"/>
          </p:cNvSpPr>
          <p:nvPr>
            <p:ph type="title"/>
          </p:nvPr>
        </p:nvSpPr>
        <p:spPr>
          <a:xfrm>
            <a:off x="519545" y="2482101"/>
            <a:ext cx="10868891" cy="1297420"/>
          </a:xfrm>
        </p:spPr>
        <p:txBody>
          <a:bodyPr numCol="1"/>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LUYỆN TẬP</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80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028" name="Picture 4" descr="Hình ảnh Phim Hoạt Hình Đào Tạo Giáo Viên Giáo Viên Dạy Học Sinh Trung Học,  Trường Clipart, Cô Giáo Của Tôi, Giáo Viên miễn phí tải tập tin PNG  PSDComment và"/>
          <p:cNvPicPr>
            <a:picLocks noChangeAspect="1" noChangeArrowheads="1"/>
          </p:cNvPicPr>
          <p:nvPr/>
        </p:nvPicPr>
        <p:blipFill>
          <a:blip r:embed="rId2"/>
          <a:srcRect/>
          <a:stretch>
            <a:fillRect/>
          </a:stretch>
        </p:blipFill>
        <p:spPr bwMode="auto">
          <a:xfrm>
            <a:off x="0" y="14286"/>
            <a:ext cx="12192001" cy="6843714"/>
          </a:xfrm>
          <a:prstGeom prst="rect">
            <a:avLst/>
          </a:prstGeom>
          <a:noFill/>
        </p:spPr>
      </p:pic>
      <p:sp>
        <p:nvSpPr>
          <p:cNvPr id="7" name="Rectangle 6"/>
          <p:cNvSpPr/>
          <p:nvPr/>
        </p:nvSpPr>
        <p:spPr>
          <a:xfrm>
            <a:off x="4386264" y="642946"/>
            <a:ext cx="6457965" cy="2614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KHỞI ĐỘNG</a:t>
            </a:r>
            <a:endParaRPr lang="vi-VN"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dirty="0" err="1" smtClean="0">
                <a:solidFill>
                  <a:srgbClr val="0000FF"/>
                </a:solidFill>
                <a:latin typeface="Times New Roman" panose="02020603050405020304" pitchFamily="18" charset="0"/>
                <a:cs typeface="Times New Roman" panose="02020603050405020304" pitchFamily="18" charset="0"/>
              </a:rPr>
              <a:t>Bài</a:t>
            </a:r>
            <a:r>
              <a:rPr lang="en-US" sz="12800" b="1" dirty="0" smtClean="0">
                <a:solidFill>
                  <a:srgbClr val="0000FF"/>
                </a:solidFill>
                <a:latin typeface="Times New Roman" panose="02020603050405020304" pitchFamily="18" charset="0"/>
                <a:cs typeface="Times New Roman" panose="02020603050405020304" pitchFamily="18" charset="0"/>
              </a:rPr>
              <a:t> </a:t>
            </a:r>
            <a:r>
              <a:rPr lang="en-US" sz="12800" b="1" dirty="0">
                <a:solidFill>
                  <a:srgbClr val="0000FF"/>
                </a:solidFill>
                <a:latin typeface="Times New Roman" panose="02020603050405020304" pitchFamily="18" charset="0"/>
                <a:cs typeface="Times New Roman" panose="02020603050405020304" pitchFamily="18" charset="0"/>
              </a:rPr>
              <a:t>1</a:t>
            </a:r>
            <a:r>
              <a:rPr lang="en-US" sz="12800" b="1" dirty="0" smtClean="0">
                <a:solidFill>
                  <a:srgbClr val="0000FF"/>
                </a:solidFill>
                <a:latin typeface="Times New Roman" panose="02020603050405020304" pitchFamily="18" charset="0"/>
                <a:cs typeface="Times New Roman" panose="02020603050405020304" pitchFamily="18" charset="0"/>
              </a:rPr>
              <a:t>: (SGK)</a:t>
            </a: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sz="80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a16="http://schemas.microsoft.com/office/drawing/2014/main" xmlns="" id="{77CE9DA1-CFCC-44CF-A3CB-81107D528218}"/>
              </a:ext>
            </a:extLst>
          </p:cNvPr>
          <p:cNvSpPr txBox="1"/>
          <p:nvPr/>
        </p:nvSpPr>
        <p:spPr>
          <a:xfrm>
            <a:off x="0" y="16934"/>
            <a:ext cx="12192000" cy="800219"/>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40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vi-VN" sz="4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2. Truy cập thông tin trên Internet</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20" name="Cloud Callout 19"/>
          <p:cNvSpPr/>
          <p:nvPr/>
        </p:nvSpPr>
        <p:spPr>
          <a:xfrm>
            <a:off x="409055" y="1883243"/>
            <a:ext cx="3351416" cy="3808897"/>
          </a:xfrm>
          <a:prstGeom prst="cloudCallout">
            <a:avLst>
              <a:gd name="adj1" fmla="val 43722"/>
              <a:gd name="adj2" fmla="val 68318"/>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smtClean="0">
                <a:solidFill>
                  <a:srgbClr val="FF0000"/>
                </a:solidFill>
                <a:latin typeface="Times New Roman" panose="02020603050405020304" pitchFamily="18" charset="0"/>
                <a:cs typeface="Times New Roman" panose="02020603050405020304" pitchFamily="18" charset="0"/>
              </a:rPr>
              <a:t>Mở</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trình</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duyệt</a:t>
            </a:r>
            <a:r>
              <a:rPr lang="en-US" sz="2000" b="1" dirty="0" smtClean="0">
                <a:solidFill>
                  <a:srgbClr val="FF0000"/>
                </a:solidFill>
                <a:latin typeface="Times New Roman" panose="02020603050405020304" pitchFamily="18" charset="0"/>
                <a:cs typeface="Times New Roman" panose="02020603050405020304" pitchFamily="18" charset="0"/>
              </a:rPr>
              <a:t> web </a:t>
            </a:r>
            <a:r>
              <a:rPr lang="en-US" sz="2000" b="1" dirty="0" err="1" smtClean="0">
                <a:solidFill>
                  <a:srgbClr val="FF0000"/>
                </a:solidFill>
                <a:latin typeface="Times New Roman" panose="02020603050405020304" pitchFamily="18" charset="0"/>
                <a:cs typeface="Times New Roman" panose="02020603050405020304" pitchFamily="18" charset="0"/>
              </a:rPr>
              <a:t>xem</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dự</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báo</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thời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tiết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ngày</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mai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tại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địa</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chỉ</a:t>
            </a:r>
            <a:r>
              <a:rPr lang="en-US" sz="2000" b="1" dirty="0" smtClean="0">
                <a:solidFill>
                  <a:srgbClr val="FF0000"/>
                </a:solidFill>
                <a:latin typeface="Times New Roman" panose="02020603050405020304" pitchFamily="18" charset="0"/>
                <a:cs typeface="Times New Roman" panose="02020603050405020304" pitchFamily="18" charset="0"/>
              </a:rPr>
              <a:t> :</a:t>
            </a:r>
          </a:p>
          <a:p>
            <a:pPr algn="just"/>
            <a:r>
              <a:rPr lang="en-US" sz="2000" u="sng" dirty="0" smtClean="0">
                <a:latin typeface="Times New Roman" panose="02020603050405020304" pitchFamily="18" charset="0"/>
                <a:cs typeface="Times New Roman" panose="02020603050405020304" pitchFamily="18" charset="0"/>
                <a:hlinkClick r:id="rId2"/>
              </a:rPr>
              <a:t>https://www.nchmf.gov.vn</a:t>
            </a:r>
            <a:endParaRPr lang="en-US" sz="2000" u="sng" dirty="0" smtClean="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080" y="1286934"/>
            <a:ext cx="8122920" cy="5433906"/>
          </a:xfrm>
          <a:prstGeom prst="rect">
            <a:avLst/>
          </a:prstGeom>
        </p:spPr>
      </p:pic>
    </p:spTree>
    <p:extLst>
      <p:ext uri="{BB962C8B-B14F-4D97-AF65-F5344CB8AC3E}">
        <p14:creationId xmlns:p14="http://schemas.microsoft.com/office/powerpoint/2010/main" val="109693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Tai nguyen thiet ke tro choi\Khi con qua song\river-landscape-clipart-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12192000" cy="7010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1634490" y="-510921"/>
            <a:ext cx="7960361" cy="27689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64995" y="718157"/>
            <a:ext cx="8462009" cy="913007"/>
          </a:xfrm>
          <a:prstGeom prst="rect">
            <a:avLst/>
          </a:prstGeom>
          <a:noFill/>
        </p:spPr>
        <p:txBody>
          <a:bodyPr wrap="square" rtlCol="0">
            <a:spAutoFit/>
          </a:bodyPr>
          <a:lstStyle/>
          <a:p>
            <a:r>
              <a:rPr lang="en-US" sz="5333" b="1" dirty="0">
                <a:solidFill>
                  <a:srgbClr val="C00000"/>
                </a:solidFill>
                <a:latin typeface="Arial" panose="020B0604020202020204" pitchFamily="34" charset="0"/>
                <a:cs typeface="Arial" panose="020B0604020202020204" pitchFamily="34" charset="0"/>
              </a:rPr>
              <a:t> AI </a:t>
            </a:r>
            <a:r>
              <a:rPr lang="vi-VN" sz="5333" b="1" dirty="0" smtClean="0">
                <a:solidFill>
                  <a:srgbClr val="C00000"/>
                </a:solidFill>
                <a:latin typeface="Arial" panose="020B0604020202020204" pitchFamily="34" charset="0"/>
                <a:cs typeface="Arial" panose="020B0604020202020204" pitchFamily="34" charset="0"/>
              </a:rPr>
              <a:t>THÔNG MINH HƠN </a:t>
            </a:r>
            <a:endParaRPr lang="en-US" sz="5333" b="1" dirty="0">
              <a:solidFill>
                <a:srgbClr val="C00000"/>
              </a:solidFill>
              <a:latin typeface="Arial" panose="020B0604020202020204" pitchFamily="34" charset="0"/>
              <a:cs typeface="Arial" panose="020B0604020202020204" pitchFamily="34" charset="0"/>
            </a:endParaRPr>
          </a:p>
        </p:txBody>
      </p:sp>
      <p:pic>
        <p:nvPicPr>
          <p:cNvPr id="12" name="Picture 3" descr="C:\Users\ADMIN\Desktop\Tai nguyen thiet ke tro choi\Bảng gỗ\bat dau.png">
            <a:hlinkClick r:id="" action="ppaction://hlinkshowjump?jump=nextslide">
              <a:snd r:embed="rId7" name="whoosh.wav"/>
            </a:hlinkClick>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455" b="100000" l="0" r="100000"/>
                    </a14:imgEffect>
                  </a14:imgLayer>
                </a14:imgProps>
              </a:ext>
              <a:ext uri="{28A0092B-C50C-407E-A947-70E740481C1C}">
                <a14:useLocalDpi xmlns:a14="http://schemas.microsoft.com/office/drawing/2010/main" val="0"/>
              </a:ext>
            </a:extLst>
          </a:blip>
          <a:srcRect/>
          <a:stretch>
            <a:fillRect/>
          </a:stretch>
        </p:blipFill>
        <p:spPr bwMode="auto">
          <a:xfrm>
            <a:off x="9175755" y="5610193"/>
            <a:ext cx="2832099" cy="1083377"/>
          </a:xfrm>
          <a:prstGeom prst="rect">
            <a:avLst/>
          </a:prstGeom>
          <a:noFill/>
          <a:extLst>
            <a:ext uri="{909E8E84-426E-40DD-AFC4-6F175D3DCCD1}">
              <a14:hiddenFill xmlns:a14="http://schemas.microsoft.com/office/drawing/2010/main">
                <a:solidFill>
                  <a:srgbClr val="FFFFFF"/>
                </a:solidFill>
              </a14:hiddenFill>
            </a:ext>
          </a:extLst>
        </p:spPr>
      </p:pic>
      <p:pic>
        <p:nvPicPr>
          <p:cNvPr id="13" name="Loonbo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12338051" y="6151880"/>
            <a:ext cx="812800" cy="731520"/>
          </a:xfrm>
          <a:prstGeom prst="rect">
            <a:avLst/>
          </a:prstGeom>
        </p:spPr>
      </p:pic>
      <p:pic>
        <p:nvPicPr>
          <p:cNvPr id="14" name="Picture 2" descr="Hình ảnh có liên qua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6242051" y="2850725"/>
            <a:ext cx="2832104" cy="3776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Desktop\512821722.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3759201" y="3274061"/>
            <a:ext cx="3092449" cy="349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21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4"/>
                                        </p:tgtEl>
                                        <p:attrNameLst>
                                          <p:attrName>r</p:attrName>
                                        </p:attrNameLst>
                                      </p:cBhvr>
                                    </p:animRot>
                                    <p:animRot by="-240000">
                                      <p:cBhvr>
                                        <p:cTn id="13" dur="400" fill="hold">
                                          <p:stCondLst>
                                            <p:cond delay="400"/>
                                          </p:stCondLst>
                                        </p:cTn>
                                        <p:tgtEl>
                                          <p:spTgt spid="14"/>
                                        </p:tgtEl>
                                        <p:attrNameLst>
                                          <p:attrName>r</p:attrName>
                                        </p:attrNameLst>
                                      </p:cBhvr>
                                    </p:animRot>
                                    <p:animRot by="240000">
                                      <p:cBhvr>
                                        <p:cTn id="14" dur="400" fill="hold">
                                          <p:stCondLst>
                                            <p:cond delay="800"/>
                                          </p:stCondLst>
                                        </p:cTn>
                                        <p:tgtEl>
                                          <p:spTgt spid="14"/>
                                        </p:tgtEl>
                                        <p:attrNameLst>
                                          <p:attrName>r</p:attrName>
                                        </p:attrNameLst>
                                      </p:cBhvr>
                                    </p:animRot>
                                    <p:animRot by="-240000">
                                      <p:cBhvr>
                                        <p:cTn id="15" dur="400" fill="hold">
                                          <p:stCondLst>
                                            <p:cond delay="1200"/>
                                          </p:stCondLst>
                                        </p:cTn>
                                        <p:tgtEl>
                                          <p:spTgt spid="14"/>
                                        </p:tgtEl>
                                        <p:attrNameLst>
                                          <p:attrName>r</p:attrName>
                                        </p:attrNameLst>
                                      </p:cBhvr>
                                    </p:animRot>
                                    <p:animRot by="120000">
                                      <p:cBhvr>
                                        <p:cTn id="16" dur="400" fill="hold">
                                          <p:stCondLst>
                                            <p:cond delay="1600"/>
                                          </p:stCondLst>
                                        </p:cTn>
                                        <p:tgtEl>
                                          <p:spTgt spid="14"/>
                                        </p:tgtEl>
                                        <p:attrNameLst>
                                          <p:attrName>r</p:attrName>
                                        </p:attrNameLst>
                                      </p:cBhvr>
                                    </p:animRot>
                                  </p:childTnLst>
                                </p:cTn>
                              </p:par>
                              <p:par>
                                <p:cTn id="17" presetID="26"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heel(1)">
                                      <p:cBhvr>
                                        <p:cTn id="5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5">
                <p:cTn id="54" fill="hold" display="0">
                  <p:stCondLst>
                    <p:cond delay="indefinite"/>
                  </p:stCondLst>
                  <p:endCondLst>
                    <p:cond evt="onStopAudio" delay="0">
                      <p:tgtEl>
                        <p:sldTgt/>
                      </p:tgtEl>
                    </p:cond>
                  </p:endCondLst>
                </p:cTn>
                <p:tgtEl>
                  <p:spTgt spid="13"/>
                </p:tgtEl>
              </p:cMediaNode>
            </p:audio>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1"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4925290" y="-604905"/>
            <a:ext cx="3221183" cy="33785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453081" y="1084387"/>
            <a:ext cx="4165600" cy="830997"/>
          </a:xfrm>
          <a:prstGeom prst="rect">
            <a:avLst/>
          </a:prstGeom>
          <a:noFill/>
        </p:spPr>
        <p:txBody>
          <a:bodyPr wrap="square" rtlCol="0">
            <a:spAutoFit/>
          </a:bodyPr>
          <a:lstStyle/>
          <a:p>
            <a:pPr algn="ctr"/>
            <a:r>
              <a:rPr lang="vi-VN" sz="4800" dirty="0">
                <a:solidFill>
                  <a:srgbClr val="C00000"/>
                </a:solidFill>
                <a:latin typeface="+mj-lt"/>
                <a:cs typeface="Arial" panose="020B0604020202020204" pitchFamily="34" charset="0"/>
              </a:rPr>
              <a:t>Câu b và c</a:t>
            </a:r>
            <a:endParaRPr lang="en-US" sz="4800" dirty="0">
              <a:solidFill>
                <a:srgbClr val="C00000"/>
              </a:solidFill>
              <a:latin typeface="+mj-lt"/>
              <a:cs typeface="Arial" panose="020B0604020202020204" pitchFamily="34" charset="0"/>
            </a:endParaRPr>
          </a:p>
        </p:txBody>
      </p:sp>
      <p:pic>
        <p:nvPicPr>
          <p:cNvPr id="12" name="Picture 5" descr="C:\Users\ADMIN\Desktop\Tai nguyen thiet ke tro choi\Bảng gỗ\tro ve.png">
            <a:hlinkClick r:id="" action="ppaction://hlinkshowjump?jump=previousslide"/>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8429" y="2597415"/>
            <a:ext cx="10425544"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46696" y="3525315"/>
            <a:ext cx="7889009" cy="2595647"/>
          </a:xfrm>
          <a:prstGeom prst="rect">
            <a:avLst/>
          </a:prstGeom>
          <a:noFill/>
        </p:spPr>
        <p:txBody>
          <a:bodyPr wrap="square" rtlCol="0">
            <a:spAutoFit/>
          </a:bodyPr>
          <a:lstStyle/>
          <a:p>
            <a:pPr algn="ctr">
              <a:defRPr/>
            </a:pPr>
            <a:r>
              <a:rPr lang="en-US" sz="3000" b="1" dirty="0">
                <a:latin typeface="Times New Roman" pitchFamily="18" charset="0"/>
                <a:cs typeface="Times New Roman" pitchFamily="18" charset="0"/>
              </a:rPr>
              <a:t>Website </a:t>
            </a:r>
            <a:r>
              <a:rPr lang="en-US" sz="3000" b="1" dirty="0" err="1">
                <a:latin typeface="Times New Roman" pitchFamily="18" charset="0"/>
                <a:cs typeface="Times New Roman" pitchFamily="18" charset="0"/>
              </a:rPr>
              <a:t>nào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sau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đây</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được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sử</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dụng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để</a:t>
            </a:r>
            <a:r>
              <a:rPr lang="en-US" sz="3000" b="1" dirty="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tra</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cứu</a:t>
            </a:r>
            <a:r>
              <a:rPr lang="en-US" sz="3000" b="1" dirty="0" smtClean="0">
                <a:latin typeface="Times New Roman" pitchFamily="18" charset="0"/>
                <a:cs typeface="Times New Roman" pitchFamily="18" charset="0"/>
              </a:rPr>
              <a:t> </a:t>
            </a:r>
            <a:r>
              <a:rPr lang="en-US" sz="3000" b="1" dirty="0" err="1">
                <a:latin typeface="Times New Roman" pitchFamily="18" charset="0"/>
                <a:cs typeface="Times New Roman" pitchFamily="18" charset="0"/>
              </a:rPr>
              <a:t>một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số</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từ</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mới</a:t>
            </a:r>
            <a:r>
              <a:rPr lang="en-US" sz="3000" b="1" dirty="0">
                <a:latin typeface="Times New Roman" pitchFamily="18" charset="0"/>
                <a:cs typeface="Times New Roman" pitchFamily="18" charset="0"/>
              </a:rPr>
              <a:t> </a:t>
            </a:r>
            <a:r>
              <a:rPr lang="vi-VN" sz="3000" b="1" dirty="0">
                <a:latin typeface="Times New Roman" pitchFamily="18" charset="0"/>
                <a:cs typeface="Times New Roman" pitchFamily="18" charset="0"/>
              </a:rPr>
              <a:t>bằng Tiếng anh </a:t>
            </a:r>
            <a:r>
              <a:rPr lang="en-US" sz="3000" b="1" dirty="0">
                <a:latin typeface="Times New Roman" pitchFamily="18" charset="0"/>
                <a:cs typeface="Times New Roman" pitchFamily="18" charset="0"/>
              </a:rPr>
              <a:t>? </a:t>
            </a:r>
          </a:p>
          <a:p>
            <a:pPr>
              <a:defRPr/>
            </a:pPr>
            <a:r>
              <a:rPr lang="en-US" sz="2800" b="1" dirty="0">
                <a:latin typeface="Times New Roman" pitchFamily="18" charset="0"/>
                <a:cs typeface="Times New Roman" pitchFamily="18" charset="0"/>
              </a:rPr>
              <a:t>a. </a:t>
            </a:r>
            <a:r>
              <a:rPr lang="nl-NL" sz="2800" b="1" i="1" u="sng" dirty="0">
                <a:latin typeface="Times New Roman" panose="02020603050405020304" pitchFamily="18" charset="0"/>
                <a:cs typeface="Times New Roman" panose="02020603050405020304" pitchFamily="18" charset="0"/>
              </a:rPr>
              <a:t>https://dantri.com.vn</a:t>
            </a:r>
            <a:endParaRPr lang="vi-VN" sz="2800" b="1" i="1" dirty="0">
              <a:latin typeface="Times New Roman" pitchFamily="18" charset="0"/>
              <a:cs typeface="Times New Roman" pitchFamily="18" charset="0"/>
            </a:endParaRPr>
          </a:p>
          <a:p>
            <a:pPr>
              <a:defRPr/>
            </a:pPr>
            <a:r>
              <a:rPr lang="en-US" sz="2800" b="1" dirty="0">
                <a:latin typeface="Times New Roman" pitchFamily="18" charset="0"/>
                <a:cs typeface="Times New Roman" pitchFamily="18" charset="0"/>
              </a:rPr>
              <a:t>b. </a:t>
            </a:r>
            <a:r>
              <a:rPr lang="en-US" sz="2800" b="1" i="1" u="sng" dirty="0">
                <a:latin typeface="Times New Roman" panose="02020603050405020304" pitchFamily="18" charset="0"/>
                <a:cs typeface="Times New Roman" panose="02020603050405020304" pitchFamily="18" charset="0"/>
              </a:rPr>
              <a:t>https://dictionary.cambridge.org</a:t>
            </a:r>
            <a:endParaRPr lang="en-US" sz="2800" b="1" i="1" dirty="0">
              <a:latin typeface="Times New Roman" pitchFamily="18" charset="0"/>
              <a:cs typeface="Times New Roman" pitchFamily="18" charset="0"/>
            </a:endParaRPr>
          </a:p>
          <a:p>
            <a:pPr>
              <a:defRPr/>
            </a:pPr>
            <a:r>
              <a:rPr lang="en-US" sz="2800" b="1" dirty="0">
                <a:latin typeface="Times New Roman" pitchFamily="18" charset="0"/>
                <a:cs typeface="Times New Roman" pitchFamily="18" charset="0"/>
              </a:rPr>
              <a:t>c. </a:t>
            </a:r>
            <a:r>
              <a:rPr lang="en-US" sz="2800" b="1" i="1" u="sng" dirty="0">
                <a:latin typeface="Times New Roman" panose="02020603050405020304" pitchFamily="18" charset="0"/>
                <a:cs typeface="Times New Roman" panose="02020603050405020304" pitchFamily="18" charset="0"/>
              </a:rPr>
              <a:t>https://languages.oup.com</a:t>
            </a:r>
            <a:endParaRPr lang="en-US" sz="2800" b="1" i="1" dirty="0">
              <a:latin typeface="Times New Roman" panose="02020603050405020304" pitchFamily="18" charset="0"/>
              <a:cs typeface="Times New Roman" panose="02020603050405020304" pitchFamily="18" charset="0"/>
            </a:endParaRPr>
          </a:p>
          <a:p>
            <a:pPr algn="ctr"/>
            <a:endParaRPr lang="en-US" sz="1867" dirty="0">
              <a:solidFill>
                <a:srgbClr val="008000"/>
              </a:solidFill>
              <a:latin typeface="Arial" panose="020B0604020202020204" pitchFamily="34" charset="0"/>
              <a:cs typeface="Arial" panose="020B0604020202020204" pitchFamily="34" charset="0"/>
            </a:endParaRPr>
          </a:p>
        </p:txBody>
      </p:sp>
      <p:pic>
        <p:nvPicPr>
          <p:cNvPr id="2" name="Picture 2" descr="Kết quả hình ảnh cho panda cartoon"/>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796191" y="22861"/>
            <a:ext cx="336550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55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dissolve">
                                      <p:cBhvr>
                                        <p:cTn id="10" dur="500"/>
                                        <p:tgtEl>
                                          <p:spTgt spid="1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dissolve">
                                      <p:cBhvr>
                                        <p:cTn id="13" dur="500"/>
                                        <p:tgtEl>
                                          <p:spTgt spid="15">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dissolve">
                                      <p:cBhvr>
                                        <p:cTn id="16" dur="500"/>
                                        <p:tgtEl>
                                          <p:spTgt spid="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1"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304288" y="1084387"/>
            <a:ext cx="4165600" cy="666786"/>
          </a:xfrm>
          <a:prstGeom prst="rect">
            <a:avLst/>
          </a:prstGeom>
          <a:noFill/>
        </p:spPr>
        <p:txBody>
          <a:bodyPr wrap="square" rtlCol="0">
            <a:spAutoFit/>
          </a:bodyPr>
          <a:lstStyle/>
          <a:p>
            <a:pPr algn="ctr"/>
            <a:r>
              <a:rPr lang="vi-VN" sz="3733" dirty="0">
                <a:solidFill>
                  <a:srgbClr val="C00000"/>
                </a:solidFill>
                <a:latin typeface="Arial" panose="020B0604020202020204" pitchFamily="34" charset="0"/>
                <a:cs typeface="Arial" panose="020B0604020202020204" pitchFamily="34" charset="0"/>
              </a:rPr>
              <a:t>Câu a</a:t>
            </a:r>
            <a:endParaRPr lang="en-US" sz="3733"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 action="ppaction://hlinkshowjump?jump=previousslide">
              <a:snd r:embed="rId5" name="chimes.wav"/>
            </a:hlinkClick>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2319385"/>
            <a:ext cx="11918372" cy="516638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766449" y="3302573"/>
            <a:ext cx="8741064" cy="2718758"/>
          </a:xfrm>
          <a:prstGeom prst="rect">
            <a:avLst/>
          </a:prstGeom>
          <a:noFill/>
        </p:spPr>
        <p:txBody>
          <a:bodyPr wrap="square" rtlCol="0">
            <a:spAutoFit/>
          </a:bodyPr>
          <a:lstStyle/>
          <a:p>
            <a:pPr>
              <a:defRPr/>
            </a:pP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đúng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a:t>
            </a:r>
          </a:p>
          <a:p>
            <a:pPr>
              <a:defRPr/>
            </a:pPr>
            <a:r>
              <a:rPr lang="en-US" sz="2400" b="1" dirty="0">
                <a:latin typeface="Times New Roman" panose="02020603050405020304" pitchFamily="18" charset="0"/>
                <a:cs typeface="Times New Roman" panose="02020603050405020304" pitchFamily="18" charset="0"/>
              </a:rPr>
              <a:t>a.</a:t>
            </a:r>
            <a:r>
              <a:rPr lang="en-US" sz="2400" b="1" i="1" dirty="0">
                <a:latin typeface="Times New Roman" pitchFamily="18" charset="0"/>
                <a:cs typeface="Times New Roman" pitchFamily="18" charset="0"/>
              </a:rPr>
              <a:t> </a:t>
            </a:r>
            <a:r>
              <a:rPr lang="fr-FR" sz="2400" b="1" i="1" dirty="0">
                <a:latin typeface="Times New Roman" panose="02020603050405020304" pitchFamily="18" charset="0"/>
                <a:cs typeface="Times New Roman" panose="02020603050405020304" pitchFamily="18" charset="0"/>
              </a:rPr>
              <a:t>WWW là </a:t>
            </a:r>
            <a:r>
              <a:rPr lang="fr-FR" sz="2400" b="1" i="1" dirty="0" err="1">
                <a:latin typeface="Times New Roman" panose="02020603050405020304" pitchFamily="18" charset="0"/>
                <a:cs typeface="Times New Roman" panose="02020603050405020304" pitchFamily="18" charset="0"/>
              </a:rPr>
              <a:t>mạng</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lưới</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các</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website</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trên</a:t>
            </a:r>
            <a:r>
              <a:rPr lang="fr-FR" sz="2400" b="1" i="1" dirty="0">
                <a:latin typeface="Times New Roman" panose="02020603050405020304" pitchFamily="18" charset="0"/>
                <a:cs typeface="Times New Roman" panose="02020603050405020304" pitchFamily="18" charset="0"/>
              </a:rPr>
              <a:t> Internet</a:t>
            </a:r>
            <a:endParaRPr lang="en-US" sz="2400" b="1" i="1" dirty="0">
              <a:latin typeface="Times New Roman" pitchFamily="18" charset="0"/>
              <a:cs typeface="Times New Roman" pitchFamily="18" charset="0"/>
            </a:endParaRPr>
          </a:p>
          <a:p>
            <a:pPr>
              <a:defRPr/>
            </a:pPr>
            <a:r>
              <a:rPr lang="en-US" sz="2400" b="1" dirty="0">
                <a:latin typeface="Times New Roman" pitchFamily="18" charset="0"/>
                <a:cs typeface="Times New Roman" pitchFamily="18" charset="0"/>
              </a:rPr>
              <a:t>b. </a:t>
            </a:r>
            <a:r>
              <a:rPr lang="vi-VN" sz="2400" b="1" i="1" dirty="0">
                <a:latin typeface="Times New Roman" pitchFamily="18" charset="0"/>
                <a:cs typeface="Times New Roman" pitchFamily="18" charset="0"/>
              </a:rPr>
              <a:t>Cần phải khởi động tất cả các trình duyệt mới truy cập được thông tin trên WWW</a:t>
            </a:r>
            <a:endParaRPr lang="en-US" sz="2400" b="1" i="1" dirty="0">
              <a:latin typeface="Times New Roman" pitchFamily="18" charset="0"/>
              <a:cs typeface="Times New Roman" pitchFamily="18" charset="0"/>
            </a:endParaRPr>
          </a:p>
          <a:p>
            <a:pPr>
              <a:defRPr/>
            </a:pPr>
            <a:r>
              <a:rPr lang="en-US" sz="2400" b="1" dirty="0">
                <a:latin typeface="Times New Roman" pitchFamily="18" charset="0"/>
                <a:cs typeface="Times New Roman" pitchFamily="18" charset="0"/>
              </a:rPr>
              <a:t>c. </a:t>
            </a:r>
            <a:r>
              <a:rPr lang="vi-VN" sz="2400" b="1" i="1" dirty="0">
                <a:latin typeface="Times New Roman" pitchFamily="18" charset="0"/>
                <a:cs typeface="Times New Roman" pitchFamily="18" charset="0"/>
              </a:rPr>
              <a:t>Chỉ cần khởi động trình duyệt web là lập tức truy cập được trang web tin tức </a:t>
            </a:r>
            <a:endParaRPr lang="en-US" sz="2400" b="1" i="1" dirty="0">
              <a:latin typeface="Times New Roman" pitchFamily="18" charset="0"/>
              <a:cs typeface="Times New Roman" pitchFamily="18" charset="0"/>
            </a:endParaRPr>
          </a:p>
          <a:p>
            <a:pPr algn="ctr"/>
            <a:endParaRPr lang="en-US" sz="1867" dirty="0">
              <a:solidFill>
                <a:srgbClr val="008000"/>
              </a:solidFill>
              <a:latin typeface="Arial" panose="020B0604020202020204" pitchFamily="34" charset="0"/>
              <a:cs typeface="Arial" panose="020B0604020202020204" pitchFamily="34" charset="0"/>
            </a:endParaRPr>
          </a:p>
        </p:txBody>
      </p:sp>
      <p:pic>
        <p:nvPicPr>
          <p:cNvPr id="2" name="Picture 2" descr="Kết quả hình ảnh cho panda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9528464" y="-1114"/>
            <a:ext cx="2740160" cy="315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4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dissolve">
                                      <p:cBhvr>
                                        <p:cTn id="10" dur="500"/>
                                        <p:tgtEl>
                                          <p:spTgt spid="1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dissolve">
                                      <p:cBhvr>
                                        <p:cTn id="13" dur="500"/>
                                        <p:tgtEl>
                                          <p:spTgt spid="15">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dissolve">
                                      <p:cBhvr>
                                        <p:cTn id="16" dur="500"/>
                                        <p:tgtEl>
                                          <p:spTgt spid="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1"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4405745" y="-604905"/>
            <a:ext cx="4390449" cy="33785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304288" y="1084387"/>
            <a:ext cx="4165600" cy="666786"/>
          </a:xfrm>
          <a:prstGeom prst="rect">
            <a:avLst/>
          </a:prstGeom>
          <a:noFill/>
        </p:spPr>
        <p:txBody>
          <a:bodyPr wrap="square" rtlCol="0">
            <a:spAutoFit/>
          </a:bodyPr>
          <a:lstStyle/>
          <a:p>
            <a:pPr algn="ctr"/>
            <a:r>
              <a:rPr lang="vi-VN" sz="3733" dirty="0">
                <a:solidFill>
                  <a:srgbClr val="C00000"/>
                </a:solidFill>
                <a:latin typeface="Arial" panose="020B0604020202020204" pitchFamily="34" charset="0"/>
                <a:cs typeface="Arial" panose="020B0604020202020204" pitchFamily="34" charset="0"/>
              </a:rPr>
              <a:t>Câu a</a:t>
            </a:r>
            <a:endParaRPr lang="en-US" sz="3733"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 action="ppaction://hlinkshowjump?jump=previousslide">
              <a:snd r:embed="rId5" name="chimes.wav"/>
            </a:hlinkClick>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10030690"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50499" y="4079940"/>
            <a:ext cx="6996074" cy="2164760"/>
          </a:xfrm>
          <a:prstGeom prst="rect">
            <a:avLst/>
          </a:prstGeom>
          <a:noFill/>
        </p:spPr>
        <p:txBody>
          <a:bodyPr wrap="square" rtlCol="0">
            <a:spAutoFit/>
          </a:bodyPr>
          <a:lstStyle/>
          <a:p>
            <a:pPr>
              <a:defRPr/>
            </a:pPr>
            <a:r>
              <a:rPr lang="vi-VN" sz="3200" b="1" dirty="0">
                <a:latin typeface="Times New Roman" pitchFamily="18" charset="0"/>
                <a:cs typeface="Times New Roman" pitchFamily="18" charset="0"/>
              </a:rPr>
              <a:t>WWW là viết tắt của từ nào sau đây</a:t>
            </a:r>
            <a:r>
              <a:rPr lang="en-US" sz="3200" b="1" dirty="0">
                <a:latin typeface="Times New Roman" pitchFamily="18" charset="0"/>
                <a:cs typeface="Times New Roman" pitchFamily="18" charset="0"/>
              </a:rPr>
              <a:t>?</a:t>
            </a:r>
          </a:p>
          <a:p>
            <a:pPr marL="685783" indent="-685783">
              <a:buAutoNum type="alphaLcPeriod"/>
              <a:defRPr/>
            </a:pPr>
            <a:r>
              <a:rPr lang="vi-VN" sz="2800" b="1" i="1" dirty="0">
                <a:latin typeface="Times New Roman" pitchFamily="18" charset="0"/>
                <a:cs typeface="Times New Roman" pitchFamily="18" charset="0"/>
              </a:rPr>
              <a:t>World Wide Web</a:t>
            </a:r>
          </a:p>
          <a:p>
            <a:pPr marL="685783" indent="-685783">
              <a:buAutoNum type="alphaLcPeriod"/>
              <a:defRPr/>
            </a:pPr>
            <a:r>
              <a:rPr lang="vi-VN" sz="2800" b="1" i="1" dirty="0">
                <a:latin typeface="Times New Roman" pitchFamily="18" charset="0"/>
                <a:cs typeface="Times New Roman" pitchFamily="18" charset="0"/>
              </a:rPr>
              <a:t>W</a:t>
            </a:r>
            <a:r>
              <a:rPr lang="en-US" sz="2800" b="1" i="1" dirty="0">
                <a:latin typeface="Times New Roman" panose="02020603050405020304" pitchFamily="18" charset="0"/>
                <a:cs typeface="Times New Roman" panose="02020603050405020304" pitchFamily="18" charset="0"/>
              </a:rPr>
              <a:t>ide </a:t>
            </a:r>
            <a:r>
              <a:rPr lang="vi-VN" sz="2800" b="1" i="1" dirty="0">
                <a:latin typeface="Times New Roman" panose="02020603050405020304" pitchFamily="18" charset="0"/>
                <a:cs typeface="Times New Roman" panose="02020603050405020304" pitchFamily="18" charset="0"/>
              </a:rPr>
              <a:t>W</a:t>
            </a:r>
            <a:r>
              <a:rPr lang="en-US" sz="2800" b="1" i="1" dirty="0" err="1">
                <a:latin typeface="Times New Roman" panose="02020603050405020304" pitchFamily="18" charset="0"/>
                <a:cs typeface="Times New Roman" panose="02020603050405020304" pitchFamily="18" charset="0"/>
              </a:rPr>
              <a:t>orld</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W</a:t>
            </a:r>
            <a:r>
              <a:rPr lang="en-US" sz="2800" b="1" i="1" dirty="0" err="1">
                <a:latin typeface="Times New Roman" panose="02020603050405020304" pitchFamily="18" charset="0"/>
                <a:cs typeface="Times New Roman" panose="02020603050405020304" pitchFamily="18" charset="0"/>
              </a:rPr>
              <a:t>eb</a:t>
            </a:r>
            <a:endParaRPr lang="vi-VN" sz="2800" b="1" i="1" dirty="0">
              <a:latin typeface="Times New Roman" panose="02020603050405020304" pitchFamily="18" charset="0"/>
              <a:cs typeface="Times New Roman" panose="02020603050405020304" pitchFamily="18" charset="0"/>
            </a:endParaRPr>
          </a:p>
          <a:p>
            <a:pPr marL="685783" indent="-685783">
              <a:buAutoNum type="alphaLcPeriod"/>
              <a:defRPr/>
            </a:pPr>
            <a:r>
              <a:rPr lang="vi-VN" sz="2800" b="1" i="1" dirty="0">
                <a:latin typeface="Times New Roman" panose="02020603050405020304" pitchFamily="18" charset="0"/>
                <a:cs typeface="Times New Roman" panose="02020603050405020304" pitchFamily="18" charset="0"/>
              </a:rPr>
              <a:t>W</a:t>
            </a:r>
            <a:r>
              <a:rPr lang="en-US" sz="2800" b="1" i="1" dirty="0" err="1">
                <a:latin typeface="Times New Roman" panose="02020603050405020304" pitchFamily="18" charset="0"/>
                <a:cs typeface="Times New Roman" panose="02020603050405020304" pitchFamily="18" charset="0"/>
              </a:rPr>
              <a:t>esite</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W</a:t>
            </a:r>
            <a:r>
              <a:rPr lang="en-US" sz="2800" b="1" i="1" dirty="0" err="1">
                <a:latin typeface="Times New Roman" panose="02020603050405020304" pitchFamily="18" charset="0"/>
                <a:cs typeface="Times New Roman" panose="02020603050405020304" pitchFamily="18" charset="0"/>
              </a:rPr>
              <a:t>orld</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W</a:t>
            </a:r>
            <a:r>
              <a:rPr lang="en-US" sz="2800" b="1" i="1" dirty="0" err="1">
                <a:latin typeface="Times New Roman" panose="02020603050405020304" pitchFamily="18" charset="0"/>
                <a:cs typeface="Times New Roman" panose="02020603050405020304" pitchFamily="18" charset="0"/>
              </a:rPr>
              <a:t>eb</a:t>
            </a:r>
            <a:endParaRPr lang="vi-VN" sz="2800" b="1" i="1" dirty="0">
              <a:latin typeface="Times New Roman" panose="02020603050405020304" pitchFamily="18" charset="0"/>
              <a:cs typeface="Times New Roman" panose="02020603050405020304" pitchFamily="18" charset="0"/>
            </a:endParaRPr>
          </a:p>
          <a:p>
            <a:pPr algn="ctr"/>
            <a:endParaRPr lang="en-US" sz="1867" dirty="0">
              <a:solidFill>
                <a:srgbClr val="008000"/>
              </a:solidFill>
              <a:latin typeface="Arial" panose="020B0604020202020204" pitchFamily="34" charset="0"/>
              <a:cs typeface="Arial" panose="020B0604020202020204" pitchFamily="34" charset="0"/>
            </a:endParaRPr>
          </a:p>
        </p:txBody>
      </p:sp>
      <p:pic>
        <p:nvPicPr>
          <p:cNvPr id="2" name="Picture 2" descr="Kết quả hình ảnh cho panda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9521174" y="3143829"/>
            <a:ext cx="2711807" cy="333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15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dissolve">
                                      <p:cBhvr>
                                        <p:cTn id="10" dur="500"/>
                                        <p:tgtEl>
                                          <p:spTgt spid="1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dissolve">
                                      <p:cBhvr>
                                        <p:cTn id="13" dur="500"/>
                                        <p:tgtEl>
                                          <p:spTgt spid="15">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dissolve">
                                      <p:cBhvr>
                                        <p:cTn id="16" dur="500"/>
                                        <p:tgtEl>
                                          <p:spTgt spid="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1"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4405745" y="-604905"/>
            <a:ext cx="4390449" cy="33785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304288" y="1084387"/>
            <a:ext cx="4165600" cy="666786"/>
          </a:xfrm>
          <a:prstGeom prst="rect">
            <a:avLst/>
          </a:prstGeom>
          <a:noFill/>
        </p:spPr>
        <p:txBody>
          <a:bodyPr wrap="square" rtlCol="0">
            <a:spAutoFit/>
          </a:bodyPr>
          <a:lstStyle/>
          <a:p>
            <a:pPr algn="ctr"/>
            <a:r>
              <a:rPr lang="vi-VN" sz="3733" dirty="0">
                <a:solidFill>
                  <a:srgbClr val="C00000"/>
                </a:solidFill>
                <a:latin typeface="Arial" panose="020B0604020202020204" pitchFamily="34" charset="0"/>
                <a:cs typeface="Arial" panose="020B0604020202020204" pitchFamily="34" charset="0"/>
              </a:rPr>
              <a:t>Câu </a:t>
            </a:r>
            <a:r>
              <a:rPr lang="en-US" sz="3733" dirty="0" smtClean="0">
                <a:solidFill>
                  <a:srgbClr val="C00000"/>
                </a:solidFill>
                <a:latin typeface="Arial" panose="020B0604020202020204" pitchFamily="34" charset="0"/>
                <a:cs typeface="Arial" panose="020B0604020202020204" pitchFamily="34" charset="0"/>
              </a:rPr>
              <a:t>c</a:t>
            </a:r>
            <a:endParaRPr lang="en-US" sz="3733"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 action="ppaction://hlinkshowjump?jump=previousslide">
              <a:snd r:embed="rId5" name="chimes.wav"/>
            </a:hlinkClick>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10030690"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50499" y="4079940"/>
            <a:ext cx="6996074" cy="2062103"/>
          </a:xfrm>
          <a:prstGeom prst="rect">
            <a:avLst/>
          </a:prstGeom>
          <a:noFill/>
        </p:spPr>
        <p:txBody>
          <a:bodyPr wrap="square" rtlCol="0">
            <a:spAutoFit/>
          </a:bodyPr>
          <a:lstStyle/>
          <a:p>
            <a:pPr>
              <a:defRPr/>
            </a:pPr>
            <a:r>
              <a:rPr lang="en-US" sz="3200" b="1" dirty="0" err="1" smtClean="0">
                <a:latin typeface="Times New Roman" pitchFamily="18" charset="0"/>
                <a:cs typeface="Times New Roman" pitchFamily="18" charset="0"/>
              </a:rPr>
              <a:t>Phát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đây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đúng</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marL="685783" indent="-685783">
              <a:buAutoNum type="alphaLcPeriod"/>
              <a:defRPr/>
            </a:pPr>
            <a:r>
              <a:rPr lang="en-US" sz="2400" b="1" i="1" dirty="0" err="1" smtClean="0">
                <a:latin typeface="Times New Roman" pitchFamily="18" charset="0"/>
                <a:cs typeface="Times New Roman" pitchFamily="18" charset="0"/>
              </a:rPr>
              <a:t>Trình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duyệt</a:t>
            </a:r>
            <a:r>
              <a:rPr lang="en-US" sz="2400" b="1" i="1" dirty="0" smtClean="0">
                <a:latin typeface="Times New Roman" pitchFamily="18" charset="0"/>
                <a:cs typeface="Times New Roman" pitchFamily="18" charset="0"/>
              </a:rPr>
              <a:t> web </a:t>
            </a:r>
            <a:r>
              <a:rPr lang="en-US" sz="2400" b="1" i="1" dirty="0" err="1" smtClean="0">
                <a:latin typeface="Times New Roman" pitchFamily="18" charset="0"/>
                <a:cs typeface="Times New Roman" pitchFamily="18" charset="0"/>
              </a:rPr>
              <a:t>là</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một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trang</a:t>
            </a:r>
            <a:r>
              <a:rPr lang="en-US" sz="2400" b="1" i="1" dirty="0" smtClean="0">
                <a:latin typeface="Times New Roman" pitchFamily="18" charset="0"/>
                <a:cs typeface="Times New Roman" pitchFamily="18" charset="0"/>
              </a:rPr>
              <a:t> web</a:t>
            </a:r>
            <a:endParaRPr lang="vi-VN" sz="2400" b="1" i="1" dirty="0">
              <a:latin typeface="Times New Roman" pitchFamily="18" charset="0"/>
              <a:cs typeface="Times New Roman" pitchFamily="18" charset="0"/>
            </a:endParaRPr>
          </a:p>
          <a:p>
            <a:pPr marL="685783" indent="-685783">
              <a:buAutoNum type="alphaLcPeriod"/>
              <a:defRPr/>
            </a:pPr>
            <a:r>
              <a:rPr lang="en-US" sz="2400" b="1" i="1" dirty="0" err="1" smtClean="0">
                <a:latin typeface="Times New Roman" pitchFamily="18" charset="0"/>
                <a:cs typeface="Times New Roman" pitchFamily="18" charset="0"/>
              </a:rPr>
              <a:t>Trình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duyệt</a:t>
            </a:r>
            <a:r>
              <a:rPr lang="en-US" sz="2400" b="1" i="1" dirty="0" smtClean="0">
                <a:latin typeface="Times New Roman" pitchFamily="18" charset="0"/>
                <a:cs typeface="Times New Roman" pitchFamily="18" charset="0"/>
              </a:rPr>
              <a:t> web </a:t>
            </a:r>
            <a:r>
              <a:rPr lang="en-US" sz="2400" b="1" i="1" dirty="0" err="1" smtClean="0">
                <a:latin typeface="Times New Roman" pitchFamily="18" charset="0"/>
                <a:cs typeface="Times New Roman" pitchFamily="18" charset="0"/>
              </a:rPr>
              <a:t>là</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một</a:t>
            </a:r>
            <a:r>
              <a:rPr lang="en-US" sz="2400" b="1" i="1" dirty="0" smtClean="0">
                <a:latin typeface="Times New Roman" pitchFamily="18" charset="0"/>
                <a:cs typeface="Times New Roman" pitchFamily="18" charset="0"/>
              </a:rPr>
              <a:t> website</a:t>
            </a:r>
          </a:p>
          <a:p>
            <a:pPr marL="685783" indent="-685783">
              <a:buAutoNum type="alphaLcPeriod"/>
              <a:defRPr/>
            </a:pPr>
            <a:r>
              <a:rPr lang="en-US" sz="2400" b="1" i="1" dirty="0" err="1">
                <a:latin typeface="Times New Roman" pitchFamily="18" charset="0"/>
                <a:cs typeface="Times New Roman" pitchFamily="18" charset="0"/>
              </a:rPr>
              <a:t>Trình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duyệt</a:t>
            </a:r>
            <a:r>
              <a:rPr lang="en-US" sz="2400" b="1" i="1" dirty="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web </a:t>
            </a:r>
            <a:r>
              <a:rPr lang="en-US" sz="2400" b="1" i="1" dirty="0" err="1" smtClean="0">
                <a:latin typeface="Times New Roman" pitchFamily="18" charset="0"/>
                <a:cs typeface="Times New Roman" pitchFamily="18" charset="0"/>
              </a:rPr>
              <a:t>là</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một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phần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mềm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ứng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dụng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cho</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phép</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truy</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cập</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thông</a:t>
            </a:r>
            <a:r>
              <a:rPr lang="en-US" sz="2400" b="1" i="1" dirty="0" smtClean="0">
                <a:latin typeface="Times New Roman" pitchFamily="18" charset="0"/>
                <a:cs typeface="Times New Roman" pitchFamily="18" charset="0"/>
              </a:rPr>
              <a:t> tin </a:t>
            </a:r>
            <a:r>
              <a:rPr lang="en-US" sz="2400" b="1" i="1" dirty="0" err="1" smtClean="0">
                <a:latin typeface="Times New Roman" pitchFamily="18" charset="0"/>
                <a:cs typeface="Times New Roman" pitchFamily="18" charset="0"/>
              </a:rPr>
              <a:t>trên</a:t>
            </a:r>
            <a:r>
              <a:rPr lang="en-US" sz="2400" b="1" i="1" dirty="0" smtClean="0">
                <a:latin typeface="Times New Roman" pitchFamily="18" charset="0"/>
                <a:cs typeface="Times New Roman" pitchFamily="18" charset="0"/>
              </a:rPr>
              <a:t> Internet.</a:t>
            </a:r>
            <a:endParaRPr lang="en-US" sz="2400" dirty="0">
              <a:solidFill>
                <a:srgbClr val="008000"/>
              </a:solidFill>
              <a:latin typeface="Arial" panose="020B0604020202020204" pitchFamily="34" charset="0"/>
              <a:cs typeface="Arial" panose="020B0604020202020204" pitchFamily="34" charset="0"/>
            </a:endParaRPr>
          </a:p>
        </p:txBody>
      </p:sp>
      <p:pic>
        <p:nvPicPr>
          <p:cNvPr id="2" name="Picture 2" descr="Kết quả hình ảnh cho panda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9521174" y="3143829"/>
            <a:ext cx="2711807" cy="333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45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dissolve">
                                      <p:cBhvr>
                                        <p:cTn id="10" dur="500"/>
                                        <p:tgtEl>
                                          <p:spTgt spid="1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dissolve">
                                      <p:cBhvr>
                                        <p:cTn id="13" dur="500"/>
                                        <p:tgtEl>
                                          <p:spTgt spid="15">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dissolve">
                                      <p:cBhvr>
                                        <p:cTn id="16" dur="500"/>
                                        <p:tgtEl>
                                          <p:spTgt spid="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528" y="559783"/>
            <a:ext cx="6747163" cy="406572"/>
          </a:xfrm>
        </p:spPr>
        <p:txBody>
          <a:bodyPr numCol="1">
            <a:noAutofit/>
          </a:bodyPr>
          <a:lstStyle/>
          <a:p>
            <a:pPr algn="ct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TÓM TẮT BÀI HỌC </a:t>
            </a:r>
            <a:endPar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4" name="Chevron 3"/>
          <p:cNvSpPr/>
          <p:nvPr/>
        </p:nvSpPr>
        <p:spPr>
          <a:xfrm>
            <a:off x="768927" y="2743200"/>
            <a:ext cx="633846" cy="40524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08732995"/>
              </p:ext>
            </p:extLst>
          </p:nvPr>
        </p:nvGraphicFramePr>
        <p:xfrm>
          <a:off x="1619481" y="1648687"/>
          <a:ext cx="9228628" cy="243230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228628"/>
              </a:tblGrid>
              <a:tr h="1672358">
                <a:tc>
                  <a:txBody>
                    <a:bodyPr/>
                    <a:lstStyle/>
                    <a:p>
                      <a:pPr>
                        <a:lnSpc>
                          <a:spcPct val="120000"/>
                        </a:lnSpc>
                      </a:pPr>
                      <a:r>
                        <a:rPr lang="en-US" sz="3200" b="0" i="1" dirty="0" err="1" smtClean="0">
                          <a:solidFill>
                            <a:schemeClr val="tx1"/>
                          </a:solidFill>
                          <a:latin typeface="Times New Roman" panose="02020603050405020304" pitchFamily="18" charset="0"/>
                          <a:cs typeface="Times New Roman" panose="02020603050405020304" pitchFamily="18" charset="0"/>
                        </a:rPr>
                        <a:t>Không</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chỉ</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có</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liên</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kết</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giữa</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các</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trang</a:t>
                      </a:r>
                      <a:r>
                        <a:rPr lang="en-US" sz="3200" b="0" i="1" baseline="0" dirty="0" smtClean="0">
                          <a:solidFill>
                            <a:schemeClr val="tx1"/>
                          </a:solidFill>
                          <a:latin typeface="Times New Roman" panose="02020603050405020304" pitchFamily="18" charset="0"/>
                          <a:cs typeface="Times New Roman" panose="02020603050405020304" pitchFamily="18" charset="0"/>
                        </a:rPr>
                        <a:t> web </a:t>
                      </a:r>
                      <a:r>
                        <a:rPr lang="en-US" sz="3200" b="0" i="1" baseline="0" dirty="0" err="1" smtClean="0">
                          <a:solidFill>
                            <a:schemeClr val="tx1"/>
                          </a:solidFill>
                          <a:latin typeface="Times New Roman" panose="02020603050405020304" pitchFamily="18" charset="0"/>
                          <a:cs typeface="Times New Roman" panose="02020603050405020304" pitchFamily="18" charset="0"/>
                        </a:rPr>
                        <a:t>mà</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còn</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có</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liên</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kết</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giữa</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các</a:t>
                      </a:r>
                      <a:r>
                        <a:rPr lang="en-US" sz="3200" b="0" i="1" baseline="0" dirty="0" smtClean="0">
                          <a:solidFill>
                            <a:schemeClr val="tx1"/>
                          </a:solidFill>
                          <a:latin typeface="Times New Roman" panose="02020603050405020304" pitchFamily="18" charset="0"/>
                          <a:cs typeface="Times New Roman" panose="02020603050405020304" pitchFamily="18" charset="0"/>
                        </a:rPr>
                        <a:t> website </a:t>
                      </a:r>
                      <a:r>
                        <a:rPr lang="en-US" sz="3200" b="0" i="1" baseline="0" dirty="0" err="1" smtClean="0">
                          <a:solidFill>
                            <a:schemeClr val="tx1"/>
                          </a:solidFill>
                          <a:latin typeface="Times New Roman" panose="02020603050405020304" pitchFamily="18" charset="0"/>
                          <a:cs typeface="Times New Roman" panose="02020603050405020304" pitchFamily="18" charset="0"/>
                        </a:rPr>
                        <a:t>tạo</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ra</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mạng</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lưới</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các</a:t>
                      </a:r>
                      <a:r>
                        <a:rPr lang="en-US" sz="3200" b="0" i="1" baseline="0" dirty="0" smtClean="0">
                          <a:solidFill>
                            <a:schemeClr val="tx1"/>
                          </a:solidFill>
                          <a:latin typeface="Times New Roman" panose="02020603050405020304" pitchFamily="18" charset="0"/>
                          <a:cs typeface="Times New Roman" panose="02020603050405020304" pitchFamily="18" charset="0"/>
                        </a:rPr>
                        <a:t> website </a:t>
                      </a:r>
                      <a:r>
                        <a:rPr lang="en-US" sz="3200" b="0" i="1" baseline="0" dirty="0" err="1" smtClean="0">
                          <a:solidFill>
                            <a:schemeClr val="tx1"/>
                          </a:solidFill>
                          <a:latin typeface="Times New Roman" panose="02020603050405020304" pitchFamily="18" charset="0"/>
                          <a:cs typeface="Times New Roman" panose="02020603050405020304" pitchFamily="18" charset="0"/>
                        </a:rPr>
                        <a:t>gọi</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là</a:t>
                      </a:r>
                      <a:r>
                        <a:rPr lang="en-US" sz="3200" b="0" i="1" baseline="0" dirty="0" smtClean="0">
                          <a:solidFill>
                            <a:schemeClr val="tx1"/>
                          </a:solidFill>
                          <a:latin typeface="Times New Roman" panose="02020603050405020304" pitchFamily="18" charset="0"/>
                          <a:cs typeface="Times New Roman" panose="02020603050405020304" pitchFamily="18" charset="0"/>
                        </a:rPr>
                        <a:t> WWW. WWW </a:t>
                      </a:r>
                      <a:r>
                        <a:rPr lang="en-US" sz="3200" b="0" i="1" baseline="0" dirty="0" err="1" smtClean="0">
                          <a:solidFill>
                            <a:schemeClr val="tx1"/>
                          </a:solidFill>
                          <a:latin typeface="Times New Roman" panose="02020603050405020304" pitchFamily="18" charset="0"/>
                          <a:cs typeface="Times New Roman" panose="02020603050405020304" pitchFamily="18" charset="0"/>
                        </a:rPr>
                        <a:t>kết</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nối</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và</a:t>
                      </a:r>
                      <a:r>
                        <a:rPr lang="en-US" sz="3200" b="0" i="1" baseline="0" dirty="0" smtClean="0">
                          <a:solidFill>
                            <a:schemeClr val="tx1"/>
                          </a:solidFill>
                          <a:latin typeface="Times New Roman" panose="02020603050405020304" pitchFamily="18" charset="0"/>
                          <a:cs typeface="Times New Roman" panose="02020603050405020304" pitchFamily="18" charset="0"/>
                        </a:rPr>
                        <a:t> chia </a:t>
                      </a:r>
                      <a:r>
                        <a:rPr lang="en-US" sz="3200" b="0" i="1" baseline="0" dirty="0" err="1" smtClean="0">
                          <a:solidFill>
                            <a:schemeClr val="tx1"/>
                          </a:solidFill>
                          <a:latin typeface="Times New Roman" panose="02020603050405020304" pitchFamily="18" charset="0"/>
                          <a:cs typeface="Times New Roman" panose="02020603050405020304" pitchFamily="18" charset="0"/>
                        </a:rPr>
                        <a:t>sẻ</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các</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nguồn</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thông</a:t>
                      </a:r>
                      <a:r>
                        <a:rPr lang="en-US" sz="3200" b="0" i="1" baseline="0" dirty="0" smtClean="0">
                          <a:solidFill>
                            <a:schemeClr val="tx1"/>
                          </a:solidFill>
                          <a:latin typeface="Times New Roman" panose="02020603050405020304" pitchFamily="18" charset="0"/>
                          <a:cs typeface="Times New Roman" panose="02020603050405020304" pitchFamily="18" charset="0"/>
                        </a:rPr>
                        <a:t> tin </a:t>
                      </a:r>
                      <a:r>
                        <a:rPr lang="en-US" sz="3200" b="0" i="1" baseline="0" dirty="0" err="1" smtClean="0">
                          <a:solidFill>
                            <a:schemeClr val="tx1"/>
                          </a:solidFill>
                          <a:latin typeface="Times New Roman" panose="02020603050405020304" pitchFamily="18" charset="0"/>
                          <a:cs typeface="Times New Roman" panose="02020603050405020304" pitchFamily="18" charset="0"/>
                        </a:rPr>
                        <a:t>trên</a:t>
                      </a:r>
                      <a:r>
                        <a:rPr lang="en-US" sz="3200" b="0" i="1" baseline="0" dirty="0" smtClean="0">
                          <a:solidFill>
                            <a:schemeClr val="tx1"/>
                          </a:solidFill>
                          <a:latin typeface="Times New Roman" panose="02020603050405020304" pitchFamily="18" charset="0"/>
                          <a:cs typeface="Times New Roman" panose="02020603050405020304" pitchFamily="18" charset="0"/>
                        </a:rPr>
                        <a:t> Internet .</a:t>
                      </a:r>
                      <a:endParaRPr lang="en-US" sz="3200" b="0" i="1" dirty="0">
                        <a:solidFill>
                          <a:schemeClr val="tx1"/>
                        </a:solidFill>
                        <a:latin typeface="Times New Roman" panose="02020603050405020304" pitchFamily="18" charset="0"/>
                        <a:cs typeface="Times New Roman" panose="02020603050405020304" pitchFamily="18" charset="0"/>
                      </a:endParaRPr>
                    </a:p>
                  </a:txBody>
                  <a:tcPr>
                    <a:noFill/>
                  </a:tcPr>
                </a:tc>
              </a:tr>
            </a:tbl>
          </a:graphicData>
        </a:graphic>
      </p:graphicFrame>
      <p:sp>
        <p:nvSpPr>
          <p:cNvPr id="6" name="Chevron 5"/>
          <p:cNvSpPr/>
          <p:nvPr/>
        </p:nvSpPr>
        <p:spPr>
          <a:xfrm>
            <a:off x="768927" y="4738285"/>
            <a:ext cx="633846" cy="4197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77895772"/>
              </p:ext>
            </p:extLst>
          </p:nvPr>
        </p:nvGraphicFramePr>
        <p:xfrm>
          <a:off x="1634836" y="4322634"/>
          <a:ext cx="9227128" cy="1066800"/>
        </p:xfrm>
        <a:graphic>
          <a:graphicData uri="http://schemas.openxmlformats.org/drawingml/2006/table">
            <a:tbl>
              <a:tblPr firstRow="1" bandRow="1">
                <a:tableStyleId>{5C22544A-7EE6-4342-B048-85BDC9FD1C3A}</a:tableStyleId>
              </a:tblPr>
              <a:tblGrid>
                <a:gridCol w="9227128"/>
              </a:tblGrid>
              <a:tr h="789709">
                <a:tc>
                  <a:txBody>
                    <a:bodyPr/>
                    <a:lstStyle/>
                    <a:p>
                      <a:r>
                        <a:rPr lang="en-US" sz="3200" b="0" i="1" kern="1200" baseline="0" dirty="0" err="1" smtClean="0">
                          <a:solidFill>
                            <a:schemeClr val="tx1"/>
                          </a:solidFill>
                          <a:latin typeface="Times New Roman" panose="02020603050405020304" pitchFamily="18" charset="0"/>
                          <a:ea typeface="+mn-ea"/>
                          <a:cs typeface="Times New Roman" panose="02020603050405020304" pitchFamily="18" charset="0"/>
                        </a:rPr>
                        <a:t>Trình</a:t>
                      </a:r>
                      <a:r>
                        <a:rPr lang="en-US" sz="3200" b="0" i="1"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smtClean="0">
                          <a:solidFill>
                            <a:schemeClr val="tx1"/>
                          </a:solidFill>
                          <a:latin typeface="Times New Roman" panose="02020603050405020304" pitchFamily="18" charset="0"/>
                          <a:ea typeface="+mn-ea"/>
                          <a:cs typeface="Times New Roman" panose="02020603050405020304" pitchFamily="18" charset="0"/>
                        </a:rPr>
                        <a:t>duyệt</a:t>
                      </a:r>
                      <a:r>
                        <a:rPr lang="en-US" sz="3200" b="0" i="1"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smtClean="0">
                          <a:solidFill>
                            <a:schemeClr val="tx1"/>
                          </a:solidFill>
                          <a:latin typeface="Times New Roman" panose="02020603050405020304" pitchFamily="18" charset="0"/>
                          <a:ea typeface="+mn-ea"/>
                          <a:cs typeface="Times New Roman" panose="02020603050405020304" pitchFamily="18" charset="0"/>
                        </a:rPr>
                        <a:t>là</a:t>
                      </a:r>
                      <a:r>
                        <a:rPr lang="en-US" sz="3200" b="0" i="1"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smtClean="0">
                          <a:solidFill>
                            <a:schemeClr val="tx1"/>
                          </a:solidFill>
                          <a:latin typeface="Times New Roman" panose="02020603050405020304" pitchFamily="18" charset="0"/>
                          <a:ea typeface="+mn-ea"/>
                          <a:cs typeface="Times New Roman" panose="02020603050405020304" pitchFamily="18" charset="0"/>
                        </a:rPr>
                        <a:t>một</a:t>
                      </a:r>
                      <a:r>
                        <a:rPr lang="en-US" sz="3200" b="0" i="1"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smtClean="0">
                          <a:solidFill>
                            <a:schemeClr val="tx1"/>
                          </a:solidFill>
                          <a:latin typeface="Times New Roman" panose="02020603050405020304" pitchFamily="18" charset="0"/>
                          <a:ea typeface="+mn-ea"/>
                          <a:cs typeface="Times New Roman" panose="02020603050405020304" pitchFamily="18" charset="0"/>
                        </a:rPr>
                        <a:t>phần</a:t>
                      </a:r>
                      <a:r>
                        <a:rPr lang="en-US" sz="3200" b="0" i="1"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smtClean="0">
                          <a:solidFill>
                            <a:schemeClr val="tx1"/>
                          </a:solidFill>
                          <a:latin typeface="Times New Roman" panose="02020603050405020304" pitchFamily="18" charset="0"/>
                          <a:ea typeface="+mn-ea"/>
                          <a:cs typeface="Times New Roman" panose="02020603050405020304" pitchFamily="18" charset="0"/>
                        </a:rPr>
                        <a:t>mềm</a:t>
                      </a:r>
                      <a:r>
                        <a:rPr lang="en-US" sz="3200" b="0" i="1"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smtClean="0">
                          <a:solidFill>
                            <a:schemeClr val="tx1"/>
                          </a:solidFill>
                          <a:latin typeface="Times New Roman" panose="02020603050405020304" pitchFamily="18" charset="0"/>
                          <a:ea typeface="+mn-ea"/>
                          <a:cs typeface="Times New Roman" panose="02020603050405020304" pitchFamily="18" charset="0"/>
                        </a:rPr>
                        <a:t>ứng</a:t>
                      </a:r>
                      <a:r>
                        <a:rPr lang="en-US" sz="3200" b="0" i="1"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smtClean="0">
                          <a:solidFill>
                            <a:schemeClr val="tx1"/>
                          </a:solidFill>
                          <a:latin typeface="Times New Roman" panose="02020603050405020304" pitchFamily="18" charset="0"/>
                          <a:ea typeface="+mn-ea"/>
                          <a:cs typeface="Times New Roman" panose="02020603050405020304" pitchFamily="18" charset="0"/>
                        </a:rPr>
                        <a:t>dụng</a:t>
                      </a:r>
                      <a:r>
                        <a:rPr lang="en-US" sz="3200" b="0" i="1"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smtClean="0">
                          <a:solidFill>
                            <a:schemeClr val="tx1"/>
                          </a:solidFill>
                          <a:latin typeface="Times New Roman" panose="02020603050405020304" pitchFamily="18" charset="0"/>
                          <a:ea typeface="+mn-ea"/>
                          <a:cs typeface="Times New Roman" panose="02020603050405020304" pitchFamily="18" charset="0"/>
                        </a:rPr>
                        <a:t>để</a:t>
                      </a:r>
                      <a:r>
                        <a:rPr lang="en-US" sz="3200" b="0" i="1"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smtClean="0">
                          <a:solidFill>
                            <a:schemeClr val="tx1"/>
                          </a:solidFill>
                          <a:latin typeface="Times New Roman" panose="02020603050405020304" pitchFamily="18" charset="0"/>
                          <a:ea typeface="+mn-ea"/>
                          <a:cs typeface="Times New Roman" panose="02020603050405020304" pitchFamily="18" charset="0"/>
                        </a:rPr>
                        <a:t>truy</a:t>
                      </a:r>
                      <a:r>
                        <a:rPr lang="en-US" sz="3200" b="0" i="1"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smtClean="0">
                          <a:solidFill>
                            <a:schemeClr val="tx1"/>
                          </a:solidFill>
                          <a:latin typeface="Times New Roman" panose="02020603050405020304" pitchFamily="18" charset="0"/>
                          <a:ea typeface="+mn-ea"/>
                          <a:cs typeface="Times New Roman" panose="02020603050405020304" pitchFamily="18" charset="0"/>
                        </a:rPr>
                        <a:t>cập</a:t>
                      </a:r>
                      <a:r>
                        <a:rPr lang="en-US" sz="3200" b="0" i="1"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smtClean="0">
                          <a:solidFill>
                            <a:schemeClr val="tx1"/>
                          </a:solidFill>
                          <a:latin typeface="Times New Roman" panose="02020603050405020304" pitchFamily="18" charset="0"/>
                          <a:ea typeface="+mn-ea"/>
                          <a:cs typeface="Times New Roman" panose="02020603050405020304" pitchFamily="18" charset="0"/>
                        </a:rPr>
                        <a:t>và</a:t>
                      </a:r>
                      <a:r>
                        <a:rPr lang="en-US" sz="3200" b="0" i="1"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smtClean="0">
                          <a:solidFill>
                            <a:schemeClr val="tx1"/>
                          </a:solidFill>
                          <a:latin typeface="Times New Roman" panose="02020603050405020304" pitchFamily="18" charset="0"/>
                          <a:ea typeface="+mn-ea"/>
                          <a:cs typeface="Times New Roman" panose="02020603050405020304" pitchFamily="18" charset="0"/>
                        </a:rPr>
                        <a:t>xem</a:t>
                      </a:r>
                      <a:r>
                        <a:rPr lang="en-US" sz="3200" b="0" i="1"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3200" b="0" i="1" kern="1200" baseline="0" dirty="0" err="1" smtClean="0">
                          <a:solidFill>
                            <a:schemeClr val="tx1"/>
                          </a:solidFill>
                          <a:latin typeface="Times New Roman" panose="02020603050405020304" pitchFamily="18" charset="0"/>
                          <a:ea typeface="+mn-ea"/>
                          <a:cs typeface="Times New Roman" panose="02020603050405020304" pitchFamily="18" charset="0"/>
                        </a:rPr>
                        <a:t>nội</a:t>
                      </a:r>
                      <a:r>
                        <a:rPr lang="en-US" sz="3200" b="0" i="1" kern="1200" baseline="0" dirty="0" smtClean="0">
                          <a:solidFill>
                            <a:schemeClr val="tx1"/>
                          </a:solidFill>
                          <a:latin typeface="Times New Roman" panose="02020603050405020304" pitchFamily="18" charset="0"/>
                          <a:ea typeface="+mn-ea"/>
                          <a:cs typeface="Times New Roman" panose="02020603050405020304" pitchFamily="18" charset="0"/>
                        </a:rPr>
                        <a:t> dung </a:t>
                      </a:r>
                      <a:r>
                        <a:rPr lang="en-US" sz="3200" b="0" i="1" baseline="0" dirty="0" smtClean="0">
                          <a:solidFill>
                            <a:schemeClr val="tx1"/>
                          </a:solidFill>
                          <a:latin typeface="Times New Roman" panose="02020603050405020304" pitchFamily="18" charset="0"/>
                          <a:cs typeface="Times New Roman" panose="02020603050405020304" pitchFamily="18" charset="0"/>
                        </a:rPr>
                        <a:t>website .</a:t>
                      </a:r>
                      <a:endParaRPr lang="en-US" sz="3200" b="0" i="1" dirty="0">
                        <a:solidFill>
                          <a:schemeClr val="tx1"/>
                        </a:solidFill>
                        <a:latin typeface="Times New Roman" panose="02020603050405020304" pitchFamily="18" charset="0"/>
                        <a:cs typeface="Times New Roman" panose="02020603050405020304" pitchFamily="18" charset="0"/>
                      </a:endParaRPr>
                    </a:p>
                  </a:txBody>
                  <a:tcPr>
                    <a:noFill/>
                  </a:tcPr>
                </a:tc>
              </a:tr>
            </a:tbl>
          </a:graphicData>
        </a:graphic>
      </p:graphicFrame>
    </p:spTree>
    <p:extLst>
      <p:ext uri="{BB962C8B-B14F-4D97-AF65-F5344CB8AC3E}">
        <p14:creationId xmlns:p14="http://schemas.microsoft.com/office/powerpoint/2010/main" val="406589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par>
                                <p:cTn id="30" presetID="3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2743200" y="1108364"/>
            <a:ext cx="6331528" cy="606136"/>
          </a:xfrm>
        </p:spPr>
        <p:txBody>
          <a:bodyPr numCol="1">
            <a:noAutofit/>
          </a:bodyPr>
          <a:lstStyle/>
          <a:p>
            <a:pPr algn="ctr"/>
            <a:r>
              <a:rPr lang="en-US" sz="3200" b="1" dirty="0" smtClean="0">
                <a:latin typeface="Times New Roman" panose="02020603050405020304" pitchFamily="18" charset="0"/>
                <a:cs typeface="Times New Roman" panose="02020603050405020304" pitchFamily="18" charset="0"/>
              </a:rPr>
              <a:t>HƯỚNG DẪN VỀ NHÀ</a:t>
            </a:r>
            <a:endParaRPr lang="en-US" sz="3200" b="1" dirty="0">
              <a:latin typeface="Times New Roman" panose="02020603050405020304" pitchFamily="18" charset="0"/>
              <a:cs typeface="Times New Roman" panose="02020603050405020304" pitchFamily="18" charset="0"/>
            </a:endParaRPr>
          </a:p>
        </p:txBody>
      </p:sp>
      <p:sp>
        <p:nvSpPr>
          <p:cNvPr id="4" name="Chevron 3"/>
          <p:cNvSpPr/>
          <p:nvPr/>
        </p:nvSpPr>
        <p:spPr>
          <a:xfrm>
            <a:off x="768927" y="2743200"/>
            <a:ext cx="633846" cy="40524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89057331"/>
              </p:ext>
            </p:extLst>
          </p:nvPr>
        </p:nvGraphicFramePr>
        <p:xfrm>
          <a:off x="1619481" y="2531340"/>
          <a:ext cx="9491864" cy="5791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491864"/>
              </a:tblGrid>
              <a:tr h="370840">
                <a:tc>
                  <a:txBody>
                    <a:bodyPr/>
                    <a:lstStyle/>
                    <a:p>
                      <a:r>
                        <a:rPr lang="en-US" sz="3200" b="0" i="1" dirty="0" err="1" smtClean="0">
                          <a:solidFill>
                            <a:schemeClr val="tx1"/>
                          </a:solidFill>
                          <a:latin typeface="Times New Roman" panose="02020603050405020304" pitchFamily="18" charset="0"/>
                          <a:cs typeface="Times New Roman" panose="02020603050405020304" pitchFamily="18" charset="0"/>
                        </a:rPr>
                        <a:t>Ôn</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tập</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và</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xem</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lại</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kiến</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thức</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đã</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học</a:t>
                      </a:r>
                      <a:r>
                        <a:rPr lang="en-US" sz="3200" b="0" i="1" baseline="0" dirty="0" smtClean="0">
                          <a:solidFill>
                            <a:schemeClr val="tx1"/>
                          </a:solidFill>
                          <a:latin typeface="Times New Roman" panose="02020603050405020304" pitchFamily="18" charset="0"/>
                          <a:cs typeface="Times New Roman" panose="02020603050405020304" pitchFamily="18" charset="0"/>
                        </a:rPr>
                        <a:t> .</a:t>
                      </a:r>
                      <a:endParaRPr lang="en-US" sz="3200" b="0" i="1" dirty="0">
                        <a:solidFill>
                          <a:schemeClr val="tx1"/>
                        </a:solidFill>
                        <a:latin typeface="Times New Roman" panose="02020603050405020304" pitchFamily="18" charset="0"/>
                        <a:cs typeface="Times New Roman" panose="02020603050405020304" pitchFamily="18" charset="0"/>
                      </a:endParaRPr>
                    </a:p>
                  </a:txBody>
                  <a:tcPr>
                    <a:noFill/>
                  </a:tcPr>
                </a:tc>
              </a:tr>
            </a:tbl>
          </a:graphicData>
        </a:graphic>
      </p:graphicFrame>
      <p:sp>
        <p:nvSpPr>
          <p:cNvPr id="6" name="Chevron 5"/>
          <p:cNvSpPr/>
          <p:nvPr/>
        </p:nvSpPr>
        <p:spPr>
          <a:xfrm>
            <a:off x="768927" y="3505190"/>
            <a:ext cx="633846" cy="4197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140309978"/>
              </p:ext>
            </p:extLst>
          </p:nvPr>
        </p:nvGraphicFramePr>
        <p:xfrm>
          <a:off x="1635412" y="3366640"/>
          <a:ext cx="10237933" cy="579120"/>
        </p:xfrm>
        <a:graphic>
          <a:graphicData uri="http://schemas.openxmlformats.org/drawingml/2006/table">
            <a:tbl>
              <a:tblPr firstRow="1" bandRow="1">
                <a:tableStyleId>{5C22544A-7EE6-4342-B048-85BDC9FD1C3A}</a:tableStyleId>
              </a:tblPr>
              <a:tblGrid>
                <a:gridCol w="10237933"/>
              </a:tblGrid>
              <a:tr h="370840">
                <a:tc>
                  <a:txBody>
                    <a:bodyPr/>
                    <a:lstStyle/>
                    <a:p>
                      <a:r>
                        <a:rPr lang="en-US" sz="3200" b="0" i="1" dirty="0" err="1" smtClean="0">
                          <a:solidFill>
                            <a:schemeClr val="tx1"/>
                          </a:solidFill>
                          <a:latin typeface="Times New Roman" panose="02020603050405020304" pitchFamily="18" charset="0"/>
                          <a:cs typeface="Times New Roman" panose="02020603050405020304" pitchFamily="18" charset="0"/>
                        </a:rPr>
                        <a:t>Chuẩn</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bị</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trước</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nội</a:t>
                      </a:r>
                      <a:r>
                        <a:rPr lang="en-US" sz="3200" b="0" i="1" baseline="0" dirty="0" smtClean="0">
                          <a:solidFill>
                            <a:schemeClr val="tx1"/>
                          </a:solidFill>
                          <a:latin typeface="Times New Roman" panose="02020603050405020304" pitchFamily="18" charset="0"/>
                          <a:cs typeface="Times New Roman" panose="02020603050405020304" pitchFamily="18" charset="0"/>
                        </a:rPr>
                        <a:t> dung </a:t>
                      </a:r>
                      <a:r>
                        <a:rPr lang="en-US" sz="3200" b="0" i="1" baseline="0" dirty="0" err="1" smtClean="0">
                          <a:solidFill>
                            <a:schemeClr val="tx1"/>
                          </a:solidFill>
                          <a:latin typeface="Times New Roman" panose="02020603050405020304" pitchFamily="18" charset="0"/>
                          <a:cs typeface="Times New Roman" panose="02020603050405020304" pitchFamily="18" charset="0"/>
                        </a:rPr>
                        <a:t>bài</a:t>
                      </a:r>
                      <a:r>
                        <a:rPr lang="en-US" sz="3200" b="0" i="1" baseline="0" dirty="0" smtClean="0">
                          <a:solidFill>
                            <a:schemeClr val="tx1"/>
                          </a:solidFill>
                          <a:latin typeface="Times New Roman" panose="02020603050405020304" pitchFamily="18" charset="0"/>
                          <a:cs typeface="Times New Roman" panose="02020603050405020304" pitchFamily="18" charset="0"/>
                        </a:rPr>
                        <a:t> 3 “</a:t>
                      </a:r>
                      <a:r>
                        <a:rPr lang="en-US" sz="3200" b="0" i="1" baseline="0" dirty="0" err="1" smtClean="0">
                          <a:solidFill>
                            <a:schemeClr val="tx1"/>
                          </a:solidFill>
                          <a:latin typeface="Times New Roman" panose="02020603050405020304" pitchFamily="18" charset="0"/>
                          <a:cs typeface="Times New Roman" panose="02020603050405020304" pitchFamily="18" charset="0"/>
                        </a:rPr>
                        <a:t>Giới</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thiệu</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Máy</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tìm</a:t>
                      </a:r>
                      <a:r>
                        <a:rPr lang="en-US" sz="3200" b="0" i="1" baseline="0" dirty="0" smtClean="0">
                          <a:solidFill>
                            <a:schemeClr val="tx1"/>
                          </a:solidFill>
                          <a:latin typeface="Times New Roman" panose="02020603050405020304" pitchFamily="18" charset="0"/>
                          <a:cs typeface="Times New Roman" panose="02020603050405020304" pitchFamily="18" charset="0"/>
                        </a:rPr>
                        <a:t> </a:t>
                      </a:r>
                      <a:r>
                        <a:rPr lang="en-US" sz="3200" b="0" i="1" baseline="0" dirty="0" err="1" smtClean="0">
                          <a:solidFill>
                            <a:schemeClr val="tx1"/>
                          </a:solidFill>
                          <a:latin typeface="Times New Roman" panose="02020603050405020304" pitchFamily="18" charset="0"/>
                          <a:cs typeface="Times New Roman" panose="02020603050405020304" pitchFamily="18" charset="0"/>
                        </a:rPr>
                        <a:t>kiếm</a:t>
                      </a:r>
                      <a:r>
                        <a:rPr lang="en-US" sz="3200" b="0" i="1" baseline="0" dirty="0" smtClean="0">
                          <a:solidFill>
                            <a:schemeClr val="tx1"/>
                          </a:solidFill>
                          <a:latin typeface="Times New Roman" panose="02020603050405020304" pitchFamily="18" charset="0"/>
                          <a:cs typeface="Times New Roman" panose="02020603050405020304" pitchFamily="18" charset="0"/>
                        </a:rPr>
                        <a:t>” </a:t>
                      </a:r>
                      <a:endParaRPr lang="en-US" sz="3200" b="0" i="1" dirty="0">
                        <a:solidFill>
                          <a:schemeClr val="tx1"/>
                        </a:solidFill>
                        <a:latin typeface="Times New Roman" panose="02020603050405020304" pitchFamily="18" charset="0"/>
                        <a:cs typeface="Times New Roman" panose="02020603050405020304" pitchFamily="18" charset="0"/>
                      </a:endParaRPr>
                    </a:p>
                  </a:txBody>
                  <a:tcPr>
                    <a:noFill/>
                  </a:tcPr>
                </a:tc>
              </a:tr>
            </a:tbl>
          </a:graphicData>
        </a:graphic>
      </p:graphicFrame>
      <p:sp>
        <p:nvSpPr>
          <p:cNvPr id="4102" name="AutoShape 6" descr="200 Hình Nền PowerPoint Thuyết Trình Đẹp - Đề án 2020 - Tổng Hợp Chia Sẻ Hình  ảnh, Tranh Vẽ, Biểu Mẫu Trong Lĩnh Vực Giáo Dụ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4104" name="AutoShape 8" descr="200 Hình Nền PowerPoint Thuyết Trình Đẹp - Đề án 2020 - Tổng Hợp Chia Sẻ Hình  ảnh, Tranh Vẽ, Biểu Mẫu Trong Lĩnh Vực Giáo Dụ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4106" name="AutoShape 10" descr="Hình nền slide thuyết trình đẹp - quyển sách trên đầ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Tree>
    <p:extLst>
      <p:ext uri="{BB962C8B-B14F-4D97-AF65-F5344CB8AC3E}">
        <p14:creationId xmlns:p14="http://schemas.microsoft.com/office/powerpoint/2010/main" val="134998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par>
                                <p:cTn id="31" presetID="3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133426gsfxbpjp44">
            <a:extLst>
              <a:ext uri="{FF2B5EF4-FFF2-40B4-BE49-F238E27FC236}">
                <a16:creationId xmlns:a16="http://schemas.microsoft.com/office/drawing/2014/main" xmlns="" id="{610E6CF2-ACAB-4585-B1E5-047EE679B6B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133426gsfxbpjp44">
            <a:extLst>
              <a:ext uri="{FF2B5EF4-FFF2-40B4-BE49-F238E27FC236}">
                <a16:creationId xmlns:a16="http://schemas.microsoft.com/office/drawing/2014/main" xmlns="" id="{9EFF5396-AA59-418E-B34F-30CDCA72905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2" descr="1707962tj3hg7yh59">
            <a:extLst>
              <a:ext uri="{FF2B5EF4-FFF2-40B4-BE49-F238E27FC236}">
                <a16:creationId xmlns:a16="http://schemas.microsoft.com/office/drawing/2014/main" xmlns="" id="{AE9A3396-C74C-4B98-9A5E-4DB224C3707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1181071cimzwdep76">
            <a:extLst>
              <a:ext uri="{FF2B5EF4-FFF2-40B4-BE49-F238E27FC236}">
                <a16:creationId xmlns:a16="http://schemas.microsoft.com/office/drawing/2014/main" xmlns="" id="{4219D9DF-CA71-4C88-8AA1-8EDC8801FB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1181071cimzwdep76">
            <a:extLst>
              <a:ext uri="{FF2B5EF4-FFF2-40B4-BE49-F238E27FC236}">
                <a16:creationId xmlns:a16="http://schemas.microsoft.com/office/drawing/2014/main" xmlns="" id="{66A86C2A-936D-4F20-A2BA-080902E3C14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1228827kvwbhhiily">
            <a:extLst>
              <a:ext uri="{FF2B5EF4-FFF2-40B4-BE49-F238E27FC236}">
                <a16:creationId xmlns:a16="http://schemas.microsoft.com/office/drawing/2014/main" xmlns="" id="{84AF4A43-59E6-42EC-B471-82BF8C59239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xmlns="" id="{3C8756FD-2D2A-423D-AD8F-39CE3C5C674F}"/>
              </a:ext>
            </a:extLst>
          </p:cNvPr>
          <p:cNvSpPr/>
          <p:nvPr/>
        </p:nvSpPr>
        <p:spPr>
          <a:xfrm>
            <a:off x="2447029" y="1537856"/>
            <a:ext cx="8501122" cy="2923877"/>
          </a:xfrm>
          <a:prstGeom prst="rect">
            <a:avLst/>
          </a:prstGeom>
        </p:spPr>
        <p:txBody>
          <a:bodyPr wrap="square">
            <a:spAutoFit/>
            <a:scene3d>
              <a:camera prst="orthographicFront"/>
              <a:lightRig rig="threePt" dir="t"/>
            </a:scene3d>
            <a:sp3d extrusionH="57150">
              <a:bevelT w="38100" h="38100" prst="angle"/>
            </a:sp3d>
          </a:bodyPr>
          <a:lstStyle/>
          <a:p>
            <a:pPr algn="ctr">
              <a:defRPr/>
            </a:pP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Giờ</a:t>
            </a: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học</a:t>
            </a: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kết</a:t>
            </a: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thúc</a:t>
            </a:r>
            <a:endParaRPr lang="en-US" altLang="vi-VN" sz="3200" b="1" dirty="0" smtClean="0">
              <a:ln w="12700">
                <a:solidFill>
                  <a:srgbClr val="C0504D">
                    <a:lumMod val="75000"/>
                  </a:srgbClr>
                </a:solidFill>
                <a:prstDash val="solid"/>
              </a:ln>
              <a:solidFill>
                <a:srgbClr val="0000EE"/>
              </a:solidFill>
              <a:latin typeface="Times New Roman" panose="02020603050405020304" pitchFamily="18" charset="0"/>
            </a:endParaRPr>
          </a:p>
          <a:p>
            <a:pPr algn="ctr">
              <a:defRPr/>
            </a:pPr>
            <a:endParaRPr lang="en-US" altLang="vi-VN" sz="3200" b="1" dirty="0" smtClean="0">
              <a:ln w="12700">
                <a:solidFill>
                  <a:srgbClr val="C0504D">
                    <a:lumMod val="75000"/>
                  </a:srgbClr>
                </a:solidFill>
                <a:prstDash val="solid"/>
              </a:ln>
              <a:solidFill>
                <a:srgbClr val="0000EE"/>
              </a:solidFill>
              <a:latin typeface="Times New Roman" panose="02020603050405020304" pitchFamily="18" charset="0"/>
            </a:endParaRPr>
          </a:p>
          <a:p>
            <a:pPr algn="ctr">
              <a:defRPr/>
            </a:pP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THẦY CÔ SỨC KHỎE</a:t>
            </a:r>
          </a:p>
          <a:p>
            <a:pPr algn="ctr">
              <a:defRPr/>
            </a:pP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EM HỌC TÔT.</a:t>
            </a:r>
            <a:endParaRPr lang="en-US" altLang="vi-VN" sz="2800" b="1" dirty="0" smtClean="0">
              <a:solidFill>
                <a:srgbClr val="FF3300"/>
              </a:solidFill>
              <a:latin typeface="Times New Roman" pitchFamily="18" charset="0"/>
              <a:cs typeface="Times New Roman" pitchFamily="18" charset="0"/>
            </a:endParaRPr>
          </a:p>
          <a:p>
            <a:pPr algn="ctr">
              <a:defRPr/>
            </a:pPr>
            <a:endParaRPr lang="en-US" sz="2800" b="1" dirty="0">
              <a:ln w="12700">
                <a:solidFill>
                  <a:srgbClr val="C0504D">
                    <a:lumMod val="75000"/>
                  </a:srgbClr>
                </a:solidFill>
                <a:prstDash val="solid"/>
              </a:ln>
              <a:solidFill>
                <a:srgbClr val="FF3300"/>
              </a:solidFill>
              <a:latin typeface="Times New Roman" pitchFamily="18" charset="0"/>
              <a:cs typeface="Times New Roman" pitchFamily="18" charset="0"/>
            </a:endParaRPr>
          </a:p>
          <a:p>
            <a:pPr algn="ctr">
              <a:defRPr/>
            </a:pPr>
            <a:endParaRPr lang="en-US" sz="2800" b="1" dirty="0">
              <a:ln w="12700">
                <a:solidFill>
                  <a:srgbClr val="C0504D">
                    <a:lumMod val="75000"/>
                  </a:srgb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9" name="Oval 6">
            <a:extLst>
              <a:ext uri="{FF2B5EF4-FFF2-40B4-BE49-F238E27FC236}">
                <a16:creationId xmlns:a16="http://schemas.microsoft.com/office/drawing/2014/main" xmlns="" id="{CCEC4684-5998-4D84-AC07-19A94A8E7655}"/>
              </a:ext>
            </a:extLst>
          </p:cNvPr>
          <p:cNvSpPr/>
          <p:nvPr/>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Picture 4">
            <a:extLst>
              <a:ext uri="{FF2B5EF4-FFF2-40B4-BE49-F238E27FC236}">
                <a16:creationId xmlns:a16="http://schemas.microsoft.com/office/drawing/2014/main" xmlns="" id="{A36A5CAA-2539-40D8-9293-FDC2749E6E6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578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89111" y="986135"/>
            <a:ext cx="4802597" cy="1754326"/>
          </a:xfrm>
          <a:prstGeom prst="rect">
            <a:avLst/>
          </a:prstGeom>
          <a:noFill/>
        </p:spPr>
        <p:txBody>
          <a:bodyPr wrap="none" lIns="91440" tIns="45720" rIns="91440" bIns="45720">
            <a:spAutoFit/>
          </a:bodyPr>
          <a:lstStyle/>
          <a:p>
            <a:pPr algn="ctr"/>
            <a:r>
              <a:rPr lang="en-US" sz="5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VƯỢT CHƯỚNG</a:t>
            </a:r>
          </a:p>
          <a:p>
            <a:pPr algn="ctr"/>
            <a:r>
              <a:rPr lang="en-U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NGẠI VẬT</a:t>
            </a:r>
          </a:p>
        </p:txBody>
      </p:sp>
      <p:pic>
        <p:nvPicPr>
          <p:cNvPr id="3" name="C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5689600" y="7271659"/>
            <a:ext cx="812800" cy="609600"/>
          </a:xfrm>
          <a:prstGeom prst="rect">
            <a:avLst/>
          </a:prstGeom>
        </p:spPr>
      </p:pic>
      <p:pic>
        <p:nvPicPr>
          <p:cNvPr id="6" name="Bike Ride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8432800" y="7271656"/>
            <a:ext cx="812800" cy="609600"/>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1580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1341" y="4866969"/>
            <a:ext cx="2639007" cy="1425063"/>
          </a:xfrm>
          <a:prstGeom prst="rect">
            <a:avLst/>
          </a:prstGeom>
        </p:spPr>
      </p:pic>
    </p:spTree>
    <p:extLst>
      <p:ext uri="{BB962C8B-B14F-4D97-AF65-F5344CB8AC3E}">
        <p14:creationId xmlns:p14="http://schemas.microsoft.com/office/powerpoint/2010/main" val="373355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0" end="0"/>
                                            </p:txEl>
                                          </p:spTgt>
                                        </p:tgtEl>
                                        <p:attrNameLst>
                                          <p:attrName>ppt_x</p:attrName>
                                          <p:attrName>ppt_y</p:attrName>
                                        </p:attrNameLst>
                                      </p:cBhvr>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par>
                                <p:cTn id="11" presetID="34" presetClass="emph" presetSubtype="0" repeatCount="indefinite"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
                                            <p:txEl>
                                              <p:pRg st="1" end="1"/>
                                            </p:txEl>
                                          </p:spTgt>
                                        </p:tgtEl>
                                        <p:attrNameLst>
                                          <p:attrName>ppt_x</p:attrName>
                                          <p:attrName>ppt_y</p:attrName>
                                        </p:attrNameLst>
                                      </p:cBhvr>
                                    </p:animMotion>
                                    <p:animRot by="1500000">
                                      <p:cBhvr>
                                        <p:cTn id="13" dur="125" fill="hold">
                                          <p:stCondLst>
                                            <p:cond delay="0"/>
                                          </p:stCondLst>
                                        </p:cTn>
                                        <p:tgtEl>
                                          <p:spTgt spid="2">
                                            <p:txEl>
                                              <p:pRg st="1" end="1"/>
                                            </p:txEl>
                                          </p:spTgt>
                                        </p:tgtEl>
                                        <p:attrNameLst>
                                          <p:attrName>r</p:attrName>
                                        </p:attrNameLst>
                                      </p:cBhvr>
                                    </p:animRot>
                                    <p:animRot by="-1500000">
                                      <p:cBhvr>
                                        <p:cTn id="14" dur="125" fill="hold">
                                          <p:stCondLst>
                                            <p:cond delay="125"/>
                                          </p:stCondLst>
                                        </p:cTn>
                                        <p:tgtEl>
                                          <p:spTgt spid="2">
                                            <p:txEl>
                                              <p:pRg st="1" end="1"/>
                                            </p:txEl>
                                          </p:spTgt>
                                        </p:tgtEl>
                                        <p:attrNameLst>
                                          <p:attrName>r</p:attrName>
                                        </p:attrNameLst>
                                      </p:cBhvr>
                                    </p:animRot>
                                    <p:animRot by="-1500000">
                                      <p:cBhvr>
                                        <p:cTn id="15" dur="125" fill="hold">
                                          <p:stCondLst>
                                            <p:cond delay="250"/>
                                          </p:stCondLst>
                                        </p:cTn>
                                        <p:tgtEl>
                                          <p:spTgt spid="2">
                                            <p:txEl>
                                              <p:pRg st="1" end="1"/>
                                            </p:txEl>
                                          </p:spTgt>
                                        </p:tgtEl>
                                        <p:attrNameLst>
                                          <p:attrName>r</p:attrName>
                                        </p:attrNameLst>
                                      </p:cBhvr>
                                    </p:animRot>
                                    <p:animRot by="1500000">
                                      <p:cBhvr>
                                        <p:cTn id="16" dur="125" fill="hold">
                                          <p:stCondLst>
                                            <p:cond delay="375"/>
                                          </p:stCondLst>
                                        </p:cTn>
                                        <p:tgtEl>
                                          <p:spTgt spid="2">
                                            <p:txEl>
                                              <p:pRg st="1" end="1"/>
                                            </p:txEl>
                                          </p:spTgt>
                                        </p:tgtEl>
                                        <p:attrNameLst>
                                          <p:attrName>r</p:attrName>
                                        </p:attrNameLst>
                                      </p:cBhvr>
                                    </p:animRot>
                                  </p:childTnLst>
                                </p:cTn>
                              </p:par>
                              <p:par>
                                <p:cTn id="17" presetID="1" presetClass="mediacall" presetSubtype="0" fill="hold" nodeType="withEffect">
                                  <p:stCondLst>
                                    <p:cond delay="0"/>
                                  </p:stCondLst>
                                  <p:childTnLst>
                                    <p:cmd type="call" cmd="playFrom(0.0)">
                                      <p:cBhvr>
                                        <p:cTn id="18" dur="22909" fill="hold"/>
                                        <p:tgtEl>
                                          <p:spTgt spid="6"/>
                                        </p:tgtEl>
                                      </p:cBhvr>
                                    </p:cmd>
                                  </p:childTnLst>
                                </p:cTn>
                              </p:par>
                            </p:childTnLst>
                          </p:cTn>
                        </p:par>
                      </p:childTnLst>
                    </p:cTn>
                  </p:par>
                  <p:par>
                    <p:cTn id="19" fill="hold">
                      <p:stCondLst>
                        <p:cond delay="indefinite"/>
                      </p:stCondLst>
                      <p:childTnLst>
                        <p:par>
                          <p:cTn id="20" fill="hold">
                            <p:stCondLst>
                              <p:cond delay="0"/>
                            </p:stCondLst>
                            <p:childTnLst>
                              <p:par>
                                <p:cTn id="21" presetID="3" presetClass="mediacall" presetSubtype="0" fill="hold" nodeType="clickEffect">
                                  <p:stCondLst>
                                    <p:cond delay="0"/>
                                  </p:stCondLst>
                                  <p:childTnLst>
                                    <p:cmd type="call" cmd="stop">
                                      <p:cBhvr>
                                        <p:cTn id="22" dur="1" fill="hold"/>
                                        <p:tgtEl>
                                          <p:spTgt spid="6"/>
                                        </p:tgtEl>
                                      </p:cBhvr>
                                    </p:cmd>
                                  </p:childTnLst>
                                </p:cTn>
                              </p:par>
                            </p:childTnLst>
                          </p:cTn>
                        </p:par>
                      </p:childTnLst>
                    </p:cTn>
                  </p:par>
                  <p:par>
                    <p:cTn id="23" fill="hold">
                      <p:stCondLst>
                        <p:cond delay="indefinite"/>
                      </p:stCondLst>
                      <p:childTnLst>
                        <p:par>
                          <p:cTn id="24" fill="hold">
                            <p:stCondLst>
                              <p:cond delay="0"/>
                            </p:stCondLst>
                            <p:childTnLst>
                              <p:par>
                                <p:cTn id="25" presetID="50" presetClass="exit" presetSubtype="0" accel="100000" fill="hold" grpId="0" nodeType="clickEffect">
                                  <p:stCondLst>
                                    <p:cond delay="0"/>
                                  </p:stCondLst>
                                  <p:iterate type="lt">
                                    <p:tmPct val="0"/>
                                  </p:iterate>
                                  <p:childTnLst>
                                    <p:anim calcmode="lin" valueType="num">
                                      <p:cBhvr>
                                        <p:cTn id="26" dur="1000"/>
                                        <p:tgtEl>
                                          <p:spTgt spid="2">
                                            <p:txEl>
                                              <p:pRg st="0" end="0"/>
                                            </p:txEl>
                                          </p:spTgt>
                                        </p:tgtEl>
                                        <p:attrNameLst>
                                          <p:attrName>ppt_w</p:attrName>
                                        </p:attrNameLst>
                                      </p:cBhvr>
                                      <p:tavLst>
                                        <p:tav tm="0">
                                          <p:val>
                                            <p:strVal val="ppt_w"/>
                                          </p:val>
                                        </p:tav>
                                        <p:tav tm="100000">
                                          <p:val>
                                            <p:strVal val="ppt_w+.3"/>
                                          </p:val>
                                        </p:tav>
                                      </p:tavLst>
                                    </p:anim>
                                    <p:anim calcmode="lin" valueType="num">
                                      <p:cBhvr>
                                        <p:cTn id="27" dur="1000"/>
                                        <p:tgtEl>
                                          <p:spTgt spid="2">
                                            <p:txEl>
                                              <p:pRg st="0" end="0"/>
                                            </p:txEl>
                                          </p:spTgt>
                                        </p:tgtEl>
                                        <p:attrNameLst>
                                          <p:attrName>ppt_h</p:attrName>
                                        </p:attrNameLst>
                                      </p:cBhvr>
                                      <p:tavLst>
                                        <p:tav tm="0">
                                          <p:val>
                                            <p:strVal val="ppt_h"/>
                                          </p:val>
                                        </p:tav>
                                        <p:tav tm="100000">
                                          <p:val>
                                            <p:strVal val="ppt_h"/>
                                          </p:val>
                                        </p:tav>
                                      </p:tavLst>
                                    </p:anim>
                                    <p:animEffect transition="out" filter="fade">
                                      <p:cBhvr>
                                        <p:cTn id="28" dur="1000"/>
                                        <p:tgtEl>
                                          <p:spTgt spid="2">
                                            <p:txEl>
                                              <p:pRg st="0" end="0"/>
                                            </p:txEl>
                                          </p:spTgt>
                                        </p:tgtEl>
                                      </p:cBhvr>
                                    </p:animEffect>
                                    <p:set>
                                      <p:cBhvr>
                                        <p:cTn id="29" dur="1" fill="hold">
                                          <p:stCondLst>
                                            <p:cond delay="999"/>
                                          </p:stCondLst>
                                        </p:cTn>
                                        <p:tgtEl>
                                          <p:spTgt spid="2">
                                            <p:txEl>
                                              <p:pRg st="0" end="0"/>
                                            </p:txEl>
                                          </p:spTgt>
                                        </p:tgtEl>
                                        <p:attrNameLst>
                                          <p:attrName>style.visibility</p:attrName>
                                        </p:attrNameLst>
                                      </p:cBhvr>
                                      <p:to>
                                        <p:strVal val="hidden"/>
                                      </p:to>
                                    </p:set>
                                  </p:childTnLst>
                                </p:cTn>
                              </p:par>
                              <p:par>
                                <p:cTn id="30" presetID="50" presetClass="exit" presetSubtype="0" accel="100000" fill="hold" grpId="0" nodeType="withEffect">
                                  <p:stCondLst>
                                    <p:cond delay="0"/>
                                  </p:stCondLst>
                                  <p:iterate type="lt">
                                    <p:tmPct val="0"/>
                                  </p:iterate>
                                  <p:childTnLst>
                                    <p:anim calcmode="lin" valueType="num">
                                      <p:cBhvr>
                                        <p:cTn id="31" dur="1000"/>
                                        <p:tgtEl>
                                          <p:spTgt spid="2">
                                            <p:txEl>
                                              <p:pRg st="1" end="1"/>
                                            </p:txEl>
                                          </p:spTgt>
                                        </p:tgtEl>
                                        <p:attrNameLst>
                                          <p:attrName>ppt_w</p:attrName>
                                        </p:attrNameLst>
                                      </p:cBhvr>
                                      <p:tavLst>
                                        <p:tav tm="0">
                                          <p:val>
                                            <p:strVal val="ppt_w"/>
                                          </p:val>
                                        </p:tav>
                                        <p:tav tm="100000">
                                          <p:val>
                                            <p:strVal val="ppt_w+.3"/>
                                          </p:val>
                                        </p:tav>
                                      </p:tavLst>
                                    </p:anim>
                                    <p:anim calcmode="lin" valueType="num">
                                      <p:cBhvr>
                                        <p:cTn id="32" dur="1000"/>
                                        <p:tgtEl>
                                          <p:spTgt spid="2">
                                            <p:txEl>
                                              <p:pRg st="1" end="1"/>
                                            </p:txEl>
                                          </p:spTgt>
                                        </p:tgtEl>
                                        <p:attrNameLst>
                                          <p:attrName>ppt_h</p:attrName>
                                        </p:attrNameLst>
                                      </p:cBhvr>
                                      <p:tavLst>
                                        <p:tav tm="0">
                                          <p:val>
                                            <p:strVal val="ppt_h"/>
                                          </p:val>
                                        </p:tav>
                                        <p:tav tm="100000">
                                          <p:val>
                                            <p:strVal val="ppt_h"/>
                                          </p:val>
                                        </p:tav>
                                      </p:tavLst>
                                    </p:anim>
                                    <p:animEffect transition="out" filter="fade">
                                      <p:cBhvr>
                                        <p:cTn id="33" dur="1000"/>
                                        <p:tgtEl>
                                          <p:spTgt spid="2">
                                            <p:txEl>
                                              <p:pRg st="1" end="1"/>
                                            </p:txEl>
                                          </p:spTgt>
                                        </p:tgtEl>
                                      </p:cBhvr>
                                    </p:animEffect>
                                    <p:set>
                                      <p:cBhvr>
                                        <p:cTn id="34" dur="1" fill="hold">
                                          <p:stCondLst>
                                            <p:cond delay="999"/>
                                          </p:stCondLst>
                                        </p:cTn>
                                        <p:tgtEl>
                                          <p:spTgt spid="2">
                                            <p:txEl>
                                              <p:pRg st="1" end="1"/>
                                            </p:txEl>
                                          </p:spTgt>
                                        </p:tgtEl>
                                        <p:attrNameLst>
                                          <p:attrName>style.visibility</p:attrName>
                                        </p:attrNameLst>
                                      </p:cBhvr>
                                      <p:to>
                                        <p:strVal val="hidden"/>
                                      </p:to>
                                    </p:set>
                                  </p:childTnLst>
                                </p:cTn>
                              </p:par>
                              <p:par>
                                <p:cTn id="35" presetID="1" presetClass="mediacall" presetSubtype="0" fill="hold" nodeType="withEffect">
                                  <p:stCondLst>
                                    <p:cond delay="0"/>
                                  </p:stCondLst>
                                  <p:childTnLst>
                                    <p:cmd type="call" cmd="playFrom(0.0)">
                                      <p:cBhvr>
                                        <p:cTn id="36" dur="3082" fill="hold"/>
                                        <p:tgtEl>
                                          <p:spTgt spid="3"/>
                                        </p:tgtEl>
                                      </p:cBhvr>
                                    </p:cmd>
                                  </p:childTnLst>
                                </p:cTn>
                              </p:par>
                              <p:par>
                                <p:cTn id="37" presetID="42" presetClass="path" presetSubtype="0" accel="50000" decel="50000" fill="hold" nodeType="withEffect">
                                  <p:stCondLst>
                                    <p:cond delay="0"/>
                                  </p:stCondLst>
                                  <p:childTnLst>
                                    <p:animMotion origin="layout" path="M -0.0125 0.00833 L -0.99661 -0.07986 " pathEditMode="relative" rAng="0" ptsTypes="AA">
                                      <p:cBhvr>
                                        <p:cTn id="38" dur="3000" fill="hold"/>
                                        <p:tgtEl>
                                          <p:spTgt spid="1027"/>
                                        </p:tgtEl>
                                        <p:attrNameLst>
                                          <p:attrName>ppt_x</p:attrName>
                                          <p:attrName>ppt_y</p:attrName>
                                        </p:attrNameLst>
                                      </p:cBhvr>
                                      <p:rCtr x="-49206" y="-4421"/>
                                    </p:animMotion>
                                  </p:childTnLst>
                                </p:cTn>
                              </p:par>
                              <p:par>
                                <p:cTn id="39" presetID="42" presetClass="path" presetSubtype="0" accel="50000" decel="50000" fill="hold" nodeType="withEffect">
                                  <p:stCondLst>
                                    <p:cond delay="0"/>
                                  </p:stCondLst>
                                  <p:childTnLst>
                                    <p:animMotion origin="layout" path="M 0 0 L -0.78542 0.01389 " pathEditMode="relative" rAng="0" ptsTypes="AA">
                                      <p:cBhvr>
                                        <p:cTn id="40" dur="3000" fill="hold"/>
                                        <p:tgtEl>
                                          <p:spTgt spid="1026"/>
                                        </p:tgtEl>
                                        <p:attrNameLst>
                                          <p:attrName>ppt_x</p:attrName>
                                          <p:attrName>ppt_y</p:attrName>
                                        </p:attrNameLst>
                                      </p:cBhvr>
                                      <p:rCtr x="-39271" y="694"/>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3"/>
                </p:tgtEl>
              </p:cMediaNode>
            </p:audio>
            <p:audio>
              <p:cMediaNode vol="80000">
                <p:cTn id="42" fill="hold" display="0">
                  <p:stCondLst>
                    <p:cond delay="indefinite"/>
                  </p:stCondLst>
                  <p:endCondLst>
                    <p:cond evt="onStopAudio" delay="0">
                      <p:tgtEl>
                        <p:sldTgt/>
                      </p:tgtEl>
                    </p:cond>
                  </p:endCondLst>
                </p:cTn>
                <p:tgtEl>
                  <p:spTgt spid="6"/>
                </p:tgtEl>
              </p:cMediaNode>
            </p:audio>
          </p:childTnLst>
        </p:cTn>
      </p:par>
    </p:tnLst>
    <p:bldLst>
      <p:bldP spid="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19050"/>
            <a:ext cx="12268200" cy="6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80901" y="9337"/>
            <a:ext cx="12357099" cy="691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1072" y="5695392"/>
            <a:ext cx="1643784" cy="704478"/>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1341" y="4866969"/>
            <a:ext cx="2639007" cy="1425063"/>
          </a:xfrm>
          <a:prstGeom prst="rect">
            <a:avLst/>
          </a:prstGeom>
        </p:spPr>
      </p:pic>
      <p:pic>
        <p:nvPicPr>
          <p:cNvPr id="2" name="yea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689600" y="7010397"/>
            <a:ext cx="812800" cy="609600"/>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17757" y="4326391"/>
            <a:ext cx="1698899" cy="621846"/>
          </a:xfrm>
          <a:prstGeom prst="rect">
            <a:avLst/>
          </a:prstGeom>
        </p:spPr>
      </p:pic>
      <p:pic>
        <p:nvPicPr>
          <p:cNvPr id="6" name="Ca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cstate="print"/>
          <a:stretch>
            <a:fillRect/>
          </a:stretch>
        </p:blipFill>
        <p:spPr>
          <a:xfrm>
            <a:off x="7213593" y="7010398"/>
            <a:ext cx="812800" cy="609600"/>
          </a:xfrm>
          <a:prstGeom prst="rect">
            <a:avLst/>
          </a:prstGeom>
        </p:spPr>
      </p:pic>
      <p:sp>
        <p:nvSpPr>
          <p:cNvPr id="11" name="Rectangle 10"/>
          <p:cNvSpPr/>
          <p:nvPr/>
        </p:nvSpPr>
        <p:spPr>
          <a:xfrm>
            <a:off x="937180" y="-28570"/>
            <a:ext cx="10535708" cy="392907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solidFill>
                  <a:srgbClr val="FF0000"/>
                </a:solidFill>
                <a:latin typeface="Times New Roman" panose="02020603050405020304" pitchFamily="18" charset="0"/>
                <a:cs typeface="Times New Roman" panose="02020603050405020304" pitchFamily="18" charset="0"/>
              </a:rPr>
              <a:t>Câu</a:t>
            </a:r>
            <a:r>
              <a:rPr lang="en-US" sz="3200" dirty="0" smtClean="0">
                <a:solidFill>
                  <a:srgbClr val="FF0000"/>
                </a:solidFill>
                <a:latin typeface="Times New Roman" panose="02020603050405020304" pitchFamily="18" charset="0"/>
                <a:cs typeface="Times New Roman" panose="02020603050405020304" pitchFamily="18" charset="0"/>
              </a:rPr>
              <a:t> 1. </a:t>
            </a:r>
            <a:r>
              <a:rPr lang="en-US" sz="3200" dirty="0" err="1" smtClean="0">
                <a:solidFill>
                  <a:srgbClr val="FF0000"/>
                </a:solidFill>
                <a:latin typeface="Times New Roman" panose="02020603050405020304" pitchFamily="18" charset="0"/>
                <a:cs typeface="Times New Roman" panose="02020603050405020304" pitchFamily="18" charset="0"/>
              </a:rPr>
              <a:t>Trong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câu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sau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đây</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câu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nào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đúng</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smtClean="0">
              <a:solidFill>
                <a:srgbClr val="002060"/>
              </a:solidFill>
              <a:latin typeface="Times New Roman" panose="02020603050405020304" pitchFamily="18" charset="0"/>
              <a:cs typeface="Times New Roman" panose="02020603050405020304" pitchFamily="18" charset="0"/>
            </a:endParaRPr>
          </a:p>
          <a:p>
            <a:pPr marL="514350" indent="-514350">
              <a:lnSpc>
                <a:spcPct val="150000"/>
              </a:lnSpc>
              <a:spcBef>
                <a:spcPts val="400"/>
              </a:spcBef>
              <a:spcAft>
                <a:spcPts val="400"/>
              </a:spcAft>
              <a:buAutoNum type="alphaUcPeriod"/>
            </a:pPr>
            <a:r>
              <a:rPr lang="en-US" sz="3200" dirty="0" err="1" smtClean="0">
                <a:solidFill>
                  <a:srgbClr val="002060"/>
                </a:solidFill>
                <a:latin typeface="Times New Roman" panose="02020603050405020304" pitchFamily="18" charset="0"/>
                <a:cs typeface="Times New Roman" panose="02020603050405020304" pitchFamily="18" charset="0"/>
              </a:rPr>
              <a:t>Các</a:t>
            </a:r>
            <a:r>
              <a:rPr lang="en-US" sz="3200" dirty="0" smtClean="0">
                <a:solidFill>
                  <a:srgbClr val="002060"/>
                </a:solidFill>
                <a:latin typeface="Times New Roman" panose="02020603050405020304" pitchFamily="18" charset="0"/>
                <a:cs typeface="Times New Roman" panose="02020603050405020304" pitchFamily="18" charset="0"/>
              </a:rPr>
              <a:t> website </a:t>
            </a:r>
            <a:r>
              <a:rPr lang="en-US" sz="3200" dirty="0" err="1" smtClean="0">
                <a:solidFill>
                  <a:srgbClr val="002060"/>
                </a:solidFill>
                <a:latin typeface="Times New Roman" panose="02020603050405020304" pitchFamily="18" charset="0"/>
                <a:cs typeface="Times New Roman" panose="02020603050405020304" pitchFamily="18" charset="0"/>
              </a:rPr>
              <a:t>khác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nhau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có</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thể</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có</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chung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địa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chỉ</a:t>
            </a:r>
            <a:r>
              <a:rPr lang="en-US" sz="3200" dirty="0" smtClean="0">
                <a:solidFill>
                  <a:srgbClr val="002060"/>
                </a:solidFill>
                <a:latin typeface="Times New Roman" panose="02020603050405020304" pitchFamily="18" charset="0"/>
                <a:cs typeface="Times New Roman" panose="02020603050405020304" pitchFamily="18" charset="0"/>
              </a:rPr>
              <a:t> website</a:t>
            </a:r>
          </a:p>
          <a:p>
            <a:pPr marL="514350" indent="-514350">
              <a:spcBef>
                <a:spcPts val="400"/>
              </a:spcBef>
              <a:spcAft>
                <a:spcPts val="400"/>
              </a:spcAft>
              <a:buAutoNum type="alphaUcPeriod"/>
            </a:pPr>
            <a:r>
              <a:rPr lang="en-US" sz="3200" dirty="0" err="1" smtClean="0">
                <a:solidFill>
                  <a:srgbClr val="002060"/>
                </a:solidFill>
                <a:latin typeface="Times New Roman" panose="02020603050405020304" pitchFamily="18" charset="0"/>
                <a:cs typeface="Times New Roman" panose="02020603050405020304" pitchFamily="18" charset="0"/>
              </a:rPr>
              <a:t>Các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văn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bản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đưa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vào</a:t>
            </a:r>
            <a:r>
              <a:rPr lang="en-US" sz="3200" dirty="0" smtClean="0">
                <a:solidFill>
                  <a:srgbClr val="002060"/>
                </a:solidFill>
                <a:latin typeface="Times New Roman" panose="02020603050405020304" pitchFamily="18" charset="0"/>
                <a:cs typeface="Times New Roman" panose="02020603050405020304" pitchFamily="18" charset="0"/>
              </a:rPr>
              <a:t> website </a:t>
            </a:r>
            <a:r>
              <a:rPr lang="en-US" sz="3200" dirty="0" err="1" smtClean="0">
                <a:solidFill>
                  <a:srgbClr val="002060"/>
                </a:solidFill>
                <a:latin typeface="Times New Roman" panose="02020603050405020304" pitchFamily="18" charset="0"/>
                <a:cs typeface="Times New Roman" panose="02020603050405020304" pitchFamily="18" charset="0"/>
              </a:rPr>
              <a:t>phải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không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có</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dấu</a:t>
            </a:r>
            <a:r>
              <a:rPr lang="en-US" sz="3200" dirty="0" smtClean="0">
                <a:solidFill>
                  <a:srgbClr val="002060"/>
                </a:solidFill>
                <a:latin typeface="Times New Roman" panose="02020603050405020304" pitchFamily="18" charset="0"/>
                <a:cs typeface="Times New Roman" panose="02020603050405020304" pitchFamily="18" charset="0"/>
              </a:rPr>
              <a:t>. </a:t>
            </a:r>
          </a:p>
          <a:p>
            <a:pPr marL="514350" indent="-514350">
              <a:spcBef>
                <a:spcPts val="400"/>
              </a:spcBef>
              <a:spcAft>
                <a:spcPts val="400"/>
              </a:spcAft>
              <a:buAutoNum type="alphaUcPeriod"/>
            </a:pPr>
            <a:r>
              <a:rPr lang="en-US" sz="3200" dirty="0" err="1" smtClean="0">
                <a:solidFill>
                  <a:srgbClr val="002060"/>
                </a:solidFill>
                <a:latin typeface="Times New Roman" panose="02020603050405020304" pitchFamily="18" charset="0"/>
                <a:cs typeface="Times New Roman" panose="02020603050405020304" pitchFamily="18" charset="0"/>
              </a:rPr>
              <a:t>Thông</a:t>
            </a:r>
            <a:r>
              <a:rPr lang="en-US" sz="3200" dirty="0" smtClean="0">
                <a:solidFill>
                  <a:srgbClr val="002060"/>
                </a:solidFill>
                <a:latin typeface="Times New Roman" panose="02020603050405020304" pitchFamily="18" charset="0"/>
                <a:cs typeface="Times New Roman" panose="02020603050405020304" pitchFamily="18" charset="0"/>
              </a:rPr>
              <a:t> tin </a:t>
            </a:r>
            <a:r>
              <a:rPr lang="en-US" sz="3200" dirty="0" err="1" smtClean="0">
                <a:solidFill>
                  <a:srgbClr val="002060"/>
                </a:solidFill>
                <a:latin typeface="Times New Roman" panose="02020603050405020304" pitchFamily="18" charset="0"/>
                <a:cs typeface="Times New Roman" panose="02020603050405020304" pitchFamily="18" charset="0"/>
              </a:rPr>
              <a:t>trên</a:t>
            </a:r>
            <a:r>
              <a:rPr lang="en-US" sz="3200" dirty="0" smtClean="0">
                <a:solidFill>
                  <a:srgbClr val="002060"/>
                </a:solidFill>
                <a:latin typeface="Times New Roman" panose="02020603050405020304" pitchFamily="18" charset="0"/>
                <a:cs typeface="Times New Roman" panose="02020603050405020304" pitchFamily="18" charset="0"/>
              </a:rPr>
              <a:t> website </a:t>
            </a:r>
            <a:r>
              <a:rPr lang="en-US" sz="3200" dirty="0" err="1" smtClean="0">
                <a:solidFill>
                  <a:srgbClr val="002060"/>
                </a:solidFill>
                <a:latin typeface="Times New Roman" panose="02020603050405020304" pitchFamily="18" charset="0"/>
                <a:cs typeface="Times New Roman" panose="02020603050405020304" pitchFamily="18" charset="0"/>
              </a:rPr>
              <a:t>chỉ</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có</a:t>
            </a:r>
            <a:r>
              <a:rPr lang="en-US" sz="3200" dirty="0" smtClean="0">
                <a:solidFill>
                  <a:srgbClr val="002060"/>
                </a:solidFill>
                <a:latin typeface="Times New Roman" panose="02020603050405020304" pitchFamily="18" charset="0"/>
                <a:cs typeface="Times New Roman" panose="02020603050405020304" pitchFamily="18" charset="0"/>
              </a:rPr>
              <a:t> ở </a:t>
            </a:r>
            <a:r>
              <a:rPr lang="en-US" sz="3200" dirty="0" err="1" smtClean="0">
                <a:solidFill>
                  <a:srgbClr val="002060"/>
                </a:solidFill>
                <a:latin typeface="Times New Roman" panose="02020603050405020304" pitchFamily="18" charset="0"/>
                <a:cs typeface="Times New Roman" panose="02020603050405020304" pitchFamily="18" charset="0"/>
              </a:rPr>
              <a:t>dạng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văn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bản</a:t>
            </a:r>
            <a:endParaRPr lang="en-US" sz="3200" dirty="0" smtClean="0">
              <a:solidFill>
                <a:srgbClr val="002060"/>
              </a:solidFill>
              <a:latin typeface="Times New Roman" panose="02020603050405020304" pitchFamily="18" charset="0"/>
              <a:cs typeface="Times New Roman" panose="02020603050405020304" pitchFamily="18" charset="0"/>
            </a:endParaRPr>
          </a:p>
          <a:p>
            <a:pPr marL="514350" indent="-514350">
              <a:spcBef>
                <a:spcPts val="400"/>
              </a:spcBef>
              <a:spcAft>
                <a:spcPts val="400"/>
              </a:spcAft>
              <a:buAutoNum type="alphaUcPeriod"/>
            </a:pPr>
            <a:r>
              <a:rPr lang="en-US" sz="3200" dirty="0" err="1" smtClean="0">
                <a:solidFill>
                  <a:srgbClr val="002060"/>
                </a:solidFill>
                <a:latin typeface="Times New Roman" panose="02020603050405020304" pitchFamily="18" charset="0"/>
                <a:cs typeface="Times New Roman" panose="02020603050405020304" pitchFamily="18" charset="0"/>
              </a:rPr>
              <a:t>Các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trang</a:t>
            </a:r>
            <a:r>
              <a:rPr lang="en-US" sz="3200" dirty="0" smtClean="0">
                <a:solidFill>
                  <a:srgbClr val="002060"/>
                </a:solidFill>
                <a:latin typeface="Times New Roman" panose="02020603050405020304" pitchFamily="18" charset="0"/>
                <a:cs typeface="Times New Roman" panose="02020603050405020304" pitchFamily="18" charset="0"/>
              </a:rPr>
              <a:t> web </a:t>
            </a:r>
            <a:r>
              <a:rPr lang="en-US" sz="3200" dirty="0" err="1" smtClean="0">
                <a:solidFill>
                  <a:srgbClr val="002060"/>
                </a:solidFill>
                <a:latin typeface="Times New Roman" panose="02020603050405020304" pitchFamily="18" charset="0"/>
                <a:cs typeface="Times New Roman" panose="02020603050405020304" pitchFamily="18" charset="0"/>
              </a:rPr>
              <a:t>khác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nhau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trong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cùng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một</a:t>
            </a:r>
            <a:r>
              <a:rPr lang="en-US" sz="3200" dirty="0" smtClean="0">
                <a:solidFill>
                  <a:srgbClr val="002060"/>
                </a:solidFill>
                <a:latin typeface="Times New Roman" panose="02020603050405020304" pitchFamily="18" charset="0"/>
                <a:cs typeface="Times New Roman" panose="02020603050405020304" pitchFamily="18" charset="0"/>
              </a:rPr>
              <a:t> website </a:t>
            </a:r>
            <a:r>
              <a:rPr lang="en-US" sz="3200" dirty="0" err="1" smtClean="0">
                <a:solidFill>
                  <a:srgbClr val="002060"/>
                </a:solidFill>
                <a:latin typeface="Times New Roman" panose="02020603050405020304" pitchFamily="18" charset="0"/>
                <a:cs typeface="Times New Roman" panose="02020603050405020304" pitchFamily="18" charset="0"/>
              </a:rPr>
              <a:t>sẽ</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có</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một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phần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địa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chỉ</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giống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nhau</a:t>
            </a:r>
            <a:endParaRPr lang="en-US" sz="3200" dirty="0" smtClean="0">
              <a:solidFill>
                <a:srgbClr val="00206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3805767" y="3797138"/>
            <a:ext cx="3638021" cy="124635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0070C0"/>
                </a:solidFill>
                <a:latin typeface="Times New Roman" panose="02020603050405020304" pitchFamily="18" charset="0"/>
                <a:cs typeface="Times New Roman" panose="02020603050405020304" pitchFamily="18" charset="0"/>
              </a:rPr>
              <a:t>Đáp</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án</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cs typeface="Times New Roman" panose="02020603050405020304" pitchFamily="18" charset="0"/>
              </a:rPr>
              <a:t>D</a:t>
            </a:r>
            <a:endParaRPr lang="en-US"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63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8"/>
                                        </p:tgtEl>
                                      </p:cBhvr>
                                    </p:animEffect>
                                    <p:animScale>
                                      <p:cBhvr>
                                        <p:cTn id="18" dur="250" autoRev="1" fill="hold"/>
                                        <p:tgtEl>
                                          <p:spTgt spid="8"/>
                                        </p:tgtEl>
                                      </p:cBhvr>
                                      <p:by x="105000" y="105000"/>
                                    </p:animScale>
                                  </p:childTnLst>
                                </p:cTn>
                              </p:par>
                              <p:par>
                                <p:cTn id="19" presetID="10" presetClass="exit" presetSubtype="0" fill="hold" grpId="1"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1" presetClass="mediacall" presetSubtype="0" fill="hold" nodeType="withEffect">
                                  <p:stCondLst>
                                    <p:cond delay="0"/>
                                  </p:stCondLst>
                                  <p:childTnLst>
                                    <p:cmd type="call" cmd="playFrom(0.0)">
                                      <p:cBhvr>
                                        <p:cTn id="31" dur="1306" fill="hold"/>
                                        <p:tgtEl>
                                          <p:spTgt spid="2"/>
                                        </p:tgtEl>
                                      </p:cBhvr>
                                    </p:cmd>
                                  </p:childTnLst>
                                </p:cTn>
                              </p:par>
                            </p:childTnLst>
                          </p:cTn>
                        </p:par>
                        <p:par>
                          <p:cTn id="32" fill="hold">
                            <p:stCondLst>
                              <p:cond delay="1306"/>
                            </p:stCondLst>
                            <p:childTnLst>
                              <p:par>
                                <p:cTn id="33" presetID="10" presetClass="exit" presetSubtype="0" fill="hold" nodeType="after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par>
                          <p:cTn id="36" fill="hold">
                            <p:stCondLst>
                              <p:cond delay="1806"/>
                            </p:stCondLst>
                            <p:childTnLst>
                              <p:par>
                                <p:cTn id="37" presetID="10" presetClass="exit" presetSubtype="0" fill="hold" nodeType="after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 presetClass="mediacall" presetSubtype="0" fill="hold" nodeType="withEffect">
                                  <p:stCondLst>
                                    <p:cond delay="0"/>
                                  </p:stCondLst>
                                  <p:childTnLst>
                                    <p:cmd type="call" cmd="playFrom(0.0)">
                                      <p:cBhvr>
                                        <p:cTn id="41" dur="3082" fill="hold"/>
                                        <p:tgtEl>
                                          <p:spTgt spid="6"/>
                                        </p:tgtEl>
                                      </p:cBhvr>
                                    </p:cmd>
                                  </p:childTnLst>
                                </p:cTn>
                              </p:par>
                              <p:par>
                                <p:cTn id="42" presetID="35" presetClass="path" presetSubtype="0" accel="50000" decel="50000" fill="hold" nodeType="withEffect">
                                  <p:stCondLst>
                                    <p:cond delay="0"/>
                                  </p:stCondLst>
                                  <p:childTnLst>
                                    <p:animMotion origin="layout" path="M -0.00938 0.01366 L -0.75105 0.01644 " pathEditMode="relative" rAng="0" ptsTypes="AA">
                                      <p:cBhvr>
                                        <p:cTn id="43" dur="3000" fill="hold"/>
                                        <p:tgtEl>
                                          <p:spTgt spid="2051"/>
                                        </p:tgtEl>
                                        <p:attrNameLst>
                                          <p:attrName>ppt_x</p:attrName>
                                          <p:attrName>ppt_y</p:attrName>
                                        </p:attrNameLst>
                                      </p:cBhvr>
                                      <p:rCtr x="-37083" y="139"/>
                                    </p:animMotion>
                                  </p:childTnLst>
                                </p:cTn>
                              </p:par>
                              <p:par>
                                <p:cTn id="44" presetID="35" presetClass="path" presetSubtype="0" accel="50000" decel="50000" fill="hold" nodeType="withEffect">
                                  <p:stCondLst>
                                    <p:cond delay="0"/>
                                  </p:stCondLst>
                                  <p:childTnLst>
                                    <p:animMotion origin="layout" path="M -0.00729 -0.00024 L -1.01562 0.0081 " pathEditMode="relative" rAng="0" ptsTypes="AA">
                                      <p:cBhvr>
                                        <p:cTn id="45" dur="3000" fill="hold"/>
                                        <p:tgtEl>
                                          <p:spTgt spid="2050"/>
                                        </p:tgtEl>
                                        <p:attrNameLst>
                                          <p:attrName>ppt_x</p:attrName>
                                          <p:attrName>ppt_y</p:attrName>
                                        </p:attrNameLst>
                                      </p:cBhvr>
                                      <p:rCtr x="-50417" y="417"/>
                                    </p:animMotion>
                                  </p:childTnLst>
                                </p:cTn>
                              </p:par>
                            </p:childTnLst>
                          </p:cTn>
                        </p:par>
                      </p:childTnLst>
                    </p:cTn>
                  </p:par>
                </p:childTnLst>
              </p:cTn>
              <p:nextCondLst>
                <p:cond evt="onClick" delay="0">
                  <p:tgtEl>
                    <p:spTgt spid="8"/>
                  </p:tgtEl>
                </p:cond>
              </p:nextCondLst>
            </p:seq>
            <p:audio>
              <p:cMediaNode vol="80000">
                <p:cTn id="46" fill="hold" display="0">
                  <p:stCondLst>
                    <p:cond delay="indefinite"/>
                  </p:stCondLst>
                  <p:endCondLst>
                    <p:cond evt="onStopAudio" delay="0">
                      <p:tgtEl>
                        <p:sldTgt/>
                      </p:tgtEl>
                    </p:cond>
                  </p:endCondLst>
                </p:cTn>
                <p:tgtEl>
                  <p:spTgt spid="2"/>
                </p:tgtEl>
              </p:cMediaNode>
            </p:audio>
            <p:audio>
              <p:cMediaNode vol="80000">
                <p:cTn id="47" fill="hold" display="0">
                  <p:stCondLst>
                    <p:cond delay="indefinite"/>
                  </p:stCondLst>
                  <p:endCondLst>
                    <p:cond evt="onStopAudio" delay="0">
                      <p:tgtEl>
                        <p:sldTgt/>
                      </p:tgtEl>
                    </p:cond>
                  </p:endCondLst>
                </p:cTn>
                <p:tgtEl>
                  <p:spTgt spid="6"/>
                </p:tgtEl>
              </p:cMediaNode>
            </p:audio>
          </p:childTnLst>
        </p:cTn>
      </p:par>
    </p:tnLst>
    <p:bldLst>
      <p:bldP spid="11" grpId="0" animBg="1"/>
      <p:bldP spid="11" grpId="1" animBg="1"/>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1200" y="28575"/>
            <a:ext cx="13817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0" y="0"/>
            <a:ext cx="137668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 action="ppaction://noaction"/>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1661" y="5638460"/>
            <a:ext cx="993787" cy="74534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1341" y="4866969"/>
            <a:ext cx="2639007" cy="1425063"/>
          </a:xfrm>
          <a:prstGeom prst="rect">
            <a:avLst/>
          </a:prstGeom>
        </p:spPr>
      </p:pic>
      <p:pic>
        <p:nvPicPr>
          <p:cNvPr id="8" name="yea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689600" y="7010399"/>
            <a:ext cx="812800" cy="609600"/>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17757" y="4326391"/>
            <a:ext cx="1698899" cy="621846"/>
          </a:xfrm>
          <a:prstGeom prst="rect">
            <a:avLst/>
          </a:prstGeom>
        </p:spPr>
      </p:pic>
      <p:pic>
        <p:nvPicPr>
          <p:cNvPr id="9" name="Ca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cstate="print"/>
          <a:stretch>
            <a:fillRect/>
          </a:stretch>
        </p:blipFill>
        <p:spPr>
          <a:xfrm>
            <a:off x="7082965" y="6977740"/>
            <a:ext cx="812800" cy="609600"/>
          </a:xfrm>
          <a:prstGeom prst="rect">
            <a:avLst/>
          </a:prstGeom>
        </p:spPr>
      </p:pic>
      <p:sp>
        <p:nvSpPr>
          <p:cNvPr id="13" name="Rectangle 12"/>
          <p:cNvSpPr/>
          <p:nvPr/>
        </p:nvSpPr>
        <p:spPr>
          <a:xfrm>
            <a:off x="2078036" y="64099"/>
            <a:ext cx="8351839" cy="283626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00"/>
              </a:spcBef>
              <a:spcAft>
                <a:spcPts val="400"/>
              </a:spcAft>
            </a:pPr>
            <a:r>
              <a:rPr lang="en-US" sz="3200" dirty="0" err="1" smtClean="0">
                <a:solidFill>
                  <a:srgbClr val="FF0000"/>
                </a:solidFill>
                <a:latin typeface="Times New Roman" panose="02020603050405020304" pitchFamily="18" charset="0"/>
                <a:cs typeface="Times New Roman" panose="02020603050405020304" pitchFamily="18" charset="0"/>
              </a:rPr>
              <a:t>Câu</a:t>
            </a:r>
            <a:r>
              <a:rPr lang="en-US" sz="3200" dirty="0" smtClean="0">
                <a:solidFill>
                  <a:srgbClr val="FF0000"/>
                </a:solidFill>
                <a:latin typeface="Times New Roman" panose="02020603050405020304" pitchFamily="18" charset="0"/>
                <a:cs typeface="Times New Roman" panose="02020603050405020304" pitchFamily="18" charset="0"/>
              </a:rPr>
              <a:t> 2. </a:t>
            </a:r>
            <a:r>
              <a:rPr lang="en-US" sz="3200" dirty="0" err="1" smtClean="0">
                <a:solidFill>
                  <a:srgbClr val="FF0000"/>
                </a:solidFill>
                <a:latin typeface="Times New Roman" panose="02020603050405020304" pitchFamily="18" charset="0"/>
                <a:cs typeface="Times New Roman" panose="02020603050405020304" pitchFamily="18" charset="0"/>
              </a:rPr>
              <a:t>Trong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câu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sau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đây</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câu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nào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đúng</a:t>
            </a:r>
            <a:r>
              <a:rPr lang="en-US" sz="3200" dirty="0" smtClean="0">
                <a:solidFill>
                  <a:srgbClr val="FF0000"/>
                </a:solidFill>
                <a:latin typeface="Times New Roman" panose="02020603050405020304" pitchFamily="18" charset="0"/>
                <a:cs typeface="Times New Roman" panose="02020603050405020304" pitchFamily="18" charset="0"/>
              </a:rPr>
              <a:t>.</a:t>
            </a:r>
          </a:p>
          <a:p>
            <a:pPr marL="514350" indent="-514350">
              <a:spcBef>
                <a:spcPts val="400"/>
              </a:spcBef>
              <a:spcAft>
                <a:spcPts val="400"/>
              </a:spcAft>
              <a:buAutoNum type="alphaUcPeriod"/>
            </a:pPr>
            <a:r>
              <a:rPr lang="en-US" sz="3200" dirty="0" smtClean="0">
                <a:solidFill>
                  <a:srgbClr val="002060"/>
                </a:solidFill>
                <a:latin typeface="Times New Roman" panose="02020603050405020304" pitchFamily="18" charset="0"/>
                <a:cs typeface="Times New Roman" panose="02020603050405020304" pitchFamily="18" charset="0"/>
              </a:rPr>
              <a:t>Website </a:t>
            </a:r>
            <a:r>
              <a:rPr lang="en-US" sz="3200" dirty="0" err="1" smtClean="0">
                <a:solidFill>
                  <a:srgbClr val="002060"/>
                </a:solidFill>
                <a:latin typeface="Times New Roman" panose="02020603050405020304" pitchFamily="18" charset="0"/>
                <a:cs typeface="Times New Roman" panose="02020603050405020304" pitchFamily="18" charset="0"/>
              </a:rPr>
              <a:t>là</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một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trang</a:t>
            </a:r>
            <a:r>
              <a:rPr lang="en-US" sz="3200" dirty="0" smtClean="0">
                <a:solidFill>
                  <a:srgbClr val="002060"/>
                </a:solidFill>
                <a:latin typeface="Times New Roman" panose="02020603050405020304" pitchFamily="18" charset="0"/>
                <a:cs typeface="Times New Roman" panose="02020603050405020304" pitchFamily="18" charset="0"/>
              </a:rPr>
              <a:t> web </a:t>
            </a:r>
          </a:p>
          <a:p>
            <a:pPr marL="514350" indent="-514350">
              <a:spcBef>
                <a:spcPts val="400"/>
              </a:spcBef>
              <a:spcAft>
                <a:spcPts val="400"/>
              </a:spcAft>
              <a:buAutoNum type="alphaUcPeriod"/>
            </a:pPr>
            <a:r>
              <a:rPr lang="en-US" sz="3200" dirty="0" err="1" smtClean="0">
                <a:solidFill>
                  <a:srgbClr val="002060"/>
                </a:solidFill>
                <a:latin typeface="Times New Roman" panose="02020603050405020304" pitchFamily="18" charset="0"/>
                <a:cs typeface="Times New Roman" panose="02020603050405020304" pitchFamily="18" charset="0"/>
              </a:rPr>
              <a:t>Một</a:t>
            </a:r>
            <a:r>
              <a:rPr lang="en-US" sz="3200" dirty="0" smtClean="0">
                <a:solidFill>
                  <a:srgbClr val="002060"/>
                </a:solidFill>
                <a:latin typeface="Times New Roman" panose="02020603050405020304" pitchFamily="18" charset="0"/>
                <a:cs typeface="Times New Roman" panose="02020603050405020304" pitchFamily="18" charset="0"/>
              </a:rPr>
              <a:t> website </a:t>
            </a:r>
            <a:r>
              <a:rPr lang="en-US" sz="3200" dirty="0" err="1" smtClean="0">
                <a:solidFill>
                  <a:srgbClr val="002060"/>
                </a:solidFill>
                <a:latin typeface="Times New Roman" panose="02020603050405020304" pitchFamily="18" charset="0"/>
                <a:cs typeface="Times New Roman" panose="02020603050405020304" pitchFamily="18" charset="0"/>
              </a:rPr>
              <a:t>chỉ</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có</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thể</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có</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một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trang</a:t>
            </a:r>
            <a:r>
              <a:rPr lang="en-US" sz="3200" dirty="0" smtClean="0">
                <a:solidFill>
                  <a:srgbClr val="002060"/>
                </a:solidFill>
                <a:latin typeface="Times New Roman" panose="02020603050405020304" pitchFamily="18" charset="0"/>
                <a:cs typeface="Times New Roman" panose="02020603050405020304" pitchFamily="18" charset="0"/>
              </a:rPr>
              <a:t> web</a:t>
            </a:r>
          </a:p>
          <a:p>
            <a:pPr marL="514350" indent="-514350">
              <a:spcBef>
                <a:spcPts val="400"/>
              </a:spcBef>
              <a:spcAft>
                <a:spcPts val="400"/>
              </a:spcAft>
              <a:buAutoNum type="alphaUcPeriod"/>
            </a:pPr>
            <a:r>
              <a:rPr lang="en-US" sz="3200" dirty="0" err="1" smtClean="0">
                <a:solidFill>
                  <a:srgbClr val="002060"/>
                </a:solidFill>
                <a:latin typeface="Times New Roman" panose="02020603050405020304" pitchFamily="18" charset="0"/>
                <a:cs typeface="Times New Roman" panose="02020603050405020304" pitchFamily="18" charset="0"/>
              </a:rPr>
              <a:t>Mỗi</a:t>
            </a:r>
            <a:r>
              <a:rPr lang="en-US" sz="3200" dirty="0" smtClean="0">
                <a:solidFill>
                  <a:srgbClr val="002060"/>
                </a:solidFill>
                <a:latin typeface="Times New Roman" panose="02020603050405020304" pitchFamily="18" charset="0"/>
                <a:cs typeface="Times New Roman" panose="02020603050405020304" pitchFamily="18" charset="0"/>
              </a:rPr>
              <a:t> website </a:t>
            </a:r>
            <a:r>
              <a:rPr lang="en-US" sz="3200" dirty="0" err="1" smtClean="0">
                <a:solidFill>
                  <a:srgbClr val="002060"/>
                </a:solidFill>
                <a:latin typeface="Times New Roman" panose="02020603050405020304" pitchFamily="18" charset="0"/>
                <a:cs typeface="Times New Roman" panose="02020603050405020304" pitchFamily="18" charset="0"/>
              </a:rPr>
              <a:t>có</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một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địa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chỉ</a:t>
            </a:r>
            <a:r>
              <a:rPr lang="en-US" sz="3200" dirty="0" smtClean="0">
                <a:solidFill>
                  <a:srgbClr val="002060"/>
                </a:solidFill>
                <a:latin typeface="Times New Roman" panose="02020603050405020304" pitchFamily="18" charset="0"/>
                <a:cs typeface="Times New Roman" panose="02020603050405020304" pitchFamily="18" charset="0"/>
              </a:rPr>
              <a:t> website </a:t>
            </a:r>
            <a:r>
              <a:rPr lang="en-US" sz="3200" dirty="0" err="1" smtClean="0">
                <a:solidFill>
                  <a:srgbClr val="002060"/>
                </a:solidFill>
                <a:latin typeface="Times New Roman" panose="02020603050405020304" pitchFamily="18" charset="0"/>
                <a:cs typeface="Times New Roman" panose="02020603050405020304" pitchFamily="18" charset="0"/>
              </a:rPr>
              <a:t>riêng</a:t>
            </a:r>
            <a:endParaRPr lang="en-US" sz="3200" dirty="0" smtClean="0">
              <a:solidFill>
                <a:srgbClr val="002060"/>
              </a:solidFill>
              <a:latin typeface="Times New Roman" panose="02020603050405020304" pitchFamily="18" charset="0"/>
              <a:cs typeface="Times New Roman" panose="02020603050405020304" pitchFamily="18" charset="0"/>
            </a:endParaRPr>
          </a:p>
          <a:p>
            <a:pPr marL="514350" indent="-514350">
              <a:spcBef>
                <a:spcPts val="400"/>
              </a:spcBef>
              <a:spcAft>
                <a:spcPts val="400"/>
              </a:spcAft>
              <a:buAutoNum type="alphaUcPeriod"/>
            </a:pPr>
            <a:r>
              <a:rPr lang="en-US" sz="3200" dirty="0" err="1" smtClean="0">
                <a:solidFill>
                  <a:srgbClr val="002060"/>
                </a:solidFill>
                <a:latin typeface="Times New Roman" panose="02020603050405020304" pitchFamily="18" charset="0"/>
                <a:cs typeface="Times New Roman" panose="02020603050405020304" pitchFamily="18" charset="0"/>
              </a:rPr>
              <a:t>Một</a:t>
            </a:r>
            <a:r>
              <a:rPr lang="en-US" sz="3200" dirty="0" smtClean="0">
                <a:solidFill>
                  <a:srgbClr val="002060"/>
                </a:solidFill>
                <a:latin typeface="Times New Roman" panose="02020603050405020304" pitchFamily="18" charset="0"/>
                <a:cs typeface="Times New Roman" panose="02020603050405020304" pitchFamily="18" charset="0"/>
              </a:rPr>
              <a:t> website </a:t>
            </a:r>
            <a:r>
              <a:rPr lang="en-US" sz="3200" dirty="0" err="1" smtClean="0">
                <a:solidFill>
                  <a:srgbClr val="002060"/>
                </a:solidFill>
                <a:latin typeface="Times New Roman" panose="02020603050405020304" pitchFamily="18" charset="0"/>
                <a:cs typeface="Times New Roman" panose="02020603050405020304" pitchFamily="18" charset="0"/>
              </a:rPr>
              <a:t>bao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gồm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nhiều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trang</a:t>
            </a:r>
            <a:r>
              <a:rPr lang="en-US" sz="3200" dirty="0" smtClean="0">
                <a:solidFill>
                  <a:srgbClr val="002060"/>
                </a:solidFill>
                <a:latin typeface="Times New Roman" panose="02020603050405020304" pitchFamily="18" charset="0"/>
                <a:cs typeface="Times New Roman" panose="02020603050405020304" pitchFamily="18" charset="0"/>
              </a:rPr>
              <a:t> web</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314826" y="2945448"/>
            <a:ext cx="3357562" cy="121222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70C0"/>
                </a:solidFill>
                <a:latin typeface="Times New Roman" panose="02020603050405020304" pitchFamily="18" charset="0"/>
                <a:cs typeface="Times New Roman" panose="02020603050405020304" pitchFamily="18" charset="0"/>
              </a:rPr>
              <a:t>Đáp</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án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cs typeface="Times New Roman" panose="02020603050405020304" pitchFamily="18" charset="0"/>
              </a:rPr>
              <a:t>C </a:t>
            </a:r>
            <a:r>
              <a:rPr lang="en-US" sz="3200" b="1" dirty="0" err="1" smtClean="0">
                <a:solidFill>
                  <a:srgbClr val="0070C0"/>
                </a:solidFill>
                <a:latin typeface="Times New Roman" panose="02020603050405020304" pitchFamily="18" charset="0"/>
                <a:cs typeface="Times New Roman" panose="02020603050405020304" pitchFamily="18" charset="0"/>
              </a:rPr>
              <a:t>và</a:t>
            </a:r>
            <a:r>
              <a:rPr lang="en-US" sz="3200" b="1" dirty="0" smtClean="0">
                <a:solidFill>
                  <a:srgbClr val="0070C0"/>
                </a:solidFill>
                <a:latin typeface="Times New Roman" panose="02020603050405020304" pitchFamily="18" charset="0"/>
                <a:cs typeface="Times New Roman" panose="02020603050405020304" pitchFamily="18" charset="0"/>
              </a:rPr>
              <a:t> D</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937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par>
                                <p:cTn id="19" presetID="10" presetClass="exit" presetSubtype="0" fill="hold" grpId="1"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1" presetClass="mediacall" presetSubtype="0" fill="hold" nodeType="withEffect">
                                  <p:stCondLst>
                                    <p:cond delay="0"/>
                                  </p:stCondLst>
                                  <p:childTnLst>
                                    <p:cmd type="call" cmd="playFrom(0.0)">
                                      <p:cBhvr>
                                        <p:cTn id="31" dur="1306" fill="hold"/>
                                        <p:tgtEl>
                                          <p:spTgt spid="8"/>
                                        </p:tgtEl>
                                      </p:cBhvr>
                                    </p:cmd>
                                  </p:childTnLst>
                                </p:cTn>
                              </p:par>
                            </p:childTnLst>
                          </p:cTn>
                        </p:par>
                        <p:par>
                          <p:cTn id="32" fill="hold">
                            <p:stCondLst>
                              <p:cond delay="1306"/>
                            </p:stCondLst>
                            <p:childTnLst>
                              <p:par>
                                <p:cTn id="33" presetID="10" presetClass="exit" presetSubtype="0" fill="hold" nodeType="after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par>
                          <p:cTn id="36" fill="hold">
                            <p:stCondLst>
                              <p:cond delay="1806"/>
                            </p:stCondLst>
                            <p:childTnLst>
                              <p:par>
                                <p:cTn id="37" presetID="10" presetClass="exit" presetSubtype="0" fill="hold" nodeType="after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1" presetClass="mediacall" presetSubtype="0" fill="hold" nodeType="withEffect">
                                  <p:stCondLst>
                                    <p:cond delay="0"/>
                                  </p:stCondLst>
                                  <p:childTnLst>
                                    <p:cmd type="call" cmd="playFrom(0.0)">
                                      <p:cBhvr>
                                        <p:cTn id="41" dur="3082" fill="hold"/>
                                        <p:tgtEl>
                                          <p:spTgt spid="9"/>
                                        </p:tgtEl>
                                      </p:cBhvr>
                                    </p:cmd>
                                  </p:childTnLst>
                                </p:cTn>
                              </p:par>
                              <p:par>
                                <p:cTn id="42" presetID="35" presetClass="path" presetSubtype="0" accel="50000" decel="50000" fill="hold" nodeType="withEffect">
                                  <p:stCondLst>
                                    <p:cond delay="0"/>
                                  </p:stCondLst>
                                  <p:childTnLst>
                                    <p:animMotion origin="layout" path="M 0 2.22222E-6 L -1.125 0.01805 " pathEditMode="relative" rAng="0" ptsTypes="AA">
                                      <p:cBhvr>
                                        <p:cTn id="43" dur="3000" fill="hold"/>
                                        <p:tgtEl>
                                          <p:spTgt spid="3074"/>
                                        </p:tgtEl>
                                        <p:attrNameLst>
                                          <p:attrName>ppt_x</p:attrName>
                                          <p:attrName>ppt_y</p:attrName>
                                        </p:attrNameLst>
                                      </p:cBhvr>
                                      <p:rCtr x="-56250" y="903"/>
                                    </p:animMotion>
                                  </p:childTnLst>
                                </p:cTn>
                              </p:par>
                              <p:par>
                                <p:cTn id="44" presetID="35" presetClass="path" presetSubtype="0" accel="50000" decel="50000" fill="hold" nodeType="withEffect">
                                  <p:stCondLst>
                                    <p:cond delay="0"/>
                                  </p:stCondLst>
                                  <p:childTnLst>
                                    <p:animMotion origin="layout" path="M 0.025 0.00278 L -0.99375 -0.00139 " pathEditMode="relative" rAng="0" ptsTypes="AA">
                                      <p:cBhvr>
                                        <p:cTn id="45" dur="3000" fill="hold"/>
                                        <p:tgtEl>
                                          <p:spTgt spid="2050"/>
                                        </p:tgtEl>
                                        <p:attrNameLst>
                                          <p:attrName>ppt_x</p:attrName>
                                          <p:attrName>ppt_y</p:attrName>
                                        </p:attrNameLst>
                                      </p:cBhvr>
                                      <p:rCtr x="-50937" y="-208"/>
                                    </p:animMotion>
                                  </p:childTnLst>
                                </p:cTn>
                              </p:par>
                            </p:childTnLst>
                          </p:cTn>
                        </p:par>
                      </p:childTnLst>
                    </p:cTn>
                  </p:par>
                </p:childTnLst>
              </p:cTn>
              <p:nextCondLst>
                <p:cond evt="onClick" delay="0">
                  <p:tgtEl>
                    <p:spTgt spid="7"/>
                  </p:tgtEl>
                </p:cond>
              </p:nextCondLst>
            </p:seq>
            <p:audio>
              <p:cMediaNode vol="80000">
                <p:cTn id="46" fill="hold" display="0">
                  <p:stCondLst>
                    <p:cond delay="indefinite"/>
                  </p:stCondLst>
                  <p:endCondLst>
                    <p:cond evt="onStopAudio" delay="0">
                      <p:tgtEl>
                        <p:sldTgt/>
                      </p:tgtEl>
                    </p:cond>
                  </p:endCondLst>
                </p:cTn>
                <p:tgtEl>
                  <p:spTgt spid="8"/>
                </p:tgtEl>
              </p:cMediaNode>
            </p:audio>
            <p:audio>
              <p:cMediaNode vol="80000">
                <p:cTn id="47" fill="hold" display="0">
                  <p:stCondLst>
                    <p:cond delay="indefinite"/>
                  </p:stCondLst>
                  <p:endCondLst>
                    <p:cond evt="onStopAudio" delay="0">
                      <p:tgtEl>
                        <p:sldTgt/>
                      </p:tgtEl>
                    </p:cond>
                  </p:endCondLst>
                </p:cTn>
                <p:tgtEl>
                  <p:spTgt spid="9"/>
                </p:tgtEl>
              </p:cMediaNode>
            </p:audio>
          </p:childTnLst>
        </p:cTn>
      </p:par>
    </p:tnLst>
    <p:bldLst>
      <p:bldP spid="13" grpId="0" animBg="1"/>
      <p:bldP spid="13" grpId="1"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53900" y="-9525"/>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 action="ppaction://noaction"/>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19694" y="5579500"/>
            <a:ext cx="1231227" cy="850519"/>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71341" y="4866969"/>
            <a:ext cx="2639007" cy="1425063"/>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6394422" y="5013261"/>
            <a:ext cx="836633" cy="777524"/>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85886" y="5440873"/>
            <a:ext cx="861025" cy="1103841"/>
          </a:xfrm>
          <a:prstGeom prst="rect">
            <a:avLst/>
          </a:prstGeom>
        </p:spPr>
      </p:pic>
      <p:sp>
        <p:nvSpPr>
          <p:cNvPr id="14" name="Wave 13"/>
          <p:cNvSpPr/>
          <p:nvPr/>
        </p:nvSpPr>
        <p:spPr>
          <a:xfrm>
            <a:off x="1398496" y="2767012"/>
            <a:ext cx="5109881" cy="812169"/>
          </a:xfrm>
          <a:prstGeom prst="wave">
            <a:avLst>
              <a:gd name="adj1" fmla="val 6529"/>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r>
              <a:rPr lang="en-US" sz="600" b="1">
                <a:ln w="22225">
                  <a:solidFill>
                    <a:schemeClr val="accent2"/>
                  </a:solidFill>
                  <a:prstDash val="solid"/>
                </a:ln>
                <a:solidFill>
                  <a:srgbClr val="FFC000"/>
                </a:solidFill>
              </a:rPr>
              <a:t>CHÀO MỪNG TÍ XÌ TRUM VỀ NHÀ  </a:t>
            </a:r>
          </a:p>
        </p:txBody>
      </p:sp>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5282569" y="4714569"/>
            <a:ext cx="1102504" cy="826878"/>
          </a:xfrm>
          <a:prstGeom prst="rect">
            <a:avLst/>
          </a:prstGeom>
        </p:spPr>
      </p:pic>
      <p:pic>
        <p:nvPicPr>
          <p:cNvPr id="2" name="yea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5689600" y="7173685"/>
            <a:ext cx="812800" cy="609600"/>
          </a:xfrm>
          <a:prstGeom prst="rect">
            <a:avLst/>
          </a:prstGeom>
        </p:spPr>
      </p:pic>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17757" y="4326391"/>
            <a:ext cx="1698899" cy="621846"/>
          </a:xfrm>
          <a:prstGeom prst="rect">
            <a:avLst/>
          </a:prstGeom>
        </p:spPr>
      </p:pic>
      <p:pic>
        <p:nvPicPr>
          <p:cNvPr id="8" name="Skip To My Lou">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cstate="print"/>
          <a:stretch>
            <a:fillRect/>
          </a:stretch>
        </p:blipFill>
        <p:spPr>
          <a:xfrm>
            <a:off x="6684127" y="7212951"/>
            <a:ext cx="812800" cy="609600"/>
          </a:xfrm>
          <a:prstGeom prst="rect">
            <a:avLst/>
          </a:prstGeom>
        </p:spPr>
      </p:pic>
      <p:pic>
        <p:nvPicPr>
          <p:cNvPr id="9" name="Ca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cstate="print"/>
          <a:stretch>
            <a:fillRect/>
          </a:stretch>
        </p:blipFill>
        <p:spPr>
          <a:xfrm>
            <a:off x="4608859" y="7212951"/>
            <a:ext cx="812800" cy="609600"/>
          </a:xfrm>
          <a:prstGeom prst="rect">
            <a:avLst/>
          </a:prstGeom>
        </p:spPr>
      </p:pic>
      <p:sp>
        <p:nvSpPr>
          <p:cNvPr id="17" name="Rectangle 16"/>
          <p:cNvSpPr/>
          <p:nvPr/>
        </p:nvSpPr>
        <p:spPr>
          <a:xfrm>
            <a:off x="1649413" y="128586"/>
            <a:ext cx="10052050" cy="1600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rgbClr val="FF0000"/>
              </a:solidFill>
              <a:latin typeface="Times New Roman" panose="02020603050405020304" pitchFamily="18" charset="0"/>
              <a:cs typeface="Times New Roman" panose="02020603050405020304" pitchFamily="18" charset="0"/>
            </a:endParaRPr>
          </a:p>
          <a:p>
            <a:pPr algn="ctr"/>
            <a:endParaRPr lang="en-US" sz="3200" dirty="0" smtClean="0">
              <a:solidFill>
                <a:srgbClr val="FF0000"/>
              </a:solidFill>
              <a:latin typeface="Times New Roman" panose="02020603050405020304" pitchFamily="18" charset="0"/>
              <a:cs typeface="Times New Roman" panose="02020603050405020304" pitchFamily="18" charset="0"/>
            </a:endParaRPr>
          </a:p>
          <a:p>
            <a:pPr algn="ctr"/>
            <a:endParaRPr lang="en-US" sz="3200" dirty="0" smtClean="0">
              <a:solidFill>
                <a:srgbClr val="FF0000"/>
              </a:solidFill>
              <a:latin typeface="Times New Roman" panose="02020603050405020304" pitchFamily="18" charset="0"/>
              <a:cs typeface="Times New Roman" panose="02020603050405020304" pitchFamily="18" charset="0"/>
            </a:endParaRPr>
          </a:p>
          <a:p>
            <a:pPr algn="ctr"/>
            <a:endParaRPr lang="en-US" sz="3200" dirty="0" smtClean="0">
              <a:solidFill>
                <a:srgbClr val="FF0000"/>
              </a:solidFill>
              <a:latin typeface="Times New Roman" panose="02020603050405020304" pitchFamily="18" charset="0"/>
              <a:cs typeface="Times New Roman" panose="02020603050405020304" pitchFamily="18" charset="0"/>
            </a:endParaRPr>
          </a:p>
          <a:p>
            <a:pPr algn="ctr"/>
            <a:endParaRPr lang="en-US" sz="3200" dirty="0" smtClean="0">
              <a:solidFill>
                <a:srgbClr val="FF0000"/>
              </a:solidFill>
              <a:latin typeface="Times New Roman" panose="02020603050405020304" pitchFamily="18" charset="0"/>
              <a:cs typeface="Times New Roman" panose="02020603050405020304" pitchFamily="18" charset="0"/>
            </a:endParaRPr>
          </a:p>
          <a:p>
            <a:pPr algn="ctr"/>
            <a:endParaRPr lang="en-US" sz="3200" dirty="0" smtClean="0">
              <a:solidFill>
                <a:srgbClr val="FF0000"/>
              </a:solidFill>
              <a:latin typeface="Times New Roman" panose="02020603050405020304" pitchFamily="18" charset="0"/>
              <a:cs typeface="Times New Roman" panose="02020603050405020304" pitchFamily="18" charset="0"/>
            </a:endParaRPr>
          </a:p>
          <a:p>
            <a:pPr algn="ctr"/>
            <a:r>
              <a:rPr lang="en-US" sz="3200" dirty="0" err="1" smtClean="0">
                <a:solidFill>
                  <a:srgbClr val="FF0000"/>
                </a:solidFill>
                <a:latin typeface="Times New Roman" panose="02020603050405020304" pitchFamily="18" charset="0"/>
                <a:cs typeface="Times New Roman" panose="02020603050405020304" pitchFamily="18" charset="0"/>
              </a:rPr>
              <a:t>Câu</a:t>
            </a:r>
            <a:r>
              <a:rPr lang="en-US" sz="3200" dirty="0" smtClean="0">
                <a:solidFill>
                  <a:srgbClr val="FF0000"/>
                </a:solidFill>
                <a:latin typeface="Times New Roman" panose="02020603050405020304" pitchFamily="18" charset="0"/>
                <a:cs typeface="Times New Roman" panose="02020603050405020304" pitchFamily="18" charset="0"/>
              </a:rPr>
              <a:t> 3: Đ</a:t>
            </a:r>
            <a:r>
              <a:rPr lang="fr-FR" sz="3200" dirty="0" smtClean="0">
                <a:solidFill>
                  <a:srgbClr val="FF0000"/>
                </a:solidFill>
                <a:latin typeface="Times New Roman" pitchFamily="18" charset="0"/>
                <a:cs typeface="Times New Roman" pitchFamily="18" charset="0"/>
              </a:rPr>
              <a:t>ể </a:t>
            </a:r>
            <a:r>
              <a:rPr lang="fr-FR" sz="3200" dirty="0" err="1" smtClean="0">
                <a:solidFill>
                  <a:srgbClr val="FF0000"/>
                </a:solidFill>
                <a:latin typeface="Times New Roman" pitchFamily="18" charset="0"/>
                <a:cs typeface="Times New Roman" pitchFamily="18" charset="0"/>
              </a:rPr>
              <a:t>truy</a:t>
            </a:r>
            <a:r>
              <a:rPr lang="fr-FR" sz="3200" dirty="0" smtClean="0">
                <a:solidFill>
                  <a:srgbClr val="FF0000"/>
                </a:solidFill>
                <a:latin typeface="Times New Roman" pitchFamily="18" charset="0"/>
                <a:cs typeface="Times New Roman" pitchFamily="18" charset="0"/>
              </a:rPr>
              <a:t> </a:t>
            </a:r>
            <a:r>
              <a:rPr lang="fr-FR" sz="3200" dirty="0" err="1" smtClean="0">
                <a:solidFill>
                  <a:srgbClr val="FF0000"/>
                </a:solidFill>
                <a:latin typeface="Times New Roman" pitchFamily="18" charset="0"/>
                <a:cs typeface="Times New Roman" pitchFamily="18" charset="0"/>
              </a:rPr>
              <a:t>cập</a:t>
            </a:r>
            <a:r>
              <a:rPr lang="fr-FR" sz="3200" dirty="0" smtClean="0">
                <a:solidFill>
                  <a:srgbClr val="FF0000"/>
                </a:solidFill>
                <a:latin typeface="Times New Roman" pitchFamily="18" charset="0"/>
                <a:cs typeface="Times New Roman" pitchFamily="18" charset="0"/>
              </a:rPr>
              <a:t> </a:t>
            </a:r>
            <a:r>
              <a:rPr lang="fr-FR" sz="3200" dirty="0" err="1" smtClean="0">
                <a:solidFill>
                  <a:srgbClr val="FF0000"/>
                </a:solidFill>
                <a:latin typeface="Times New Roman" pitchFamily="18" charset="0"/>
                <a:cs typeface="Times New Roman" pitchFamily="18" charset="0"/>
              </a:rPr>
              <a:t>trang</a:t>
            </a:r>
            <a:r>
              <a:rPr lang="fr-FR" sz="3200" dirty="0" smtClean="0">
                <a:solidFill>
                  <a:srgbClr val="FF0000"/>
                </a:solidFill>
                <a:latin typeface="Times New Roman" pitchFamily="18" charset="0"/>
                <a:cs typeface="Times New Roman" pitchFamily="18" charset="0"/>
              </a:rPr>
              <a:t> web </a:t>
            </a:r>
            <a:r>
              <a:rPr lang="fr-FR" sz="3200" dirty="0" err="1" smtClean="0">
                <a:solidFill>
                  <a:srgbClr val="FF0000"/>
                </a:solidFill>
                <a:latin typeface="Times New Roman" pitchFamily="18" charset="0"/>
                <a:cs typeface="Times New Roman" pitchFamily="18" charset="0"/>
              </a:rPr>
              <a:t>cần</a:t>
            </a:r>
            <a:r>
              <a:rPr lang="fr-FR" sz="3200" dirty="0" smtClean="0">
                <a:solidFill>
                  <a:srgbClr val="FF0000"/>
                </a:solidFill>
                <a:latin typeface="Times New Roman" pitchFamily="18" charset="0"/>
                <a:cs typeface="Times New Roman" pitchFamily="18" charset="0"/>
              </a:rPr>
              <a:t> </a:t>
            </a:r>
            <a:r>
              <a:rPr lang="fr-FR" sz="3200" dirty="0" err="1" smtClean="0">
                <a:solidFill>
                  <a:srgbClr val="FF0000"/>
                </a:solidFill>
                <a:latin typeface="Times New Roman" pitchFamily="18" charset="0"/>
                <a:cs typeface="Times New Roman" pitchFamily="18" charset="0"/>
              </a:rPr>
              <a:t>phần</a:t>
            </a:r>
            <a:r>
              <a:rPr lang="fr-FR" sz="3200" dirty="0" smtClean="0">
                <a:solidFill>
                  <a:srgbClr val="FF0000"/>
                </a:solidFill>
                <a:latin typeface="Times New Roman" pitchFamily="18" charset="0"/>
                <a:cs typeface="Times New Roman" pitchFamily="18" charset="0"/>
              </a:rPr>
              <a:t> </a:t>
            </a:r>
            <a:r>
              <a:rPr lang="fr-FR" sz="3200" dirty="0" err="1" smtClean="0">
                <a:solidFill>
                  <a:srgbClr val="FF0000"/>
                </a:solidFill>
                <a:latin typeface="Times New Roman" pitchFamily="18" charset="0"/>
                <a:cs typeface="Times New Roman" pitchFamily="18" charset="0"/>
              </a:rPr>
              <a:t>mềm</a:t>
            </a:r>
            <a:r>
              <a:rPr lang="fr-FR" sz="3200" dirty="0" smtClean="0">
                <a:solidFill>
                  <a:srgbClr val="FF0000"/>
                </a:solidFill>
                <a:latin typeface="Times New Roman" pitchFamily="18" charset="0"/>
                <a:cs typeface="Times New Roman" pitchFamily="18" charset="0"/>
              </a:rPr>
              <a:t> </a:t>
            </a:r>
            <a:r>
              <a:rPr lang="fr-FR" sz="3200" dirty="0" err="1" smtClean="0">
                <a:solidFill>
                  <a:srgbClr val="FF0000"/>
                </a:solidFill>
                <a:latin typeface="Times New Roman" pitchFamily="18" charset="0"/>
                <a:cs typeface="Times New Roman" pitchFamily="18" charset="0"/>
              </a:rPr>
              <a:t>nào</a:t>
            </a:r>
            <a:r>
              <a:rPr lang="fr-FR" sz="3200" dirty="0" smtClean="0">
                <a:solidFill>
                  <a:srgbClr val="FF0000"/>
                </a:solidFill>
                <a:latin typeface="Times New Roman" pitchFamily="18" charset="0"/>
                <a:cs typeface="Times New Roman" pitchFamily="18" charset="0"/>
              </a:rPr>
              <a:t>?</a:t>
            </a:r>
          </a:p>
          <a:p>
            <a:pPr marL="514350" lvl="0" indent="-514350" algn="ctr">
              <a:buAutoNum type="alphaUcPeriod"/>
            </a:pPr>
            <a:r>
              <a:rPr lang="fr-FR" sz="3200" dirty="0" err="1" smtClean="0">
                <a:solidFill>
                  <a:srgbClr val="000000"/>
                </a:solidFill>
                <a:latin typeface="Times New Roman" pitchFamily="18" charset="0"/>
                <a:ea typeface="Arial" pitchFamily="34" charset="0"/>
                <a:cs typeface="Times New Roman" pitchFamily="18" charset="0"/>
              </a:rPr>
              <a:t>Tìm</a:t>
            </a:r>
            <a:r>
              <a:rPr lang="fr-FR" sz="3200" dirty="0" smtClean="0">
                <a:solidFill>
                  <a:srgbClr val="000000"/>
                </a:solidFill>
                <a:latin typeface="Times New Roman" pitchFamily="18" charset="0"/>
                <a:ea typeface="Arial" pitchFamily="34" charset="0"/>
                <a:cs typeface="Times New Roman" pitchFamily="18" charset="0"/>
              </a:rPr>
              <a:t> </a:t>
            </a:r>
            <a:r>
              <a:rPr lang="fr-FR" sz="3200" dirty="0" err="1" smtClean="0">
                <a:solidFill>
                  <a:srgbClr val="000000"/>
                </a:solidFill>
                <a:latin typeface="Times New Roman" pitchFamily="18" charset="0"/>
                <a:ea typeface="Arial" pitchFamily="34" charset="0"/>
                <a:cs typeface="Times New Roman" pitchFamily="18" charset="0"/>
              </a:rPr>
              <a:t>kiếm</a:t>
            </a:r>
            <a:r>
              <a:rPr lang="fr-FR" sz="3200" dirty="0" smtClean="0">
                <a:solidFill>
                  <a:srgbClr val="000000"/>
                </a:solidFill>
                <a:latin typeface="Times New Roman" pitchFamily="18" charset="0"/>
                <a:ea typeface="Arial" pitchFamily="34" charset="0"/>
                <a:cs typeface="Times New Roman" pitchFamily="18" charset="0"/>
              </a:rPr>
              <a:t>		</a:t>
            </a:r>
            <a:r>
              <a:rPr lang="en-US" sz="3200" dirty="0" smtClean="0">
                <a:solidFill>
                  <a:srgbClr val="002060"/>
                </a:solidFill>
                <a:latin typeface="Times New Roman" panose="02020603050405020304" pitchFamily="18" charset="0"/>
                <a:cs typeface="Times New Roman" panose="02020603050405020304" pitchFamily="18" charset="0"/>
              </a:rPr>
              <a:t>B. </a:t>
            </a:r>
            <a:r>
              <a:rPr lang="fr-FR" sz="3200" dirty="0" err="1" smtClean="0">
                <a:solidFill>
                  <a:srgbClr val="000000"/>
                </a:solidFill>
                <a:latin typeface="Times New Roman" pitchFamily="18" charset="0"/>
                <a:ea typeface="Arial" pitchFamily="34" charset="0"/>
                <a:cs typeface="Times New Roman" pitchFamily="18" charset="0"/>
              </a:rPr>
              <a:t>Cốc</a:t>
            </a:r>
            <a:r>
              <a:rPr lang="fr-FR" sz="3200" dirty="0" smtClean="0">
                <a:solidFill>
                  <a:srgbClr val="000000"/>
                </a:solidFill>
                <a:latin typeface="Times New Roman" pitchFamily="18" charset="0"/>
                <a:ea typeface="Arial" pitchFamily="34" charset="0"/>
                <a:cs typeface="Times New Roman" pitchFamily="18" charset="0"/>
              </a:rPr>
              <a:t> </a:t>
            </a:r>
            <a:r>
              <a:rPr lang="fr-FR" sz="3200" dirty="0" err="1" smtClean="0">
                <a:solidFill>
                  <a:srgbClr val="000000"/>
                </a:solidFill>
                <a:latin typeface="Times New Roman" pitchFamily="18" charset="0"/>
                <a:ea typeface="Arial" pitchFamily="34" charset="0"/>
                <a:cs typeface="Times New Roman" pitchFamily="18" charset="0"/>
              </a:rPr>
              <a:t>cốc</a:t>
            </a:r>
            <a:endParaRPr lang="fr-FR" sz="3200" dirty="0" smtClean="0">
              <a:solidFill>
                <a:srgbClr val="000000"/>
              </a:solidFill>
              <a:latin typeface="Times New Roman" pitchFamily="18" charset="0"/>
              <a:ea typeface="Arial" pitchFamily="34" charset="0"/>
              <a:cs typeface="Times New Roman" pitchFamily="18" charset="0"/>
            </a:endParaRPr>
          </a:p>
          <a:p>
            <a:pPr marL="514350" lvl="0" indent="-514350">
              <a:tabLst>
                <a:tab pos="2243138" algn="l"/>
                <a:tab pos="5915025" algn="l"/>
              </a:tabLst>
            </a:pP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smtClean="0">
                <a:solidFill>
                  <a:srgbClr val="002060"/>
                </a:solidFill>
                <a:latin typeface="Times New Roman" panose="02020603050405020304" pitchFamily="18" charset="0"/>
                <a:cs typeface="Times New Roman" panose="02020603050405020304" pitchFamily="18" charset="0"/>
              </a:rPr>
              <a:t>	C</a:t>
            </a:r>
            <a:r>
              <a:rPr lang="en-US" sz="3200" dirty="0" smtClean="0">
                <a:solidFill>
                  <a:srgbClr val="002060"/>
                </a:solidFill>
                <a:latin typeface="Times New Roman" panose="02020603050405020304" pitchFamily="18" charset="0"/>
                <a:cs typeface="Times New Roman" panose="02020603050405020304" pitchFamily="18" charset="0"/>
              </a:rPr>
              <a:t>. </a:t>
            </a:r>
            <a:r>
              <a:rPr lang="fr-FR" sz="3200" dirty="0" smtClean="0">
                <a:solidFill>
                  <a:srgbClr val="000000"/>
                </a:solidFill>
                <a:latin typeface="Times New Roman" pitchFamily="18" charset="0"/>
                <a:ea typeface="Arial" pitchFamily="34" charset="0"/>
                <a:cs typeface="Times New Roman" pitchFamily="18" charset="0"/>
              </a:rPr>
              <a:t>Word 	</a:t>
            </a:r>
            <a:r>
              <a:rPr lang="en-US" sz="3200" dirty="0" smtClean="0">
                <a:solidFill>
                  <a:srgbClr val="002060"/>
                </a:solidFill>
                <a:latin typeface="Times New Roman" panose="02020603050405020304" pitchFamily="18" charset="0"/>
                <a:cs typeface="Times New Roman" panose="02020603050405020304" pitchFamily="18" charset="0"/>
              </a:rPr>
              <a:t>D. </a:t>
            </a:r>
            <a:r>
              <a:rPr lang="fr-FR" sz="3200" dirty="0" smtClean="0">
                <a:solidFill>
                  <a:srgbClr val="000000"/>
                </a:solidFill>
                <a:latin typeface="Times New Roman" pitchFamily="18" charset="0"/>
                <a:ea typeface="Arial" pitchFamily="34" charset="0"/>
                <a:cs typeface="Times New Roman" pitchFamily="18" charset="0"/>
              </a:rPr>
              <a:t>Excel</a:t>
            </a:r>
            <a:endParaRPr lang="en-US" sz="3200" dirty="0" smtClean="0">
              <a:solidFill>
                <a:srgbClr val="002060"/>
              </a:solidFill>
              <a:latin typeface="Times New Roman" panose="02020603050405020304" pitchFamily="18" charset="0"/>
              <a:cs typeface="Times New Roman" panose="02020603050405020304" pitchFamily="18" charset="0"/>
            </a:endParaRPr>
          </a:p>
          <a:p>
            <a:pPr algn="just"/>
            <a:endParaRPr lang="en-US" sz="4000" dirty="0" smtClean="0">
              <a:solidFill>
                <a:srgbClr val="002060"/>
              </a:solidFill>
              <a:latin typeface="Times New Roman" panose="02020603050405020304" pitchFamily="18" charset="0"/>
              <a:cs typeface="Times New Roman" panose="02020603050405020304" pitchFamily="18" charset="0"/>
            </a:endParaRPr>
          </a:p>
          <a:p>
            <a:pPr lvl="0" algn="just"/>
            <a:endParaRPr lang="en-US" sz="4000" dirty="0" smtClean="0">
              <a:solidFill>
                <a:srgbClr val="002060"/>
              </a:solidFill>
              <a:latin typeface="Times New Roman" panose="02020603050405020304" pitchFamily="18" charset="0"/>
              <a:cs typeface="Times New Roman" panose="02020603050405020304" pitchFamily="18" charset="0"/>
            </a:endParaRPr>
          </a:p>
          <a:p>
            <a:pPr algn="just"/>
            <a:endParaRPr lang="fr-FR" sz="4000" dirty="0" smtClean="0">
              <a:solidFill>
                <a:schemeClr val="tx1"/>
              </a:solidFill>
              <a:latin typeface="Times New Roman" pitchFamily="18" charset="0"/>
              <a:cs typeface="Times New Roman" pitchFamily="18" charset="0"/>
            </a:endParaRPr>
          </a:p>
          <a:p>
            <a:pPr algn="ctr"/>
            <a:endParaRPr lang="fr-FR" sz="3200" dirty="0" smtClean="0">
              <a:solidFill>
                <a:srgbClr val="FF0000"/>
              </a:solidFill>
              <a:latin typeface="Times New Roman" pitchFamily="18" charset="0"/>
              <a:cs typeface="Times New Roman" pitchFamily="18" charset="0"/>
            </a:endParaRPr>
          </a:p>
          <a:p>
            <a:pPr algn="ctr"/>
            <a:endParaRPr lang="fr-FR" sz="4000" dirty="0" smtClean="0">
              <a:solidFill>
                <a:srgbClr val="FF0000"/>
              </a:solidFill>
              <a:latin typeface="Times New Roman" pitchFamily="18" charset="0"/>
              <a:cs typeface="Times New Roman" pitchFamily="18" charset="0"/>
            </a:endParaRPr>
          </a:p>
        </p:txBody>
      </p:sp>
      <p:sp>
        <p:nvSpPr>
          <p:cNvPr id="18" name="Rectangle 17"/>
          <p:cNvSpPr/>
          <p:nvPr/>
        </p:nvSpPr>
        <p:spPr>
          <a:xfrm>
            <a:off x="4814878" y="2143124"/>
            <a:ext cx="3643313" cy="138588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70C0"/>
                </a:solidFill>
                <a:latin typeface="Times New Roman" panose="02020603050405020304" pitchFamily="18" charset="0"/>
                <a:cs typeface="Times New Roman" panose="02020603050405020304" pitchFamily="18" charset="0"/>
              </a:rPr>
              <a:t>Đáp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án</a:t>
            </a:r>
            <a:r>
              <a:rPr lang="en-US" sz="3200" dirty="0" smtClean="0">
                <a:solidFill>
                  <a:srgbClr val="0070C0"/>
                </a:solidFill>
                <a:latin typeface="Times New Roman" panose="02020603050405020304" pitchFamily="18" charset="0"/>
                <a:cs typeface="Times New Roman" panose="02020603050405020304" pitchFamily="18" charset="0"/>
              </a:rPr>
              <a:t>: B</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49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par>
                                <p:cTn id="19" presetID="10" presetClass="exit" presetSubtype="0" fill="hold" grpId="1"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par>
                                <p:cTn id="25" presetID="1" presetClass="mediacall" presetSubtype="0" fill="hold" nodeType="withEffect">
                                  <p:stCondLst>
                                    <p:cond delay="0"/>
                                  </p:stCondLst>
                                  <p:childTnLst>
                                    <p:cmd type="call" cmd="playFrom(0.0)">
                                      <p:cBhvr>
                                        <p:cTn id="26" dur="1306" fill="hold"/>
                                        <p:tgtEl>
                                          <p:spTgt spid="2"/>
                                        </p:tgtEl>
                                      </p:cBhvr>
                                    </p:cmd>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1306"/>
                            </p:stCondLst>
                            <p:childTnLst>
                              <p:par>
                                <p:cTn id="33" presetID="10" presetClass="exit" presetSubtype="0" fill="hold" nodeType="after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par>
                          <p:cTn id="36" fill="hold">
                            <p:stCondLst>
                              <p:cond delay="1806"/>
                            </p:stCondLst>
                            <p:childTnLst>
                              <p:par>
                                <p:cTn id="37" presetID="10" presetClass="exit" presetSubtype="0" fill="hold" nodeType="after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1" presetClass="mediacall" presetSubtype="0" fill="hold" nodeType="withEffect">
                                  <p:stCondLst>
                                    <p:cond delay="0"/>
                                  </p:stCondLst>
                                  <p:childTnLst>
                                    <p:cmd type="call" cmd="playFrom(0.0)">
                                      <p:cBhvr>
                                        <p:cTn id="41" dur="3082" fill="hold"/>
                                        <p:tgtEl>
                                          <p:spTgt spid="9"/>
                                        </p:tgtEl>
                                      </p:cBhvr>
                                    </p:cmd>
                                  </p:childTnLst>
                                </p:cTn>
                              </p:par>
                              <p:par>
                                <p:cTn id="42" presetID="35" presetClass="path" presetSubtype="0" accel="50000" decel="50000" fill="hold" nodeType="withEffect">
                                  <p:stCondLst>
                                    <p:cond delay="0"/>
                                  </p:stCondLst>
                                  <p:childTnLst>
                                    <p:animMotion origin="layout" path="M 0 0 L -0.97813 0.00694 " pathEditMode="relative" rAng="0" ptsTypes="AA">
                                      <p:cBhvr>
                                        <p:cTn id="43" dur="3000" fill="hold"/>
                                        <p:tgtEl>
                                          <p:spTgt spid="3074"/>
                                        </p:tgtEl>
                                        <p:attrNameLst>
                                          <p:attrName>ppt_x</p:attrName>
                                          <p:attrName>ppt_y</p:attrName>
                                        </p:attrNameLst>
                                      </p:cBhvr>
                                      <p:rCtr x="-48906" y="347"/>
                                    </p:animMotion>
                                  </p:childTnLst>
                                </p:cTn>
                              </p:par>
                              <p:par>
                                <p:cTn id="44" presetID="35" presetClass="path" presetSubtype="0" accel="50000" decel="50000" fill="hold" nodeType="withEffect">
                                  <p:stCondLst>
                                    <p:cond delay="0"/>
                                  </p:stCondLst>
                                  <p:childTnLst>
                                    <p:animMotion origin="layout" path="M 0.01251 0.00972 L -0.99688 0.00139 " pathEditMode="relative" rAng="0" ptsTypes="AA">
                                      <p:cBhvr>
                                        <p:cTn id="45" dur="3000" fill="hold"/>
                                        <p:tgtEl>
                                          <p:spTgt spid="3075"/>
                                        </p:tgtEl>
                                        <p:attrNameLst>
                                          <p:attrName>ppt_x</p:attrName>
                                          <p:attrName>ppt_y</p:attrName>
                                        </p:attrNameLst>
                                      </p:cBhvr>
                                      <p:rCtr x="-50469" y="-417"/>
                                    </p:animMotion>
                                  </p:childTnLst>
                                </p:cTn>
                              </p:par>
                            </p:childTnLst>
                          </p:cTn>
                        </p:par>
                        <p:par>
                          <p:cTn id="46" fill="hold">
                            <p:stCondLst>
                              <p:cond delay="4888"/>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 presetClass="mediacall" presetSubtype="0" fill="hold" nodeType="withEffect">
                                  <p:stCondLst>
                                    <p:cond delay="0"/>
                                  </p:stCondLst>
                                  <p:childTnLst>
                                    <p:cmd type="call" cmd="playFrom(0.0)">
                                      <p:cBhvr>
                                        <p:cTn id="51" dur="32835" fill="hold"/>
                                        <p:tgtEl>
                                          <p:spTgt spid="8"/>
                                        </p:tgtEl>
                                      </p:cBhvr>
                                    </p:cmd>
                                  </p:childTnLst>
                                </p:cTn>
                              </p:par>
                              <p:par>
                                <p:cTn id="52" presetID="10"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par>
                                <p:cTn id="55" presetID="10"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childTnLst>
              </p:cTn>
              <p:nextCondLst>
                <p:cond evt="onClick" delay="0">
                  <p:tgtEl>
                    <p:spTgt spid="7"/>
                  </p:tgtEl>
                </p:cond>
              </p:nextCondLst>
            </p:seq>
            <p:audio>
              <p:cMediaNode vol="80000">
                <p:cTn id="61" fill="hold" display="0">
                  <p:stCondLst>
                    <p:cond delay="indefinite"/>
                  </p:stCondLst>
                  <p:endCondLst>
                    <p:cond evt="onStopAudio" delay="0">
                      <p:tgtEl>
                        <p:sldTgt/>
                      </p:tgtEl>
                    </p:cond>
                  </p:endCondLst>
                </p:cTn>
                <p:tgtEl>
                  <p:spTgt spid="2"/>
                </p:tgtEl>
              </p:cMediaNode>
            </p:audio>
            <p:audio>
              <p:cMediaNode vol="80000">
                <p:cTn id="62" fill="hold" display="0">
                  <p:stCondLst>
                    <p:cond delay="indefinite"/>
                  </p:stCondLst>
                  <p:endCondLst>
                    <p:cond evt="onStopAudio" delay="0">
                      <p:tgtEl>
                        <p:sldTgt/>
                      </p:tgtEl>
                    </p:cond>
                  </p:endCondLst>
                </p:cTn>
                <p:tgtEl>
                  <p:spTgt spid="8"/>
                </p:tgtEl>
              </p:cMediaNode>
            </p:audio>
            <p:audio>
              <p:cMediaNode vol="80000">
                <p:cTn id="63" fill="hold" display="0">
                  <p:stCondLst>
                    <p:cond delay="indefinite"/>
                  </p:stCondLst>
                  <p:endCondLst>
                    <p:cond evt="onStopAudio" delay="0">
                      <p:tgtEl>
                        <p:sldTgt/>
                      </p:tgtEl>
                    </p:cond>
                  </p:endCondLst>
                </p:cTn>
                <p:tgtEl>
                  <p:spTgt spid="9"/>
                </p:tgtEl>
              </p:cMediaNode>
            </p:audio>
          </p:childTnLst>
        </p:cTn>
      </p:par>
    </p:tnLst>
    <p:bldLst>
      <p:bldP spid="14" grpId="0" animBg="1"/>
      <p:bldP spid="17" grpId="0" animBg="1"/>
      <p:bldP spid="17" grpId="1"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026" name="Picture 2"/>
          <p:cNvPicPr>
            <a:picLocks noChangeAspect="1" noChangeArrowheads="1"/>
          </p:cNvPicPr>
          <p:nvPr/>
        </p:nvPicPr>
        <p:blipFill>
          <a:blip r:embed="rId2"/>
          <a:srcRect/>
          <a:stretch>
            <a:fillRect/>
          </a:stretch>
        </p:blipFill>
        <p:spPr bwMode="auto">
          <a:xfrm>
            <a:off x="100000" y="-168033"/>
            <a:ext cx="12496800" cy="702601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161992"/>
            <a:ext cx="13011150" cy="7315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0" y="-152400"/>
            <a:ext cx="13011150" cy="73152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0" y="-19050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1027"/>
                                        </p:tgtEl>
                                      </p:cBhvr>
                                    </p:animEffect>
                                    <p:set>
                                      <p:cBhvr>
                                        <p:cTn id="17" dur="1" fill="hold">
                                          <p:stCondLst>
                                            <p:cond delay="499"/>
                                          </p:stCondLst>
                                        </p:cTn>
                                        <p:tgtEl>
                                          <p:spTgt spid="1027"/>
                                        </p:tgtEl>
                                        <p:attrNameLst>
                                          <p:attrName>style.visibility</p:attrName>
                                        </p:attrNameLst>
                                      </p:cBhvr>
                                      <p:to>
                                        <p:strVal val="hidden"/>
                                      </p:to>
                                    </p:set>
                                  </p:childTnLst>
                                </p:cTn>
                              </p:par>
                              <p:par>
                                <p:cTn id="18" presetID="22" presetClass="exit" presetSubtype="4" fill="hold" nodeType="withEffect">
                                  <p:stCondLst>
                                    <p:cond delay="0"/>
                                  </p:stCondLst>
                                  <p:childTnLst>
                                    <p:animEffect transition="out" filter="wipe(down)">
                                      <p:cBhvr>
                                        <p:cTn id="19" dur="500"/>
                                        <p:tgtEl>
                                          <p:spTgt spid="1026"/>
                                        </p:tgtEl>
                                      </p:cBhvr>
                                    </p:animEffect>
                                    <p:set>
                                      <p:cBhvr>
                                        <p:cTn id="20" dur="1" fill="hold">
                                          <p:stCondLst>
                                            <p:cond delay="499"/>
                                          </p:stCondLst>
                                        </p:cTn>
                                        <p:tgtEl>
                                          <p:spTgt spid="1026"/>
                                        </p:tgtEl>
                                        <p:attrNameLst>
                                          <p:attrName>style.visibility</p:attrName>
                                        </p:attrNameLst>
                                      </p:cBhvr>
                                      <p:to>
                                        <p:strVal val="hidden"/>
                                      </p:to>
                                    </p:set>
                                  </p:childTnLst>
                                </p:cTn>
                              </p:par>
                              <p:par>
                                <p:cTn id="21" presetID="2" presetClass="entr" presetSubtype="8"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additive="base">
                                        <p:cTn id="23" dur="500" fill="hold"/>
                                        <p:tgtEl>
                                          <p:spTgt spid="1028"/>
                                        </p:tgtEl>
                                        <p:attrNameLst>
                                          <p:attrName>ppt_x</p:attrName>
                                        </p:attrNameLst>
                                      </p:cBhvr>
                                      <p:tavLst>
                                        <p:tav tm="0">
                                          <p:val>
                                            <p:strVal val="0-#ppt_w/2"/>
                                          </p:val>
                                        </p:tav>
                                        <p:tav tm="100000">
                                          <p:val>
                                            <p:strVal val="#ppt_x"/>
                                          </p:val>
                                        </p:tav>
                                      </p:tavLst>
                                    </p:anim>
                                    <p:anim calcmode="lin" valueType="num">
                                      <p:cBhvr additive="base">
                                        <p:cTn id="24"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1028"/>
                                        </p:tgtEl>
                                      </p:cBhvr>
                                    </p:animEffect>
                                    <p:set>
                                      <p:cBhvr>
                                        <p:cTn id="29" dur="1" fill="hold">
                                          <p:stCondLst>
                                            <p:cond delay="499"/>
                                          </p:stCondLst>
                                        </p:cTn>
                                        <p:tgtEl>
                                          <p:spTgt spid="1028"/>
                                        </p:tgtEl>
                                        <p:attrNameLst>
                                          <p:attrName>style.visibility</p:attrName>
                                        </p:attrNameLst>
                                      </p:cBhvr>
                                      <p:to>
                                        <p:strVal val="hidden"/>
                                      </p:to>
                                    </p:set>
                                  </p:childTnLst>
                                </p:cTn>
                              </p:par>
                              <p:par>
                                <p:cTn id="30" presetID="2" presetClass="entr" presetSubtype="4" fill="hold" nodeType="withEffect">
                                  <p:stCondLst>
                                    <p:cond delay="0"/>
                                  </p:stCondLst>
                                  <p:childTnLst>
                                    <p:set>
                                      <p:cBhvr>
                                        <p:cTn id="31" dur="1" fill="hold">
                                          <p:stCondLst>
                                            <p:cond delay="0"/>
                                          </p:stCondLst>
                                        </p:cTn>
                                        <p:tgtEl>
                                          <p:spTgt spid="1029"/>
                                        </p:tgtEl>
                                        <p:attrNameLst>
                                          <p:attrName>style.visibility</p:attrName>
                                        </p:attrNameLst>
                                      </p:cBhvr>
                                      <p:to>
                                        <p:strVal val="visible"/>
                                      </p:to>
                                    </p:set>
                                    <p:anim calcmode="lin" valueType="num">
                                      <p:cBhvr additive="base">
                                        <p:cTn id="32" dur="500" fill="hold"/>
                                        <p:tgtEl>
                                          <p:spTgt spid="1029"/>
                                        </p:tgtEl>
                                        <p:attrNameLst>
                                          <p:attrName>ppt_x</p:attrName>
                                        </p:attrNameLst>
                                      </p:cBhvr>
                                      <p:tavLst>
                                        <p:tav tm="0">
                                          <p:val>
                                            <p:strVal val="#ppt_x"/>
                                          </p:val>
                                        </p:tav>
                                        <p:tav tm="100000">
                                          <p:val>
                                            <p:strVal val="#ppt_x"/>
                                          </p:val>
                                        </p:tav>
                                      </p:tavLst>
                                    </p:anim>
                                    <p:anim calcmode="lin" valueType="num">
                                      <p:cBhvr additive="base">
                                        <p:cTn id="33"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026" name="Picture 2"/>
          <p:cNvPicPr>
            <a:picLocks noChangeAspect="1" noChangeArrowheads="1"/>
          </p:cNvPicPr>
          <p:nvPr/>
        </p:nvPicPr>
        <p:blipFill>
          <a:blip r:embed="rId2"/>
          <a:srcRect/>
          <a:stretch>
            <a:fillRect/>
          </a:stretch>
        </p:blipFill>
        <p:spPr bwMode="auto">
          <a:xfrm>
            <a:off x="100000" y="-148983"/>
            <a:ext cx="6092899" cy="342558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229350" y="-238192"/>
            <a:ext cx="6343650" cy="356656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 y="3333750"/>
            <a:ext cx="6267450" cy="38290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6268393" y="3333750"/>
            <a:ext cx="6304608" cy="3790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6"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800" b="1" dirty="0" smtClean="0">
              <a:solidFill>
                <a:srgbClr val="FF0000"/>
              </a:solidFill>
              <a:latin typeface="Times New Roman" panose="02020603050405020304" pitchFamily="18" charset="0"/>
              <a:cs typeface="Times New Roman" panose="02020603050405020304" pitchFamily="18" charset="0"/>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r>
              <a:rPr lang="en-US" sz="11200" b="1" dirty="0" smtClean="0">
                <a:solidFill>
                  <a:srgbClr val="0000FF"/>
                </a:solidFill>
              </a:rPr>
              <a:t> </a:t>
            </a:r>
            <a:endParaRPr lang="en-US" sz="11200"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pic>
        <p:nvPicPr>
          <p:cNvPr id="3074" name="Picture 2" descr="C:\Users\Os\Desktop\unnamed.png"/>
          <p:cNvPicPr>
            <a:picLocks noChangeAspect="1" noChangeArrowheads="1"/>
          </p:cNvPicPr>
          <p:nvPr/>
        </p:nvPicPr>
        <p:blipFill>
          <a:blip r:embed="rId2"/>
          <a:srcRect/>
          <a:stretch>
            <a:fillRect/>
          </a:stretch>
        </p:blipFill>
        <p:spPr bwMode="auto">
          <a:xfrm>
            <a:off x="0" y="0"/>
            <a:ext cx="12192000" cy="6780934"/>
          </a:xfrm>
          <a:prstGeom prst="rect">
            <a:avLst/>
          </a:prstGeom>
          <a:noFill/>
        </p:spPr>
      </p:pic>
      <p:sp>
        <p:nvSpPr>
          <p:cNvPr id="5" name="Hộp Văn bản 3">
            <a:extLst>
              <a:ext uri="{FF2B5EF4-FFF2-40B4-BE49-F238E27FC236}">
                <a16:creationId xmlns="" xmlns:a16="http://schemas.microsoft.com/office/drawing/2014/main" id="{77CE9DA1-CFCC-44CF-A3CB-81107D528218}"/>
              </a:ext>
            </a:extLst>
          </p:cNvPr>
          <p:cNvSpPr txBox="1"/>
          <p:nvPr/>
        </p:nvSpPr>
        <p:spPr>
          <a:xfrm>
            <a:off x="0" y="2053589"/>
            <a:ext cx="12192000" cy="1493211"/>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p>
          <a:p>
            <a:pPr algn="ctr">
              <a:lnSpc>
                <a:spcPct val="115000"/>
              </a:lnSpc>
              <a:spcBef>
                <a:spcPts val="600"/>
              </a:spcBef>
            </a:pPr>
            <a:r>
              <a:rPr lang="en-US" sz="3600" b="1" dirty="0"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TRUY CẬP THÔNG TIN TRÊN INTERNET  </a:t>
            </a:r>
            <a:endParaRPr lang="vi-VN" sz="36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80547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1055</TotalTime>
  <Words>1052</Words>
  <Application>Microsoft Office PowerPoint</Application>
  <PresentationFormat>Widescreen</PresentationFormat>
  <Paragraphs>901</Paragraphs>
  <Slides>28</Slides>
  <Notes>0</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Chu Van 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TÓM TẮT BÀI HỌC </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Folio 9480m</dc:creator>
  <cp:lastModifiedBy>HP Folio 9480m</cp:lastModifiedBy>
  <cp:revision>117</cp:revision>
  <dcterms:created xsi:type="dcterms:W3CDTF">2021-07-29T05:55:26Z</dcterms:created>
  <dcterms:modified xsi:type="dcterms:W3CDTF">2021-08-08T09:01:50Z</dcterms:modified>
</cp:coreProperties>
</file>