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2" r:id="rId2"/>
    <p:sldId id="256" r:id="rId3"/>
    <p:sldId id="257" r:id="rId4"/>
    <p:sldId id="260" r:id="rId5"/>
    <p:sldId id="258" r:id="rId6"/>
    <p:sldId id="259" r:id="rId7"/>
    <p:sldId id="263" r:id="rId8"/>
    <p:sldId id="265" r:id="rId9"/>
  </p:sldIdLst>
  <p:sldSz cx="9144000" cy="6858000" type="screen4x3"/>
  <p:notesSz cx="6858000" cy="9144000"/>
  <p:embeddedFontLst>
    <p:embeddedFont>
      <p:font typeface="Calibri Light" charset="0"/>
      <p:regular r:id="rId10"/>
      <p:italic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12496800" cy="10855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Câu </a:t>
            </a:r>
            <a:r>
              <a:rPr lang="en-US" sz="2800" b="1" smtClean="0">
                <a:solidFill>
                  <a:srgbClr val="FF0000"/>
                </a:solidFill>
              </a:rPr>
              <a:t>1</a:t>
            </a:r>
            <a:r>
              <a:rPr lang="vi-VN" sz="2800" b="1" smtClean="0">
                <a:solidFill>
                  <a:srgbClr val="FF0000"/>
                </a:solidFill>
              </a:rPr>
              <a:t>:</a:t>
            </a:r>
            <a:r>
              <a:rPr lang="vi-VN" sz="2800">
                <a:solidFill>
                  <a:srgbClr val="FF0000"/>
                </a:solidFill>
              </a:rPr>
              <a:t> Sáu câu thơ đầu trong bài Kiều ở lầu Ngưng Bích nói về điều gì?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0972" y="1687495"/>
            <a:ext cx="13076245" cy="19038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>
                <a:solidFill>
                  <a:srgbClr val="FF0000"/>
                </a:solidFill>
              </a:rPr>
              <a:t>A.</a:t>
            </a:r>
            <a:r>
              <a:rPr lang="vi-VN" sz="2400">
                <a:solidFill>
                  <a:srgbClr val="FF0000"/>
                </a:solidFill>
              </a:rPr>
              <a:t> Hoàn cảnh Thúy Kiều bị giam lỏng ở bốn bức tường, xung quanh bị bao phủ bởi núi non</a:t>
            </a:r>
          </a:p>
          <a:p>
            <a:r>
              <a:rPr lang="vi-VN" sz="2400" b="1" smtClean="0">
                <a:solidFill>
                  <a:srgbClr val="FF0000"/>
                </a:solidFill>
              </a:rPr>
              <a:t>B</a:t>
            </a:r>
            <a:r>
              <a:rPr lang="vi-VN" sz="2400" b="1">
                <a:solidFill>
                  <a:srgbClr val="FF0000"/>
                </a:solidFill>
              </a:rPr>
              <a:t>.</a:t>
            </a:r>
            <a:r>
              <a:rPr lang="vi-VN" sz="2400">
                <a:solidFill>
                  <a:srgbClr val="FF0000"/>
                </a:solidFill>
              </a:rPr>
              <a:t> Kiều bị giam lỏng ở lầu Ngưng Bích, không gian xung quanh quạnh vắng, cô đơn, trơ trọi</a:t>
            </a:r>
          </a:p>
          <a:p>
            <a:r>
              <a:rPr lang="vi-VN" sz="2400" b="1" smtClean="0">
                <a:solidFill>
                  <a:srgbClr val="FF0000"/>
                </a:solidFill>
              </a:rPr>
              <a:t>C</a:t>
            </a:r>
            <a:r>
              <a:rPr lang="vi-VN" sz="2400" b="1">
                <a:solidFill>
                  <a:srgbClr val="FF0000"/>
                </a:solidFill>
              </a:rPr>
              <a:t>.</a:t>
            </a:r>
            <a:r>
              <a:rPr lang="vi-VN" sz="2400">
                <a:solidFill>
                  <a:srgbClr val="FF0000"/>
                </a:solidFill>
              </a:rPr>
              <a:t> Không gian, thời gian khép kín nhấn mạnh tình cảnh cô đơn, buồn bã của Thúy Kiều</a:t>
            </a:r>
          </a:p>
          <a:p>
            <a:r>
              <a:rPr lang="vi-VN" sz="2400" b="1" smtClean="0">
                <a:solidFill>
                  <a:srgbClr val="FF0000"/>
                </a:solidFill>
              </a:rPr>
              <a:t>D</a:t>
            </a:r>
            <a:r>
              <a:rPr lang="vi-VN" sz="2400" b="1">
                <a:solidFill>
                  <a:srgbClr val="FF0000"/>
                </a:solidFill>
              </a:rPr>
              <a:t>.</a:t>
            </a:r>
            <a:r>
              <a:rPr lang="vi-VN" sz="2400">
                <a:solidFill>
                  <a:srgbClr val="FF0000"/>
                </a:solidFill>
              </a:rPr>
              <a:t> Cả B và C đều đúng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255568" y="3877695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D</a:t>
            </a:r>
            <a:endParaRPr lang="en-US" sz="1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956807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Câu </a:t>
            </a:r>
            <a:r>
              <a:rPr lang="en-US" sz="3200" b="1" smtClean="0">
                <a:solidFill>
                  <a:srgbClr val="FF0000"/>
                </a:solidFill>
              </a:rPr>
              <a:t>2</a:t>
            </a:r>
            <a:r>
              <a:rPr lang="vi-VN" sz="3200" b="1" smtClean="0">
                <a:solidFill>
                  <a:srgbClr val="FF0000"/>
                </a:solidFill>
              </a:rPr>
              <a:t>:</a:t>
            </a:r>
            <a:r>
              <a:rPr lang="vi-VN" sz="3200">
                <a:solidFill>
                  <a:srgbClr val="FF0000"/>
                </a:solidFill>
              </a:rPr>
              <a:t> Trong 8 câu thơ cuối, biện pháp nghệ thuật nào được sử dụng đặc trưng nhất?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FF0000"/>
                </a:solidFill>
              </a:rPr>
              <a:t>A.</a:t>
            </a:r>
            <a:r>
              <a:rPr lang="vi-VN" sz="2800">
                <a:solidFill>
                  <a:srgbClr val="FF0000"/>
                </a:solidFill>
              </a:rPr>
              <a:t> </a:t>
            </a:r>
            <a:r>
              <a:rPr lang="vi-VN" sz="2800">
                <a:solidFill>
                  <a:srgbClr val="FF0000"/>
                </a:solidFill>
              </a:rPr>
              <a:t>Điệp </a:t>
            </a:r>
            <a:r>
              <a:rPr lang="vi-VN" sz="2800" smtClean="0">
                <a:solidFill>
                  <a:srgbClr val="FF0000"/>
                </a:solidFill>
              </a:rPr>
              <a:t>ngữ</a:t>
            </a:r>
            <a:r>
              <a:rPr lang="en-US" sz="2800" smtClean="0">
                <a:solidFill>
                  <a:srgbClr val="FF0000"/>
                </a:solidFill>
              </a:rPr>
              <a:t>                                </a:t>
            </a:r>
            <a:r>
              <a:rPr lang="vi-VN" sz="2800" b="1" smtClean="0">
                <a:solidFill>
                  <a:srgbClr val="FF0000"/>
                </a:solidFill>
              </a:rPr>
              <a:t>B</a:t>
            </a:r>
            <a:r>
              <a:rPr lang="vi-VN" sz="2800" b="1">
                <a:solidFill>
                  <a:srgbClr val="FF0000"/>
                </a:solidFill>
              </a:rPr>
              <a:t>.</a:t>
            </a:r>
            <a:r>
              <a:rPr lang="vi-VN" sz="2800">
                <a:solidFill>
                  <a:srgbClr val="FF0000"/>
                </a:solidFill>
              </a:rPr>
              <a:t> Tả cảnh ngụ tình</a:t>
            </a:r>
          </a:p>
          <a:p>
            <a:r>
              <a:rPr lang="vi-VN" sz="2800" b="1" smtClean="0">
                <a:solidFill>
                  <a:srgbClr val="FF0000"/>
                </a:solidFill>
              </a:rPr>
              <a:t>C</a:t>
            </a:r>
            <a:r>
              <a:rPr lang="vi-VN" sz="2800" b="1">
                <a:solidFill>
                  <a:srgbClr val="FF0000"/>
                </a:solidFill>
              </a:rPr>
              <a:t>.</a:t>
            </a:r>
            <a:r>
              <a:rPr lang="vi-VN" sz="2800">
                <a:solidFill>
                  <a:srgbClr val="FF0000"/>
                </a:solidFill>
              </a:rPr>
              <a:t> Ước lệ </a:t>
            </a:r>
            <a:r>
              <a:rPr lang="vi-VN" sz="2800">
                <a:solidFill>
                  <a:srgbClr val="FF0000"/>
                </a:solidFill>
              </a:rPr>
              <a:t>tượng </a:t>
            </a:r>
            <a:r>
              <a:rPr lang="vi-VN" sz="2800" smtClean="0">
                <a:solidFill>
                  <a:srgbClr val="FF0000"/>
                </a:solidFill>
              </a:rPr>
              <a:t>trưng</a:t>
            </a:r>
            <a:r>
              <a:rPr lang="en-US" sz="2800" smtClean="0">
                <a:solidFill>
                  <a:srgbClr val="FF0000"/>
                </a:solidFill>
              </a:rPr>
              <a:t>            </a:t>
            </a:r>
            <a:r>
              <a:rPr lang="vi-VN" sz="2800" b="1" smtClean="0">
                <a:solidFill>
                  <a:srgbClr val="FF0000"/>
                </a:solidFill>
              </a:rPr>
              <a:t>D</a:t>
            </a:r>
            <a:r>
              <a:rPr lang="vi-VN" sz="2800" b="1">
                <a:solidFill>
                  <a:srgbClr val="FF0000"/>
                </a:solidFill>
              </a:rPr>
              <a:t>.</a:t>
            </a:r>
            <a:r>
              <a:rPr lang="vi-VN" sz="2800">
                <a:solidFill>
                  <a:srgbClr val="FF0000"/>
                </a:solidFill>
              </a:rPr>
              <a:t> Cả A và B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B</a:t>
            </a:r>
            <a:endParaRPr lang="en-US" sz="1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Câu </a:t>
            </a:r>
            <a:r>
              <a:rPr lang="en-US" sz="2800" b="1" smtClean="0">
                <a:solidFill>
                  <a:srgbClr val="FF0000"/>
                </a:solidFill>
              </a:rPr>
              <a:t>3</a:t>
            </a:r>
            <a:r>
              <a:rPr lang="vi-VN" sz="2800" b="1" smtClean="0">
                <a:solidFill>
                  <a:srgbClr val="FF0000"/>
                </a:solidFill>
              </a:rPr>
              <a:t>:</a:t>
            </a:r>
            <a:r>
              <a:rPr lang="vi-VN" sz="2800">
                <a:solidFill>
                  <a:srgbClr val="FF0000"/>
                </a:solidFill>
              </a:rPr>
              <a:t> Đoạn trích Kiều ở lầu Ngưng Bích là một trong những đoạn miêu tả nội tâm nhân vật thành công nhất trong truyện Kiều, Đúng hay sai?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</a:rPr>
              <a:t>A.</a:t>
            </a:r>
            <a:r>
              <a:rPr lang="en-US" sz="3200">
                <a:solidFill>
                  <a:srgbClr val="FF0000"/>
                </a:solidFill>
              </a:rPr>
              <a:t> Đúng</a:t>
            </a:r>
          </a:p>
          <a:p>
            <a:r>
              <a:rPr lang="en-US" sz="3200" b="1" smtClean="0">
                <a:solidFill>
                  <a:srgbClr val="FF0000"/>
                </a:solidFill>
              </a:rPr>
              <a:t>B</a:t>
            </a:r>
            <a:r>
              <a:rPr lang="en-US" sz="3200" b="1">
                <a:solidFill>
                  <a:srgbClr val="FF0000"/>
                </a:solidFill>
              </a:rPr>
              <a:t>.</a:t>
            </a:r>
            <a:r>
              <a:rPr lang="en-US" sz="3200">
                <a:solidFill>
                  <a:srgbClr val="FF0000"/>
                </a:solidFill>
              </a:rPr>
              <a:t> Sai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A</a:t>
            </a:r>
            <a:endParaRPr lang="en-US" sz="1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Câu </a:t>
            </a:r>
            <a:r>
              <a:rPr lang="en-US" sz="3200" b="1" smtClean="0">
                <a:solidFill>
                  <a:srgbClr val="FF0000"/>
                </a:solidFill>
              </a:rPr>
              <a:t>4</a:t>
            </a:r>
            <a:r>
              <a:rPr lang="vi-VN" sz="3200" b="1" smtClean="0">
                <a:solidFill>
                  <a:srgbClr val="FF0000"/>
                </a:solidFill>
              </a:rPr>
              <a:t>:</a:t>
            </a:r>
            <a:r>
              <a:rPr lang="vi-VN" sz="3200">
                <a:solidFill>
                  <a:srgbClr val="FF0000"/>
                </a:solidFill>
              </a:rPr>
              <a:t> Câu thơ </a:t>
            </a:r>
            <a:r>
              <a:rPr lang="vi-VN" sz="3200" i="1">
                <a:solidFill>
                  <a:srgbClr val="FF0000"/>
                </a:solidFill>
              </a:rPr>
              <a:t>Tưởng người dưới nguyệt chén đồng/ Tin sương luống những rày công mong chờ</a:t>
            </a:r>
            <a:r>
              <a:rPr lang="vi-VN" sz="3200">
                <a:solidFill>
                  <a:srgbClr val="FF0000"/>
                </a:solidFill>
              </a:rPr>
              <a:t> gợi Thúy Kiều nỗi nhớ về ai?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</a:rPr>
              <a:t>A. </a:t>
            </a:r>
            <a:r>
              <a:rPr lang="en-US" sz="2800">
                <a:solidFill>
                  <a:srgbClr val="FF0000"/>
                </a:solidFill>
              </a:rPr>
              <a:t>Kim </a:t>
            </a:r>
            <a:r>
              <a:rPr lang="en-US" sz="2800" smtClean="0">
                <a:solidFill>
                  <a:srgbClr val="FF0000"/>
                </a:solidFill>
              </a:rPr>
              <a:t>Trọng                             B</a:t>
            </a:r>
            <a:r>
              <a:rPr lang="en-US" sz="2800">
                <a:solidFill>
                  <a:srgbClr val="FF0000"/>
                </a:solidFill>
              </a:rPr>
              <a:t>. Từ Hải</a:t>
            </a:r>
          </a:p>
          <a:p>
            <a:r>
              <a:rPr lang="en-US" sz="2800">
                <a:solidFill>
                  <a:srgbClr val="FF0000"/>
                </a:solidFill>
              </a:rPr>
              <a:t>C. </a:t>
            </a:r>
            <a:r>
              <a:rPr lang="en-US" sz="2800">
                <a:solidFill>
                  <a:srgbClr val="FF0000"/>
                </a:solidFill>
              </a:rPr>
              <a:t>Thúc </a:t>
            </a:r>
            <a:r>
              <a:rPr lang="en-US" sz="2800" smtClean="0">
                <a:solidFill>
                  <a:srgbClr val="FF0000"/>
                </a:solidFill>
              </a:rPr>
              <a:t>Sinh                              D</a:t>
            </a:r>
            <a:r>
              <a:rPr lang="en-US" sz="2800">
                <a:solidFill>
                  <a:srgbClr val="FF0000"/>
                </a:solidFill>
              </a:rPr>
              <a:t>. Thúy Vân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A</a:t>
            </a:r>
            <a:endParaRPr lang="en-US" sz="1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799" y="292707"/>
            <a:ext cx="11887201" cy="8001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Câu </a:t>
            </a:r>
            <a:r>
              <a:rPr lang="en-US" sz="3200" b="1">
                <a:solidFill>
                  <a:srgbClr val="FF0000"/>
                </a:solidFill>
              </a:rPr>
              <a:t>5</a:t>
            </a:r>
            <a:r>
              <a:rPr lang="vi-VN" sz="3200" b="1" smtClean="0">
                <a:solidFill>
                  <a:srgbClr val="FF0000"/>
                </a:solidFill>
              </a:rPr>
              <a:t>:</a:t>
            </a:r>
            <a:r>
              <a:rPr lang="vi-VN" sz="3200">
                <a:solidFill>
                  <a:srgbClr val="FF0000"/>
                </a:solidFill>
              </a:rPr>
              <a:t> Tâm trạng của Thúy Kiều trong 8 câu thơ cuối bài là gì?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205949"/>
            <a:ext cx="12205252" cy="21402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rgbClr val="FF0000"/>
                </a:solidFill>
              </a:rPr>
              <a:t>A. Tâm trạng buồn bã, nỗi nhớ, nỗi cô đơn của Kiều như ngàn đợt sóng trùng điệp càng khiến nỗi buồn dài dằng dặc, mênh mông</a:t>
            </a:r>
          </a:p>
          <a:p>
            <a:r>
              <a:rPr lang="vi-VN" sz="2800">
                <a:solidFill>
                  <a:srgbClr val="FF0000"/>
                </a:solidFill>
              </a:rPr>
              <a:t>B. Nỗi nhớ tâm trạng cô đơn, sầu nhớ, cảm giác đau đớn trào lên</a:t>
            </a:r>
          </a:p>
          <a:p>
            <a:r>
              <a:rPr lang="vi-VN" sz="2800">
                <a:solidFill>
                  <a:srgbClr val="FF0000"/>
                </a:solidFill>
              </a:rPr>
              <a:t>C. Dự cảm về thân phận bấp bênh, chìm nổi bấp bênh</a:t>
            </a:r>
          </a:p>
          <a:p>
            <a:r>
              <a:rPr lang="vi-VN" sz="2800">
                <a:solidFill>
                  <a:srgbClr val="FF0000"/>
                </a:solidFill>
              </a:rPr>
              <a:t>D. Cả 3 đáp án trên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D</a:t>
            </a:r>
            <a:endParaRPr lang="en-US" sz="1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</a:p>
          <a:p>
            <a:r>
              <a:rPr lang="en-US" sz="2400"/>
              <a:t>Bước 1: Bấm vào màn hình ra câu hỏi</a:t>
            </a:r>
          </a:p>
          <a:p>
            <a:r>
              <a:rPr lang="en-US" sz="2400"/>
              <a:t>Bước 2: Bấm tiếp vào màn hình ra đáp án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 sz="2400"/>
              <a:t>Bước 1: Bấm vào xì trum thảm bay sẽ ra đáp án.</a:t>
            </a:r>
          </a:p>
          <a:p>
            <a:r>
              <a:rPr lang="en-US" sz="2400"/>
              <a:t>Bước 2: Bấm tiếp vào màn hình để ra đáp án cuối cùng.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2641600"/>
          </a:xfrm>
        </p:spPr>
        <p:txBody>
          <a:bodyPr anchor="t">
            <a:noAutofit/>
          </a:bodyPr>
          <a:lstStyle/>
          <a:p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ơn các bạn đã ủng hộ TRỢ GIẢNG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Đăng ký kênh </a:t>
            </a: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tạo động lực cho mình ra nhiều trò chơi mới bạn tôi nhé!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Sến xíu : yêu các bạn thật nhiều hihi : )</a:t>
            </a:r>
          </a:p>
        </p:txBody>
      </p:sp>
    </p:spTree>
    <p:extLst>
      <p:ext uri="{BB962C8B-B14F-4D97-AF65-F5344CB8AC3E}">
        <p14:creationId xmlns:p14="http://schemas.microsoft.com/office/powerpoint/2010/main" val="1226492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305</Words>
  <PresentationFormat>On-screen Show (4:3)</PresentationFormat>
  <Paragraphs>42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bạn đã ủng hộ TRỢ GIẢNG  Đăng ký kênh tạo động lực cho mình ra nhiều trò chơi mới bạn tôi nhé!  ( Sến xíu : yêu các bạn thật nhiều hihi : 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2018-03-14T16:45:16Z</dcterms:created>
  <dcterms:modified xsi:type="dcterms:W3CDTF">2021-08-08T09:10:00Z</dcterms:modified>
</cp:coreProperties>
</file>