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292" r:id="rId5"/>
    <p:sldId id="301" r:id="rId6"/>
    <p:sldId id="335" r:id="rId7"/>
    <p:sldId id="348" r:id="rId8"/>
    <p:sldId id="314" r:id="rId9"/>
    <p:sldId id="351" r:id="rId10"/>
    <p:sldId id="333" r:id="rId11"/>
    <p:sldId id="352" r:id="rId12"/>
    <p:sldId id="353" r:id="rId13"/>
    <p:sldId id="356" r:id="rId14"/>
    <p:sldId id="327" r:id="rId15"/>
    <p:sldId id="349" r:id="rId16"/>
    <p:sldId id="342" r:id="rId17"/>
    <p:sldId id="343" r:id="rId18"/>
    <p:sldId id="344" r:id="rId19"/>
    <p:sldId id="357" r:id="rId20"/>
    <p:sldId id="358" r:id="rId21"/>
    <p:sldId id="360" r:id="rId22"/>
    <p:sldId id="359" r:id="rId23"/>
    <p:sldId id="345" r:id="rId24"/>
    <p:sldId id="315" r:id="rId25"/>
    <p:sldId id="361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43541" y="-32993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Lesson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</a:t>
            </a:r>
            <a:r>
              <a:rPr lang="en-US" sz="4400" b="1" dirty="0" smtClean="0">
                <a:solidFill>
                  <a:srgbClr val="0070C0"/>
                </a:solidFill>
              </a:rPr>
              <a:t>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34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02" y="495121"/>
            <a:ext cx="11966002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 smtClean="0">
                <a:solidFill>
                  <a:srgbClr val="0070C0"/>
                </a:solidFill>
              </a:rPr>
              <a:t>b. Underline the key words in each question and predict the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17" y="1444774"/>
            <a:ext cx="12339363" cy="48745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0491" y="2471596"/>
            <a:ext cx="70617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37853" y="2462543"/>
            <a:ext cx="679010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0491" y="3250194"/>
            <a:ext cx="2362955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20562" y="3241140"/>
            <a:ext cx="133086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0491" y="4046899"/>
            <a:ext cx="2362955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66653" y="4074059"/>
            <a:ext cx="14847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13972" y="4065006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36602" y="4074059"/>
            <a:ext cx="66090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0491" y="4861711"/>
            <a:ext cx="570368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381061" y="4870764"/>
            <a:ext cx="135802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0491" y="5667469"/>
            <a:ext cx="44362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61307" y="5649362"/>
            <a:ext cx="688063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39081" y="5676523"/>
            <a:ext cx="141234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112" y="473974"/>
            <a:ext cx="5363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b. Now, listen and circle.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994" y="1602463"/>
            <a:ext cx="113700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1. Where is Annie?  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in </a:t>
            </a:r>
            <a:r>
              <a:rPr lang="en-US" sz="3600" dirty="0" err="1">
                <a:solidFill>
                  <a:schemeClr val="accent1"/>
                </a:solidFill>
              </a:rPr>
              <a:t>Greenview</a:t>
            </a:r>
            <a:r>
              <a:rPr lang="en-US" sz="3600" dirty="0">
                <a:solidFill>
                  <a:schemeClr val="accent1"/>
                </a:solidFill>
              </a:rPr>
              <a:t> City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in </a:t>
            </a:r>
            <a:r>
              <a:rPr lang="en-US" sz="3600" dirty="0">
                <a:solidFill>
                  <a:schemeClr val="accent1"/>
                </a:solidFill>
              </a:rPr>
              <a:t>Lakeside Forest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at </a:t>
            </a:r>
            <a:r>
              <a:rPr lang="en-US" sz="3600" dirty="0">
                <a:solidFill>
                  <a:schemeClr val="accent1"/>
                </a:solidFill>
              </a:rPr>
              <a:t>the Clean Global </a:t>
            </a:r>
            <a:r>
              <a:rPr lang="en-US" sz="3600" dirty="0" smtClean="0">
                <a:solidFill>
                  <a:schemeClr val="accent1"/>
                </a:solidFill>
              </a:rPr>
              <a:t>office</a:t>
            </a:r>
          </a:p>
          <a:p>
            <a:pPr lvl="0"/>
            <a:r>
              <a:rPr lang="en-US" sz="3600" dirty="0">
                <a:solidFill>
                  <a:schemeClr val="accent1"/>
                </a:solidFill>
              </a:rPr>
              <a:t>2. How many volunteers are at the beach?</a:t>
            </a:r>
          </a:p>
          <a:p>
            <a:pPr marL="742950" lvl="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20              </a:t>
            </a:r>
          </a:p>
          <a:p>
            <a:pPr marL="742950" lvl="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more </a:t>
            </a:r>
            <a:r>
              <a:rPr lang="en-US" sz="3600" dirty="0">
                <a:solidFill>
                  <a:schemeClr val="accent1"/>
                </a:solidFill>
              </a:rPr>
              <a:t>than 100              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lvl="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c</a:t>
            </a:r>
            <a:r>
              <a:rPr lang="en-US" sz="3600" dirty="0">
                <a:solidFill>
                  <a:schemeClr val="accent1"/>
                </a:solidFill>
              </a:rPr>
              <a:t>. 90</a:t>
            </a:r>
          </a:p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436058" y="1869385"/>
            <a:ext cx="5297233" cy="1774479"/>
          </a:xfrm>
          <a:prstGeom prst="wedgeRoundRectCallout">
            <a:avLst>
              <a:gd name="adj1" fmla="val -1782"/>
              <a:gd name="adj2" fmla="val 705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Hello. I'm Annie Jones and I'm here at Shell Beach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in </a:t>
            </a:r>
            <a:r>
              <a:rPr lang="en-US" sz="3600" dirty="0" err="1">
                <a:solidFill>
                  <a:srgbClr val="FF0000"/>
                </a:solidFill>
              </a:rPr>
              <a:t>Greenview</a:t>
            </a:r>
            <a:r>
              <a:rPr lang="en-US" sz="3600" dirty="0">
                <a:solidFill>
                  <a:srgbClr val="FF0000"/>
                </a:solidFill>
              </a:rPr>
              <a:t> City.</a:t>
            </a:r>
          </a:p>
        </p:txBody>
      </p:sp>
      <p:sp>
        <p:nvSpPr>
          <p:cNvPr id="9" name="Oval 8"/>
          <p:cNvSpPr/>
          <p:nvPr/>
        </p:nvSpPr>
        <p:spPr>
          <a:xfrm>
            <a:off x="506994" y="2275840"/>
            <a:ext cx="458206" cy="480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5383291" y="4551680"/>
            <a:ext cx="6350000" cy="165608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Today, Clean Global is here with over one hundred volunteers to clean up the beach.</a:t>
            </a:r>
          </a:p>
        </p:txBody>
      </p:sp>
      <p:sp>
        <p:nvSpPr>
          <p:cNvPr id="11" name="Oval 10"/>
          <p:cNvSpPr/>
          <p:nvPr/>
        </p:nvSpPr>
        <p:spPr>
          <a:xfrm>
            <a:off x="506994" y="4968240"/>
            <a:ext cx="458206" cy="497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5201" y="327760"/>
            <a:ext cx="801688" cy="8016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191" y="1323284"/>
            <a:ext cx="633440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3. How many clean-ups do Clean Global organize a year?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10              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20                                     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15</a:t>
            </a: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 smtClean="0">
                <a:solidFill>
                  <a:schemeClr val="accent1"/>
                </a:solidFill>
              </a:rPr>
              <a:t>4</a:t>
            </a:r>
            <a:r>
              <a:rPr lang="en-US" sz="3600" dirty="0">
                <a:solidFill>
                  <a:schemeClr val="accent1"/>
                </a:solidFill>
              </a:rPr>
              <a:t>. When is their next clean-up?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April </a:t>
            </a:r>
            <a:r>
              <a:rPr lang="en-US" sz="3600" dirty="0">
                <a:solidFill>
                  <a:schemeClr val="accent1"/>
                </a:solidFill>
              </a:rPr>
              <a:t>13th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July </a:t>
            </a:r>
            <a:r>
              <a:rPr lang="en-US" sz="3600" dirty="0">
                <a:solidFill>
                  <a:schemeClr val="accent1"/>
                </a:solidFill>
              </a:rPr>
              <a:t>20th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June 9th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705600" y="1586600"/>
            <a:ext cx="5364480" cy="2275840"/>
          </a:xfrm>
          <a:prstGeom prst="wedgeRoundRectCallout">
            <a:avLst>
              <a:gd name="adj1" fmla="val -97"/>
              <a:gd name="adj2" fmla="val 629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We're Clean Global. We organize </a:t>
            </a:r>
            <a:r>
              <a:rPr lang="en-US" sz="3600" dirty="0" smtClean="0">
                <a:solidFill>
                  <a:srgbClr val="FF0000"/>
                </a:solidFill>
              </a:rPr>
              <a:t>fifteen </a:t>
            </a:r>
            <a:r>
              <a:rPr lang="en-US" sz="3600" dirty="0">
                <a:solidFill>
                  <a:srgbClr val="FF0000"/>
                </a:solidFill>
              </a:rPr>
              <a:t>clean-ups </a:t>
            </a:r>
            <a:r>
              <a:rPr lang="en-US" sz="3600" dirty="0" smtClean="0">
                <a:solidFill>
                  <a:srgbClr val="FF0000"/>
                </a:solidFill>
              </a:rPr>
              <a:t>every </a:t>
            </a:r>
            <a:r>
              <a:rPr lang="en-US" sz="3600" dirty="0">
                <a:solidFill>
                  <a:srgbClr val="FF0000"/>
                </a:solidFill>
              </a:rPr>
              <a:t>year all over the country.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461760" y="4611602"/>
            <a:ext cx="5608320" cy="1789995"/>
          </a:xfrm>
          <a:prstGeom prst="wedgeRoundRectCallout">
            <a:avLst>
              <a:gd name="adj1" fmla="val -107"/>
              <a:gd name="adj2" fmla="val 65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On Saturday, </a:t>
            </a:r>
            <a:r>
              <a:rPr lang="en-US" sz="3600" dirty="0" smtClean="0">
                <a:solidFill>
                  <a:srgbClr val="FF0000"/>
                </a:solidFill>
              </a:rPr>
              <a:t>July </a:t>
            </a:r>
            <a:r>
              <a:rPr lang="en-US" sz="3600" dirty="0">
                <a:solidFill>
                  <a:srgbClr val="FF0000"/>
                </a:solidFill>
              </a:rPr>
              <a:t>twentieth, we are meeting at Lakeside </a:t>
            </a:r>
            <a:r>
              <a:rPr lang="en-US" sz="3600" dirty="0" smtClean="0">
                <a:solidFill>
                  <a:srgbClr val="FF0000"/>
                </a:solidFill>
              </a:rPr>
              <a:t>Forest.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71191" y="3682879"/>
            <a:ext cx="49240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1191" y="5237359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3935" y="1323284"/>
            <a:ext cx="11846145" cy="50783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6240" y="1412515"/>
            <a:ext cx="7762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5. How can people contact Clean Global?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prstClr val="black"/>
                </a:solidFill>
              </a:rPr>
              <a:t>email info@cleanglobal.com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prstClr val="black"/>
                </a:solidFill>
              </a:rPr>
              <a:t>go to www.cleanglobal.com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prstClr val="black"/>
                </a:solidFill>
              </a:rPr>
              <a:t>call Robert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4033520" y="3796315"/>
            <a:ext cx="7518400" cy="1755399"/>
          </a:xfrm>
          <a:prstGeom prst="wedgeRoundRectCallout">
            <a:avLst>
              <a:gd name="adj1" fmla="val -245"/>
              <a:gd name="adj2" fmla="val 67500"/>
              <a:gd name="adj3" fmla="val 1666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If you want to contact us, get more information, or join in, please visit us at </a:t>
            </a:r>
            <a:r>
              <a:rPr lang="en-US" sz="3600" dirty="0" smtClean="0">
                <a:solidFill>
                  <a:srgbClr val="FF0000"/>
                </a:solidFill>
              </a:rPr>
              <a:t>www.cleanglobal.com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3" name="Oval 22"/>
          <p:cNvSpPr/>
          <p:nvPr/>
        </p:nvSpPr>
        <p:spPr>
          <a:xfrm>
            <a:off x="396240" y="3156235"/>
            <a:ext cx="467360" cy="477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6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191" y="968722"/>
            <a:ext cx="633440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3. How many clean-ups do Clean Global organize a year?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10              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20                                     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15</a:t>
            </a:r>
            <a:endParaRPr lang="en-US" sz="3600" dirty="0">
              <a:solidFill>
                <a:schemeClr val="accent1"/>
              </a:solidFill>
            </a:endParaRPr>
          </a:p>
          <a:p>
            <a:r>
              <a:rPr lang="en-US" sz="3600" dirty="0" smtClean="0">
                <a:solidFill>
                  <a:schemeClr val="accent1"/>
                </a:solidFill>
              </a:rPr>
              <a:t>4</a:t>
            </a:r>
            <a:r>
              <a:rPr lang="en-US" sz="3600" dirty="0">
                <a:solidFill>
                  <a:schemeClr val="accent1"/>
                </a:solidFill>
              </a:rPr>
              <a:t>. When is their next clean-up?</a:t>
            </a: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April </a:t>
            </a:r>
            <a:r>
              <a:rPr lang="en-US" sz="3600" dirty="0">
                <a:solidFill>
                  <a:schemeClr val="accent1"/>
                </a:solidFill>
              </a:rPr>
              <a:t>13th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July </a:t>
            </a:r>
            <a:r>
              <a:rPr lang="en-US" sz="3600" dirty="0">
                <a:solidFill>
                  <a:schemeClr val="accent1"/>
                </a:solidFill>
              </a:rPr>
              <a:t>20th 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742950" indent="-742950">
              <a:buAutoNum type="alphaLcPeriod"/>
            </a:pPr>
            <a:r>
              <a:rPr lang="en-US" sz="3600" dirty="0" smtClean="0">
                <a:solidFill>
                  <a:schemeClr val="accent1"/>
                </a:solidFill>
              </a:rPr>
              <a:t>June 9th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705600" y="1232038"/>
            <a:ext cx="5364480" cy="2275840"/>
          </a:xfrm>
          <a:prstGeom prst="wedgeRoundRectCallout">
            <a:avLst>
              <a:gd name="adj1" fmla="val -97"/>
              <a:gd name="adj2" fmla="val 629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We're Clean Global. We organize </a:t>
            </a:r>
            <a:r>
              <a:rPr lang="en-US" sz="3600" dirty="0" smtClean="0">
                <a:solidFill>
                  <a:srgbClr val="FF0000"/>
                </a:solidFill>
              </a:rPr>
              <a:t>fifteen </a:t>
            </a:r>
            <a:r>
              <a:rPr lang="en-US" sz="3600" dirty="0">
                <a:solidFill>
                  <a:srgbClr val="FF0000"/>
                </a:solidFill>
              </a:rPr>
              <a:t>clean-ups </a:t>
            </a:r>
            <a:r>
              <a:rPr lang="en-US" sz="3600" dirty="0" smtClean="0">
                <a:solidFill>
                  <a:srgbClr val="FF0000"/>
                </a:solidFill>
              </a:rPr>
              <a:t>every </a:t>
            </a:r>
            <a:r>
              <a:rPr lang="en-US" sz="3600" dirty="0">
                <a:solidFill>
                  <a:srgbClr val="FF0000"/>
                </a:solidFill>
              </a:rPr>
              <a:t>year all over the country.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461760" y="4257040"/>
            <a:ext cx="5608320" cy="1789995"/>
          </a:xfrm>
          <a:prstGeom prst="wedgeRoundRectCallout">
            <a:avLst>
              <a:gd name="adj1" fmla="val -107"/>
              <a:gd name="adj2" fmla="val 65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On Saturday, </a:t>
            </a:r>
            <a:r>
              <a:rPr lang="en-US" sz="3600" dirty="0" smtClean="0">
                <a:solidFill>
                  <a:srgbClr val="FF0000"/>
                </a:solidFill>
              </a:rPr>
              <a:t>July </a:t>
            </a:r>
            <a:r>
              <a:rPr lang="en-US" sz="3600" dirty="0">
                <a:solidFill>
                  <a:srgbClr val="FF0000"/>
                </a:solidFill>
              </a:rPr>
              <a:t>twentieth, we are meeting at Lakeside </a:t>
            </a:r>
            <a:r>
              <a:rPr lang="en-US" sz="3600" dirty="0" smtClean="0">
                <a:solidFill>
                  <a:srgbClr val="FF0000"/>
                </a:solidFill>
              </a:rPr>
              <a:t>Forest.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1191" y="3332480"/>
            <a:ext cx="49240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1191" y="4886960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395" y="336437"/>
            <a:ext cx="781163" cy="7811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71191" y="3328317"/>
            <a:ext cx="492409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1191" y="4882797"/>
            <a:ext cx="543209" cy="538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572760"/>
            <a:ext cx="7762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5. How can people contact Clean Global?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prstClr val="black"/>
                </a:solidFill>
              </a:rPr>
              <a:t>email info@cleanglobal.com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prstClr val="black"/>
                </a:solidFill>
              </a:rPr>
              <a:t>go to www.cleanglobal.com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prstClr val="black"/>
                </a:solidFill>
              </a:rPr>
              <a:t>call Robert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033520" y="2956560"/>
            <a:ext cx="7518400" cy="2641600"/>
          </a:xfrm>
          <a:prstGeom prst="wedgeRoundRectCallout">
            <a:avLst>
              <a:gd name="adj1" fmla="val -245"/>
              <a:gd name="adj2" fmla="val 67500"/>
              <a:gd name="adj3" fmla="val 1666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If you want to contact us, get more information, or join in, please visit us at </a:t>
            </a:r>
            <a:r>
              <a:rPr lang="en-US" sz="3600" dirty="0" smtClean="0">
                <a:solidFill>
                  <a:srgbClr val="FF0000"/>
                </a:solidFill>
              </a:rPr>
              <a:t>www.cleanglobal.com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396240" y="2316480"/>
            <a:ext cx="467360" cy="477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2161" y="431801"/>
            <a:ext cx="923608" cy="9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92078" y="3010937"/>
            <a:ext cx="7329522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 smtClean="0">
                <a:solidFill>
                  <a:srgbClr val="0070C0"/>
                </a:solidFill>
              </a:rPr>
              <a:t>Do you think their activity is good for the community?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Audio Scripts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7380" y="346871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Practice the conversation with a partner.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001" y="993202"/>
            <a:ext cx="119281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W: Hello. I'm Annie Jones and I'm here at Shell Beach </a:t>
            </a:r>
            <a:r>
              <a:rPr lang="en-US" sz="2800" dirty="0" smtClean="0"/>
              <a:t>in </a:t>
            </a:r>
            <a:r>
              <a:rPr lang="en-US" sz="2800" dirty="0" err="1"/>
              <a:t>Greenview</a:t>
            </a:r>
            <a:r>
              <a:rPr lang="en-US" sz="2800" dirty="0"/>
              <a:t> City. Today, Clean Global is here with over one hundred volunteers to clean up the beach. </a:t>
            </a:r>
          </a:p>
          <a:p>
            <a:r>
              <a:rPr lang="en-US" sz="2800" dirty="0"/>
              <a:t>Here I have Robert Owen, the organizer of today's </a:t>
            </a:r>
            <a:r>
              <a:rPr lang="en-US" sz="2800" dirty="0" smtClean="0"/>
              <a:t>event</a:t>
            </a:r>
            <a:r>
              <a:rPr lang="en-US" sz="2800" dirty="0"/>
              <a:t>. Hi Robert! </a:t>
            </a:r>
          </a:p>
          <a:p>
            <a:r>
              <a:rPr lang="en-US" sz="2800" dirty="0"/>
              <a:t>M: Hello. </a:t>
            </a:r>
          </a:p>
          <a:p>
            <a:r>
              <a:rPr lang="en-US" sz="2800" dirty="0"/>
              <a:t>W: Tell us about your organization. </a:t>
            </a:r>
          </a:p>
          <a:p>
            <a:r>
              <a:rPr lang="en-US" sz="2800" dirty="0"/>
              <a:t>M: We're Clean Global. We organize </a:t>
            </a:r>
            <a:r>
              <a:rPr lang="en-US" sz="2800" dirty="0" smtClean="0"/>
              <a:t>fifteen </a:t>
            </a:r>
            <a:r>
              <a:rPr lang="en-US" sz="2800" dirty="0"/>
              <a:t>clean-ups </a:t>
            </a:r>
            <a:r>
              <a:rPr lang="en-US" sz="2800" dirty="0" smtClean="0"/>
              <a:t>every </a:t>
            </a:r>
            <a:r>
              <a:rPr lang="en-US" sz="2800" dirty="0"/>
              <a:t>year all over the country. We help keep </a:t>
            </a:r>
            <a:r>
              <a:rPr lang="en-US" sz="2800" dirty="0" smtClean="0"/>
              <a:t>beaches</a:t>
            </a:r>
            <a:r>
              <a:rPr lang="en-US" sz="2800" dirty="0"/>
              <a:t>, parks, and forests clean. </a:t>
            </a:r>
          </a:p>
          <a:p>
            <a:r>
              <a:rPr lang="en-US" sz="2800" dirty="0"/>
              <a:t>W: That's great. </a:t>
            </a:r>
          </a:p>
          <a:p>
            <a:r>
              <a:rPr lang="en-US" sz="2800" dirty="0"/>
              <a:t>M: Thanks. But we need more volunteers. On Saturday, </a:t>
            </a:r>
            <a:r>
              <a:rPr lang="en-US" sz="2800" dirty="0" smtClean="0"/>
              <a:t>July </a:t>
            </a:r>
            <a:r>
              <a:rPr lang="en-US" sz="2800" dirty="0"/>
              <a:t>twentieth, we are meeting at Lakeside Forest. </a:t>
            </a:r>
            <a:r>
              <a:rPr lang="en-US" sz="2800" dirty="0" smtClean="0"/>
              <a:t>If </a:t>
            </a:r>
            <a:r>
              <a:rPr lang="en-US" sz="2800" dirty="0"/>
              <a:t>you want to contact us, get more information, or </a:t>
            </a:r>
          </a:p>
          <a:p>
            <a:r>
              <a:rPr lang="en-US" sz="2800" dirty="0"/>
              <a:t>join in, please visit us at www.cleanglobal.com. For </a:t>
            </a:r>
            <a:r>
              <a:rPr lang="en-US" sz="2800" dirty="0" smtClean="0"/>
              <a:t>every </a:t>
            </a:r>
            <a:r>
              <a:rPr lang="en-US" sz="2800" dirty="0"/>
              <a:t>clean-up we provide trash bags, gloves, and </a:t>
            </a:r>
            <a:r>
              <a:rPr lang="en-US" sz="2800" dirty="0" smtClean="0"/>
              <a:t>a </a:t>
            </a:r>
            <a:r>
              <a:rPr lang="en-US" sz="2800" dirty="0"/>
              <a:t>small lunch for all volunteers. Just remember to </a:t>
            </a:r>
            <a:r>
              <a:rPr lang="en-US" sz="2800" dirty="0" smtClean="0"/>
              <a:t>bring </a:t>
            </a:r>
            <a:r>
              <a:rPr lang="en-US" sz="2800" dirty="0"/>
              <a:t>water and sunscreen! </a:t>
            </a:r>
          </a:p>
        </p:txBody>
      </p:sp>
    </p:spTree>
    <p:extLst>
      <p:ext uri="{BB962C8B-B14F-4D97-AF65-F5344CB8AC3E}">
        <p14:creationId xmlns:p14="http://schemas.microsoft.com/office/powerpoint/2010/main" val="11124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9855" y="657255"/>
            <a:ext cx="8589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Underline the key words and guess whether Jane would like to take part in future clean-ups.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" y="2007189"/>
            <a:ext cx="11840787" cy="94937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08000" y="2468880"/>
            <a:ext cx="721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93520" y="2481875"/>
            <a:ext cx="1574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08240" y="2468880"/>
            <a:ext cx="1554480" cy="1299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367520" y="2468880"/>
            <a:ext cx="2225040" cy="1299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291" y="457200"/>
            <a:ext cx="859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Skim the email and underline the key words.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041975"/>
            <a:ext cx="12293282" cy="4809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199120" y="2915920"/>
            <a:ext cx="312928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74527" y="3159760"/>
            <a:ext cx="1696927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66240" y="4663440"/>
            <a:ext cx="371856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87520" y="5851289"/>
            <a:ext cx="3322320" cy="5799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Answer: a. Yes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3971" y="457200"/>
            <a:ext cx="10208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70C0"/>
                </a:solidFill>
              </a:rPr>
              <a:t>Read the sentences and underline the key words.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2047875"/>
            <a:ext cx="10906125" cy="2762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1250880"/>
            <a:ext cx="8924925" cy="762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463040" y="2631440"/>
            <a:ext cx="3007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26000" y="2641600"/>
            <a:ext cx="3200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91600" y="2611120"/>
            <a:ext cx="16662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18080" y="3291840"/>
            <a:ext cx="218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88560" y="3261360"/>
            <a:ext cx="457930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18080" y="3901440"/>
            <a:ext cx="109220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18085" y="3911600"/>
            <a:ext cx="8393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824720" y="3901440"/>
            <a:ext cx="13106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814320" y="4572000"/>
            <a:ext cx="1656080" cy="203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09920" y="4535806"/>
            <a:ext cx="45516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8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While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42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70C0"/>
                </a:solidFill>
              </a:rPr>
              <a:t>Scan the email and underline the key words. </a:t>
            </a:r>
            <a:endParaRPr lang="en-US" sz="40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09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520" y="1041975"/>
            <a:ext cx="1072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Jane's vacation wasn't the same as last year</a:t>
            </a:r>
            <a:r>
              <a:rPr lang="en-US" sz="3600" dirty="0" smtClean="0">
                <a:solidFill>
                  <a:srgbClr val="FF0000"/>
                </a:solidFill>
              </a:rPr>
              <a:t>.  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023360" y="3545840"/>
            <a:ext cx="41046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76080" y="1041975"/>
            <a:ext cx="104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True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6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71" y="2754055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723" y="3888478"/>
            <a:ext cx="4053756" cy="826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While - reading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66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70C0"/>
                </a:solidFill>
              </a:rPr>
              <a:t>Scan the email and underline the key words. </a:t>
            </a:r>
            <a:endParaRPr lang="en-US" sz="40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66173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20" y="1041975"/>
            <a:ext cx="995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She didn't enjoy cleaning up the beach.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7120" y="1015404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2560" y="3830320"/>
            <a:ext cx="1778207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70240" y="3576320"/>
            <a:ext cx="30378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4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While - reading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57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70C0"/>
                </a:solidFill>
              </a:rPr>
              <a:t>Scan the email and underline the key words. </a:t>
            </a:r>
            <a:endParaRPr lang="en-US" sz="40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671895"/>
            <a:ext cx="12293282" cy="4809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19" y="1041975"/>
            <a:ext cx="105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3. The beach looked really bad when she arrived.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1680" y="1041975"/>
            <a:ext cx="121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True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" y="4155440"/>
            <a:ext cx="11031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While - reading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48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0070C0"/>
                </a:solidFill>
              </a:rPr>
              <a:t>Scan the email and underline the key words. </a:t>
            </a:r>
            <a:endParaRPr lang="en-US" sz="40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73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" y="1041975"/>
            <a:ext cx="104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4. They get money for cleaning up the beach.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1041975"/>
            <a:ext cx="174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False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6880" y="4409440"/>
            <a:ext cx="107391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 - reading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48145" y="2851599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Would you like to take part in a beach clean-up? Why (not)?</a:t>
            </a:r>
            <a:endParaRPr lang="en-US" sz="40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15" y="1950098"/>
            <a:ext cx="8995286" cy="39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4899" y="2257771"/>
            <a:ext cx="102004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- Listen for gist and choose the correct information.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 smtClean="0">
                <a:solidFill>
                  <a:srgbClr val="0070C0"/>
                </a:solidFill>
              </a:rPr>
              <a:t>Skim </a:t>
            </a:r>
            <a:r>
              <a:rPr lang="en-US" sz="3600" i="1" dirty="0">
                <a:solidFill>
                  <a:srgbClr val="0070C0"/>
                </a:solidFill>
              </a:rPr>
              <a:t>and </a:t>
            </a:r>
            <a:r>
              <a:rPr lang="en-US" sz="3600" i="1" dirty="0" smtClean="0">
                <a:solidFill>
                  <a:srgbClr val="0070C0"/>
                </a:solidFill>
              </a:rPr>
              <a:t>scan </a:t>
            </a:r>
            <a:r>
              <a:rPr lang="en-US" sz="3600" i="1" dirty="0">
                <a:solidFill>
                  <a:srgbClr val="0070C0"/>
                </a:solidFill>
              </a:rPr>
              <a:t>for general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840" y="1646758"/>
            <a:ext cx="115417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</a:t>
            </a:r>
            <a:r>
              <a:rPr lang="en-US" sz="3600" i="1" dirty="0" smtClean="0">
                <a:solidFill>
                  <a:srgbClr val="0070C0"/>
                </a:solidFill>
              </a:rPr>
              <a:t>Listening and Reading exercises </a:t>
            </a:r>
            <a:r>
              <a:rPr lang="en-US" sz="3600" i="1" dirty="0">
                <a:solidFill>
                  <a:srgbClr val="0070C0"/>
                </a:solidFill>
              </a:rPr>
              <a:t>on page </a:t>
            </a:r>
            <a:r>
              <a:rPr lang="en-US" sz="3600" i="1" dirty="0" smtClean="0">
                <a:solidFill>
                  <a:srgbClr val="0070C0"/>
                </a:solidFill>
              </a:rPr>
              <a:t>24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</a:t>
            </a:r>
            <a:r>
              <a:rPr lang="en-US" sz="3600" i="1" dirty="0" smtClean="0">
                <a:solidFill>
                  <a:srgbClr val="0070C0"/>
                </a:solidFill>
              </a:rPr>
              <a:t>26.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 34 SB).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1073277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listening and reading </a:t>
            </a:r>
            <a:r>
              <a:rPr lang="en-US" sz="3600" i="1" dirty="0">
                <a:solidFill>
                  <a:srgbClr val="0070C0"/>
                </a:solidFill>
              </a:rPr>
              <a:t>for main ideas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b</a:t>
            </a:r>
            <a:r>
              <a:rPr lang="en-US" sz="3600" i="1" dirty="0" smtClean="0">
                <a:solidFill>
                  <a:srgbClr val="0070C0"/>
                </a:solidFill>
              </a:rPr>
              <a:t>e well-prepared for the writing activity in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667263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35" y="2184540"/>
            <a:ext cx="7877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0070C0"/>
                </a:solidFill>
              </a:rPr>
              <a:t>Look at the picture and discuss.</a:t>
            </a:r>
          </a:p>
          <a:p>
            <a:r>
              <a:rPr lang="en-US" sz="3000" b="1" i="1" dirty="0" smtClean="0">
                <a:solidFill>
                  <a:srgbClr val="0070C0"/>
                </a:solidFill>
              </a:rPr>
              <a:t>1. Do </a:t>
            </a:r>
            <a:r>
              <a:rPr lang="en-US" sz="3000" b="1" i="1" dirty="0">
                <a:solidFill>
                  <a:srgbClr val="0070C0"/>
                </a:solidFill>
              </a:rPr>
              <a:t>you know any beaches </a:t>
            </a:r>
            <a:r>
              <a:rPr lang="en-US" sz="3000" b="1" i="1" dirty="0" smtClean="0">
                <a:solidFill>
                  <a:srgbClr val="0070C0"/>
                </a:solidFill>
              </a:rPr>
              <a:t>that </a:t>
            </a:r>
            <a:r>
              <a:rPr lang="en-US" sz="3000" b="1" i="1" dirty="0">
                <a:solidFill>
                  <a:srgbClr val="0070C0"/>
                </a:solidFill>
              </a:rPr>
              <a:t>look like this? </a:t>
            </a:r>
            <a:endParaRPr lang="en-US" sz="3000" b="1" i="1" dirty="0" smtClean="0">
              <a:solidFill>
                <a:srgbClr val="0070C0"/>
              </a:solidFill>
            </a:endParaRPr>
          </a:p>
          <a:p>
            <a:r>
              <a:rPr lang="en-US" sz="3000" b="1" i="1" dirty="0" smtClean="0">
                <a:solidFill>
                  <a:srgbClr val="0070C0"/>
                </a:solidFill>
              </a:rPr>
              <a:t>2. How </a:t>
            </a:r>
            <a:r>
              <a:rPr lang="en-US" sz="3000" b="1" i="1" dirty="0">
                <a:solidFill>
                  <a:srgbClr val="0070C0"/>
                </a:solidFill>
              </a:rPr>
              <a:t>does it make you feel</a:t>
            </a:r>
            <a:r>
              <a:rPr lang="en-US" sz="30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3000" b="1" i="1" dirty="0" smtClean="0">
                <a:solidFill>
                  <a:srgbClr val="0070C0"/>
                </a:solidFill>
              </a:rPr>
              <a:t>3. What </a:t>
            </a:r>
            <a:r>
              <a:rPr lang="en-US" sz="3000" b="1" i="1" dirty="0">
                <a:solidFill>
                  <a:srgbClr val="0070C0"/>
                </a:solidFill>
              </a:rPr>
              <a:t>can we do to stop this from </a:t>
            </a:r>
            <a:r>
              <a:rPr lang="en-US" sz="3000" b="1" i="1" dirty="0" smtClean="0">
                <a:solidFill>
                  <a:srgbClr val="0070C0"/>
                </a:solidFill>
              </a:rPr>
              <a:t>happening?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17" y="359487"/>
            <a:ext cx="2829127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923" y="4265830"/>
            <a:ext cx="760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</a:rPr>
              <a:t>Suggested answers:</a:t>
            </a:r>
          </a:p>
          <a:p>
            <a:r>
              <a:rPr lang="en-US" sz="3000" b="1" i="1" dirty="0" smtClean="0">
                <a:solidFill>
                  <a:srgbClr val="FF0000"/>
                </a:solidFill>
              </a:rPr>
              <a:t>1.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Vung</a:t>
            </a:r>
            <a:r>
              <a:rPr lang="en-US" sz="3000" b="1" i="1" dirty="0" smtClean="0">
                <a:solidFill>
                  <a:srgbClr val="FF0000"/>
                </a:solidFill>
              </a:rPr>
              <a:t> Tau, Long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Hai</a:t>
            </a:r>
            <a:r>
              <a:rPr lang="en-US" sz="3000" b="1" i="1" dirty="0" smtClean="0">
                <a:solidFill>
                  <a:srgbClr val="FF0000"/>
                </a:solidFill>
              </a:rPr>
              <a:t>, …</a:t>
            </a:r>
          </a:p>
          <a:p>
            <a:r>
              <a:rPr lang="en-US" sz="3000" b="1" i="1" dirty="0" smtClean="0">
                <a:solidFill>
                  <a:srgbClr val="FF0000"/>
                </a:solidFill>
              </a:rPr>
              <a:t>2. It makes me feel terrible.</a:t>
            </a:r>
          </a:p>
          <a:p>
            <a:r>
              <a:rPr lang="en-US" sz="3000" b="1" i="1" dirty="0" smtClean="0">
                <a:solidFill>
                  <a:srgbClr val="FF0000"/>
                </a:solidFill>
              </a:rPr>
              <a:t>3. We can put some trash bins along beaches.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06" y="1750354"/>
            <a:ext cx="4211046" cy="2807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9" y="371937"/>
            <a:ext cx="11740486" cy="60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Before listening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a. Underline the key words and guess what Annie’s job is.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</a:t>
            </a:r>
            <a:r>
              <a:rPr lang="en-US" sz="2000" b="1" dirty="0" smtClean="0">
                <a:solidFill>
                  <a:schemeClr val="bg1"/>
                </a:solidFill>
              </a:rPr>
              <a:t>– listening 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" y="2885419"/>
            <a:ext cx="12054165" cy="10890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97158" y="3376943"/>
            <a:ext cx="806129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87420" y="3376943"/>
            <a:ext cx="391543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97085" y="3376943"/>
            <a:ext cx="173826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39089" y="3865830"/>
            <a:ext cx="0" cy="552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137434" y="3865830"/>
            <a:ext cx="9053" cy="48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44420" y="3865830"/>
            <a:ext cx="9053" cy="48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5275" y="4418091"/>
            <a:ext cx="2293481" cy="20279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</a:t>
            </a:r>
            <a:r>
              <a:rPr lang="en-US" sz="2800" dirty="0" smtClean="0">
                <a:solidFill>
                  <a:srgbClr val="FF0000"/>
                </a:solidFill>
              </a:rPr>
              <a:t>who cleans </a:t>
            </a:r>
            <a:r>
              <a:rPr lang="en-US" sz="2800" dirty="0">
                <a:solidFill>
                  <a:srgbClr val="FF0000"/>
                </a:solidFill>
              </a:rPr>
              <a:t>houses, offices, public places, etc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8880" y="4418091"/>
            <a:ext cx="3313568" cy="2027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collects and reports news for newspapers, radio or </a:t>
            </a:r>
            <a:r>
              <a:rPr lang="en-US" sz="2800" dirty="0" smtClean="0">
                <a:solidFill>
                  <a:srgbClr val="FF0000"/>
                </a:solidFill>
              </a:rPr>
              <a:t>television.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83518" y="4438834"/>
            <a:ext cx="2236205" cy="2007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does a job without being paid for </a:t>
            </a:r>
            <a:r>
              <a:rPr lang="en-US" sz="2800" dirty="0" smtClean="0">
                <a:solidFill>
                  <a:srgbClr val="FF0000"/>
                </a:solidFill>
              </a:rPr>
              <a:t>it.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</a:t>
            </a:r>
            <a:r>
              <a:rPr lang="en-US" sz="2000" b="1" dirty="0" smtClean="0">
                <a:solidFill>
                  <a:schemeClr val="bg1"/>
                </a:solidFill>
              </a:rPr>
              <a:t>listening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5" y="1010237"/>
            <a:ext cx="11961208" cy="963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253" y="212658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Listen the first time </a:t>
            </a:r>
            <a:r>
              <a:rPr lang="en-US" sz="3600" i="1" dirty="0">
                <a:solidFill>
                  <a:srgbClr val="FF0000"/>
                </a:solidFill>
              </a:rPr>
              <a:t>to recognize what </a:t>
            </a:r>
            <a:r>
              <a:rPr lang="en-US" sz="3600" i="1" dirty="0" smtClean="0">
                <a:solidFill>
                  <a:srgbClr val="FF0000"/>
                </a:solidFill>
              </a:rPr>
              <a:t>Annie’s </a:t>
            </a:r>
            <a:r>
              <a:rPr lang="en-US" sz="3600" i="1" dirty="0">
                <a:solidFill>
                  <a:srgbClr val="FF0000"/>
                </a:solidFill>
              </a:rPr>
              <a:t>job is. 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34567" y="2925840"/>
            <a:ext cx="11371152" cy="2080726"/>
          </a:xfrm>
          <a:prstGeom prst="wedgeRoundRectCallout">
            <a:avLst>
              <a:gd name="adj1" fmla="val 831"/>
              <a:gd name="adj2" fmla="val 743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Hello. I'm Annie Jones and I'm here at Shell </a:t>
            </a:r>
            <a:r>
              <a:rPr lang="en-US" sz="3200" dirty="0" smtClean="0">
                <a:solidFill>
                  <a:srgbClr val="0070C0"/>
                </a:solidFill>
              </a:rPr>
              <a:t>Beach in </a:t>
            </a:r>
            <a:r>
              <a:rPr lang="en-US" sz="3200" dirty="0" err="1">
                <a:solidFill>
                  <a:srgbClr val="0070C0"/>
                </a:solidFill>
              </a:rPr>
              <a:t>Greenview</a:t>
            </a:r>
            <a:r>
              <a:rPr lang="en-US" sz="3200" dirty="0">
                <a:solidFill>
                  <a:srgbClr val="0070C0"/>
                </a:solidFill>
              </a:rPr>
              <a:t> City. Today, Clean Global is here with over one hundred volunteers to clean up the beach. </a:t>
            </a:r>
            <a:r>
              <a:rPr lang="en-US" sz="3200" dirty="0" smtClean="0">
                <a:solidFill>
                  <a:srgbClr val="0070C0"/>
                </a:solidFill>
              </a:rPr>
              <a:t>Here </a:t>
            </a:r>
            <a:r>
              <a:rPr lang="en-US" sz="3200" dirty="0">
                <a:solidFill>
                  <a:srgbClr val="0070C0"/>
                </a:solidFill>
              </a:rPr>
              <a:t>I have Robert Owen, the organizer of today's </a:t>
            </a:r>
            <a:r>
              <a:rPr lang="en-US" sz="3200" dirty="0" smtClean="0">
                <a:solidFill>
                  <a:srgbClr val="0070C0"/>
                </a:solidFill>
              </a:rPr>
              <a:t>event</a:t>
            </a:r>
            <a:r>
              <a:rPr lang="en-US" sz="3200" dirty="0">
                <a:solidFill>
                  <a:srgbClr val="0070C0"/>
                </a:solidFill>
              </a:rPr>
              <a:t>. Hi Robert! Tell us about your organization.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2988" y="5563354"/>
            <a:ext cx="1140737" cy="37119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43725" y="5341544"/>
            <a:ext cx="4463358" cy="814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Annie is a reporter.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245" y="5350706"/>
            <a:ext cx="807221" cy="8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4908</TotalTime>
  <Words>996</Words>
  <Application>Microsoft Office PowerPoint</Application>
  <PresentationFormat>Widescreen</PresentationFormat>
  <Paragraphs>128</Paragraphs>
  <Slides>29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213</cp:revision>
  <dcterms:created xsi:type="dcterms:W3CDTF">2020-12-08T03:17:05Z</dcterms:created>
  <dcterms:modified xsi:type="dcterms:W3CDTF">2022-06-23T15:50:28Z</dcterms:modified>
</cp:coreProperties>
</file>