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8"/>
  </p:notesMasterIdLst>
  <p:handoutMasterIdLst>
    <p:handoutMasterId r:id="rId29"/>
  </p:handoutMasterIdLst>
  <p:sldIdLst>
    <p:sldId id="321" r:id="rId3"/>
    <p:sldId id="306" r:id="rId4"/>
    <p:sldId id="307" r:id="rId5"/>
    <p:sldId id="314" r:id="rId6"/>
    <p:sldId id="278" r:id="rId7"/>
    <p:sldId id="297" r:id="rId8"/>
    <p:sldId id="339" r:id="rId9"/>
    <p:sldId id="298" r:id="rId10"/>
    <p:sldId id="296" r:id="rId11"/>
    <p:sldId id="345" r:id="rId12"/>
    <p:sldId id="343" r:id="rId13"/>
    <p:sldId id="342" r:id="rId14"/>
    <p:sldId id="300" r:id="rId15"/>
    <p:sldId id="318" r:id="rId16"/>
    <p:sldId id="301" r:id="rId17"/>
    <p:sldId id="302" r:id="rId18"/>
    <p:sldId id="317" r:id="rId19"/>
    <p:sldId id="304" r:id="rId20"/>
    <p:sldId id="308" r:id="rId21"/>
    <p:sldId id="309" r:id="rId22"/>
    <p:sldId id="340" r:id="rId23"/>
    <p:sldId id="341" r:id="rId24"/>
    <p:sldId id="344" r:id="rId25"/>
    <p:sldId id="258" r:id="rId26"/>
    <p:sldId id="315"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4" autoAdjust="0"/>
    <p:restoredTop sz="94713" autoAdjust="0"/>
  </p:normalViewPr>
  <p:slideViewPr>
    <p:cSldViewPr>
      <p:cViewPr varScale="1">
        <p:scale>
          <a:sx n="66" d="100"/>
          <a:sy n="66" d="100"/>
        </p:scale>
        <p:origin x="10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F640D-12B9-41AE-BCAA-CDD41E23E61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1AC4265-EFB9-4821-911A-69F1581ABC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F82AED3-AF3A-4AE8-833D-BAE927ED22C0}" type="datetimeFigureOut">
              <a:rPr lang="en-US"/>
              <a:pPr>
                <a:defRPr/>
              </a:pPr>
              <a:t>5/29/2022</a:t>
            </a:fld>
            <a:endParaRPr lang="en-US"/>
          </a:p>
        </p:txBody>
      </p:sp>
      <p:sp>
        <p:nvSpPr>
          <p:cNvPr id="4" name="Footer Placeholder 3">
            <a:extLst>
              <a:ext uri="{FF2B5EF4-FFF2-40B4-BE49-F238E27FC236}">
                <a16:creationId xmlns:a16="http://schemas.microsoft.com/office/drawing/2014/main" id="{A2EB6783-97DD-46FD-B524-4AEA34BC0F2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B642DC9-1F22-4C9A-92E6-16E4B0C506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3DA749F-B226-4DAD-9163-9BAB89A1BF7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46E10-DF22-416E-B192-578C283EB1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97F15EF-206F-4AB8-8BBC-8363CAF1039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72815AE-A2CF-4B95-82D9-A503F893513E}" type="datetimeFigureOut">
              <a:rPr lang="en-US"/>
              <a:pPr>
                <a:defRPr/>
              </a:pPr>
              <a:t>5/29/2022</a:t>
            </a:fld>
            <a:endParaRPr lang="en-US"/>
          </a:p>
        </p:txBody>
      </p:sp>
      <p:sp>
        <p:nvSpPr>
          <p:cNvPr id="4" name="Slide Image Placeholder 3">
            <a:extLst>
              <a:ext uri="{FF2B5EF4-FFF2-40B4-BE49-F238E27FC236}">
                <a16:creationId xmlns:a16="http://schemas.microsoft.com/office/drawing/2014/main" id="{979D7627-0B6F-4B6A-905F-2117DCE74AD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9EA138-FD88-48A8-B0D9-D07BA5873C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E23800-C1C5-4AB5-ABB9-CA265EB1D6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89EB934-3469-4924-B698-B303C111E5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358D40-56CE-456F-B9CB-B54F73FB9A9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C3E9543-A0D5-4026-BF12-1A2CD0830FF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4F16516-BBFC-45A7-814A-275EB39DD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ECF17F69-F89C-4D0E-A128-E8DA14166A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C560B1-B44F-424D-A9C7-8044AC6B14E5}"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99EDC52-B946-4D02-A1B9-DF86F3C1F3D1}"/>
              </a:ext>
            </a:extLst>
          </p:cNvPr>
          <p:cNvSpPr>
            <a:spLocks noGrp="1" noChangeArrowheads="1"/>
          </p:cNvSpPr>
          <p:nvPr>
            <p:ph type="dt" sz="half" idx="10"/>
          </p:nvPr>
        </p:nvSpPr>
        <p:spPr>
          <a:ln/>
        </p:spPr>
        <p:txBody>
          <a:bodyPr/>
          <a:lstStyle>
            <a:lvl1pPr>
              <a:defRPr/>
            </a:lvl1pPr>
          </a:lstStyle>
          <a:p>
            <a:pPr defTabSz="685800">
              <a:defRPr/>
            </a:pPr>
            <a:endParaRPr lang="en-US">
              <a:solidFill>
                <a:srgbClr val="006699"/>
              </a:solidFill>
            </a:endParaRPr>
          </a:p>
        </p:txBody>
      </p:sp>
      <p:sp>
        <p:nvSpPr>
          <p:cNvPr id="5" name="Rectangle 48">
            <a:extLst>
              <a:ext uri="{FF2B5EF4-FFF2-40B4-BE49-F238E27FC236}">
                <a16:creationId xmlns:a16="http://schemas.microsoft.com/office/drawing/2014/main" id="{B9CFC04D-7554-4DDE-98BA-E0D1CE48939C}"/>
              </a:ext>
            </a:extLst>
          </p:cNvPr>
          <p:cNvSpPr>
            <a:spLocks noGrp="1" noChangeArrowheads="1"/>
          </p:cNvSpPr>
          <p:nvPr>
            <p:ph type="ftr" sz="quarter" idx="11"/>
          </p:nvPr>
        </p:nvSpPr>
        <p:spPr>
          <a:ln/>
        </p:spPr>
        <p:txBody>
          <a:bodyPr/>
          <a:lstStyle>
            <a:lvl1pPr>
              <a:defRPr/>
            </a:lvl1pPr>
          </a:lstStyle>
          <a:p>
            <a:pPr defTabSz="685800">
              <a:defRPr/>
            </a:pPr>
            <a:endParaRPr lang="en-US">
              <a:solidFill>
                <a:srgbClr val="006699"/>
              </a:solidFill>
            </a:endParaRPr>
          </a:p>
        </p:txBody>
      </p:sp>
      <p:sp>
        <p:nvSpPr>
          <p:cNvPr id="6" name="Rectangle 49">
            <a:extLst>
              <a:ext uri="{FF2B5EF4-FFF2-40B4-BE49-F238E27FC236}">
                <a16:creationId xmlns:a16="http://schemas.microsoft.com/office/drawing/2014/main" id="{502FC0B6-286D-4F69-9FB7-EB5C2C9BDAC4}"/>
              </a:ext>
            </a:extLst>
          </p:cNvPr>
          <p:cNvSpPr>
            <a:spLocks noGrp="1" noChangeArrowheads="1"/>
          </p:cNvSpPr>
          <p:nvPr>
            <p:ph type="sldNum" sz="quarter" idx="12"/>
          </p:nvPr>
        </p:nvSpPr>
        <p:spPr>
          <a:ln/>
        </p:spPr>
        <p:txBody>
          <a:bodyPr/>
          <a:lstStyle>
            <a:lvl1pPr>
              <a:defRPr/>
            </a:lvl1pPr>
          </a:lstStyle>
          <a:p>
            <a:pPr defTabSz="685800"/>
            <a:fld id="{5F00076E-324F-4B46-BC85-D5CD082FDE9C}" type="slidenum">
              <a:rPr lang="en-US" altLang="en-US" smtClean="0">
                <a:solidFill>
                  <a:srgbClr val="006699"/>
                </a:solidFill>
              </a:rPr>
              <a:pPr defTabSz="685800"/>
              <a:t>‹#›</a:t>
            </a:fld>
            <a:endParaRPr lang="en-US" altLang="en-US">
              <a:solidFill>
                <a:srgbClr val="006699"/>
              </a:solidFill>
            </a:endParaRPr>
          </a:p>
        </p:txBody>
      </p:sp>
    </p:spTree>
    <p:extLst>
      <p:ext uri="{BB962C8B-B14F-4D97-AF65-F5344CB8AC3E}">
        <p14:creationId xmlns:p14="http://schemas.microsoft.com/office/powerpoint/2010/main" val="99557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60544404-F6A1-40E8-A93D-32A723FF8187}" type="slidenum">
              <a:rPr lang="en-US" altLang="en-US" smtClean="0"/>
              <a:pPr/>
              <a:t>‹#›</a:t>
            </a:fld>
            <a:endParaRPr lang="en-US" altLang="en-US"/>
          </a:p>
        </p:txBody>
      </p:sp>
    </p:spTree>
    <p:extLst>
      <p:ext uri="{BB962C8B-B14F-4D97-AF65-F5344CB8AC3E}">
        <p14:creationId xmlns:p14="http://schemas.microsoft.com/office/powerpoint/2010/main" val="259008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BD2891D-F3C1-4BB7-9BFC-9A2AE4006200}" type="slidenum">
              <a:rPr lang="en-US" altLang="en-US" smtClean="0"/>
              <a:pPr/>
              <a:t>‹#›</a:t>
            </a:fld>
            <a:endParaRPr lang="en-US" altLang="en-US"/>
          </a:p>
        </p:txBody>
      </p:sp>
    </p:spTree>
    <p:extLst>
      <p:ext uri="{BB962C8B-B14F-4D97-AF65-F5344CB8AC3E}">
        <p14:creationId xmlns:p14="http://schemas.microsoft.com/office/powerpoint/2010/main" val="96101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5940A8A-47A3-41AA-B932-3E8D7A363B94}" type="slidenum">
              <a:rPr lang="en-US" altLang="en-US" smtClean="0"/>
              <a:pPr/>
              <a:t>‹#›</a:t>
            </a:fld>
            <a:endParaRPr lang="en-US" altLang="en-US"/>
          </a:p>
        </p:txBody>
      </p:sp>
    </p:spTree>
    <p:extLst>
      <p:ext uri="{BB962C8B-B14F-4D97-AF65-F5344CB8AC3E}">
        <p14:creationId xmlns:p14="http://schemas.microsoft.com/office/powerpoint/2010/main" val="231729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4A21BBB-602E-48DA-920B-C1C238CC3B4D}"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28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DC050E0-79B1-453A-BEA8-456709EA246D}" type="slidenum">
              <a:rPr lang="en-US" altLang="en-US" smtClean="0"/>
              <a:pPr/>
              <a:t>‹#›</a:t>
            </a:fld>
            <a:endParaRPr lang="en-US" altLang="en-US"/>
          </a:p>
        </p:txBody>
      </p:sp>
    </p:spTree>
    <p:extLst>
      <p:ext uri="{BB962C8B-B14F-4D97-AF65-F5344CB8AC3E}">
        <p14:creationId xmlns:p14="http://schemas.microsoft.com/office/powerpoint/2010/main" val="230234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022D79F-7B63-4BB3-A28A-19B5F554ECD8}"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98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86AEDA5-A066-4F48-9409-6F100D0E51D1}" type="slidenum">
              <a:rPr lang="en-US" altLang="en-US" smtClean="0"/>
              <a:pPr/>
              <a:t>‹#›</a:t>
            </a:fld>
            <a:endParaRPr lang="en-US" altLang="en-US"/>
          </a:p>
        </p:txBody>
      </p:sp>
    </p:spTree>
    <p:extLst>
      <p:ext uri="{BB962C8B-B14F-4D97-AF65-F5344CB8AC3E}">
        <p14:creationId xmlns:p14="http://schemas.microsoft.com/office/powerpoint/2010/main" val="9455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F63A299A-0E79-478D-93A3-C9F7D09D1BF9}" type="slidenum">
              <a:rPr lang="en-US" altLang="en-US" smtClean="0"/>
              <a:pPr/>
              <a:t>‹#›</a:t>
            </a:fld>
            <a:endParaRPr lang="en-US" altLang="en-US"/>
          </a:p>
        </p:txBody>
      </p:sp>
    </p:spTree>
    <p:extLst>
      <p:ext uri="{BB962C8B-B14F-4D97-AF65-F5344CB8AC3E}">
        <p14:creationId xmlns:p14="http://schemas.microsoft.com/office/powerpoint/2010/main" val="62406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D3B5240D-1D98-4423-B521-84B92D9EDB7F}" type="slidenum">
              <a:rPr lang="en-US" altLang="en-US" smtClean="0"/>
              <a:pPr/>
              <a:t>‹#›</a:t>
            </a:fld>
            <a:endParaRPr lang="en-US" altLang="en-US"/>
          </a:p>
        </p:txBody>
      </p:sp>
    </p:spTree>
    <p:extLst>
      <p:ext uri="{BB962C8B-B14F-4D97-AF65-F5344CB8AC3E}">
        <p14:creationId xmlns:p14="http://schemas.microsoft.com/office/powerpoint/2010/main" val="229619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fld id="{7863534F-AD2B-4A2E-BF7C-B2DA996D37FF}" type="slidenum">
              <a:rPr lang="en-US" altLang="en-US" smtClean="0"/>
              <a:pPr/>
              <a:t>‹#›</a:t>
            </a:fld>
            <a:endParaRPr lang="en-US" altLang="en-US"/>
          </a:p>
        </p:txBody>
      </p:sp>
    </p:spTree>
    <p:extLst>
      <p:ext uri="{BB962C8B-B14F-4D97-AF65-F5344CB8AC3E}">
        <p14:creationId xmlns:p14="http://schemas.microsoft.com/office/powerpoint/2010/main" val="169217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CD665A-BD49-4289-B660-22357B45917F}" type="slidenum">
              <a:rPr lang="en-US" altLang="en-US" smtClean="0"/>
              <a:pPr/>
              <a:t>‹#›</a:t>
            </a:fld>
            <a:endParaRPr lang="en-US" altLang="en-US"/>
          </a:p>
        </p:txBody>
      </p:sp>
    </p:spTree>
    <p:extLst>
      <p:ext uri="{BB962C8B-B14F-4D97-AF65-F5344CB8AC3E}">
        <p14:creationId xmlns:p14="http://schemas.microsoft.com/office/powerpoint/2010/main" val="34646051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090B63E-5564-4AF8-8276-05363E7A9128}"/>
              </a:ext>
            </a:extLst>
          </p:cNvPr>
          <p:cNvGrpSpPr>
            <a:grpSpLocks/>
          </p:cNvGrpSpPr>
          <p:nvPr/>
        </p:nvGrpSpPr>
        <p:grpSpPr bwMode="auto">
          <a:xfrm>
            <a:off x="-10584" y="3"/>
            <a:ext cx="3778251" cy="6856413"/>
            <a:chOff x="-5" y="0"/>
            <a:chExt cx="1785" cy="4319"/>
          </a:xfrm>
        </p:grpSpPr>
        <p:sp>
          <p:nvSpPr>
            <p:cNvPr id="1032" name="Freeform 3">
              <a:extLst>
                <a:ext uri="{FF2B5EF4-FFF2-40B4-BE49-F238E27FC236}">
                  <a16:creationId xmlns:a16="http://schemas.microsoft.com/office/drawing/2014/main" id="{42527382-AD20-4147-9310-55F62B21F82F}"/>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a:extLst>
                <a:ext uri="{FF2B5EF4-FFF2-40B4-BE49-F238E27FC236}">
                  <a16:creationId xmlns:a16="http://schemas.microsoft.com/office/drawing/2014/main" id="{57814FC3-DECE-4DED-96E8-792A31CA3C9C}"/>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F7FE187C-DCC4-40BE-B571-932C86CF72A5}"/>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047C3A19-49B8-46FC-9110-DD0714A2A8EC}"/>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470C7A49-874E-4470-9204-6BAF91C489B8}"/>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14526199-F909-49E2-8447-7816CDCD0464}"/>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a:extLst>
                <a:ext uri="{FF2B5EF4-FFF2-40B4-BE49-F238E27FC236}">
                  <a16:creationId xmlns:a16="http://schemas.microsoft.com/office/drawing/2014/main" id="{4156EDBC-21D0-4953-A2BF-C7A8F1247F72}"/>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8218CDC8-5C60-458B-84E8-D98277116735}"/>
                  </a:ext>
                </a:extLst>
              </p:cNvPr>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3DF88E73-D53A-4059-92C2-94D8A8607288}"/>
                  </a:ext>
                </a:extLst>
              </p:cNvPr>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9458CC79-84A5-4B28-AF9B-BFD10FAA9464}"/>
                  </a:ext>
                </a:extLst>
              </p:cNvPr>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1637EC2F-3CEC-436E-B361-469C08FAD73C}"/>
                  </a:ext>
                </a:extLst>
              </p:cNvPr>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E16D734A-AF7A-4284-924D-12776FFA5762}"/>
                  </a:ext>
                </a:extLst>
              </p:cNvPr>
              <p:cNvSpPr>
                <a:spLocks/>
              </p:cNvSpPr>
              <p:nvPr userDrawn="1"/>
            </p:nvSpPr>
            <p:spPr bwMode="ltGray">
              <a:xfrm rot="373331" flipH="1">
                <a:off x="289" y="3134"/>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7584B1B7-3988-4842-A18E-DBCFC027BDAD}"/>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23EA67A4-C3AE-402E-9883-FDA67AD79BFA}"/>
                    </a:ext>
                  </a:extLst>
                </p:cNvPr>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236EE40F-FD47-42A3-A75D-C97275CDEAFF}"/>
                    </a:ext>
                  </a:extLst>
                </p:cNvPr>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A850ABCD-CD33-4026-BB64-DA287C0C1D49}"/>
                    </a:ext>
                  </a:extLst>
                </p:cNvPr>
                <p:cNvSpPr>
                  <a:spLocks/>
                </p:cNvSpPr>
                <p:nvPr userDrawn="1"/>
              </p:nvSpPr>
              <p:spPr bwMode="ltGray">
                <a:xfrm rot="4200091">
                  <a:off x="197" y="1721"/>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6A31F77D-85A3-4EFF-8546-199FDBD6BDA4}"/>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968B6DED-2EC8-4BB3-89A9-416BA5FDBEE3}"/>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328DE191-BCB1-4953-9FEC-1C8F478AFB84}"/>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512E6C97-23C7-42C6-9E51-8FD131B77C29}"/>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CB8E0B4C-277B-446A-B112-75EEBDF8E8A1}"/>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FF704577-C66D-4DCD-9BF0-855C38BE914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3C3FA552-0A62-4A79-A65E-739673A5A2CD}"/>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C6D47981-8326-4531-BC5F-E2C75426C625}"/>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4DDE08DD-27B8-43DA-9370-7384FC54B38B}"/>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C6679021-609B-4465-B246-CCF81394A201}"/>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160AEF62-FE8E-436A-9ED3-0792FE497DF8}"/>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54F3FB89-8DCD-4961-850E-8DA2C790F716}"/>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FF879B57-70BA-4CF3-A98E-2D5800444348}"/>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a:extLst>
                <a:ext uri="{FF2B5EF4-FFF2-40B4-BE49-F238E27FC236}">
                  <a16:creationId xmlns:a16="http://schemas.microsoft.com/office/drawing/2014/main" id="{3D16D950-B570-4F91-AA0B-65421B405BCD}"/>
                </a:ext>
              </a:extLst>
            </p:cNvPr>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96E73D53-D954-4E95-93FA-59B9F069FF3B}"/>
                </a:ext>
              </a:extLst>
            </p:cNvPr>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3CD90E3F-5ED6-43A8-9CFA-8B81A1DDA2F3}"/>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30B7244B-37F9-424D-848E-58A2C3C28BBA}"/>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E2550922-8DF8-41DF-AD87-6CB6399B8AC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0CED0AC6-160B-4354-AEF6-CC2D20EB05E4}"/>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9ECEFA28-6C33-439E-A7CB-94B94EE5E201}"/>
                </a:ext>
              </a:extLst>
            </p:cNvPr>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BDCD634C-8BB6-4D7F-AF5F-3D9B1711EF09}"/>
                </a:ext>
              </a:extLst>
            </p:cNvPr>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13EC7FA5-78CC-453E-9755-3EDBDA1A466A}"/>
                </a:ext>
              </a:extLst>
            </p:cNvPr>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5405BF1A-7F33-4410-A38F-04B8E2E15122}"/>
                </a:ext>
              </a:extLst>
            </p:cNvPr>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A270A68D-D24C-4148-9F3A-C3A418F58B08}"/>
                </a:ext>
              </a:extLst>
            </p:cNvPr>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B60DE0ED-2BBE-4607-B0EF-523D080048C4}"/>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D30FA694-819E-4393-AAF8-57886819BDD2}"/>
                </a:ext>
              </a:extLst>
            </p:cNvPr>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101" name="Rectangle 45">
            <a:extLst>
              <a:ext uri="{FF2B5EF4-FFF2-40B4-BE49-F238E27FC236}">
                <a16:creationId xmlns:a16="http://schemas.microsoft.com/office/drawing/2014/main" id="{1E2809B8-C020-465B-9700-5867BBB608CE}"/>
              </a:ext>
            </a:extLst>
          </p:cNvPr>
          <p:cNvSpPr>
            <a:spLocks noGrp="1" noChangeArrowheads="1"/>
          </p:cNvSpPr>
          <p:nvPr>
            <p:ph type="title"/>
          </p:nvPr>
        </p:nvSpPr>
        <p:spPr bwMode="auto">
          <a:xfrm>
            <a:off x="590553" y="103188"/>
            <a:ext cx="10991849"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a:extLst>
              <a:ext uri="{FF2B5EF4-FFF2-40B4-BE49-F238E27FC236}">
                <a16:creationId xmlns:a16="http://schemas.microsoft.com/office/drawing/2014/main" id="{C83CC26A-6C22-40D4-906E-55D7CF30070A}"/>
              </a:ext>
            </a:extLst>
          </p:cNvPr>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103" name="Rectangle 47">
            <a:extLst>
              <a:ext uri="{FF2B5EF4-FFF2-40B4-BE49-F238E27FC236}">
                <a16:creationId xmlns:a16="http://schemas.microsoft.com/office/drawing/2014/main" id="{555366D1-832C-4970-92E4-5ADF713046CC}"/>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050">
                <a:latin typeface="Verdana" pitchFamily="34" charset="0"/>
              </a:defRPr>
            </a:lvl1pPr>
          </a:lstStyle>
          <a:p>
            <a:pPr>
              <a:defRPr/>
            </a:pPr>
            <a:endParaRPr lang="en-US"/>
          </a:p>
        </p:txBody>
      </p:sp>
      <p:sp>
        <p:nvSpPr>
          <p:cNvPr id="45104" name="Rectangle 48">
            <a:extLst>
              <a:ext uri="{FF2B5EF4-FFF2-40B4-BE49-F238E27FC236}">
                <a16:creationId xmlns:a16="http://schemas.microsoft.com/office/drawing/2014/main" id="{987C2519-448D-496C-A72F-C9687621554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050">
                <a:latin typeface="Verdana" pitchFamily="34" charset="0"/>
              </a:defRPr>
            </a:lvl1pPr>
          </a:lstStyle>
          <a:p>
            <a:pPr>
              <a:defRPr/>
            </a:pPr>
            <a:endParaRPr lang="en-US"/>
          </a:p>
        </p:txBody>
      </p:sp>
      <p:sp>
        <p:nvSpPr>
          <p:cNvPr id="45105" name="Rectangle 49">
            <a:extLst>
              <a:ext uri="{FF2B5EF4-FFF2-40B4-BE49-F238E27FC236}">
                <a16:creationId xmlns:a16="http://schemas.microsoft.com/office/drawing/2014/main" id="{8993C5BA-EC43-47B1-BC01-B72E7996CCE0}"/>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050">
                <a:latin typeface="Verdana" panose="020B0604030504040204" pitchFamily="34" charset="0"/>
              </a:defRPr>
            </a:lvl1pPr>
          </a:lstStyle>
          <a:p>
            <a:fld id="{DE3F61D8-52C4-4DD8-8B64-428FA3003596}" type="slidenum">
              <a:rPr lang="en-US" altLang="en-US"/>
              <a:pPr/>
              <a:t>‹#›</a:t>
            </a:fld>
            <a:endParaRPr lang="en-US" altLang="en-US"/>
          </a:p>
        </p:txBody>
      </p:sp>
    </p:spTree>
    <p:extLst>
      <p:ext uri="{BB962C8B-B14F-4D97-AF65-F5344CB8AC3E}">
        <p14:creationId xmlns:p14="http://schemas.microsoft.com/office/powerpoint/2010/main" val="105248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lnSpc>
          <a:spcPct val="90000"/>
        </a:lnSpc>
        <a:spcBef>
          <a:spcPct val="0"/>
        </a:spcBef>
        <a:spcAft>
          <a:spcPct val="0"/>
        </a:spcAft>
        <a:defRPr sz="33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5pPr>
      <a:lvl6pPr marL="342900" algn="ctr" rtl="0" fontAlgn="base">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6pPr>
      <a:lvl7pPr marL="685800" algn="ctr" rtl="0" fontAlgn="base">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7pPr>
      <a:lvl8pPr marL="1028700" algn="ctr" rtl="0" fontAlgn="base">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8pPr>
      <a:lvl9pPr marL="1371600" algn="ctr" rtl="0" fontAlgn="base">
        <a:lnSpc>
          <a:spcPct val="90000"/>
        </a:lnSpc>
        <a:spcBef>
          <a:spcPct val="0"/>
        </a:spcBef>
        <a:spcAft>
          <a:spcPct val="0"/>
        </a:spcAft>
        <a:defRPr sz="3300">
          <a:solidFill>
            <a:schemeClr val="tx2"/>
          </a:solidFill>
          <a:effectLst>
            <a:outerShdw blurRad="38100" dist="38100" dir="2700000" algn="tl">
              <a:srgbClr val="C0C0C0"/>
            </a:outerShdw>
          </a:effectLst>
          <a:latin typeface="Verdana"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BC3A7D-4FE3-447C-B162-8CB0796134EB}" type="slidenum">
              <a:rPr lang="en-US" altLang="en-US" smtClean="0"/>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0430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1828800" y="322327"/>
            <a:ext cx="8243887" cy="837009"/>
          </a:xfrm>
        </p:spPr>
        <p:txBody>
          <a:bodyPr/>
          <a:lstStyle/>
          <a:p>
            <a:r>
              <a:rPr lang="en-US" sz="4000"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609600" y="1371601"/>
            <a:ext cx="10972800" cy="5164072"/>
          </a:xfrm>
        </p:spPr>
        <p:txBody>
          <a:bodyPr vert="horz" wrap="square" lIns="68580" tIns="34290" rIns="68580" bIns="34290" numCol="1" rtlCol="0" anchor="t" anchorCtr="0" compatLnSpc="1">
            <a:prstTxWarp prst="textNoShape">
              <a:avLst/>
            </a:prstTxWarp>
            <a:normAutofit/>
          </a:bodyPr>
          <a:lstStyle/>
          <a:p>
            <a:pPr marL="0" indent="0" algn="just" defTabSz="514350" eaLnBrk="1" hangingPunct="1">
              <a:spcBef>
                <a:spcPts val="450"/>
              </a:spcBef>
              <a:spcAft>
                <a:spcPts val="450"/>
              </a:spcAft>
              <a:buNone/>
            </a:pPr>
            <a:r>
              <a:rPr lang="vi-VN" sz="2800" b="1" kern="1200">
                <a:solidFill>
                  <a:srgbClr val="008000"/>
                </a:solidFill>
                <a:latin typeface="Times New Roman" panose="02020603050405020304" pitchFamily="18" charset="0"/>
                <a:cs typeface="Times New Roman" panose="02020603050405020304" pitchFamily="18" charset="0"/>
              </a:rPr>
              <a:t>Câu 1: </a:t>
            </a:r>
            <a:r>
              <a:rPr lang="en-US" sz="2800" kern="1200">
                <a:solidFill>
                  <a:srgbClr val="000000"/>
                </a:solidFill>
                <a:latin typeface="Times New Roman" panose="02020603050405020304" pitchFamily="18" charset="0"/>
                <a:cs typeface="Times New Roman" panose="02020603050405020304" pitchFamily="18" charset="0"/>
              </a:rPr>
              <a:t>Những điều nào sau đây có thể khiến máy tính bị lây nhiễm phần mềm độc hại?</a:t>
            </a:r>
            <a:endParaRPr lang="vi-VN" sz="2800" kern="1200">
              <a:solidFill>
                <a:srgbClr val="000000"/>
              </a:solidFill>
              <a:latin typeface="Times New Roman" panose="02020603050405020304" pitchFamily="18" charset="0"/>
              <a:cs typeface="Times New Roman" panose="02020603050405020304" pitchFamily="18" charset="0"/>
            </a:endParaRPr>
          </a:p>
          <a:p>
            <a:pPr marL="0" indent="0" algn="just" defTabSz="514350" eaLnBrk="1" hangingPunct="1">
              <a:spcBef>
                <a:spcPts val="450"/>
              </a:spcBef>
              <a:spcAft>
                <a:spcPts val="450"/>
              </a:spcAft>
              <a:buNone/>
            </a:pPr>
            <a:r>
              <a:rPr lang="vi-VN" sz="2800" kern="1200">
                <a:solidFill>
                  <a:srgbClr val="000000"/>
                </a:solidFill>
                <a:latin typeface="Times New Roman" panose="02020603050405020304" pitchFamily="18" charset="0"/>
                <a:cs typeface="Times New Roman" panose="02020603050405020304" pitchFamily="18" charset="0"/>
              </a:rPr>
              <a:t>A. </a:t>
            </a:r>
            <a:r>
              <a:rPr lang="en-US" sz="2800" kern="1200">
                <a:solidFill>
                  <a:srgbClr val="000000"/>
                </a:solidFill>
                <a:latin typeface="Times New Roman" panose="02020603050405020304" pitchFamily="18" charset="0"/>
                <a:cs typeface="Times New Roman" panose="02020603050405020304" pitchFamily="18" charset="0"/>
              </a:rPr>
              <a:t>Tải về phần mềm tại trang web không đáng tin cậy</a:t>
            </a:r>
            <a:endParaRPr lang="vi-VN" sz="2800" kern="1200">
              <a:solidFill>
                <a:srgbClr val="000000"/>
              </a:solidFill>
              <a:latin typeface="Times New Roman" panose="02020603050405020304" pitchFamily="18" charset="0"/>
              <a:cs typeface="Times New Roman" panose="02020603050405020304" pitchFamily="18" charset="0"/>
            </a:endParaRPr>
          </a:p>
          <a:p>
            <a:pPr marL="0" indent="0" algn="just" defTabSz="514350" eaLnBrk="1" hangingPunct="1">
              <a:spcBef>
                <a:spcPts val="450"/>
              </a:spcBef>
              <a:spcAft>
                <a:spcPts val="450"/>
              </a:spcAft>
              <a:buNone/>
            </a:pPr>
            <a:r>
              <a:rPr lang="vi-VN" sz="2800" kern="1200">
                <a:solidFill>
                  <a:srgbClr val="000000"/>
                </a:solidFill>
                <a:latin typeface="Times New Roman" panose="02020603050405020304" pitchFamily="18" charset="0"/>
                <a:cs typeface="Times New Roman" panose="02020603050405020304" pitchFamily="18" charset="0"/>
              </a:rPr>
              <a:t>B. </a:t>
            </a:r>
            <a:r>
              <a:rPr lang="en-US" sz="2800" kern="1200">
                <a:solidFill>
                  <a:srgbClr val="000000"/>
                </a:solidFill>
                <a:latin typeface="Times New Roman" panose="02020603050405020304" pitchFamily="18" charset="0"/>
                <a:cs typeface="Times New Roman" panose="02020603050405020304" pitchFamily="18" charset="0"/>
              </a:rPr>
              <a:t>Dùng USB để sao chép tệp từ máy tính lại mà không kiểm tra bằng phần mềm diệt virus</a:t>
            </a:r>
            <a:endParaRPr lang="vi-VN" sz="2800" kern="1200">
              <a:solidFill>
                <a:srgbClr val="000000"/>
              </a:solidFill>
              <a:latin typeface="Times New Roman" panose="02020603050405020304" pitchFamily="18" charset="0"/>
              <a:cs typeface="Times New Roman" panose="02020603050405020304" pitchFamily="18" charset="0"/>
            </a:endParaRPr>
          </a:p>
          <a:p>
            <a:pPr marL="0" indent="0" algn="just" defTabSz="514350" eaLnBrk="1" hangingPunct="1">
              <a:spcBef>
                <a:spcPts val="450"/>
              </a:spcBef>
              <a:spcAft>
                <a:spcPts val="450"/>
              </a:spcAft>
              <a:buNone/>
            </a:pPr>
            <a:r>
              <a:rPr lang="vi-VN" sz="2800" kern="1200">
                <a:solidFill>
                  <a:srgbClr val="000000"/>
                </a:solidFill>
                <a:latin typeface="Times New Roman" panose="02020603050405020304" pitchFamily="18" charset="0"/>
                <a:cs typeface="Times New Roman" panose="02020603050405020304" pitchFamily="18" charset="0"/>
              </a:rPr>
              <a:t>C. </a:t>
            </a:r>
            <a:r>
              <a:rPr lang="en-US" sz="2800" kern="1200">
                <a:solidFill>
                  <a:srgbClr val="000000"/>
                </a:solidFill>
                <a:latin typeface="Times New Roman" panose="02020603050405020304" pitchFamily="18" charset="0"/>
                <a:cs typeface="Times New Roman" panose="02020603050405020304" pitchFamily="18" charset="0"/>
              </a:rPr>
              <a:t>Nháy chuột vào một quảng cáo hấp dẫn rồi được chuyển tới một trang web lạ</a:t>
            </a:r>
            <a:endParaRPr lang="vi-VN" sz="2800" kern="1200">
              <a:solidFill>
                <a:srgbClr val="000000"/>
              </a:solidFill>
              <a:latin typeface="Times New Roman" panose="02020603050405020304" pitchFamily="18" charset="0"/>
              <a:cs typeface="Times New Roman" panose="02020603050405020304" pitchFamily="18" charset="0"/>
            </a:endParaRPr>
          </a:p>
          <a:p>
            <a:pPr marL="0" indent="0" algn="just" defTabSz="514350" eaLnBrk="1" hangingPunct="1">
              <a:spcBef>
                <a:spcPts val="450"/>
              </a:spcBef>
              <a:spcAft>
                <a:spcPts val="450"/>
              </a:spcAft>
              <a:buNone/>
            </a:pPr>
            <a:r>
              <a:rPr lang="vi-VN" sz="2800" kern="1200">
                <a:solidFill>
                  <a:srgbClr val="000000"/>
                </a:solidFill>
                <a:latin typeface="Times New Roman" panose="02020603050405020304" pitchFamily="18" charset="0"/>
                <a:cs typeface="Times New Roman" panose="02020603050405020304" pitchFamily="18" charset="0"/>
              </a:rPr>
              <a:t>D. </a:t>
            </a:r>
            <a:r>
              <a:rPr lang="en-US" sz="2800" kern="1200">
                <a:solidFill>
                  <a:srgbClr val="000000"/>
                </a:solidFill>
                <a:latin typeface="Times New Roman" panose="02020603050405020304" pitchFamily="18" charset="0"/>
                <a:cs typeface="Times New Roman" panose="02020603050405020304" pitchFamily="18" charset="0"/>
              </a:rPr>
              <a:t>Không cập nhập phần mềm diệt virus</a:t>
            </a:r>
          </a:p>
          <a:p>
            <a:pPr marL="0" indent="0" algn="just" defTabSz="514350" eaLnBrk="1" hangingPunct="1">
              <a:spcBef>
                <a:spcPts val="450"/>
              </a:spcBef>
              <a:spcAft>
                <a:spcPts val="450"/>
              </a:spcAft>
              <a:buNone/>
            </a:pPr>
            <a:r>
              <a:rPr lang="en-US" sz="2800" kern="1200">
                <a:solidFill>
                  <a:srgbClr val="000000"/>
                </a:solidFill>
                <a:latin typeface="Times New Roman" panose="02020603050405020304" pitchFamily="18" charset="0"/>
                <a:cs typeface="Times New Roman" panose="02020603050405020304" pitchFamily="18" charset="0"/>
              </a:rPr>
              <a:t>E. Không cập nhập phiên bản Microsoft Office mới</a:t>
            </a:r>
            <a:endParaRPr lang="vi-VN" sz="2800" kern="1200">
              <a:solidFill>
                <a:srgbClr val="000000"/>
              </a:solidFill>
              <a:latin typeface="Times New Roman" panose="02020603050405020304" pitchFamily="18" charset="0"/>
              <a:cs typeface="Times New Roman" panose="02020603050405020304" pitchFamily="18" charset="0"/>
            </a:endParaRPr>
          </a:p>
          <a:p>
            <a:pPr marL="0" indent="0" algn="just" defTabSz="514350" eaLnBrk="1" hangingPunct="1">
              <a:spcBef>
                <a:spcPts val="450"/>
              </a:spcBef>
              <a:spcAft>
                <a:spcPts val="450"/>
              </a:spcAft>
              <a:buNone/>
            </a:pPr>
            <a:endParaRPr lang="en-US" sz="2800" b="1" kern="1200">
              <a:solidFill>
                <a:srgbClr val="008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609600" y="2438400"/>
            <a:ext cx="4572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Verdana"/>
            </a:endParaRPr>
          </a:p>
        </p:txBody>
      </p:sp>
      <p:sp>
        <p:nvSpPr>
          <p:cNvPr id="5" name="Oval 4">
            <a:extLst>
              <a:ext uri="{FF2B5EF4-FFF2-40B4-BE49-F238E27FC236}">
                <a16:creationId xmlns:a16="http://schemas.microsoft.com/office/drawing/2014/main" id="{84DA859D-552F-4D9E-B810-0B1BFD16157F}"/>
              </a:ext>
            </a:extLst>
          </p:cNvPr>
          <p:cNvSpPr/>
          <p:nvPr/>
        </p:nvSpPr>
        <p:spPr>
          <a:xfrm>
            <a:off x="584886" y="3928923"/>
            <a:ext cx="4572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Verdana"/>
            </a:endParaRPr>
          </a:p>
        </p:txBody>
      </p:sp>
      <p:sp>
        <p:nvSpPr>
          <p:cNvPr id="6" name="Oval 5">
            <a:extLst>
              <a:ext uri="{FF2B5EF4-FFF2-40B4-BE49-F238E27FC236}">
                <a16:creationId xmlns:a16="http://schemas.microsoft.com/office/drawing/2014/main" id="{F0110334-1502-4D4A-975A-1957ECCDB18E}"/>
              </a:ext>
            </a:extLst>
          </p:cNvPr>
          <p:cNvSpPr/>
          <p:nvPr/>
        </p:nvSpPr>
        <p:spPr>
          <a:xfrm>
            <a:off x="560172" y="2957909"/>
            <a:ext cx="4572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Verdana"/>
            </a:endParaRPr>
          </a:p>
        </p:txBody>
      </p:sp>
    </p:spTree>
    <p:extLst>
      <p:ext uri="{BB962C8B-B14F-4D97-AF65-F5344CB8AC3E}">
        <p14:creationId xmlns:p14="http://schemas.microsoft.com/office/powerpoint/2010/main" val="25224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a:extLst>
              <a:ext uri="{FF2B5EF4-FFF2-40B4-BE49-F238E27FC236}">
                <a16:creationId xmlns:a16="http://schemas.microsoft.com/office/drawing/2014/main" id="{007D76B0-7810-4F8A-B032-E7CA25996552}"/>
              </a:ext>
            </a:extLst>
          </p:cNvPr>
          <p:cNvSpPr txBox="1">
            <a:spLocks noChangeArrowheads="1"/>
          </p:cNvSpPr>
          <p:nvPr/>
        </p:nvSpPr>
        <p:spPr bwMode="auto">
          <a:xfrm>
            <a:off x="1143000" y="838200"/>
            <a:ext cx="6840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000066"/>
                </a:solidFill>
                <a:latin typeface="Times New Roman" panose="02020603050405020304" pitchFamily="18" charset="0"/>
                <a:cs typeface="Times New Roman" panose="02020603050405020304" pitchFamily="18" charset="0"/>
              </a:rPr>
              <a:t>=&gt; Có nhiều nhược điểm</a:t>
            </a:r>
          </a:p>
        </p:txBody>
      </p:sp>
      <p:sp>
        <p:nvSpPr>
          <p:cNvPr id="6" name="Text Box 15">
            <a:extLst>
              <a:ext uri="{FF2B5EF4-FFF2-40B4-BE49-F238E27FC236}">
                <a16:creationId xmlns:a16="http://schemas.microsoft.com/office/drawing/2014/main" id="{14B5E955-E1D7-4B70-90EE-14CE771F4FC1}"/>
              </a:ext>
            </a:extLst>
          </p:cNvPr>
          <p:cNvSpPr txBox="1">
            <a:spLocks noChangeArrowheads="1"/>
          </p:cNvSpPr>
          <p:nvPr/>
        </p:nvSpPr>
        <p:spPr bwMode="auto">
          <a:xfrm>
            <a:off x="1135743" y="2362200"/>
            <a:ext cx="1067525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spcBef>
                <a:spcPct val="50000"/>
              </a:spcBef>
              <a:buFontTx/>
              <a:buChar char="-"/>
            </a:pPr>
            <a:r>
              <a:rPr lang="en-US" altLang="en-US" sz="2400">
                <a:latin typeface="Times New Roman" panose="02020603050405020304" pitchFamily="18" charset="0"/>
                <a:cs typeface="Times New Roman" panose="02020603050405020304" pitchFamily="18" charset="0"/>
              </a:rPr>
              <a:t>Mỗi cơ quan tự xây dựng hệ thống cung cấp dịch vụ theo cách riêng =&gt; không giao dịch được giữa hai cơ quan do hệ thống dịch vụ  không tương thích</a:t>
            </a:r>
          </a:p>
          <a:p>
            <a:pPr marL="342900" indent="-342900" algn="just">
              <a:spcBef>
                <a:spcPct val="50000"/>
              </a:spcBef>
              <a:buFontTx/>
              <a:buChar char="-"/>
            </a:pPr>
            <a:r>
              <a:rPr lang="en-US" altLang="en-US" sz="2400">
                <a:latin typeface="Times New Roman" panose="02020603050405020304" pitchFamily="18" charset="0"/>
                <a:cs typeface="Times New Roman" panose="02020603050405020304" pitchFamily="18" charset="0"/>
              </a:rPr>
              <a:t>Tốn kém chi phí thiết lập và bảo trì hệ thống mạng</a:t>
            </a:r>
          </a:p>
          <a:p>
            <a:pPr marL="342900" indent="-342900" algn="just">
              <a:spcBef>
                <a:spcPct val="50000"/>
              </a:spcBef>
              <a:buFontTx/>
              <a:buChar char="-"/>
            </a:pPr>
            <a:r>
              <a:rPr lang="en-US" altLang="en-US" sz="2400">
                <a:latin typeface="Times New Roman" panose="02020603050405020304" pitchFamily="18" charset="0"/>
                <a:cs typeface="Times New Roman" panose="02020603050405020304" pitchFamily="18" charset="0"/>
              </a:rPr>
              <a:t>Ban đầu cơ quan phải tốn thời gian để xây dựng hệ thống mạng LAN. Mỗi khi cần thay đổi dịch vụ thì lại phải tốn thời gian để sửa chữa</a:t>
            </a:r>
          </a:p>
          <a:p>
            <a:pPr marL="342900" indent="-342900" algn="just">
              <a:spcBef>
                <a:spcPct val="50000"/>
              </a:spcBef>
              <a:buFontTx/>
              <a:buChar char="-"/>
            </a:pPr>
            <a:r>
              <a:rPr lang="en-US" altLang="en-US" sz="2400">
                <a:latin typeface="Times New Roman" panose="02020603050405020304" pitchFamily="18" charset="0"/>
                <a:cs typeface="Times New Roman" panose="02020603050405020304" pitchFamily="18" charset="0"/>
              </a:rPr>
              <a:t>Lãng phí công suất của máy móc và đường truyền</a:t>
            </a:r>
          </a:p>
        </p:txBody>
      </p:sp>
    </p:spTree>
    <p:extLst>
      <p:ext uri="{BB962C8B-B14F-4D97-AF65-F5344CB8AC3E}">
        <p14:creationId xmlns:p14="http://schemas.microsoft.com/office/powerpoint/2010/main" val="29698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A7A2FA30-9295-4449-8A43-6BDB8E7D309C}"/>
              </a:ext>
            </a:extLst>
          </p:cNvPr>
          <p:cNvSpPr/>
          <p:nvPr/>
        </p:nvSpPr>
        <p:spPr bwMode="auto">
          <a:xfrm>
            <a:off x="457200" y="1143000"/>
            <a:ext cx="11353800" cy="3200400"/>
          </a:xfrm>
          <a:prstGeom prst="cloud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Em hãy tìm kiếm và cho biết: tên nhà cung cấp dịch vụ, dung lượng miễn phí, cách tính chi phí của một trong các dịch vụ lưu trữ của Điện toán đám mây thông dụng hiện nay (như: Dropbox, Google Drive, OneDrive, Box, …)</a:t>
            </a:r>
          </a:p>
        </p:txBody>
      </p:sp>
    </p:spTree>
    <p:extLst>
      <p:ext uri="{BB962C8B-B14F-4D97-AF65-F5344CB8AC3E}">
        <p14:creationId xmlns:p14="http://schemas.microsoft.com/office/powerpoint/2010/main" val="403015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Box 15">
            <a:extLst>
              <a:ext uri="{FF2B5EF4-FFF2-40B4-BE49-F238E27FC236}">
                <a16:creationId xmlns:a16="http://schemas.microsoft.com/office/drawing/2014/main" id="{65673541-B355-4A7A-97E4-4C4D258441C8}"/>
              </a:ext>
            </a:extLst>
          </p:cNvPr>
          <p:cNvSpPr txBox="1">
            <a:spLocks noChangeArrowheads="1"/>
          </p:cNvSpPr>
          <p:nvPr/>
        </p:nvSpPr>
        <p:spPr bwMode="auto">
          <a:xfrm>
            <a:off x="533400" y="1012954"/>
            <a:ext cx="690029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spcBef>
                <a:spcPct val="50000"/>
              </a:spcBef>
              <a:buFontTx/>
              <a:buChar char="-"/>
            </a:pPr>
            <a:r>
              <a:rPr lang="en-US" altLang="en-US" sz="2800">
                <a:solidFill>
                  <a:srgbClr val="000066"/>
                </a:solidFill>
                <a:latin typeface="Times New Roman" panose="02020603050405020304" pitchFamily="18" charset="0"/>
                <a:cs typeface="Times New Roman" panose="02020603050405020304" pitchFamily="18" charset="0"/>
              </a:rPr>
              <a:t>Điện toán đám mây (Cloud Computing), mô hình cung cấp dịch vụ thông qua Internet</a:t>
            </a:r>
          </a:p>
          <a:p>
            <a:pPr marL="457200" indent="-457200" algn="just">
              <a:spcBef>
                <a:spcPct val="50000"/>
              </a:spcBef>
              <a:buFontTx/>
              <a:buChar char="-"/>
            </a:pPr>
            <a:r>
              <a:rPr lang="en-US" altLang="en-US" sz="2800">
                <a:solidFill>
                  <a:srgbClr val="000066"/>
                </a:solidFill>
                <a:latin typeface="Times New Roman" panose="02020603050405020304" pitchFamily="18" charset="0"/>
                <a:cs typeface="Times New Roman" panose="02020603050405020304" pitchFamily="18" charset="0"/>
              </a:rPr>
              <a:t>Các công ty điện toán đám mây có sẵn nguồn tài nguyên to lớn (máy chủ, đường truyền và các phần mềm mạng)</a:t>
            </a:r>
          </a:p>
          <a:p>
            <a:pPr marL="457200" indent="-457200" algn="just">
              <a:spcBef>
                <a:spcPct val="50000"/>
              </a:spcBef>
              <a:buFontTx/>
              <a:buChar char="-"/>
            </a:pPr>
            <a:r>
              <a:rPr lang="en-US" altLang="en-US" sz="2800">
                <a:solidFill>
                  <a:srgbClr val="000066"/>
                </a:solidFill>
                <a:latin typeface="Times New Roman" panose="02020603050405020304" pitchFamily="18" charset="0"/>
                <a:cs typeface="Times New Roman" panose="02020603050405020304" pitchFamily="18" charset="0"/>
              </a:rPr>
              <a:t>Dịch vụ được công ty điện toán đám mây cung cấp ngay khi có yêu cầu, với chi phí rẻ hơn, chất lượng dịch vụ cao hơn và có tính tương thích rộng hơn</a:t>
            </a:r>
          </a:p>
        </p:txBody>
      </p:sp>
      <p:pic>
        <p:nvPicPr>
          <p:cNvPr id="1026" name="Picture 2" descr="Điện toán đám mây là gì? Tất tần tật ưu điểm và nhược điểm của điện toán  đám mây.">
            <a:extLst>
              <a:ext uri="{FF2B5EF4-FFF2-40B4-BE49-F238E27FC236}">
                <a16:creationId xmlns:a16="http://schemas.microsoft.com/office/drawing/2014/main" id="{A738CDF3-E88B-401B-AE0A-4CCAFA334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209675"/>
            <a:ext cx="4602726"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40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Top 10+ dịch vụ lưu trữ đám mây miễn phí tốt nhất 2020 - BKNS.VN">
            <a:extLst>
              <a:ext uri="{FF2B5EF4-FFF2-40B4-BE49-F238E27FC236}">
                <a16:creationId xmlns:a16="http://schemas.microsoft.com/office/drawing/2014/main" id="{48EAB828-8B0E-4661-876C-E6C47C292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44" y="212364"/>
            <a:ext cx="762000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95F98F-9C78-408A-B034-5EEC7E94C321}"/>
              </a:ext>
            </a:extLst>
          </p:cNvPr>
          <p:cNvSpPr txBox="1"/>
          <p:nvPr/>
        </p:nvSpPr>
        <p:spPr>
          <a:xfrm>
            <a:off x="8241957" y="1641442"/>
            <a:ext cx="28194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Dịch vụ lưu trữ</a:t>
            </a:r>
          </a:p>
        </p:txBody>
      </p:sp>
      <p:sp>
        <p:nvSpPr>
          <p:cNvPr id="6" name="TextBox 5">
            <a:extLst>
              <a:ext uri="{FF2B5EF4-FFF2-40B4-BE49-F238E27FC236}">
                <a16:creationId xmlns:a16="http://schemas.microsoft.com/office/drawing/2014/main" id="{67208D2A-CE27-4B22-AF50-516E73186D5F}"/>
              </a:ext>
            </a:extLst>
          </p:cNvPr>
          <p:cNvSpPr txBox="1"/>
          <p:nvPr/>
        </p:nvSpPr>
        <p:spPr>
          <a:xfrm>
            <a:off x="457200" y="4396830"/>
            <a:ext cx="38100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Dịch vụ thư tín điện tử</a:t>
            </a:r>
          </a:p>
        </p:txBody>
      </p:sp>
      <p:pic>
        <p:nvPicPr>
          <p:cNvPr id="3076" name="Picture 4" descr="Top 10 nhà cung cấp dịch vụ email miễn phí tốt nhất 2021 - WEBICO BLOG">
            <a:extLst>
              <a:ext uri="{FF2B5EF4-FFF2-40B4-BE49-F238E27FC236}">
                <a16:creationId xmlns:a16="http://schemas.microsoft.com/office/drawing/2014/main" id="{A8C7D6D9-AA3E-41C2-A472-F1F4B2E00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74065"/>
            <a:ext cx="6524625" cy="3702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in)">
                                      <p:cBhvr>
                                        <p:cTn id="18"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17">
            <a:extLst>
              <a:ext uri="{FF2B5EF4-FFF2-40B4-BE49-F238E27FC236}">
                <a16:creationId xmlns:a16="http://schemas.microsoft.com/office/drawing/2014/main" id="{DC21C05F-6104-4A38-B1C7-D75AFBD58DE3}"/>
              </a:ext>
            </a:extLst>
          </p:cNvPr>
          <p:cNvSpPr>
            <a:spLocks noGrp="1" noChangeArrowheads="1"/>
          </p:cNvSpPr>
          <p:nvPr>
            <p:ph type="title"/>
          </p:nvPr>
        </p:nvSpPr>
        <p:spPr>
          <a:xfrm>
            <a:off x="457200" y="293217"/>
            <a:ext cx="8229600" cy="5381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Dịch vụ cung cấp các ứng dụng</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4098" name="Picture 2" descr="Zoom cloud meeting là gì? Cách tải và sử dụng phần mềm Zoom Meeting">
            <a:extLst>
              <a:ext uri="{FF2B5EF4-FFF2-40B4-BE49-F238E27FC236}">
                <a16:creationId xmlns:a16="http://schemas.microsoft.com/office/drawing/2014/main" id="{B3510731-85EA-48EE-8E2A-BC6D2F144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189626"/>
            <a:ext cx="4853565" cy="24790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0 tiện ích mở rộng Google Meet trên Google Chrome hỗ trợ dạy học cho giáo  viên - Sao Hải Vương">
            <a:extLst>
              <a:ext uri="{FF2B5EF4-FFF2-40B4-BE49-F238E27FC236}">
                <a16:creationId xmlns:a16="http://schemas.microsoft.com/office/drawing/2014/main" id="{83575D53-C066-4490-8756-091E345C2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30" y="1181100"/>
            <a:ext cx="4814434" cy="2705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iải Pháp Microsoft Office 365">
            <a:extLst>
              <a:ext uri="{FF2B5EF4-FFF2-40B4-BE49-F238E27FC236}">
                <a16:creationId xmlns:a16="http://schemas.microsoft.com/office/drawing/2014/main" id="{24836745-001D-49A0-8E1F-A57AED41E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1" y="4214724"/>
            <a:ext cx="5410200" cy="23500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oogle đổi tên G Suite thành Google Workspace - gói công cụ cải tiến vượt  bậc cho doanh nghiệp! | Tinh tế">
            <a:extLst>
              <a:ext uri="{FF2B5EF4-FFF2-40B4-BE49-F238E27FC236}">
                <a16:creationId xmlns:a16="http://schemas.microsoft.com/office/drawing/2014/main" id="{EDDFFF9E-FEA9-44D5-8228-B0C2E8CB4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1156086"/>
            <a:ext cx="5410200" cy="270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7">
            <a:extLst>
              <a:ext uri="{FF2B5EF4-FFF2-40B4-BE49-F238E27FC236}">
                <a16:creationId xmlns:a16="http://schemas.microsoft.com/office/drawing/2014/main" id="{5EF488F7-8458-44A9-9B04-24D9F091D851}"/>
              </a:ext>
            </a:extLst>
          </p:cNvPr>
          <p:cNvSpPr>
            <a:spLocks noGrp="1" noChangeArrowheads="1"/>
          </p:cNvSpPr>
          <p:nvPr>
            <p:ph type="title"/>
          </p:nvPr>
        </p:nvSpPr>
        <p:spPr>
          <a:xfrm>
            <a:off x="133350" y="200811"/>
            <a:ext cx="9906000" cy="647521"/>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3600" b="1">
                <a:solidFill>
                  <a:srgbClr val="000066"/>
                </a:solidFill>
                <a:latin typeface="Times New Roman" panose="02020603050405020304" pitchFamily="18" charset="0"/>
                <a:cs typeface="Times New Roman" panose="02020603050405020304" pitchFamily="18" charset="0"/>
              </a:rPr>
              <a:t>Dịch vụ cung cấp máy chủ, dịch vụ Web Hosting</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5122" name="Picture 2" descr="Viettel IDC - Home | Facebook">
            <a:extLst>
              <a:ext uri="{FF2B5EF4-FFF2-40B4-BE49-F238E27FC236}">
                <a16:creationId xmlns:a16="http://schemas.microsoft.com/office/drawing/2014/main" id="{D6516FD0-54E9-4852-8AA4-3AB7CCF15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MC Logo, image, download logo | LogoWiki.net">
            <a:extLst>
              <a:ext uri="{FF2B5EF4-FFF2-40B4-BE49-F238E27FC236}">
                <a16:creationId xmlns:a16="http://schemas.microsoft.com/office/drawing/2014/main" id="{A5ADA91C-6EDD-48BE-BED4-066D9BAF2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85875"/>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ông ty cổ phần FPT">
            <a:extLst>
              <a:ext uri="{FF2B5EF4-FFF2-40B4-BE49-F238E27FC236}">
                <a16:creationId xmlns:a16="http://schemas.microsoft.com/office/drawing/2014/main" id="{22D91BE7-838D-4A65-9744-5E393825C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143" y="1285875"/>
            <a:ext cx="3667657"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IGISTAR - Home | Facebook">
            <a:extLst>
              <a:ext uri="{FF2B5EF4-FFF2-40B4-BE49-F238E27FC236}">
                <a16:creationId xmlns:a16="http://schemas.microsoft.com/office/drawing/2014/main" id="{1241F652-5398-4C1D-85CA-76B4884A2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43374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Đánh giá chất lượng HOSTVN. HOSTVN có tốt không? - Mã giảm giá hosting">
            <a:extLst>
              <a:ext uri="{FF2B5EF4-FFF2-40B4-BE49-F238E27FC236}">
                <a16:creationId xmlns:a16="http://schemas.microsoft.com/office/drawing/2014/main" id="{758A166E-71D7-415D-8A1C-045B428BF0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4655" y="4476750"/>
            <a:ext cx="2190749" cy="219074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ông ty Mắt Bão (@Congty_MatBao) / Twitter">
            <a:extLst>
              <a:ext uri="{FF2B5EF4-FFF2-40B4-BE49-F238E27FC236}">
                <a16:creationId xmlns:a16="http://schemas.microsoft.com/office/drawing/2014/main" id="{F9EC2558-E449-46D0-859C-AF9DE5A4DE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43373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ịch vụ thuê máy chủ Cloud server, Thuê máy chủ giá rẻ">
            <a:extLst>
              <a:ext uri="{FF2B5EF4-FFF2-40B4-BE49-F238E27FC236}">
                <a16:creationId xmlns:a16="http://schemas.microsoft.com/office/drawing/2014/main" id="{A9964E14-C990-4C74-A9E4-4B817ED86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4678" y="4384075"/>
            <a:ext cx="250507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7">
            <a:extLst>
              <a:ext uri="{FF2B5EF4-FFF2-40B4-BE49-F238E27FC236}">
                <a16:creationId xmlns:a16="http://schemas.microsoft.com/office/drawing/2014/main" id="{851F579F-BC5F-42C0-AE66-44285D813FC9}"/>
              </a:ext>
            </a:extLst>
          </p:cNvPr>
          <p:cNvSpPr>
            <a:spLocks noGrp="1" noChangeArrowheads="1"/>
          </p:cNvSpPr>
          <p:nvPr>
            <p:ph type="title"/>
          </p:nvPr>
        </p:nvSpPr>
        <p:spPr>
          <a:xfrm>
            <a:off x="349865" y="179388"/>
            <a:ext cx="8229600" cy="663576"/>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3. Internet vạn vật</a:t>
            </a:r>
            <a:endParaRPr lang="en-AU" altLang="en-US" sz="3600" b="1">
              <a:solidFill>
                <a:srgbClr val="000066"/>
              </a:solidFill>
              <a:latin typeface="Times New Roman" panose="02020603050405020304" pitchFamily="18" charset="0"/>
              <a:cs typeface="Times New Roman" panose="02020603050405020304" pitchFamily="18" charset="0"/>
            </a:endParaRPr>
          </a:p>
        </p:txBody>
      </p:sp>
      <p:sp>
        <p:nvSpPr>
          <p:cNvPr id="20495" name="Text Box 15">
            <a:extLst>
              <a:ext uri="{FF2B5EF4-FFF2-40B4-BE49-F238E27FC236}">
                <a16:creationId xmlns:a16="http://schemas.microsoft.com/office/drawing/2014/main" id="{45CB197C-8F7A-420D-953A-871856D962FF}"/>
              </a:ext>
            </a:extLst>
          </p:cNvPr>
          <p:cNvSpPr txBox="1">
            <a:spLocks noChangeArrowheads="1"/>
          </p:cNvSpPr>
          <p:nvPr/>
        </p:nvSpPr>
        <p:spPr bwMode="auto">
          <a:xfrm>
            <a:off x="618416" y="954477"/>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a) Giao thông thông minh</a:t>
            </a:r>
          </a:p>
        </p:txBody>
      </p:sp>
      <p:pic>
        <p:nvPicPr>
          <p:cNvPr id="3" name="Picture 2">
            <a:extLst>
              <a:ext uri="{FF2B5EF4-FFF2-40B4-BE49-F238E27FC236}">
                <a16:creationId xmlns:a16="http://schemas.microsoft.com/office/drawing/2014/main" id="{145917D4-C146-41DE-9310-426677144AB1}"/>
              </a:ext>
            </a:extLst>
          </p:cNvPr>
          <p:cNvPicPr>
            <a:picLocks noChangeAspect="1"/>
          </p:cNvPicPr>
          <p:nvPr/>
        </p:nvPicPr>
        <p:blipFill rotWithShape="1">
          <a:blip r:embed="rId2"/>
          <a:srcRect l="60000" t="54447" b="33325"/>
          <a:stretch/>
        </p:blipFill>
        <p:spPr>
          <a:xfrm>
            <a:off x="990600" y="2286000"/>
            <a:ext cx="10196945"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blinds(horizontal)">
                                      <p:cBhvr>
                                        <p:cTn id="7"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ệ thống giao thông thông minh ITS và những lợi ích thiết thực">
            <a:extLst>
              <a:ext uri="{FF2B5EF4-FFF2-40B4-BE49-F238E27FC236}">
                <a16:creationId xmlns:a16="http://schemas.microsoft.com/office/drawing/2014/main" id="{3B574740-636C-453E-AFD8-7E92CF54F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4883"/>
            <a:ext cx="6611280" cy="36599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olkswagen hợp tác cùng Siemens phát triển ngã tư thông minh | Welovecar.vn">
            <a:extLst>
              <a:ext uri="{FF2B5EF4-FFF2-40B4-BE49-F238E27FC236}">
                <a16:creationId xmlns:a16="http://schemas.microsoft.com/office/drawing/2014/main" id="{540C3910-50CD-4EE9-B897-7570AC5B4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428103"/>
            <a:ext cx="6243719" cy="3900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17">
            <a:extLst>
              <a:ext uri="{FF2B5EF4-FFF2-40B4-BE49-F238E27FC236}">
                <a16:creationId xmlns:a16="http://schemas.microsoft.com/office/drawing/2014/main" id="{E624C018-BEB9-40BF-B6EF-FF712F685BFD}"/>
              </a:ext>
            </a:extLst>
          </p:cNvPr>
          <p:cNvSpPr>
            <a:spLocks noGrp="1" noChangeArrowheads="1"/>
          </p:cNvSpPr>
          <p:nvPr>
            <p:ph type="title"/>
          </p:nvPr>
        </p:nvSpPr>
        <p:spPr>
          <a:xfrm>
            <a:off x="365125" y="211072"/>
            <a:ext cx="8229600" cy="619879"/>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eaLnBrk="1" hangingPunct="1"/>
            <a:r>
              <a:rPr lang="en-US" altLang="en-US" sz="3200" b="1">
                <a:solidFill>
                  <a:srgbClr val="000066"/>
                </a:solidFill>
                <a:latin typeface="Times New Roman" panose="02020603050405020304" pitchFamily="18" charset="0"/>
                <a:cs typeface="Times New Roman" panose="02020603050405020304" pitchFamily="18" charset="0"/>
              </a:rPr>
              <a:t>b) Nhà thông minh</a:t>
            </a:r>
            <a:endParaRPr lang="en-AU" altLang="en-US" sz="3200" b="1">
              <a:solidFill>
                <a:srgbClr val="000066"/>
              </a:solidFill>
              <a:latin typeface="Times New Roman" panose="02020603050405020304" pitchFamily="18" charset="0"/>
              <a:cs typeface="Times New Roman" panose="02020603050405020304" pitchFamily="18" charset="0"/>
            </a:endParaRPr>
          </a:p>
        </p:txBody>
      </p:sp>
      <p:pic>
        <p:nvPicPr>
          <p:cNvPr id="7170" name="Picture 2" descr="5 điều cần biết khi chọn giải pháp thông minh cho căn nhà - VnExpress Kinh  doanh">
            <a:extLst>
              <a:ext uri="{FF2B5EF4-FFF2-40B4-BE49-F238E27FC236}">
                <a16:creationId xmlns:a16="http://schemas.microsoft.com/office/drawing/2014/main" id="{FB8E5FCB-840F-4B28-B67E-646885BA967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5125" y="1066800"/>
            <a:ext cx="6472767" cy="4191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hà Thông Minh (Smart Home) Là Gì? | Công Ty CP iFuture">
            <a:extLst>
              <a:ext uri="{FF2B5EF4-FFF2-40B4-BE49-F238E27FC236}">
                <a16:creationId xmlns:a16="http://schemas.microsoft.com/office/drawing/2014/main" id="{757B0257-AA65-4FA2-B5F1-18F1FC16F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5999"/>
            <a:ext cx="6278632" cy="43609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8963D-ED2F-4901-807A-44A6D605098B}"/>
              </a:ext>
            </a:extLst>
          </p:cNvPr>
          <p:cNvPicPr>
            <a:picLocks noChangeAspect="1"/>
          </p:cNvPicPr>
          <p:nvPr/>
        </p:nvPicPr>
        <p:blipFill rotWithShape="1">
          <a:blip r:embed="rId2"/>
          <a:srcRect l="57500" t="42219" r="1875" b="42218"/>
          <a:stretch/>
        </p:blipFill>
        <p:spPr>
          <a:xfrm>
            <a:off x="1319893" y="1524000"/>
            <a:ext cx="9552214" cy="2057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1447800" y="269477"/>
            <a:ext cx="8243887" cy="532209"/>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609600" y="1600201"/>
            <a:ext cx="6858000" cy="44561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lnSpcReduction="20000"/>
          </a:bodyPr>
          <a:lstStyle/>
          <a:p>
            <a:pPr marL="0" indent="0" algn="just" defTabSz="514350" eaLnBrk="1" hangingPunct="1">
              <a:spcBef>
                <a:spcPts val="450"/>
              </a:spcBef>
              <a:spcAft>
                <a:spcPts val="450"/>
              </a:spcAft>
              <a:buNone/>
            </a:pPr>
            <a:r>
              <a:rPr lang="en-US" sz="2800" b="1" kern="1200">
                <a:solidFill>
                  <a:srgbClr val="008000"/>
                </a:solidFill>
                <a:latin typeface="Times New Roman" panose="02020603050405020304" pitchFamily="18" charset="0"/>
                <a:cs typeface="Times New Roman" panose="02020603050405020304" pitchFamily="18" charset="0"/>
              </a:rPr>
              <a:t>Câu 2: </a:t>
            </a:r>
            <a:r>
              <a:rPr lang="en-US" sz="2800" kern="1200">
                <a:solidFill>
                  <a:srgbClr val="000000"/>
                </a:solidFill>
                <a:latin typeface="Times New Roman" panose="02020603050405020304" pitchFamily="18" charset="0"/>
                <a:cs typeface="Times New Roman" panose="02020603050405020304" pitchFamily="18" charset="0"/>
              </a:rPr>
              <a:t>Trước kia một dịch vụ văn bản hoặc lời nói từ một ngôn ngữ này sang một ngôn ngữ khác là điều khó khăn. Ngày nay, với sự giúp đỡ của phần mềm dịch tự động có thể dễ dàng thực hiện việc đó. Em xếp phần mềm đó vào nhóm nào sau đây?</a:t>
            </a:r>
          </a:p>
          <a:p>
            <a:pPr marL="0" indent="0" algn="just" defTabSz="514350" eaLnBrk="1" hangingPunct="1">
              <a:spcBef>
                <a:spcPts val="450"/>
              </a:spcBef>
              <a:spcAft>
                <a:spcPts val="450"/>
              </a:spcAft>
              <a:buNone/>
            </a:pPr>
            <a:r>
              <a:rPr lang="en-US" sz="2800" kern="1200">
                <a:solidFill>
                  <a:srgbClr val="000000"/>
                </a:solidFill>
                <a:latin typeface="Times New Roman" panose="02020603050405020304" pitchFamily="18" charset="0"/>
                <a:cs typeface="Times New Roman" panose="02020603050405020304" pitchFamily="18" charset="0"/>
              </a:rPr>
              <a:t>A. Nâng cao chất lượng cuộc sống</a:t>
            </a:r>
          </a:p>
          <a:p>
            <a:pPr marL="0" indent="0" algn="just" defTabSz="514350" eaLnBrk="1" hangingPunct="1">
              <a:spcBef>
                <a:spcPts val="450"/>
              </a:spcBef>
              <a:spcAft>
                <a:spcPts val="450"/>
              </a:spcAft>
              <a:buNone/>
            </a:pPr>
            <a:r>
              <a:rPr lang="en-US" sz="2800" kern="1200">
                <a:solidFill>
                  <a:srgbClr val="000000"/>
                </a:solidFill>
                <a:latin typeface="Times New Roman" panose="02020603050405020304" pitchFamily="18" charset="0"/>
                <a:cs typeface="Times New Roman" panose="02020603050405020304" pitchFamily="18" charset="0"/>
              </a:rPr>
              <a:t>B. Mở rộng phương thức làm việc và nâng cao chất lượng công việc</a:t>
            </a:r>
          </a:p>
          <a:p>
            <a:pPr marL="0" indent="0" algn="just" defTabSz="514350" eaLnBrk="1" hangingPunct="1">
              <a:spcBef>
                <a:spcPts val="450"/>
              </a:spcBef>
              <a:spcAft>
                <a:spcPts val="450"/>
              </a:spcAft>
              <a:buNone/>
            </a:pPr>
            <a:r>
              <a:rPr lang="en-US" sz="2800" kern="1200">
                <a:solidFill>
                  <a:srgbClr val="000000"/>
                </a:solidFill>
                <a:latin typeface="Times New Roman" panose="02020603050405020304" pitchFamily="18" charset="0"/>
                <a:cs typeface="Times New Roman" panose="02020603050405020304" pitchFamily="18" charset="0"/>
              </a:rPr>
              <a:t>C. Mở rộng phương thức học tập</a:t>
            </a:r>
          </a:p>
          <a:p>
            <a:pPr marL="0" indent="0" algn="just" defTabSz="514350" eaLnBrk="1" hangingPunct="1">
              <a:spcBef>
                <a:spcPts val="450"/>
              </a:spcBef>
              <a:spcAft>
                <a:spcPts val="450"/>
              </a:spcAft>
              <a:buNone/>
            </a:pPr>
            <a:r>
              <a:rPr lang="en-US" sz="2800" kern="1200">
                <a:solidFill>
                  <a:srgbClr val="000000"/>
                </a:solidFill>
                <a:latin typeface="Times New Roman" panose="02020603050405020304" pitchFamily="18" charset="0"/>
                <a:cs typeface="Times New Roman" panose="02020603050405020304" pitchFamily="18" charset="0"/>
              </a:rPr>
              <a:t>D. Không thuộc nhóm nào</a:t>
            </a:r>
          </a:p>
        </p:txBody>
      </p:sp>
      <p:sp>
        <p:nvSpPr>
          <p:cNvPr id="4" name="Oval 3">
            <a:extLst>
              <a:ext uri="{FF2B5EF4-FFF2-40B4-BE49-F238E27FC236}">
                <a16:creationId xmlns:a16="http://schemas.microsoft.com/office/drawing/2014/main" id="{E9F39709-9954-454B-8C60-693FB9DE8E18}"/>
              </a:ext>
            </a:extLst>
          </p:cNvPr>
          <p:cNvSpPr/>
          <p:nvPr/>
        </p:nvSpPr>
        <p:spPr>
          <a:xfrm>
            <a:off x="584886" y="4787245"/>
            <a:ext cx="4572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Verdana"/>
            </a:endParaRPr>
          </a:p>
        </p:txBody>
      </p:sp>
      <p:pic>
        <p:nvPicPr>
          <p:cNvPr id="6" name="Picture 5">
            <a:extLst>
              <a:ext uri="{FF2B5EF4-FFF2-40B4-BE49-F238E27FC236}">
                <a16:creationId xmlns:a16="http://schemas.microsoft.com/office/drawing/2014/main" id="{9465F1A6-9727-478A-8BEF-13E31EDD76EC}"/>
              </a:ext>
            </a:extLst>
          </p:cNvPr>
          <p:cNvPicPr>
            <a:picLocks noChangeAspect="1"/>
          </p:cNvPicPr>
          <p:nvPr/>
        </p:nvPicPr>
        <p:blipFill rotWithShape="1">
          <a:blip r:embed="rId2"/>
          <a:srcRect b="-24"/>
          <a:stretch/>
        </p:blipFill>
        <p:spPr>
          <a:xfrm>
            <a:off x="8229600" y="801686"/>
            <a:ext cx="3746650" cy="5636619"/>
          </a:xfrm>
          <a:prstGeom prst="rect">
            <a:avLst/>
          </a:prstGeom>
        </p:spPr>
      </p:pic>
    </p:spTree>
    <p:extLst>
      <p:ext uri="{BB962C8B-B14F-4D97-AF65-F5344CB8AC3E}">
        <p14:creationId xmlns:p14="http://schemas.microsoft.com/office/powerpoint/2010/main" val="30280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8EF0786A-4E3E-41A1-9BA1-C7DA42CAD15C}"/>
              </a:ext>
            </a:extLst>
          </p:cNvPr>
          <p:cNvSpPr>
            <a:spLocks noGrp="1" noChangeArrowheads="1"/>
          </p:cNvSpPr>
          <p:nvPr>
            <p:ph type="title"/>
          </p:nvPr>
        </p:nvSpPr>
        <p:spPr>
          <a:xfrm>
            <a:off x="350838" y="228600"/>
            <a:ext cx="8229600" cy="609599"/>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c) Nông nghiệp thông minh</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8194" name="Picture 2" descr="Ứng dụng công nghệ thông tin trong canh tác nông... | HỆ THỜI SỰ CHÍNH TRỊ  TỔNG HỢP - VOV1">
            <a:extLst>
              <a:ext uri="{FF2B5EF4-FFF2-40B4-BE49-F238E27FC236}">
                <a16:creationId xmlns:a16="http://schemas.microsoft.com/office/drawing/2014/main" id="{2AD4D3EC-3330-4196-AB23-77A3C784C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295400"/>
            <a:ext cx="5994702" cy="37766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ính tự động hóa trong các mô hình nông nghiệp thông mình - Vườn thông minh">
            <a:extLst>
              <a:ext uri="{FF2B5EF4-FFF2-40B4-BE49-F238E27FC236}">
                <a16:creationId xmlns:a16="http://schemas.microsoft.com/office/drawing/2014/main" id="{00A28839-7A3A-4BB4-8F14-823035CDC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3183820"/>
            <a:ext cx="6248400" cy="3513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8EF0786A-4E3E-41A1-9BA1-C7DA42CAD15C}"/>
              </a:ext>
            </a:extLst>
          </p:cNvPr>
          <p:cNvSpPr>
            <a:spLocks noGrp="1" noChangeArrowheads="1"/>
          </p:cNvSpPr>
          <p:nvPr>
            <p:ph type="title"/>
          </p:nvPr>
        </p:nvSpPr>
        <p:spPr>
          <a:xfrm>
            <a:off x="350838" y="228600"/>
            <a:ext cx="8229600" cy="609599"/>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d) Y tế thông minh</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9218" name="Picture 2" descr="Sắm đồng hồ thông minh tặng cha: Có theo dõi sức khỏe, nhịp tim,...">
            <a:extLst>
              <a:ext uri="{FF2B5EF4-FFF2-40B4-BE49-F238E27FC236}">
                <a16:creationId xmlns:a16="http://schemas.microsoft.com/office/drawing/2014/main" id="{2E2B4401-DAD4-407A-BD3B-F8BB46769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71" y="1011451"/>
            <a:ext cx="5817974" cy="32289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ệ thống theo dõi đường huyết liên tục hoạt động như thế nào? - Y Học Cộng  Đồng">
            <a:extLst>
              <a:ext uri="{FF2B5EF4-FFF2-40B4-BE49-F238E27FC236}">
                <a16:creationId xmlns:a16="http://schemas.microsoft.com/office/drawing/2014/main" id="{019CD152-2EFA-4BE3-AAB8-5B3E9A9C4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429000"/>
            <a:ext cx="5283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795C23-B6A1-4B73-A753-578497AB296E}"/>
              </a:ext>
            </a:extLst>
          </p:cNvPr>
          <p:cNvSpPr txBox="1"/>
          <p:nvPr/>
        </p:nvSpPr>
        <p:spPr>
          <a:xfrm>
            <a:off x="7648832" y="5059003"/>
            <a:ext cx="4572000"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Luôn theo dõi đường huyết bằng cảm biến</a:t>
            </a:r>
          </a:p>
        </p:txBody>
      </p:sp>
      <p:pic>
        <p:nvPicPr>
          <p:cNvPr id="9222" name="Picture 6" descr="Máy đo đường huyết Freestyle Libre Abbott không cần lấy máu">
            <a:extLst>
              <a:ext uri="{FF2B5EF4-FFF2-40B4-BE49-F238E27FC236}">
                <a16:creationId xmlns:a16="http://schemas.microsoft.com/office/drawing/2014/main" id="{01DB0F45-D893-4374-8865-C88DE2163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01827"/>
            <a:ext cx="467836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7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8EF0786A-4E3E-41A1-9BA1-C7DA42CAD15C}"/>
              </a:ext>
            </a:extLst>
          </p:cNvPr>
          <p:cNvSpPr>
            <a:spLocks noGrp="1" noChangeArrowheads="1"/>
          </p:cNvSpPr>
          <p:nvPr>
            <p:ph type="title"/>
          </p:nvPr>
        </p:nvSpPr>
        <p:spPr>
          <a:xfrm>
            <a:off x="350838" y="228600"/>
            <a:ext cx="8229600" cy="609599"/>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e) Khái niệm Internet vạn vật</a:t>
            </a:r>
            <a:endParaRPr lang="en-AU" altLang="en-US" sz="3600" b="1">
              <a:solidFill>
                <a:srgbClr val="000066"/>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3795C23-B6A1-4B73-A753-578497AB296E}"/>
              </a:ext>
            </a:extLst>
          </p:cNvPr>
          <p:cNvSpPr txBox="1"/>
          <p:nvPr/>
        </p:nvSpPr>
        <p:spPr>
          <a:xfrm>
            <a:off x="336422" y="1143000"/>
            <a:ext cx="11398378" cy="4585871"/>
          </a:xfrm>
          <a:prstGeom prst="rect">
            <a:avLst/>
          </a:prstGeom>
          <a:noFill/>
        </p:spPr>
        <p:txBody>
          <a:bodyPr wrap="square" rtlCol="0">
            <a:spAutoFit/>
          </a:bodyPr>
          <a:lstStyle/>
          <a:p>
            <a:pPr marL="457200" indent="-457200" algn="just">
              <a:spcBef>
                <a:spcPts val="1200"/>
              </a:spcBef>
              <a:spcAft>
                <a:spcPts val="1200"/>
              </a:spcAft>
              <a:buFontTx/>
              <a:buChar char="-"/>
            </a:pPr>
            <a:r>
              <a:rPr lang="en-US" sz="2800">
                <a:latin typeface="Times New Roman" panose="02020603050405020304" pitchFamily="18" charset="0"/>
                <a:cs typeface="Times New Roman" panose="02020603050405020304" pitchFamily="18" charset="0"/>
              </a:rPr>
              <a:t>Các thiết bị thông minh và nhiều hệ thống tiến tiến khác đều được xây dựng trên cơ sở của IoT.</a:t>
            </a:r>
          </a:p>
          <a:p>
            <a:pPr marL="457200" indent="-457200" algn="just">
              <a:spcBef>
                <a:spcPts val="1200"/>
              </a:spcBef>
              <a:spcAft>
                <a:spcPts val="1200"/>
              </a:spcAft>
              <a:buFontTx/>
              <a:buChar char="-"/>
            </a:pPr>
            <a:r>
              <a:rPr lang="en-US" sz="2800">
                <a:latin typeface="Times New Roman" panose="02020603050405020304" pitchFamily="18" charset="0"/>
                <a:cs typeface="Times New Roman" panose="02020603050405020304" pitchFamily="18" charset="0"/>
              </a:rPr>
              <a:t>IoT: hệ thống liên mạng bao gồm các phương tiện và vật dụng, các thiết bị thông minh. Các thiết bị đó được gắn các cảm biến, được cài đặt phần mềm chuyên dụng giúp chúng có thể tự động kết nối, thu thập và trao đổi dữ liệu trên cơ sở hạ tầng Internet mà không nhất thiết phải có sự tương tác trực tiếp giữa con người với con người hay con người với máy tính.</a:t>
            </a: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=&gt; IoT tạo ra một cuộc cách mạng công nghệ đang tác động, làm thay đổi cuộc sống và công việc của con người</a:t>
            </a:r>
          </a:p>
        </p:txBody>
      </p:sp>
    </p:spTree>
    <p:extLst>
      <p:ext uri="{BB962C8B-B14F-4D97-AF65-F5344CB8AC3E}">
        <p14:creationId xmlns:p14="http://schemas.microsoft.com/office/powerpoint/2010/main" val="344193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D591F3F-1A2E-4330-9B18-97389B450CD7}"/>
              </a:ext>
            </a:extLst>
          </p:cNvPr>
          <p:cNvSpPr>
            <a:spLocks noGrp="1" noChangeArrowheads="1"/>
          </p:cNvSpPr>
          <p:nvPr>
            <p:ph type="title" idx="4294967295"/>
          </p:nvPr>
        </p:nvSpPr>
        <p:spPr>
          <a:xfrm>
            <a:off x="762000" y="304800"/>
            <a:ext cx="10972800" cy="792162"/>
          </a:xfrm>
        </p:spPr>
        <p:txBody>
          <a:bodyPr/>
          <a:lstStyle/>
          <a:p>
            <a:pPr algn="ctr" eaLnBrk="1" hangingPunct="1">
              <a:defRPr/>
            </a:pPr>
            <a:r>
              <a:rPr lang="en-US" altLang="en-US" sz="3600" b="1">
                <a:solidFill>
                  <a:srgbClr val="000066"/>
                </a:solidFill>
                <a:latin typeface="Times New Roman" panose="02020603050405020304" pitchFamily="18" charset="0"/>
                <a:cs typeface="Times New Roman" panose="02020603050405020304" pitchFamily="18" charset="0"/>
              </a:rPr>
              <a:t>Tóm tắt bài học</a:t>
            </a:r>
            <a:endParaRPr lang="en-AU" altLang="en-US" sz="3600" b="1">
              <a:solidFill>
                <a:srgbClr val="000066"/>
              </a:solidFill>
              <a:latin typeface="Times New Roman" panose="02020603050405020304" pitchFamily="18" charset="0"/>
              <a:cs typeface="Times New Roman" panose="02020603050405020304" pitchFamily="18" charset="0"/>
            </a:endParaRPr>
          </a:p>
        </p:txBody>
      </p:sp>
      <p:sp>
        <p:nvSpPr>
          <p:cNvPr id="2" name="Text Box 10">
            <a:extLst>
              <a:ext uri="{FF2B5EF4-FFF2-40B4-BE49-F238E27FC236}">
                <a16:creationId xmlns:a16="http://schemas.microsoft.com/office/drawing/2014/main" id="{3FE00AF7-067E-4DD9-A616-6E86740B4AFD}"/>
              </a:ext>
            </a:extLst>
          </p:cNvPr>
          <p:cNvSpPr txBox="1">
            <a:spLocks noChangeArrowheads="1"/>
          </p:cNvSpPr>
          <p:nvPr/>
        </p:nvSpPr>
        <p:spPr bwMode="auto">
          <a:xfrm>
            <a:off x="952500" y="1788551"/>
            <a:ext cx="10287000"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eaLnBrk="1" hangingPunct="1">
              <a:spcBef>
                <a:spcPts val="600"/>
              </a:spcBef>
              <a:spcAft>
                <a:spcPts val="600"/>
              </a:spcAft>
              <a:buClr>
                <a:schemeClr val="hlink"/>
              </a:buClr>
              <a:buFontTx/>
              <a:buChar char="-"/>
            </a:pPr>
            <a:r>
              <a:rPr lang="en-US" altLang="en-US" sz="2800">
                <a:solidFill>
                  <a:srgbClr val="7030A0"/>
                </a:solidFill>
                <a:latin typeface="Times New Roman" panose="02020603050405020304" pitchFamily="18" charset="0"/>
                <a:cs typeface="Times New Roman" panose="02020603050405020304" pitchFamily="18" charset="0"/>
              </a:rPr>
              <a:t>Mạng LAN chỉ kết nối những máy tính trong phạm vi một cơ quan hoặc gia đình, còn Internet là mạng toàn cầu. Mạng LAN thường kết nối với Internet nhưng không phụ thuộc hoàn toàn vào Internet</a:t>
            </a:r>
          </a:p>
          <a:p>
            <a:pPr marL="457200" indent="-457200" algn="just" eaLnBrk="1" hangingPunct="1">
              <a:spcBef>
                <a:spcPts val="600"/>
              </a:spcBef>
              <a:spcAft>
                <a:spcPts val="600"/>
              </a:spcAft>
              <a:buClr>
                <a:schemeClr val="hlink"/>
              </a:buClr>
              <a:buFontTx/>
              <a:buChar char="-"/>
            </a:pPr>
            <a:r>
              <a:rPr lang="en-US" altLang="en-US" sz="2800">
                <a:solidFill>
                  <a:srgbClr val="7030A0"/>
                </a:solidFill>
                <a:latin typeface="Times New Roman" panose="02020603050405020304" pitchFamily="18" charset="0"/>
                <a:cs typeface="Times New Roman" panose="02020603050405020304" pitchFamily="18" charset="0"/>
              </a:rPr>
              <a:t>Điện toán đám mây cung cấp những dịch vụ tốt và rẻ</a:t>
            </a:r>
          </a:p>
          <a:p>
            <a:pPr marL="457200" indent="-457200" algn="just" eaLnBrk="1" hangingPunct="1">
              <a:spcBef>
                <a:spcPts val="600"/>
              </a:spcBef>
              <a:spcAft>
                <a:spcPts val="600"/>
              </a:spcAft>
              <a:buClr>
                <a:schemeClr val="hlink"/>
              </a:buClr>
              <a:buFontTx/>
              <a:buChar char="-"/>
            </a:pPr>
            <a:r>
              <a:rPr lang="en-US" altLang="en-US" sz="2800">
                <a:solidFill>
                  <a:srgbClr val="7030A0"/>
                </a:solidFill>
                <a:latin typeface="Times New Roman" panose="02020603050405020304" pitchFamily="18" charset="0"/>
                <a:cs typeface="Times New Roman" panose="02020603050405020304" pitchFamily="18" charset="0"/>
              </a:rPr>
              <a:t>Internet vạn vật là hệ thống bao gồm các thiết bị thông minh có gắn cảm biến kết nối mạng (chủ yếu là mạng Internet), có khả năng thu thập dữ liệu và kết nối với nhau để phối hợp hoạt động</a:t>
            </a:r>
          </a:p>
        </p:txBody>
      </p:sp>
    </p:spTree>
    <p:extLst>
      <p:ext uri="{BB962C8B-B14F-4D97-AF65-F5344CB8AC3E}">
        <p14:creationId xmlns:p14="http://schemas.microsoft.com/office/powerpoint/2010/main" val="4216266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8" name="Picture 24">
            <a:extLst>
              <a:ext uri="{FF2B5EF4-FFF2-40B4-BE49-F238E27FC236}">
                <a16:creationId xmlns:a16="http://schemas.microsoft.com/office/drawing/2014/main" id="{6B0B03ED-1548-4E35-A53E-1EBEF1CBE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4468812"/>
            <a:ext cx="23622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a:extLst>
              <a:ext uri="{FF2B5EF4-FFF2-40B4-BE49-F238E27FC236}">
                <a16:creationId xmlns:a16="http://schemas.microsoft.com/office/drawing/2014/main" id="{BFA627A2-E492-4FA3-9FA5-F192ED766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6" y="4462462"/>
            <a:ext cx="2085975" cy="10826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a:extLst>
              <a:ext uri="{FF2B5EF4-FFF2-40B4-BE49-F238E27FC236}">
                <a16:creationId xmlns:a16="http://schemas.microsoft.com/office/drawing/2014/main" id="{FA6E5FCE-DB0D-4DA3-942E-321A81024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6" y="4441825"/>
            <a:ext cx="23082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a:extLst>
              <a:ext uri="{FF2B5EF4-FFF2-40B4-BE49-F238E27FC236}">
                <a16:creationId xmlns:a16="http://schemas.microsoft.com/office/drawing/2014/main" id="{80364278-8CFE-48B2-AB33-3EB66283E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5" y="4375150"/>
            <a:ext cx="2233612" cy="39052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a:extLst>
              <a:ext uri="{FF2B5EF4-FFF2-40B4-BE49-F238E27FC236}">
                <a16:creationId xmlns:a16="http://schemas.microsoft.com/office/drawing/2014/main" id="{89748AD5-7EB4-4FBE-B1E1-C73D36B944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038" y="4024312"/>
            <a:ext cx="2200275" cy="631825"/>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a:extLst>
              <a:ext uri="{FF2B5EF4-FFF2-40B4-BE49-F238E27FC236}">
                <a16:creationId xmlns:a16="http://schemas.microsoft.com/office/drawing/2014/main" id="{1FADFD77-D461-447F-B804-867C5AE0CF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12" y="2746374"/>
            <a:ext cx="3168650" cy="201136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a:extLst>
              <a:ext uri="{FF2B5EF4-FFF2-40B4-BE49-F238E27FC236}">
                <a16:creationId xmlns:a16="http://schemas.microsoft.com/office/drawing/2014/main" id="{DEFF9636-7C75-40BA-813B-1B8413EBF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9025" y="3149599"/>
            <a:ext cx="372745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a:extLst>
              <a:ext uri="{FF2B5EF4-FFF2-40B4-BE49-F238E27FC236}">
                <a16:creationId xmlns:a16="http://schemas.microsoft.com/office/drawing/2014/main" id="{BC1D2EB2-2928-459E-831E-7EE2C1A0EC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4887" y="3095625"/>
            <a:ext cx="1682750" cy="841375"/>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a:extLst>
              <a:ext uri="{FF2B5EF4-FFF2-40B4-BE49-F238E27FC236}">
                <a16:creationId xmlns:a16="http://schemas.microsoft.com/office/drawing/2014/main" id="{7A8DC455-68FC-4E62-9356-EAD75FF5D0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24888" y="3082924"/>
            <a:ext cx="1782763" cy="54451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a:extLst>
              <a:ext uri="{FF2B5EF4-FFF2-40B4-BE49-F238E27FC236}">
                <a16:creationId xmlns:a16="http://schemas.microsoft.com/office/drawing/2014/main" id="{4817D01A-CB0F-45F2-8031-B14EF913E5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24887" y="2989261"/>
            <a:ext cx="16017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a:extLst>
              <a:ext uri="{FF2B5EF4-FFF2-40B4-BE49-F238E27FC236}">
                <a16:creationId xmlns:a16="http://schemas.microsoft.com/office/drawing/2014/main" id="{0444DF08-B93F-423D-ABFA-EF954A69F1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97900" y="2632074"/>
            <a:ext cx="18161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8AC34151-9280-4414-B2AF-9D3A3D8CE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69026" y="2914649"/>
            <a:ext cx="26241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FF6339EC-EFC5-40A4-BD64-E9CE320C51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2037" y="2524125"/>
            <a:ext cx="21526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BEA8C2A4-1696-4AE9-ABCA-24C94E179E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9338" y="2154237"/>
            <a:ext cx="1965325" cy="121761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2A4C5F50-9AB1-413C-BB0E-A589818005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3612" y="2740025"/>
            <a:ext cx="4205288" cy="7334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08B0651C-F659-4609-99EF-45BB79487E9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80100" y="1574800"/>
            <a:ext cx="2139950" cy="59213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4A095FB6-139E-465D-8967-E0EC89E72C3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80100" y="1400175"/>
            <a:ext cx="1998662" cy="390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AB9E6BAB-C336-458F-8563-8B9E354336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7400" y="990600"/>
            <a:ext cx="2139950" cy="80803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C57925B6-7B93-4B44-823F-05E61ECC2EC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40412" y="700087"/>
            <a:ext cx="1466850" cy="10906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10B989EC-6562-401C-8967-49580F879E7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33613" y="1400174"/>
            <a:ext cx="3922713" cy="177006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49EB9E61-69DC-4401-9D7A-05F2CDAF637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77937" y="2430462"/>
            <a:ext cx="2274888" cy="108267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
            <a:extLst>
              <a:ext uri="{FF2B5EF4-FFF2-40B4-BE49-F238E27FC236}">
                <a16:creationId xmlns:a16="http://schemas.microsoft.com/office/drawing/2014/main" id="{DB8546C1-81D0-4830-918C-1FC6218116EC}"/>
              </a:ext>
            </a:extLst>
          </p:cNvPr>
          <p:cNvSpPr txBox="1">
            <a:spLocks noChangeArrowheads="1"/>
          </p:cNvSpPr>
          <p:nvPr/>
        </p:nvSpPr>
        <p:spPr>
          <a:xfrm>
            <a:off x="0" y="220661"/>
            <a:ext cx="2819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b="1" kern="0">
                <a:solidFill>
                  <a:srgbClr val="000066"/>
                </a:solidFill>
                <a:latin typeface="Times New Roman" panose="02020603050405020304" pitchFamily="18" charset="0"/>
                <a:cs typeface="Times New Roman" panose="02020603050405020304" pitchFamily="18" charset="0"/>
              </a:rPr>
              <a:t>GHI NHỚ</a:t>
            </a:r>
            <a:endParaRPr lang="en-AU" altLang="en-US" sz="3600" b="1" kern="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393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D591F3F-1A2E-4330-9B18-97389B450CD7}"/>
              </a:ext>
            </a:extLst>
          </p:cNvPr>
          <p:cNvSpPr>
            <a:spLocks noGrp="1" noChangeArrowheads="1"/>
          </p:cNvSpPr>
          <p:nvPr>
            <p:ph type="title" idx="4294967295"/>
          </p:nvPr>
        </p:nvSpPr>
        <p:spPr>
          <a:xfrm>
            <a:off x="838200" y="381000"/>
            <a:ext cx="10972800" cy="808038"/>
          </a:xfrm>
        </p:spPr>
        <p:txBody>
          <a:bodyPr/>
          <a:lstStyle/>
          <a:p>
            <a:pPr algn="ctr" eaLnBrk="1" hangingPunct="1">
              <a:defRPr/>
            </a:pPr>
            <a:r>
              <a:rPr lang="en-US" altLang="en-US" sz="3600" b="1">
                <a:solidFill>
                  <a:srgbClr val="000066"/>
                </a:solidFill>
                <a:latin typeface="Times New Roman" panose="02020603050405020304" pitchFamily="18" charset="0"/>
                <a:cs typeface="Times New Roman" panose="02020603050405020304" pitchFamily="18" charset="0"/>
              </a:rPr>
              <a:t>DẶN DÒ</a:t>
            </a:r>
            <a:endParaRPr lang="en-AU" altLang="en-US" sz="3600" b="1">
              <a:solidFill>
                <a:srgbClr val="000066"/>
              </a:solidFill>
              <a:latin typeface="Times New Roman" panose="02020603050405020304" pitchFamily="18" charset="0"/>
              <a:cs typeface="Times New Roman" panose="02020603050405020304" pitchFamily="18" charset="0"/>
            </a:endParaRPr>
          </a:p>
        </p:txBody>
      </p:sp>
      <p:sp>
        <p:nvSpPr>
          <p:cNvPr id="2" name="Text Box 10">
            <a:extLst>
              <a:ext uri="{FF2B5EF4-FFF2-40B4-BE49-F238E27FC236}">
                <a16:creationId xmlns:a16="http://schemas.microsoft.com/office/drawing/2014/main" id="{3FE00AF7-067E-4DD9-A616-6E86740B4AFD}"/>
              </a:ext>
            </a:extLst>
          </p:cNvPr>
          <p:cNvSpPr txBox="1">
            <a:spLocks noChangeArrowheads="1"/>
          </p:cNvSpPr>
          <p:nvPr/>
        </p:nvSpPr>
        <p:spPr bwMode="auto">
          <a:xfrm>
            <a:off x="1981200" y="1752600"/>
            <a:ext cx="83058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chemeClr val="hlink"/>
              </a:buClr>
              <a:buFont typeface="Wingdings" panose="05000000000000000000" pitchFamily="2" charset="2"/>
              <a:buNone/>
            </a:pPr>
            <a:r>
              <a:rPr lang="en-US" altLang="en-US" sz="2800">
                <a:latin typeface="Times New Roman" panose="02020603050405020304" pitchFamily="18" charset="0"/>
                <a:cs typeface="Times New Roman" panose="02020603050405020304" pitchFamily="18" charset="0"/>
              </a:rPr>
              <a:t>Xem trước bài 3: Thực hành một số ứng dụng của máy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2173392" y="383181"/>
            <a:ext cx="8243887" cy="837009"/>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lnSpcReduction="20000"/>
          </a:bodyPr>
          <a:lstStyle/>
          <a:p>
            <a:pPr marL="0" indent="0" algn="just" defTabSz="514350" eaLnBrk="1" hangingPunct="1">
              <a:spcBef>
                <a:spcPts val="450"/>
              </a:spcBef>
              <a:spcAft>
                <a:spcPts val="450"/>
              </a:spcAft>
              <a:buNone/>
            </a:pPr>
            <a:r>
              <a:rPr lang="en-US" sz="3200" b="1" kern="1200">
                <a:solidFill>
                  <a:srgbClr val="008000"/>
                </a:solidFill>
                <a:latin typeface="Times New Roman" panose="02020603050405020304" pitchFamily="18" charset="0"/>
                <a:cs typeface="Times New Roman" panose="02020603050405020304" pitchFamily="18" charset="0"/>
              </a:rPr>
              <a:t>Câu 3: </a:t>
            </a:r>
            <a:r>
              <a:rPr lang="en-US" sz="3200" kern="1200">
                <a:solidFill>
                  <a:srgbClr val="000000"/>
                </a:solidFill>
                <a:latin typeface="Times New Roman" panose="02020603050405020304" pitchFamily="18" charset="0"/>
                <a:cs typeface="Times New Roman" panose="02020603050405020304" pitchFamily="18" charset="0"/>
              </a:rPr>
              <a:t>Chọn phản ánh tác động tích cực của mạng máy tính?</a:t>
            </a:r>
          </a:p>
          <a:p>
            <a:pPr marL="0" indent="0" algn="just" defTabSz="514350" eaLnBrk="1" hangingPunct="1">
              <a:spcBef>
                <a:spcPts val="450"/>
              </a:spcBef>
              <a:spcAft>
                <a:spcPts val="450"/>
              </a:spcAft>
              <a:buNone/>
            </a:pPr>
            <a:r>
              <a:rPr lang="en-US" sz="3200" kern="1200">
                <a:solidFill>
                  <a:srgbClr val="000000"/>
                </a:solidFill>
                <a:latin typeface="Times New Roman" panose="02020603050405020304" pitchFamily="18" charset="0"/>
                <a:cs typeface="Times New Roman" panose="02020603050405020304" pitchFamily="18" charset="0"/>
              </a:rPr>
              <a:t>A. Khi làm bài tập về nhà, đầu tiên An vào mạng để tìm kiếm đáp án hoặc gợi ý có sẵn</a:t>
            </a:r>
          </a:p>
          <a:p>
            <a:pPr marL="0" indent="0" algn="just" defTabSz="514350" eaLnBrk="1" hangingPunct="1">
              <a:spcBef>
                <a:spcPts val="450"/>
              </a:spcBef>
              <a:spcAft>
                <a:spcPts val="450"/>
              </a:spcAft>
              <a:buNone/>
            </a:pPr>
            <a:r>
              <a:rPr lang="en-US" sz="3200" kern="1200">
                <a:solidFill>
                  <a:srgbClr val="000000"/>
                </a:solidFill>
                <a:latin typeface="Times New Roman" panose="02020603050405020304" pitchFamily="18" charset="0"/>
                <a:cs typeface="Times New Roman" panose="02020603050405020304" pitchFamily="18" charset="0"/>
              </a:rPr>
              <a:t>B. Nhờ học trực tuyến một cách có phương pháp, học lực của Bình được cài thiện rõ rệt</a:t>
            </a:r>
          </a:p>
          <a:p>
            <a:pPr marL="0" indent="0" algn="just" defTabSz="514350" eaLnBrk="1" hangingPunct="1">
              <a:spcBef>
                <a:spcPts val="450"/>
              </a:spcBef>
              <a:spcAft>
                <a:spcPts val="450"/>
              </a:spcAft>
              <a:buNone/>
            </a:pPr>
            <a:r>
              <a:rPr lang="en-US" sz="3200" kern="1200">
                <a:solidFill>
                  <a:srgbClr val="000000"/>
                </a:solidFill>
                <a:latin typeface="Times New Roman" panose="02020603050405020304" pitchFamily="18" charset="0"/>
                <a:cs typeface="Times New Roman" panose="02020603050405020304" pitchFamily="18" charset="0"/>
              </a:rPr>
              <a:t>C. Nhờ có hình thức thanh toán trực tuyến nên ngồi tại nhà người dân vẫn có thể mua được vé máy bay mà không cần đến tận nơi đại lí bán vé</a:t>
            </a:r>
          </a:p>
          <a:p>
            <a:pPr marL="0" indent="0" algn="just" defTabSz="514350" eaLnBrk="1" hangingPunct="1">
              <a:spcBef>
                <a:spcPts val="450"/>
              </a:spcBef>
              <a:spcAft>
                <a:spcPts val="450"/>
              </a:spcAft>
              <a:buNone/>
            </a:pPr>
            <a:r>
              <a:rPr lang="en-US" sz="3200" kern="1200">
                <a:solidFill>
                  <a:srgbClr val="000000"/>
                </a:solidFill>
                <a:latin typeface="Times New Roman" panose="02020603050405020304" pitchFamily="18" charset="0"/>
                <a:cs typeface="Times New Roman" panose="02020603050405020304" pitchFamily="18" charset="0"/>
              </a:rPr>
              <a:t>D. Người bị lộ thông tin cá nhân rất có thể bị đánh cắp tiền trong tài khoản ngân hàng</a:t>
            </a:r>
          </a:p>
        </p:txBody>
      </p:sp>
      <p:sp>
        <p:nvSpPr>
          <p:cNvPr id="4" name="Oval 3">
            <a:extLst>
              <a:ext uri="{FF2B5EF4-FFF2-40B4-BE49-F238E27FC236}">
                <a16:creationId xmlns:a16="http://schemas.microsoft.com/office/drawing/2014/main" id="{E9F39709-9954-454B-8C60-693FB9DE8E18}"/>
              </a:ext>
            </a:extLst>
          </p:cNvPr>
          <p:cNvSpPr/>
          <p:nvPr/>
        </p:nvSpPr>
        <p:spPr>
          <a:xfrm>
            <a:off x="609600" y="3771260"/>
            <a:ext cx="4572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Verdana"/>
            </a:endParaRPr>
          </a:p>
        </p:txBody>
      </p:sp>
      <p:sp>
        <p:nvSpPr>
          <p:cNvPr id="5" name="Oval 4">
            <a:extLst>
              <a:ext uri="{FF2B5EF4-FFF2-40B4-BE49-F238E27FC236}">
                <a16:creationId xmlns:a16="http://schemas.microsoft.com/office/drawing/2014/main" id="{6A73B7B2-A0B9-4579-ADC6-AF8069423C16}"/>
              </a:ext>
            </a:extLst>
          </p:cNvPr>
          <p:cNvSpPr/>
          <p:nvPr/>
        </p:nvSpPr>
        <p:spPr>
          <a:xfrm>
            <a:off x="609600" y="2922372"/>
            <a:ext cx="4572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Verdana"/>
            </a:endParaRPr>
          </a:p>
        </p:txBody>
      </p:sp>
    </p:spTree>
    <p:extLst>
      <p:ext uri="{BB962C8B-B14F-4D97-AF65-F5344CB8AC3E}">
        <p14:creationId xmlns:p14="http://schemas.microsoft.com/office/powerpoint/2010/main" val="1550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a:extLst>
              <a:ext uri="{FF2B5EF4-FFF2-40B4-BE49-F238E27FC236}">
                <a16:creationId xmlns:a16="http://schemas.microsoft.com/office/drawing/2014/main" id="{E72AE92D-ED74-4BC8-8A90-4A1C764E387A}"/>
              </a:ext>
            </a:extLst>
          </p:cNvPr>
          <p:cNvSpPr>
            <a:spLocks noChangeArrowheads="1"/>
          </p:cNvSpPr>
          <p:nvPr/>
        </p:nvSpPr>
        <p:spPr bwMode="auto">
          <a:xfrm>
            <a:off x="4876800" y="1219200"/>
            <a:ext cx="2438400" cy="685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400" b="1">
                <a:ln w="0"/>
                <a:solidFill>
                  <a:srgbClr val="C00000"/>
                </a:solidFill>
                <a:latin typeface="Times New Roman" panose="02020603050405020304" pitchFamily="18" charset="0"/>
                <a:cs typeface="Times New Roman" panose="02020603050405020304" pitchFamily="18" charset="0"/>
              </a:rPr>
              <a:t>BÀI 2</a:t>
            </a:r>
          </a:p>
        </p:txBody>
      </p:sp>
      <p:sp>
        <p:nvSpPr>
          <p:cNvPr id="2" name="Rectangle 1">
            <a:extLst>
              <a:ext uri="{FF2B5EF4-FFF2-40B4-BE49-F238E27FC236}">
                <a16:creationId xmlns:a16="http://schemas.microsoft.com/office/drawing/2014/main" id="{F2888A48-FF93-4F82-9A28-E3BC6A95E712}"/>
              </a:ext>
            </a:extLst>
          </p:cNvPr>
          <p:cNvSpPr/>
          <p:nvPr/>
        </p:nvSpPr>
        <p:spPr>
          <a:xfrm>
            <a:off x="1219200" y="2286000"/>
            <a:ext cx="10287000" cy="1754326"/>
          </a:xfrm>
          <a:prstGeom prst="rect">
            <a:avLst/>
          </a:prstGeom>
          <a:noFill/>
          <a:ln>
            <a:noFill/>
          </a:ln>
        </p:spPr>
        <p:txBody>
          <a:bodyPr wrap="square" lIns="91440" tIns="45720" rIns="91440" bIns="45720">
            <a:spAutoFit/>
          </a:bodyPr>
          <a:lstStyle/>
          <a:p>
            <a:pPr algn="ctr"/>
            <a:r>
              <a:rPr lang="en-US" sz="5400" b="1">
                <a:ln w="0"/>
                <a:solidFill>
                  <a:srgbClr val="C00000"/>
                </a:solidFill>
                <a:latin typeface="Times New Roman" panose="02020603050405020304" pitchFamily="18" charset="0"/>
                <a:cs typeface="Times New Roman" panose="02020603050405020304" pitchFamily="18" charset="0"/>
              </a:rPr>
              <a:t>ĐIỆN TOÁN ĐÁM MÂY VÀ INTERNET VẠN VẬT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CBC6BB0D-8B31-4F89-81B0-59FB6E579BAD}"/>
              </a:ext>
            </a:extLst>
          </p:cNvPr>
          <p:cNvPicPr>
            <a:picLocks noChangeAspect="1"/>
          </p:cNvPicPr>
          <p:nvPr/>
        </p:nvPicPr>
        <p:blipFill rotWithShape="1">
          <a:blip r:embed="rId2"/>
          <a:srcRect l="56466" t="57198" r="2760" b="22003"/>
          <a:stretch/>
        </p:blipFill>
        <p:spPr bwMode="auto">
          <a:xfrm>
            <a:off x="671047" y="1219200"/>
            <a:ext cx="10849906" cy="35052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2AA78359-2C06-4ED2-898D-6D662CD3D14A}"/>
              </a:ext>
            </a:extLst>
          </p:cNvPr>
          <p:cNvSpPr>
            <a:spLocks noGrp="1" noChangeArrowheads="1"/>
          </p:cNvSpPr>
          <p:nvPr>
            <p:ph type="title"/>
          </p:nvPr>
        </p:nvSpPr>
        <p:spPr>
          <a:xfrm>
            <a:off x="457200" y="398569"/>
            <a:ext cx="8229600" cy="51911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1. So sánh mạng LAN và Internet</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2050" name="Picture 2" descr="LAN là gì? Các kiểu kết nối và công dụng của mạng LAN">
            <a:extLst>
              <a:ext uri="{FF2B5EF4-FFF2-40B4-BE49-F238E27FC236}">
                <a16:creationId xmlns:a16="http://schemas.microsoft.com/office/drawing/2014/main" id="{6B90A2AB-9268-4BC1-AA72-467435840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6400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net là gì? So sánh Internet với Network - TOTOLINK Việt Nam">
            <a:extLst>
              <a:ext uri="{FF2B5EF4-FFF2-40B4-BE49-F238E27FC236}">
                <a16:creationId xmlns:a16="http://schemas.microsoft.com/office/drawing/2014/main" id="{0D14F5B3-A74A-4A2F-8144-AF7F3655F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004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2AA78359-2C06-4ED2-898D-6D662CD3D14A}"/>
              </a:ext>
            </a:extLst>
          </p:cNvPr>
          <p:cNvSpPr>
            <a:spLocks noGrp="1" noChangeArrowheads="1"/>
          </p:cNvSpPr>
          <p:nvPr>
            <p:ph type="title"/>
          </p:nvPr>
        </p:nvSpPr>
        <p:spPr>
          <a:xfrm>
            <a:off x="457200" y="398569"/>
            <a:ext cx="8229600" cy="51911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1. So sánh mạng LAN và Internet</a:t>
            </a:r>
            <a:endParaRPr lang="en-AU" altLang="en-US" sz="3600" b="1">
              <a:solidFill>
                <a:srgbClr val="000066"/>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1C7B851D-55CE-4837-8458-885B2CC70D0B}"/>
              </a:ext>
            </a:extLst>
          </p:cNvPr>
          <p:cNvGraphicFramePr>
            <a:graphicFrameLocks noGrp="1"/>
          </p:cNvGraphicFramePr>
          <p:nvPr>
            <p:extLst>
              <p:ext uri="{D42A27DB-BD31-4B8C-83A1-F6EECF244321}">
                <p14:modId xmlns:p14="http://schemas.microsoft.com/office/powerpoint/2010/main" val="1583006500"/>
              </p:ext>
            </p:extLst>
          </p:nvPr>
        </p:nvGraphicFramePr>
        <p:xfrm>
          <a:off x="990600" y="1143000"/>
          <a:ext cx="10744200" cy="4910412"/>
        </p:xfrm>
        <a:graphic>
          <a:graphicData uri="http://schemas.openxmlformats.org/drawingml/2006/table">
            <a:tbl>
              <a:tblPr firstRow="1" bandRow="1">
                <a:tableStyleId>{5940675A-B579-460E-94D1-54222C63F5DA}</a:tableStyleId>
              </a:tblPr>
              <a:tblGrid>
                <a:gridCol w="3581400">
                  <a:extLst>
                    <a:ext uri="{9D8B030D-6E8A-4147-A177-3AD203B41FA5}">
                      <a16:colId xmlns:a16="http://schemas.microsoft.com/office/drawing/2014/main" val="746613303"/>
                    </a:ext>
                  </a:extLst>
                </a:gridCol>
                <a:gridCol w="3581400">
                  <a:extLst>
                    <a:ext uri="{9D8B030D-6E8A-4147-A177-3AD203B41FA5}">
                      <a16:colId xmlns:a16="http://schemas.microsoft.com/office/drawing/2014/main" val="3727438199"/>
                    </a:ext>
                  </a:extLst>
                </a:gridCol>
                <a:gridCol w="3581400">
                  <a:extLst>
                    <a:ext uri="{9D8B030D-6E8A-4147-A177-3AD203B41FA5}">
                      <a16:colId xmlns:a16="http://schemas.microsoft.com/office/drawing/2014/main" val="872113526"/>
                    </a:ext>
                  </a:extLst>
                </a:gridCol>
              </a:tblGrid>
              <a:tr h="611166">
                <a:tc>
                  <a:txBody>
                    <a:bodyPr/>
                    <a:lstStyle/>
                    <a:p>
                      <a:pPr algn="ctr"/>
                      <a:endParaRPr lang="en-US" sz="280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Mạng LAN</a:t>
                      </a:r>
                    </a:p>
                  </a:txBody>
                  <a:tcPr anchor="ct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Internet</a:t>
                      </a:r>
                    </a:p>
                  </a:txBody>
                  <a:tcPr anchor="ctr"/>
                </a:tc>
                <a:extLst>
                  <a:ext uri="{0D108BD9-81ED-4DB2-BD59-A6C34878D82A}">
                    <a16:rowId xmlns:a16="http://schemas.microsoft.com/office/drawing/2014/main" val="4279966922"/>
                  </a:ext>
                </a:extLst>
              </a:tr>
              <a:tr h="1177238">
                <a:tc>
                  <a:txBody>
                    <a:bodyPr/>
                    <a:lstStyle/>
                    <a:p>
                      <a:pPr algn="just"/>
                      <a:r>
                        <a:rPr lang="en-US" sz="2800">
                          <a:solidFill>
                            <a:srgbClr val="002060"/>
                          </a:solidFill>
                          <a:latin typeface="Times New Roman" panose="02020603050405020304" pitchFamily="18" charset="0"/>
                          <a:cs typeface="Times New Roman" panose="02020603050405020304" pitchFamily="18" charset="0"/>
                        </a:rPr>
                        <a:t>Về quy mô địa lí</a:t>
                      </a:r>
                    </a:p>
                  </a:txBody>
                  <a:tcPr anchor="ctr"/>
                </a:tc>
                <a:tc>
                  <a:txBody>
                    <a:bodyPr/>
                    <a:lstStyle/>
                    <a:p>
                      <a:pPr algn="just"/>
                      <a:r>
                        <a:rPr lang="en-US" sz="2800">
                          <a:latin typeface="Times New Roman" panose="02020603050405020304" pitchFamily="18" charset="0"/>
                          <a:cs typeface="Times New Roman" panose="02020603050405020304" pitchFamily="18" charset="0"/>
                        </a:rPr>
                        <a:t>- Kết nối các máy tính trong phạm vi nhỏ như: tòa nhà, …</a:t>
                      </a:r>
                    </a:p>
                  </a:txBody>
                  <a:tcPr anchor="ctr"/>
                </a:tc>
                <a:tc>
                  <a:txBody>
                    <a:bodyPr/>
                    <a:lstStyle/>
                    <a:p>
                      <a:pPr algn="just"/>
                      <a:r>
                        <a:rPr lang="en-US" sz="2800">
                          <a:latin typeface="Times New Roman" panose="02020603050405020304" pitchFamily="18" charset="0"/>
                          <a:cs typeface="Times New Roman" panose="02020603050405020304" pitchFamily="18" charset="0"/>
                        </a:rPr>
                        <a:t>- Kết nối các máy tính trên toàn thế giới</a:t>
                      </a:r>
                    </a:p>
                  </a:txBody>
                  <a:tcPr anchor="ctr"/>
                </a:tc>
                <a:extLst>
                  <a:ext uri="{0D108BD9-81ED-4DB2-BD59-A6C34878D82A}">
                    <a16:rowId xmlns:a16="http://schemas.microsoft.com/office/drawing/2014/main" val="2967168235"/>
                  </a:ext>
                </a:extLst>
              </a:tr>
              <a:tr h="1177238">
                <a:tc>
                  <a:txBody>
                    <a:bodyPr/>
                    <a:lstStyle/>
                    <a:p>
                      <a:pPr algn="just"/>
                      <a:r>
                        <a:rPr lang="en-US" sz="2800">
                          <a:solidFill>
                            <a:srgbClr val="002060"/>
                          </a:solidFill>
                          <a:latin typeface="Times New Roman" panose="02020603050405020304" pitchFamily="18" charset="0"/>
                          <a:cs typeface="Times New Roman" panose="02020603050405020304" pitchFamily="18" charset="0"/>
                        </a:rPr>
                        <a:t>Về phương thức kết nối</a:t>
                      </a:r>
                    </a:p>
                  </a:txBody>
                  <a:tcPr anchor="ctr"/>
                </a:tc>
                <a:tc>
                  <a:txBody>
                    <a:bodyPr/>
                    <a:lstStyle/>
                    <a:p>
                      <a:pPr algn="just"/>
                      <a:r>
                        <a:rPr lang="en-US" sz="2800">
                          <a:latin typeface="Times New Roman" panose="02020603050405020304" pitchFamily="18" charset="0"/>
                          <a:cs typeface="Times New Roman" panose="02020603050405020304" pitchFamily="18" charset="0"/>
                        </a:rPr>
                        <a:t>- Có đường truyền riêng</a:t>
                      </a:r>
                    </a:p>
                  </a:txBody>
                  <a:tcPr anchor="ctr"/>
                </a:tc>
                <a:tc>
                  <a:txBody>
                    <a:bodyPr/>
                    <a:lstStyle/>
                    <a:p>
                      <a:pPr algn="just"/>
                      <a:r>
                        <a:rPr lang="en-US" sz="2800">
                          <a:latin typeface="Times New Roman" panose="02020603050405020304" pitchFamily="18" charset="0"/>
                          <a:cs typeface="Times New Roman" panose="02020603050405020304" pitchFamily="18" charset="0"/>
                        </a:rPr>
                        <a:t>- Phải thuê bao dịch vụ đường truyền băng thông rộng</a:t>
                      </a:r>
                    </a:p>
                  </a:txBody>
                  <a:tcPr anchor="ctr"/>
                </a:tc>
                <a:extLst>
                  <a:ext uri="{0D108BD9-81ED-4DB2-BD59-A6C34878D82A}">
                    <a16:rowId xmlns:a16="http://schemas.microsoft.com/office/drawing/2014/main" val="2885218330"/>
                  </a:ext>
                </a:extLst>
              </a:tr>
              <a:tr h="810986">
                <a:tc>
                  <a:txBody>
                    <a:bodyPr/>
                    <a:lstStyle/>
                    <a:p>
                      <a:pPr algn="just"/>
                      <a:r>
                        <a:rPr lang="en-US" sz="2800">
                          <a:solidFill>
                            <a:srgbClr val="002060"/>
                          </a:solidFill>
                          <a:latin typeface="Times New Roman" panose="02020603050405020304" pitchFamily="18" charset="0"/>
                          <a:cs typeface="Times New Roman" panose="02020603050405020304" pitchFamily="18" charset="0"/>
                        </a:rPr>
                        <a:t>Về sự sở hữu</a:t>
                      </a:r>
                    </a:p>
                  </a:txBody>
                  <a:tcPr anchor="ctr"/>
                </a:tc>
                <a:tc>
                  <a:txBody>
                    <a:bodyPr/>
                    <a:lstStyle/>
                    <a:p>
                      <a:pPr algn="just"/>
                      <a:r>
                        <a:rPr lang="en-US" sz="2800">
                          <a:latin typeface="Times New Roman" panose="02020603050405020304" pitchFamily="18" charset="0"/>
                          <a:cs typeface="Times New Roman" panose="02020603050405020304" pitchFamily="18" charset="0"/>
                        </a:rPr>
                        <a:t>- thuộc quyền sở hữu của một tổ chức</a:t>
                      </a:r>
                    </a:p>
                  </a:txBody>
                  <a:tcPr anchor="ctr"/>
                </a:tc>
                <a:tc>
                  <a:txBody>
                    <a:bodyPr/>
                    <a:lstStyle/>
                    <a:p>
                      <a:pPr algn="just"/>
                      <a:r>
                        <a:rPr lang="en-US" sz="2800">
                          <a:latin typeface="Times New Roman" panose="02020603050405020304" pitchFamily="18" charset="0"/>
                          <a:cs typeface="Times New Roman" panose="02020603050405020304" pitchFamily="18" charset="0"/>
                        </a:rPr>
                        <a:t>- Không thuộc quyền sở hữu của bất kì ai</a:t>
                      </a:r>
                    </a:p>
                  </a:txBody>
                  <a:tcPr anchor="ctr"/>
                </a:tc>
                <a:extLst>
                  <a:ext uri="{0D108BD9-81ED-4DB2-BD59-A6C34878D82A}">
                    <a16:rowId xmlns:a16="http://schemas.microsoft.com/office/drawing/2014/main" val="267198684"/>
                  </a:ext>
                </a:extLst>
              </a:tr>
              <a:tr h="611166">
                <a:tc>
                  <a:txBody>
                    <a:bodyPr/>
                    <a:lstStyle/>
                    <a:p>
                      <a:pPr algn="just"/>
                      <a:r>
                        <a:rPr lang="en-US" sz="2800">
                          <a:solidFill>
                            <a:srgbClr val="002060"/>
                          </a:solidFill>
                          <a:latin typeface="Times New Roman" panose="02020603050405020304" pitchFamily="18" charset="0"/>
                          <a:cs typeface="Times New Roman" panose="02020603050405020304" pitchFamily="18" charset="0"/>
                        </a:rPr>
                        <a:t>Về tính ổn định</a:t>
                      </a:r>
                    </a:p>
                  </a:txBody>
                  <a:tcPr anchor="ctr"/>
                </a:tc>
                <a:tc>
                  <a:txBody>
                    <a:bodyPr/>
                    <a:lstStyle/>
                    <a:p>
                      <a:pPr algn="just"/>
                      <a:r>
                        <a:rPr lang="en-US" sz="2800">
                          <a:latin typeface="Times New Roman" panose="02020603050405020304" pitchFamily="18" charset="0"/>
                          <a:cs typeface="Times New Roman" panose="02020603050405020304" pitchFamily="18" charset="0"/>
                        </a:rPr>
                        <a:t>- Độ ổn định cao</a:t>
                      </a:r>
                    </a:p>
                  </a:txBody>
                  <a:tcPr anchor="ctr"/>
                </a:tc>
                <a:tc>
                  <a:txBody>
                    <a:bodyPr/>
                    <a:lstStyle/>
                    <a:p>
                      <a:pPr algn="just"/>
                      <a:r>
                        <a:rPr lang="en-US" sz="2800">
                          <a:latin typeface="Times New Roman" panose="02020603050405020304" pitchFamily="18" charset="0"/>
                          <a:cs typeface="Times New Roman" panose="02020603050405020304" pitchFamily="18" charset="0"/>
                        </a:rPr>
                        <a:t>- Độ ổn định thấp</a:t>
                      </a:r>
                    </a:p>
                  </a:txBody>
                  <a:tcPr anchor="ctr"/>
                </a:tc>
                <a:extLst>
                  <a:ext uri="{0D108BD9-81ED-4DB2-BD59-A6C34878D82A}">
                    <a16:rowId xmlns:a16="http://schemas.microsoft.com/office/drawing/2014/main" val="622188707"/>
                  </a:ext>
                </a:extLst>
              </a:tr>
            </a:tbl>
          </a:graphicData>
        </a:graphic>
      </p:graphicFrame>
    </p:spTree>
    <p:extLst>
      <p:ext uri="{BB962C8B-B14F-4D97-AF65-F5344CB8AC3E}">
        <p14:creationId xmlns:p14="http://schemas.microsoft.com/office/powerpoint/2010/main" val="206109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7">
            <a:extLst>
              <a:ext uri="{FF2B5EF4-FFF2-40B4-BE49-F238E27FC236}">
                <a16:creationId xmlns:a16="http://schemas.microsoft.com/office/drawing/2014/main" id="{A3D0CB0E-6A59-4DC4-91E5-8024466241DC}"/>
              </a:ext>
            </a:extLst>
          </p:cNvPr>
          <p:cNvSpPr>
            <a:spLocks noGrp="1" noChangeArrowheads="1"/>
          </p:cNvSpPr>
          <p:nvPr>
            <p:ph type="title"/>
          </p:nvPr>
        </p:nvSpPr>
        <p:spPr>
          <a:xfrm>
            <a:off x="533400" y="381000"/>
            <a:ext cx="8229600" cy="51911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2. Điện toán đám mây</a:t>
            </a:r>
            <a:endParaRPr lang="en-AU" altLang="en-US" sz="3600" b="1">
              <a:solidFill>
                <a:srgbClr val="000066"/>
              </a:solidFill>
              <a:latin typeface="Times New Roman" panose="02020603050405020304" pitchFamily="18" charset="0"/>
              <a:cs typeface="Times New Roman" panose="02020603050405020304" pitchFamily="18" charset="0"/>
            </a:endParaRPr>
          </a:p>
        </p:txBody>
      </p:sp>
      <p:sp>
        <p:nvSpPr>
          <p:cNvPr id="5" name="Thought Bubble: Cloud 4">
            <a:extLst>
              <a:ext uri="{FF2B5EF4-FFF2-40B4-BE49-F238E27FC236}">
                <a16:creationId xmlns:a16="http://schemas.microsoft.com/office/drawing/2014/main" id="{A7A2FA30-9295-4449-8A43-6BDB8E7D309C}"/>
              </a:ext>
            </a:extLst>
          </p:cNvPr>
          <p:cNvSpPr/>
          <p:nvPr/>
        </p:nvSpPr>
        <p:spPr bwMode="auto">
          <a:xfrm>
            <a:off x="1600200" y="2133600"/>
            <a:ext cx="8686800" cy="2333368"/>
          </a:xfrm>
          <a:prstGeom prst="cloud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Em hãy cho biết cách mà mỗi tổ chức lưu trữ dữ liệu trước đây như thế nào?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7">
            <a:extLst>
              <a:ext uri="{FF2B5EF4-FFF2-40B4-BE49-F238E27FC236}">
                <a16:creationId xmlns:a16="http://schemas.microsoft.com/office/drawing/2014/main" id="{16F558FE-FF20-4178-8F2D-4036EC888CDE}"/>
              </a:ext>
            </a:extLst>
          </p:cNvPr>
          <p:cNvSpPr>
            <a:spLocks noGrp="1" noChangeArrowheads="1"/>
          </p:cNvSpPr>
          <p:nvPr>
            <p:ph type="title"/>
          </p:nvPr>
        </p:nvSpPr>
        <p:spPr>
          <a:xfrm>
            <a:off x="838200" y="762000"/>
            <a:ext cx="10511972" cy="14049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just" eaLnBrk="1" hangingPunct="1">
              <a:lnSpc>
                <a:spcPct val="100000"/>
              </a:lnSpc>
            </a:pPr>
            <a:r>
              <a:rPr lang="en-US" altLang="en-US" sz="2800">
                <a:solidFill>
                  <a:srgbClr val="000066"/>
                </a:solidFill>
                <a:latin typeface="Times New Roman" panose="02020603050405020304" pitchFamily="18" charset="0"/>
                <a:cs typeface="Times New Roman" panose="02020603050405020304" pitchFamily="18" charset="0"/>
              </a:rPr>
              <a:t>Trước đây, mỗi cơ quan tự xây dựng hệ thống cung cấp các dịch vụ lưu trữ, xử lí dữ liệu, email, .. Để làm được điều đó, mạng LAN cần phải được trang bị:</a:t>
            </a:r>
            <a:endParaRPr lang="en-AU" altLang="en-US" sz="2800">
              <a:solidFill>
                <a:srgbClr val="000066"/>
              </a:solidFill>
              <a:latin typeface="Times New Roman" panose="02020603050405020304" pitchFamily="18" charset="0"/>
              <a:cs typeface="Times New Roman" panose="02020603050405020304" pitchFamily="18" charset="0"/>
            </a:endParaRPr>
          </a:p>
        </p:txBody>
      </p:sp>
      <p:sp>
        <p:nvSpPr>
          <p:cNvPr id="20495" name="Text Box 15">
            <a:extLst>
              <a:ext uri="{FF2B5EF4-FFF2-40B4-BE49-F238E27FC236}">
                <a16:creationId xmlns:a16="http://schemas.microsoft.com/office/drawing/2014/main" id="{570994AD-5620-4ECF-8DFD-FC2F162052FE}"/>
              </a:ext>
            </a:extLst>
          </p:cNvPr>
          <p:cNvSpPr txBox="1">
            <a:spLocks noChangeArrowheads="1"/>
          </p:cNvSpPr>
          <p:nvPr/>
        </p:nvSpPr>
        <p:spPr bwMode="auto">
          <a:xfrm>
            <a:off x="859971" y="2743200"/>
            <a:ext cx="7391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buFontTx/>
              <a:buChar char="-"/>
            </a:pPr>
            <a:r>
              <a:rPr lang="en-US" altLang="en-US" sz="2800">
                <a:latin typeface="Times New Roman" panose="02020603050405020304" pitchFamily="18" charset="0"/>
                <a:cs typeface="Times New Roman" panose="02020603050405020304" pitchFamily="18" charset="0"/>
              </a:rPr>
              <a:t>Máy chủ (server)</a:t>
            </a:r>
          </a:p>
          <a:p>
            <a:pPr marL="457200" indent="-457200">
              <a:spcBef>
                <a:spcPct val="50000"/>
              </a:spcBef>
              <a:buFontTx/>
              <a:buChar char="-"/>
            </a:pPr>
            <a:r>
              <a:rPr lang="en-US" altLang="en-US" sz="2800">
                <a:latin typeface="Times New Roman" panose="02020603050405020304" pitchFamily="18" charset="0"/>
                <a:cs typeface="Times New Roman" panose="02020603050405020304" pitchFamily="18" charset="0"/>
              </a:rPr>
              <a:t>Máy chủ cài phần mềm mạng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blinds(horizontal)">
                                      <p:cBhvr>
                                        <p:cTn id="7"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p:bld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TotalTime>
  <Words>761</Words>
  <Application>Microsoft Office PowerPoint</Application>
  <PresentationFormat>Widescreen</PresentationFormat>
  <Paragraphs>73</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Times New Roman</vt:lpstr>
      <vt:lpstr>Verdana</vt:lpstr>
      <vt:lpstr>Wingdings</vt:lpstr>
      <vt:lpstr>Balloons</vt:lpstr>
      <vt:lpstr>Retrospect</vt:lpstr>
      <vt:lpstr>KIỂM TRA BÀI CŨ</vt:lpstr>
      <vt:lpstr>KIỂM TRA BÀI CŨ</vt:lpstr>
      <vt:lpstr>KIỂM TRA BÀI CŨ</vt:lpstr>
      <vt:lpstr>PowerPoint Presentation</vt:lpstr>
      <vt:lpstr>PowerPoint Presentation</vt:lpstr>
      <vt:lpstr>1. So sánh mạng LAN và Internet</vt:lpstr>
      <vt:lpstr>1. So sánh mạng LAN và Internet</vt:lpstr>
      <vt:lpstr>2. Điện toán đám mây</vt:lpstr>
      <vt:lpstr>Trước đây, mỗi cơ quan tự xây dựng hệ thống cung cấp các dịch vụ lưu trữ, xử lí dữ liệu, email, .. Để làm được điều đó, mạng LAN cần phải được trang bị:</vt:lpstr>
      <vt:lpstr>PowerPoint Presentation</vt:lpstr>
      <vt:lpstr>PowerPoint Presentation</vt:lpstr>
      <vt:lpstr>PowerPoint Presentation</vt:lpstr>
      <vt:lpstr>PowerPoint Presentation</vt:lpstr>
      <vt:lpstr>Dịch vụ cung cấp các ứng dụng</vt:lpstr>
      <vt:lpstr>Dịch vụ cung cấp máy chủ, dịch vụ Web Hosting</vt:lpstr>
      <vt:lpstr>3. Internet vạn vật</vt:lpstr>
      <vt:lpstr>PowerPoint Presentation</vt:lpstr>
      <vt:lpstr>b) Nhà thông minh</vt:lpstr>
      <vt:lpstr>PowerPoint Presentation</vt:lpstr>
      <vt:lpstr>c) Nông nghiệp thông minh</vt:lpstr>
      <vt:lpstr>d) Y tế thông minh</vt:lpstr>
      <vt:lpstr>e) Khái niệm Internet vạn vật</vt:lpstr>
      <vt:lpstr>Tóm tắt bài học</vt:lpstr>
      <vt:lpstr>PowerPoint Presentation</vt:lpstr>
      <vt:lpstr>DẶN DÒ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dc:creator>
  <cp:lastModifiedBy>admin</cp:lastModifiedBy>
  <cp:revision>124</cp:revision>
  <cp:lastPrinted>2019-03-12T04:27:16Z</cp:lastPrinted>
  <dcterms:created xsi:type="dcterms:W3CDTF">1601-01-01T00:00:00Z</dcterms:created>
  <dcterms:modified xsi:type="dcterms:W3CDTF">2022-05-29T16:03:12Z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