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6" r:id="rId3"/>
    <p:sldId id="281" r:id="rId4"/>
    <p:sldId id="271" r:id="rId5"/>
    <p:sldId id="277" r:id="rId6"/>
    <p:sldId id="283" r:id="rId7"/>
    <p:sldId id="268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67" y="-101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94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16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46: </a:t>
            </a:r>
            <a:r>
              <a:rPr lang="vi-VN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 – LI – LÍT (Tiết 1)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430" y="647109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5" name="Text Box 14">
            <a:extLst>
              <a:ext uri="{FF2B5EF4-FFF2-40B4-BE49-F238E27FC236}">
                <a16:creationId xmlns:a16="http://schemas.microsoft.com/office/drawing/2014/main" xmlns="" id="{B0E8114C-B648-4F2C-9B12-CD30D0FE7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719" y="1024222"/>
            <a:ext cx="8991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46: MI – LI - LÍT.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E5EF65A-3118-48C2-9D95-D56F44DB8B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00" t="21491" r="22343" b="42500"/>
          <a:stretch/>
        </p:blipFill>
        <p:spPr>
          <a:xfrm>
            <a:off x="1661319" y="1940836"/>
            <a:ext cx="14002753" cy="565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9020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5" name="Text Box 14">
            <a:extLst>
              <a:ext uri="{FF2B5EF4-FFF2-40B4-BE49-F238E27FC236}">
                <a16:creationId xmlns:a16="http://schemas.microsoft.com/office/drawing/2014/main" xmlns="" id="{B0E8114C-B648-4F2C-9B12-CD30D0FE7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6756" y="1103718"/>
            <a:ext cx="8991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46: MI – LI - LÍT.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9F7D73D-6C94-4066-BBA5-406540B7AA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939" t="25306" r="28862" b="46321"/>
          <a:stretch/>
        </p:blipFill>
        <p:spPr>
          <a:xfrm>
            <a:off x="7757319" y="1823859"/>
            <a:ext cx="7588332" cy="449273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DA4BBF37-88D5-4073-9212-FF31D2B4B1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94" t="25306" r="54854" b="46321"/>
          <a:stretch/>
        </p:blipFill>
        <p:spPr>
          <a:xfrm>
            <a:off x="1661319" y="1832097"/>
            <a:ext cx="5410200" cy="449273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FD5AE518-F11F-4E07-A923-792B389E16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84" t="53650" r="37155" b="40974"/>
          <a:stretch/>
        </p:blipFill>
        <p:spPr>
          <a:xfrm>
            <a:off x="4201169" y="6460755"/>
            <a:ext cx="8642268" cy="85114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5F1526DB-35E5-4540-89C6-CE5AD3CB49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84" t="58198" r="37155" b="36756"/>
          <a:stretch/>
        </p:blipFill>
        <p:spPr>
          <a:xfrm>
            <a:off x="4186088" y="7315200"/>
            <a:ext cx="8642268" cy="79891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C92CF755-AFB3-4A6E-B325-5151C0AC48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84" t="62367" r="37155" b="32257"/>
          <a:stretch/>
        </p:blipFill>
        <p:spPr>
          <a:xfrm>
            <a:off x="4175919" y="8077200"/>
            <a:ext cx="8642268" cy="85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98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xmlns="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0063FE31-CD2F-45A1-85E4-A1CECB922E09}"/>
              </a:ext>
            </a:extLst>
          </p:cNvPr>
          <p:cNvGrpSpPr/>
          <p:nvPr/>
        </p:nvGrpSpPr>
        <p:grpSpPr>
          <a:xfrm>
            <a:off x="1280319" y="1622849"/>
            <a:ext cx="12039600" cy="659318"/>
            <a:chOff x="1289607" y="1894713"/>
            <a:chExt cx="8546337" cy="659318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xmlns="" id="{8AD79A49-E34B-46F2-B121-1D54ECF065EE}"/>
                </a:ext>
              </a:extLst>
            </p:cNvPr>
            <p:cNvSpPr/>
            <p:nvPr/>
          </p:nvSpPr>
          <p:spPr>
            <a:xfrm>
              <a:off x="1289607" y="1894713"/>
              <a:ext cx="698501" cy="598627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1</a:t>
              </a:r>
              <a:endParaRPr lang="vi-VN" sz="3600" b="1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DD8A6A6D-FB84-465E-BADC-A01451DD4F1A}"/>
                </a:ext>
              </a:extLst>
            </p:cNvPr>
            <p:cNvSpPr txBox="1"/>
            <p:nvPr/>
          </p:nvSpPr>
          <p:spPr>
            <a:xfrm>
              <a:off x="1968908" y="1907700"/>
              <a:ext cx="78670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b="1">
                  <a:solidFill>
                    <a:schemeClr val="tx2"/>
                  </a:solidFill>
                </a:rPr>
                <a:t>Mỗi bình sau đang </a:t>
              </a:r>
              <a:r>
                <a:rPr lang="en-US" sz="3600" b="1">
                  <a:solidFill>
                    <a:schemeClr val="tx2"/>
                  </a:solidFill>
                </a:rPr>
                <a:t>chứa bao nhiêu mi – li – lít </a:t>
              </a:r>
              <a:r>
                <a:rPr lang="vi-VN" sz="3600" b="1">
                  <a:solidFill>
                    <a:schemeClr val="tx2"/>
                  </a:solidFill>
                </a:rPr>
                <a:t>nước?</a:t>
              </a:r>
            </a:p>
          </p:txBody>
        </p:sp>
      </p:grpSp>
      <p:sp>
        <p:nvSpPr>
          <p:cNvPr id="20" name="Text Box 14">
            <a:extLst>
              <a:ext uri="{FF2B5EF4-FFF2-40B4-BE49-F238E27FC236}">
                <a16:creationId xmlns:a16="http://schemas.microsoft.com/office/drawing/2014/main" xmlns="" id="{2CE4A944-63E4-4A60-B969-2E75451E2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6756" y="1103718"/>
            <a:ext cx="8991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46: MI – LI - LÍT.</a:t>
            </a:r>
          </a:p>
        </p:txBody>
      </p:sp>
      <p:pic>
        <p:nvPicPr>
          <p:cNvPr id="1076" name="Picture 52" descr="https://img.loigiaihay.com/picture/2022/0322/bai-1_5.PNG">
            <a:extLst>
              <a:ext uri="{FF2B5EF4-FFF2-40B4-BE49-F238E27FC236}">
                <a16:creationId xmlns:a16="http://schemas.microsoft.com/office/drawing/2014/main" xmlns="" id="{E0048A2B-FCC9-43AE-8B47-8558AC42A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749" y="2564318"/>
            <a:ext cx="13333970" cy="462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9FE9F24-2F0D-4436-A914-C2406BDACBD7}"/>
              </a:ext>
            </a:extLst>
          </p:cNvPr>
          <p:cNvSpPr/>
          <p:nvPr/>
        </p:nvSpPr>
        <p:spPr>
          <a:xfrm>
            <a:off x="10675541" y="7453312"/>
            <a:ext cx="52887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srgbClr val="00B050"/>
                </a:solidFill>
              </a:rPr>
              <a:t>Bình C chứa 950 ml nước.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669FDD9-2C8F-4A7D-B2C7-B01482E42576}"/>
              </a:ext>
            </a:extLst>
          </p:cNvPr>
          <p:cNvSpPr/>
          <p:nvPr/>
        </p:nvSpPr>
        <p:spPr>
          <a:xfrm>
            <a:off x="705414" y="7459089"/>
            <a:ext cx="49660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>
                <a:solidFill>
                  <a:srgbClr val="0000FF"/>
                </a:solidFill>
              </a:rPr>
              <a:t>Bình A chứa 400 ml nước.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BA29764-596C-4E98-AAE9-C557B2A804FF}"/>
              </a:ext>
            </a:extLst>
          </p:cNvPr>
          <p:cNvSpPr/>
          <p:nvPr/>
        </p:nvSpPr>
        <p:spPr>
          <a:xfrm>
            <a:off x="5735682" y="7473643"/>
            <a:ext cx="50113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3200">
                <a:solidFill>
                  <a:srgbClr val="FF0000"/>
                </a:solidFill>
              </a:rPr>
              <a:t>Bình B chứa 150 ml nước.</a:t>
            </a:r>
          </a:p>
        </p:txBody>
      </p:sp>
    </p:spTree>
    <p:extLst>
      <p:ext uri="{BB962C8B-B14F-4D97-AF65-F5344CB8AC3E}">
        <p14:creationId xmlns:p14="http://schemas.microsoft.com/office/powerpoint/2010/main" val="101542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xmlns="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xmlns="" id="{96839B51-64E7-4598-A89A-967190606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6756" y="1103718"/>
            <a:ext cx="8991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46: MI – LI - LÍT.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FDC273E-31FF-4F1D-B9A5-2B3D1CBD4BB7}"/>
              </a:ext>
            </a:extLst>
          </p:cNvPr>
          <p:cNvGrpSpPr/>
          <p:nvPr/>
        </p:nvGrpSpPr>
        <p:grpSpPr>
          <a:xfrm>
            <a:off x="1585118" y="1655540"/>
            <a:ext cx="13625471" cy="778214"/>
            <a:chOff x="1585119" y="1655539"/>
            <a:chExt cx="13335000" cy="1210626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33D7064A-0DA8-4954-83EF-D9C0CE051195}"/>
                </a:ext>
              </a:extLst>
            </p:cNvPr>
            <p:cNvSpPr/>
            <p:nvPr/>
          </p:nvSpPr>
          <p:spPr>
            <a:xfrm>
              <a:off x="1585119" y="1655539"/>
              <a:ext cx="805324" cy="10158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2</a:t>
              </a:r>
              <a:endParaRPr lang="vi-VN" sz="3600" b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167BDA6-D7F7-4440-8B4C-E69FEFF38D9C}"/>
                </a:ext>
              </a:extLst>
            </p:cNvPr>
            <p:cNvSpPr/>
            <p:nvPr/>
          </p:nvSpPr>
          <p:spPr>
            <a:xfrm>
              <a:off x="2390443" y="1665836"/>
              <a:ext cx="1252967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b="1"/>
                <a:t>a</a:t>
              </a:r>
              <a:r>
                <a:rPr lang="vi-VN" sz="3600" b="1"/>
                <a:t>) Đọc số đo ghi trên các đồ vật sau với đơn vị là mi-li-lít:</a:t>
              </a:r>
              <a:endParaRPr lang="vi-VN" b="1"/>
            </a:p>
          </p:txBody>
        </p:sp>
      </p:grpSp>
      <p:pic>
        <p:nvPicPr>
          <p:cNvPr id="2050" name="Picture 2" descr="https://img.loigiaihay.com/picture/2022/0322/bai-2_6.PNG">
            <a:extLst>
              <a:ext uri="{FF2B5EF4-FFF2-40B4-BE49-F238E27FC236}">
                <a16:creationId xmlns:a16="http://schemas.microsoft.com/office/drawing/2014/main" xmlns="" id="{75424818-9A00-484C-941C-DDA41E75F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119" y="2561812"/>
            <a:ext cx="14006471" cy="447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52CB918-DA10-48E1-BF9C-2102FD4C1A60}"/>
              </a:ext>
            </a:extLst>
          </p:cNvPr>
          <p:cNvSpPr/>
          <p:nvPr/>
        </p:nvSpPr>
        <p:spPr>
          <a:xfrm>
            <a:off x="12862719" y="7406317"/>
            <a:ext cx="1623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D. 1ℓ</a:t>
            </a:r>
          </a:p>
          <a:p>
            <a:pPr algn="ctr"/>
            <a:r>
              <a:rPr lang="vi-VN" sz="3200" b="1">
                <a:solidFill>
                  <a:srgbClr val="FF0000"/>
                </a:solidFill>
              </a:rPr>
              <a:t> Một lít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853785D-5DD3-4ED2-B8D3-D28523BDC1A1}"/>
              </a:ext>
            </a:extLst>
          </p:cNvPr>
          <p:cNvSpPr/>
          <p:nvPr/>
        </p:nvSpPr>
        <p:spPr>
          <a:xfrm>
            <a:off x="1505952" y="7162800"/>
            <a:ext cx="31561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A. </a:t>
            </a:r>
            <a:r>
              <a:rPr lang="it-IT" sz="3200" b="1">
                <a:solidFill>
                  <a:srgbClr val="FF0000"/>
                </a:solidFill>
              </a:rPr>
              <a:t>250 ml</a:t>
            </a:r>
            <a:endParaRPr lang="vi-VN" sz="3200" b="1">
              <a:solidFill>
                <a:srgbClr val="FF0000"/>
              </a:solidFill>
            </a:endParaRPr>
          </a:p>
          <a:p>
            <a:pPr algn="ctr"/>
            <a:r>
              <a:rPr lang="it-IT" sz="3200" b="1">
                <a:solidFill>
                  <a:srgbClr val="FF0000"/>
                </a:solidFill>
              </a:rPr>
              <a:t> Hai trăm năm mươi mi-li-lít.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5D77EFB-DDCA-4764-BC91-0D2CFF15E9E2}"/>
              </a:ext>
            </a:extLst>
          </p:cNvPr>
          <p:cNvSpPr/>
          <p:nvPr/>
        </p:nvSpPr>
        <p:spPr>
          <a:xfrm>
            <a:off x="5330073" y="7287990"/>
            <a:ext cx="26528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B.</a:t>
            </a:r>
            <a:r>
              <a:rPr lang="it-IT" sz="3200" b="1">
                <a:solidFill>
                  <a:srgbClr val="FF0000"/>
                </a:solidFill>
              </a:rPr>
              <a:t> 750 ml</a:t>
            </a:r>
            <a:endParaRPr lang="vi-VN" sz="3200" b="1">
              <a:solidFill>
                <a:srgbClr val="FF0000"/>
              </a:solidFill>
            </a:endParaRPr>
          </a:p>
          <a:p>
            <a:pPr algn="ctr"/>
            <a:r>
              <a:rPr lang="it-IT" sz="3200" b="1">
                <a:solidFill>
                  <a:srgbClr val="FF0000"/>
                </a:solidFill>
              </a:rPr>
              <a:t> Bảy trăm năm mươi mi-li-lít.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89591404-1DED-4854-9E97-FCB459B5CAE7}"/>
              </a:ext>
            </a:extLst>
          </p:cNvPr>
          <p:cNvSpPr/>
          <p:nvPr/>
        </p:nvSpPr>
        <p:spPr>
          <a:xfrm>
            <a:off x="8976519" y="7231660"/>
            <a:ext cx="20419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C.</a:t>
            </a:r>
            <a:r>
              <a:rPr lang="it-IT" sz="3200" b="1">
                <a:solidFill>
                  <a:srgbClr val="FF0000"/>
                </a:solidFill>
              </a:rPr>
              <a:t> 500 ml</a:t>
            </a:r>
            <a:endParaRPr lang="vi-VN" sz="3200" b="1">
              <a:solidFill>
                <a:srgbClr val="FF0000"/>
              </a:solidFill>
            </a:endParaRPr>
          </a:p>
          <a:p>
            <a:pPr algn="ctr"/>
            <a:r>
              <a:rPr lang="it-IT" sz="3200" b="1">
                <a:solidFill>
                  <a:srgbClr val="FF0000"/>
                </a:solidFill>
              </a:rPr>
              <a:t> Năm trăm mi-li-lít</a:t>
            </a:r>
          </a:p>
        </p:txBody>
      </p:sp>
    </p:spTree>
    <p:extLst>
      <p:ext uri="{BB962C8B-B14F-4D97-AF65-F5344CB8AC3E}">
        <p14:creationId xmlns:p14="http://schemas.microsoft.com/office/powerpoint/2010/main" val="5651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xmlns="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xmlns="" id="{96839B51-64E7-4598-A89A-967190606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6756" y="1103718"/>
            <a:ext cx="8991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46: MI – LI - LÍT.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FDC273E-31FF-4F1D-B9A5-2B3D1CBD4BB7}"/>
              </a:ext>
            </a:extLst>
          </p:cNvPr>
          <p:cNvGrpSpPr/>
          <p:nvPr/>
        </p:nvGrpSpPr>
        <p:grpSpPr>
          <a:xfrm>
            <a:off x="1585118" y="1928567"/>
            <a:ext cx="13625472" cy="670487"/>
            <a:chOff x="1585119" y="1655539"/>
            <a:chExt cx="13335001" cy="1043041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33D7064A-0DA8-4954-83EF-D9C0CE051195}"/>
                </a:ext>
              </a:extLst>
            </p:cNvPr>
            <p:cNvSpPr/>
            <p:nvPr/>
          </p:nvSpPr>
          <p:spPr>
            <a:xfrm>
              <a:off x="1585119" y="1655539"/>
              <a:ext cx="805324" cy="10158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2</a:t>
              </a:r>
              <a:endParaRPr lang="vi-VN" sz="3600" b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167BDA6-D7F7-4440-8B4C-E69FEFF38D9C}"/>
                </a:ext>
              </a:extLst>
            </p:cNvPr>
            <p:cNvSpPr/>
            <p:nvPr/>
          </p:nvSpPr>
          <p:spPr>
            <a:xfrm>
              <a:off x="2390444" y="1693117"/>
              <a:ext cx="12529676" cy="10054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600" b="1"/>
                <a:t>b) So sánh các số đo rồi sắp xếp thứ tự từ bé đến lớn.</a:t>
              </a:r>
            </a:p>
          </p:txBody>
        </p:sp>
      </p:grpSp>
      <p:pic>
        <p:nvPicPr>
          <p:cNvPr id="2050" name="Picture 2" descr="https://img.loigiaihay.com/picture/2022/0322/bai-2_6.PNG">
            <a:extLst>
              <a:ext uri="{FF2B5EF4-FFF2-40B4-BE49-F238E27FC236}">
                <a16:creationId xmlns:a16="http://schemas.microsoft.com/office/drawing/2014/main" xmlns="" id="{75424818-9A00-484C-941C-DDA41E75F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719" y="3200400"/>
            <a:ext cx="6489646" cy="437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8D9F620-720D-40B3-84AA-569AA66E9EB9}"/>
              </a:ext>
            </a:extLst>
          </p:cNvPr>
          <p:cNvSpPr/>
          <p:nvPr/>
        </p:nvSpPr>
        <p:spPr>
          <a:xfrm>
            <a:off x="1585118" y="3581400"/>
            <a:ext cx="7161405" cy="3912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3200" b="1">
                <a:solidFill>
                  <a:srgbClr val="0000FF"/>
                </a:solidFill>
              </a:rPr>
              <a:t>Đổi 1</a:t>
            </a:r>
            <a:r>
              <a:rPr lang="vi-VN" sz="3200" b="1" i="1">
                <a:solidFill>
                  <a:srgbClr val="0000FF"/>
                </a:solidFill>
                <a:latin typeface="+mj-lt"/>
              </a:rPr>
              <a:t>l</a:t>
            </a:r>
            <a:r>
              <a:rPr lang="vi-VN" sz="3200" b="1">
                <a:solidFill>
                  <a:srgbClr val="0000FF"/>
                </a:solidFill>
              </a:rPr>
              <a:t> = 1000 ml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200" b="1">
                <a:solidFill>
                  <a:srgbClr val="0000FF"/>
                </a:solidFill>
              </a:rPr>
              <a:t>Ta có: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200" b="1">
                <a:solidFill>
                  <a:srgbClr val="0000FF"/>
                </a:solidFill>
              </a:rPr>
              <a:t> 250 ml &lt; 500 ml &lt; 750 ml &lt; 1 000 ml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200" b="1">
                <a:solidFill>
                  <a:srgbClr val="0000FF"/>
                </a:solidFill>
              </a:rPr>
              <a:t>Vậy các số đo theo thứ tự từ bé đến lớn là: 250 ml, 500 ml, 750 ml, 1</a:t>
            </a:r>
            <a:r>
              <a:rPr lang="vi-VN" sz="3200" b="1" i="1">
                <a:solidFill>
                  <a:srgbClr val="0000FF"/>
                </a:solidFill>
                <a:latin typeface="+mj-lt"/>
              </a:rPr>
              <a:t>l</a:t>
            </a:r>
            <a:endParaRPr lang="vi-VN" sz="2800" b="1" i="1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856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2061</TotalTime>
  <Words>289</Words>
  <Application>Microsoft Office PowerPoint</Application>
  <PresentationFormat>Custom</PresentationFormat>
  <Paragraphs>48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565</cp:revision>
  <dcterms:created xsi:type="dcterms:W3CDTF">2022-07-10T01:37:20Z</dcterms:created>
  <dcterms:modified xsi:type="dcterms:W3CDTF">2022-08-20T15:18:38Z</dcterms:modified>
</cp:coreProperties>
</file>