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00" r:id="rId2"/>
    <p:sldId id="385" r:id="rId3"/>
    <p:sldId id="302" r:id="rId4"/>
    <p:sldId id="292" r:id="rId5"/>
    <p:sldId id="398" r:id="rId6"/>
    <p:sldId id="396" r:id="rId7"/>
    <p:sldId id="334" r:id="rId8"/>
    <p:sldId id="280" r:id="rId9"/>
    <p:sldId id="260" r:id="rId10"/>
    <p:sldId id="422" r:id="rId11"/>
    <p:sldId id="383" r:id="rId12"/>
    <p:sldId id="423" r:id="rId13"/>
    <p:sldId id="424" r:id="rId14"/>
    <p:sldId id="409" r:id="rId15"/>
    <p:sldId id="315" r:id="rId16"/>
    <p:sldId id="425" r:id="rId17"/>
    <p:sldId id="380" r:id="rId18"/>
    <p:sldId id="331" r:id="rId19"/>
    <p:sldId id="295" r:id="rId20"/>
    <p:sldId id="329" r:id="rId21"/>
    <p:sldId id="343" r:id="rId2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78" autoAdjust="0"/>
    <p:restoredTop sz="94657"/>
  </p:normalViewPr>
  <p:slideViewPr>
    <p:cSldViewPr snapToGrid="0">
      <p:cViewPr varScale="1">
        <p:scale>
          <a:sx n="60" d="100"/>
          <a:sy n="60" d="100"/>
        </p:scale>
        <p:origin x="376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3A8F48-68D5-98E5-21A5-9F85106250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9C3295-1370-8F7F-F55E-B5B2A9A625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19B8C-2A78-4F2D-901A-06847F34A1EA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8A179E-4AE5-4D85-65D3-92F997A9CB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3178CD-3970-DD7F-B46A-FE8FD56F68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D0704-9D8D-410E-B3EC-90A226C5C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09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4440AAB-4098-414D-A2E7-DDAE3E143503}" type="datetimeFigureOut">
              <a:rPr lang="en-US"/>
              <a:pPr>
                <a:defRPr/>
              </a:pPr>
              <a:t>12/20/2022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1AD9E24-36D6-4386-A3EE-40B3FD911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AD9E24-36D6-4386-A3EE-40B3FD9110F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88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AD9E24-36D6-4386-A3EE-40B3FD9110F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23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DE7B2E-FA4A-45F8-9E4A-EFE047C3FFD9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510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595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86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929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Right On!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5100" y="44450"/>
            <a:ext cx="71686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+mn-cs"/>
              </a:rPr>
              <a:t>Unit 5 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9878193" y="32578"/>
            <a:ext cx="232191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+mn-cs"/>
              </a:rPr>
              <a:t>Lesson 5d – Everyday English</a:t>
            </a:r>
            <a:endParaRPr lang="en-US" sz="1400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1" r:id="rId3"/>
    <p:sldLayoutId id="2147483652" r:id="rId4"/>
    <p:sldLayoutId id="2147483655" r:id="rId5"/>
    <p:sldLayoutId id="2147483656" r:id="rId6"/>
    <p:sldLayoutId id="2147483657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TextBox 4"/>
          <p:cNvSpPr txBox="1">
            <a:spLocks noChangeArrowheads="1"/>
          </p:cNvSpPr>
          <p:nvPr/>
        </p:nvSpPr>
        <p:spPr bwMode="auto">
          <a:xfrm>
            <a:off x="4849203" y="1582393"/>
            <a:ext cx="683597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</a:rPr>
              <a:t>Unit 5: Travel &amp; Transportation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  <a:latin typeface="Calibri" pitchFamily="34" charset="0"/>
              </a:rPr>
              <a:t>Lesson 5d: Everyday English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Calibri" pitchFamily="34" charset="0"/>
              </a:rPr>
              <a:t>Page 85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ADABA3-3174-2B64-DDED-3561C91CC9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23"/>
          <a:stretch/>
        </p:blipFill>
        <p:spPr>
          <a:xfrm>
            <a:off x="3581400" y="326572"/>
            <a:ext cx="8462370" cy="62048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11883F-DAD6-6FAB-4BCD-92D220F3B378}"/>
              </a:ext>
            </a:extLst>
          </p:cNvPr>
          <p:cNvSpPr txBox="1"/>
          <p:nvPr/>
        </p:nvSpPr>
        <p:spPr>
          <a:xfrm>
            <a:off x="0" y="1600314"/>
            <a:ext cx="362911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Symbol" panose="05050102010706020507" pitchFamily="18" charset="2"/>
              <a:buChar char="Þ"/>
            </a:pPr>
            <a: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  <a:t>Sue is going to Bath.</a:t>
            </a:r>
          </a:p>
          <a:p>
            <a:pPr marL="457200" indent="-457200">
              <a:buFont typeface="Symbol" panose="05050102010706020507" pitchFamily="18" charset="2"/>
              <a:buChar char="Þ"/>
            </a:pPr>
            <a: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  <a:t>Two tickets cost £40.</a:t>
            </a:r>
          </a:p>
          <a:p>
            <a:pPr marL="457200" indent="-457200">
              <a:buFont typeface="Symbol" panose="05050102010706020507" pitchFamily="18" charset="2"/>
              <a:buChar char="Þ"/>
            </a:pPr>
            <a: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  <a:t>The dialogue is </a:t>
            </a:r>
            <a:r>
              <a:rPr lang="en-US" sz="2800" i="1" dirty="0">
                <a:solidFill>
                  <a:srgbClr val="C9243F"/>
                </a:solidFill>
                <a:latin typeface="FrutigerLTStd-Italic"/>
              </a:rPr>
              <a:t>informal.</a:t>
            </a:r>
            <a:endParaRPr lang="en-US" sz="28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4D515D-67E7-B28D-F510-B54823F99F3B}"/>
              </a:ext>
            </a:extLst>
          </p:cNvPr>
          <p:cNvCxnSpPr>
            <a:cxnSpLocks/>
          </p:cNvCxnSpPr>
          <p:nvPr/>
        </p:nvCxnSpPr>
        <p:spPr>
          <a:xfrm>
            <a:off x="4996543" y="1513115"/>
            <a:ext cx="61286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9702F09-F865-F64D-B0A4-FF2454E918DD}"/>
              </a:ext>
            </a:extLst>
          </p:cNvPr>
          <p:cNvCxnSpPr>
            <a:cxnSpLocks/>
          </p:cNvCxnSpPr>
          <p:nvPr/>
        </p:nvCxnSpPr>
        <p:spPr>
          <a:xfrm>
            <a:off x="6596743" y="5170715"/>
            <a:ext cx="43325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DC3BEF8-869D-4FC9-C90B-A416DD0529E1}"/>
              </a:ext>
            </a:extLst>
          </p:cNvPr>
          <p:cNvSpPr/>
          <p:nvPr/>
        </p:nvSpPr>
        <p:spPr>
          <a:xfrm>
            <a:off x="4561114" y="1110343"/>
            <a:ext cx="435429" cy="4027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8768A4-C562-99E7-19F1-F7512B5F50DA}"/>
              </a:ext>
            </a:extLst>
          </p:cNvPr>
          <p:cNvSpPr/>
          <p:nvPr/>
        </p:nvSpPr>
        <p:spPr>
          <a:xfrm>
            <a:off x="4566556" y="2939142"/>
            <a:ext cx="435429" cy="4027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344DAA-8112-8229-5098-BDFA81720992}"/>
              </a:ext>
            </a:extLst>
          </p:cNvPr>
          <p:cNvSpPr/>
          <p:nvPr/>
        </p:nvSpPr>
        <p:spPr>
          <a:xfrm>
            <a:off x="4569277" y="4119007"/>
            <a:ext cx="1940379" cy="6489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69F793-0121-E1A8-0902-775E7F11E00D}"/>
              </a:ext>
            </a:extLst>
          </p:cNvPr>
          <p:cNvSpPr/>
          <p:nvPr/>
        </p:nvSpPr>
        <p:spPr>
          <a:xfrm>
            <a:off x="4543513" y="5204411"/>
            <a:ext cx="778330" cy="3406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6651BE-64F6-FF69-0032-A2A9D3247571}"/>
              </a:ext>
            </a:extLst>
          </p:cNvPr>
          <p:cNvSpPr/>
          <p:nvPr/>
        </p:nvSpPr>
        <p:spPr>
          <a:xfrm>
            <a:off x="4543512" y="5577346"/>
            <a:ext cx="655022" cy="3406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1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DFC6660-F63D-A808-3C58-D61A53158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421" y="322418"/>
            <a:ext cx="10011653" cy="11253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23D555-770D-B7DF-BBA1-AFADFCE52F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35" t="11754"/>
          <a:stretch/>
        </p:blipFill>
        <p:spPr>
          <a:xfrm>
            <a:off x="2960913" y="1175656"/>
            <a:ext cx="8429713" cy="547551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154F0-89B1-A4FB-2DBF-365D9B517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902" y="52073"/>
            <a:ext cx="8180212" cy="502331"/>
          </a:xfrm>
          <a:solidFill>
            <a:schemeClr val="bg1"/>
          </a:solidFill>
        </p:spPr>
        <p:txBody>
          <a:bodyPr/>
          <a:lstStyle/>
          <a:p>
            <a:r>
              <a:rPr lang="en-US" sz="3000" b="1" dirty="0">
                <a:solidFill>
                  <a:srgbClr val="0000CC"/>
                </a:solidFill>
              </a:rPr>
              <a:t>Choose suitable sentences to fill in the dialogue.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A45922-1E47-0B43-23D0-C610D1CA9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709" y="1702998"/>
            <a:ext cx="2782091" cy="43248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5800F32-31FF-F15B-0BB3-EB804C2A8D76}"/>
              </a:ext>
            </a:extLst>
          </p:cNvPr>
          <p:cNvSpPr txBox="1"/>
          <p:nvPr/>
        </p:nvSpPr>
        <p:spPr>
          <a:xfrm>
            <a:off x="117087" y="1486557"/>
            <a:ext cx="7404412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It’s at 11:00, but it’s slower than the express train at 11:45.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847650-B265-6B14-AF0D-92DD5CA01DAB}"/>
              </a:ext>
            </a:extLst>
          </p:cNvPr>
          <p:cNvSpPr txBox="1"/>
          <p:nvPr/>
        </p:nvSpPr>
        <p:spPr>
          <a:xfrm>
            <a:off x="73597" y="1952148"/>
            <a:ext cx="9222857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A: Hi. Can you please tell me what time the next train to York is?</a:t>
            </a:r>
            <a:br>
              <a:rPr lang="en-US" sz="2400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B: __________________________________________________</a:t>
            </a:r>
          </a:p>
          <a:p>
            <a:r>
              <a:rPr lang="en-US" sz="2400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A: How long is the trip?</a:t>
            </a:r>
            <a:br>
              <a:rPr lang="en-US" sz="2400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B: ___________________________________________________</a:t>
            </a:r>
          </a:p>
          <a:p>
            <a:endParaRPr lang="en-US" sz="2400" dirty="0">
              <a:solidFill>
                <a:srgbClr val="0000CC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A: OK. Can I have two tickets for the 11:45, please?</a:t>
            </a:r>
            <a:br>
              <a:rPr lang="en-US" sz="2400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B: Single or return?</a:t>
            </a:r>
            <a:br>
              <a:rPr lang="en-US" sz="2400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A:___________________________________________________</a:t>
            </a:r>
            <a:br>
              <a:rPr lang="en-US" sz="2400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B: Just a moment. … They’re £54 per person so that will be £108.</a:t>
            </a:r>
            <a:br>
              <a:rPr lang="en-US" sz="2400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A:___________________________________________________</a:t>
            </a:r>
            <a:br>
              <a:rPr lang="en-US" sz="2400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B: Sure. Here are your tickets. Have a nice journey.</a:t>
            </a:r>
            <a:br>
              <a:rPr lang="en-US" sz="2400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A: Thank you.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2F62D3-F020-FA92-4282-6D3A225F0119}"/>
              </a:ext>
            </a:extLst>
          </p:cNvPr>
          <p:cNvSpPr txBox="1"/>
          <p:nvPr/>
        </p:nvSpPr>
        <p:spPr>
          <a:xfrm>
            <a:off x="421513" y="2309148"/>
            <a:ext cx="9222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It’s at 11:00, but it’s slower than the express train at 11:45.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D5F29E-F015-AFB7-9B44-3EE2B5C6A4BF}"/>
              </a:ext>
            </a:extLst>
          </p:cNvPr>
          <p:cNvSpPr txBox="1"/>
          <p:nvPr/>
        </p:nvSpPr>
        <p:spPr>
          <a:xfrm>
            <a:off x="368348" y="3041465"/>
            <a:ext cx="87442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The 11:00 train takes about three hours. The express train is quicker; the journey is about 2 hours and 10 minutes.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8C92E0-3B3E-03D9-F1FA-4E619A3A1313}"/>
              </a:ext>
            </a:extLst>
          </p:cNvPr>
          <p:cNvSpPr txBox="1"/>
          <p:nvPr/>
        </p:nvSpPr>
        <p:spPr>
          <a:xfrm>
            <a:off x="400247" y="4525448"/>
            <a:ext cx="24910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Return please.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E9877A-9AA4-A788-8697-4B3D1FC43990}"/>
              </a:ext>
            </a:extLst>
          </p:cNvPr>
          <p:cNvSpPr txBox="1"/>
          <p:nvPr/>
        </p:nvSpPr>
        <p:spPr>
          <a:xfrm>
            <a:off x="368348" y="5240972"/>
            <a:ext cx="42266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Great. Can I pay by credit card?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4B3D33-0AF8-EB67-025F-3CEE75C36397}"/>
              </a:ext>
            </a:extLst>
          </p:cNvPr>
          <p:cNvSpPr txBox="1"/>
          <p:nvPr/>
        </p:nvSpPr>
        <p:spPr>
          <a:xfrm>
            <a:off x="7594118" y="1140190"/>
            <a:ext cx="2303683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Return please.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02222C-1D40-37AB-F74D-7288591AE0C3}"/>
              </a:ext>
            </a:extLst>
          </p:cNvPr>
          <p:cNvSpPr txBox="1"/>
          <p:nvPr/>
        </p:nvSpPr>
        <p:spPr>
          <a:xfrm>
            <a:off x="117087" y="586715"/>
            <a:ext cx="7404412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The 11:00 train takes about three hours. The express train is quicker; the journey is about 2 hours and 10 minutes.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D4D43C-697B-D7D7-9FDE-5FEF96676010}"/>
              </a:ext>
            </a:extLst>
          </p:cNvPr>
          <p:cNvSpPr txBox="1"/>
          <p:nvPr/>
        </p:nvSpPr>
        <p:spPr>
          <a:xfrm>
            <a:off x="7594118" y="619656"/>
            <a:ext cx="4481993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Great. Can I pay by credit card?</a:t>
            </a:r>
            <a:endParaRPr lang="en-US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588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/>
      <p:bldP spid="24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587C3E6-4A8E-504A-BF68-299504CD0169}"/>
              </a:ext>
            </a:extLst>
          </p:cNvPr>
          <p:cNvSpPr txBox="1"/>
          <p:nvPr/>
        </p:nvSpPr>
        <p:spPr>
          <a:xfrm>
            <a:off x="117087" y="1803199"/>
            <a:ext cx="6921169" cy="46166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100" b="0" i="1" dirty="0">
                <a:solidFill>
                  <a:srgbClr val="C9243F"/>
                </a:solidFill>
                <a:effectLst/>
                <a:latin typeface="+mj-lt"/>
                <a:cs typeface="Arial" panose="020B0604020202020204" pitchFamily="34" charset="0"/>
              </a:rPr>
              <a:t>A: Hi. Can you please tell me what time the next train to York is?</a:t>
            </a:r>
            <a:br>
              <a:rPr lang="en-US" sz="2100" b="0" i="1" dirty="0">
                <a:solidFill>
                  <a:srgbClr val="C9243F"/>
                </a:solidFill>
                <a:effectLst/>
                <a:latin typeface="+mj-lt"/>
                <a:cs typeface="Arial" panose="020B0604020202020204" pitchFamily="34" charset="0"/>
              </a:rPr>
            </a:br>
            <a:r>
              <a:rPr lang="en-US" sz="2100" b="0" i="1" dirty="0">
                <a:solidFill>
                  <a:srgbClr val="C9243F"/>
                </a:solidFill>
                <a:effectLst/>
                <a:latin typeface="+mj-lt"/>
                <a:cs typeface="Arial" panose="020B0604020202020204" pitchFamily="34" charset="0"/>
              </a:rPr>
              <a:t>B: It’s at 11:00, but it’s slower than the express train at 11:45.</a:t>
            </a:r>
            <a:br>
              <a:rPr lang="en-US" sz="2100" b="0" i="1" dirty="0">
                <a:solidFill>
                  <a:srgbClr val="C9243F"/>
                </a:solidFill>
                <a:effectLst/>
                <a:latin typeface="+mj-lt"/>
                <a:cs typeface="Arial" panose="020B0604020202020204" pitchFamily="34" charset="0"/>
              </a:rPr>
            </a:br>
            <a:r>
              <a:rPr lang="en-US" sz="2100" b="0" i="1" dirty="0">
                <a:solidFill>
                  <a:srgbClr val="C9243F"/>
                </a:solidFill>
                <a:effectLst/>
                <a:latin typeface="+mj-lt"/>
                <a:cs typeface="Arial" panose="020B0604020202020204" pitchFamily="34" charset="0"/>
              </a:rPr>
              <a:t>A: How long is the trip?</a:t>
            </a:r>
            <a:br>
              <a:rPr lang="en-US" sz="2100" b="0" i="1" dirty="0">
                <a:solidFill>
                  <a:srgbClr val="C9243F"/>
                </a:solidFill>
                <a:effectLst/>
                <a:latin typeface="+mj-lt"/>
                <a:cs typeface="Arial" panose="020B0604020202020204" pitchFamily="34" charset="0"/>
              </a:rPr>
            </a:br>
            <a:r>
              <a:rPr lang="en-US" sz="2100" b="0" i="1" dirty="0">
                <a:solidFill>
                  <a:srgbClr val="C9243F"/>
                </a:solidFill>
                <a:effectLst/>
                <a:latin typeface="+mj-lt"/>
                <a:cs typeface="Arial" panose="020B0604020202020204" pitchFamily="34" charset="0"/>
              </a:rPr>
              <a:t>B: The 11:00 train takes about three hours. The express train is quicker; the journey is about 2 hours and 10 </a:t>
            </a:r>
            <a:r>
              <a:rPr lang="en-US" sz="2100" i="1" dirty="0">
                <a:solidFill>
                  <a:srgbClr val="C9243F"/>
                </a:solidFill>
                <a:latin typeface="+mj-lt"/>
                <a:cs typeface="Arial" panose="020B0604020202020204" pitchFamily="34" charset="0"/>
              </a:rPr>
              <a:t>m</a:t>
            </a:r>
            <a:r>
              <a:rPr lang="en-US" sz="2100" b="0" i="1" dirty="0">
                <a:solidFill>
                  <a:srgbClr val="C9243F"/>
                </a:solidFill>
                <a:effectLst/>
                <a:latin typeface="+mj-lt"/>
                <a:cs typeface="Arial" panose="020B0604020202020204" pitchFamily="34" charset="0"/>
              </a:rPr>
              <a:t>inutes.</a:t>
            </a:r>
            <a:br>
              <a:rPr lang="en-US" sz="2100" b="0" i="1" dirty="0">
                <a:solidFill>
                  <a:srgbClr val="C9243F"/>
                </a:solidFill>
                <a:effectLst/>
                <a:latin typeface="+mj-lt"/>
                <a:cs typeface="Arial" panose="020B0604020202020204" pitchFamily="34" charset="0"/>
              </a:rPr>
            </a:br>
            <a:r>
              <a:rPr lang="en-US" sz="2100" b="0" i="1" dirty="0">
                <a:solidFill>
                  <a:srgbClr val="C9243F"/>
                </a:solidFill>
                <a:effectLst/>
                <a:latin typeface="+mj-lt"/>
                <a:cs typeface="Arial" panose="020B0604020202020204" pitchFamily="34" charset="0"/>
              </a:rPr>
              <a:t>A: OK. Can I have two tickets for the 11:45, please?</a:t>
            </a:r>
            <a:br>
              <a:rPr lang="en-US" sz="2100" b="0" i="1" dirty="0">
                <a:solidFill>
                  <a:srgbClr val="C9243F"/>
                </a:solidFill>
                <a:effectLst/>
                <a:latin typeface="+mj-lt"/>
                <a:cs typeface="Arial" panose="020B0604020202020204" pitchFamily="34" charset="0"/>
              </a:rPr>
            </a:br>
            <a:r>
              <a:rPr lang="en-US" sz="2100" b="0" i="1" dirty="0">
                <a:solidFill>
                  <a:srgbClr val="C9243F"/>
                </a:solidFill>
                <a:effectLst/>
                <a:latin typeface="+mj-lt"/>
                <a:cs typeface="Arial" panose="020B0604020202020204" pitchFamily="34" charset="0"/>
              </a:rPr>
              <a:t>B: Single or return?</a:t>
            </a:r>
            <a:br>
              <a:rPr lang="en-US" sz="2100" b="0" i="1" dirty="0">
                <a:solidFill>
                  <a:srgbClr val="C9243F"/>
                </a:solidFill>
                <a:effectLst/>
                <a:latin typeface="+mj-lt"/>
                <a:cs typeface="Arial" panose="020B0604020202020204" pitchFamily="34" charset="0"/>
              </a:rPr>
            </a:br>
            <a:r>
              <a:rPr lang="en-US" sz="2100" b="0" i="1" dirty="0">
                <a:solidFill>
                  <a:srgbClr val="C9243F"/>
                </a:solidFill>
                <a:effectLst/>
                <a:latin typeface="+mj-lt"/>
                <a:cs typeface="Arial" panose="020B0604020202020204" pitchFamily="34" charset="0"/>
              </a:rPr>
              <a:t>A: Return please.</a:t>
            </a:r>
            <a:br>
              <a:rPr lang="en-US" sz="2100" b="0" i="1" dirty="0">
                <a:solidFill>
                  <a:srgbClr val="C9243F"/>
                </a:solidFill>
                <a:effectLst/>
                <a:latin typeface="+mj-lt"/>
                <a:cs typeface="Arial" panose="020B0604020202020204" pitchFamily="34" charset="0"/>
              </a:rPr>
            </a:br>
            <a:r>
              <a:rPr lang="en-US" sz="2100" b="0" i="1" dirty="0">
                <a:solidFill>
                  <a:srgbClr val="C9243F"/>
                </a:solidFill>
                <a:effectLst/>
                <a:latin typeface="+mj-lt"/>
                <a:cs typeface="Arial" panose="020B0604020202020204" pitchFamily="34" charset="0"/>
              </a:rPr>
              <a:t>B: Just a moment. … They’re £54 per person so that will be £108.</a:t>
            </a:r>
            <a:br>
              <a:rPr lang="en-US" sz="2100" b="0" i="1" dirty="0">
                <a:solidFill>
                  <a:srgbClr val="C9243F"/>
                </a:solidFill>
                <a:effectLst/>
                <a:latin typeface="+mj-lt"/>
                <a:cs typeface="Arial" panose="020B0604020202020204" pitchFamily="34" charset="0"/>
              </a:rPr>
            </a:br>
            <a:r>
              <a:rPr lang="en-US" sz="2100" b="0" i="1" dirty="0">
                <a:solidFill>
                  <a:srgbClr val="C9243F"/>
                </a:solidFill>
                <a:effectLst/>
                <a:latin typeface="+mj-lt"/>
                <a:cs typeface="Arial" panose="020B0604020202020204" pitchFamily="34" charset="0"/>
              </a:rPr>
              <a:t>A: Great. Can I pay by credit card?</a:t>
            </a:r>
            <a:br>
              <a:rPr lang="en-US" sz="2100" b="0" i="1" dirty="0">
                <a:solidFill>
                  <a:srgbClr val="C9243F"/>
                </a:solidFill>
                <a:effectLst/>
                <a:latin typeface="+mj-lt"/>
                <a:cs typeface="Arial" panose="020B0604020202020204" pitchFamily="34" charset="0"/>
              </a:rPr>
            </a:br>
            <a:r>
              <a:rPr lang="en-US" sz="2100" b="0" i="1" dirty="0">
                <a:solidFill>
                  <a:srgbClr val="C9243F"/>
                </a:solidFill>
                <a:effectLst/>
                <a:latin typeface="+mj-lt"/>
                <a:cs typeface="Arial" panose="020B0604020202020204" pitchFamily="34" charset="0"/>
              </a:rPr>
              <a:t>B: Sure. Here are your tickets. Have a nice journey.</a:t>
            </a:r>
            <a:br>
              <a:rPr lang="en-US" sz="2100" b="0" i="1" dirty="0">
                <a:solidFill>
                  <a:srgbClr val="C9243F"/>
                </a:solidFill>
                <a:effectLst/>
                <a:latin typeface="+mj-lt"/>
                <a:cs typeface="Arial" panose="020B0604020202020204" pitchFamily="34" charset="0"/>
              </a:rPr>
            </a:br>
            <a:r>
              <a:rPr lang="en-US" sz="2100" b="0" i="1" dirty="0">
                <a:solidFill>
                  <a:srgbClr val="C9243F"/>
                </a:solidFill>
                <a:effectLst/>
                <a:latin typeface="+mj-lt"/>
                <a:cs typeface="Arial" panose="020B0604020202020204" pitchFamily="34" charset="0"/>
              </a:rPr>
              <a:t>A: Thank you.</a:t>
            </a:r>
            <a:r>
              <a:rPr lang="en-US" sz="2100" dirty="0">
                <a:latin typeface="+mj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E154F0-89B1-A4FB-2DBF-365D9B517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82AF3B-849E-022A-7E12-5431D7F07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114" y="128536"/>
            <a:ext cx="10167257" cy="1433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F20B87-B0AB-E082-EAFA-F2A169579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256" y="1417638"/>
            <a:ext cx="5153744" cy="51657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E7F03-1B99-4CC9-80EB-6C4293FFC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3155" y="1053567"/>
            <a:ext cx="6379266" cy="973021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Remember to follow these steps:</a:t>
            </a:r>
          </a:p>
          <a:p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BC43A4-7D30-B7C0-E9D9-67B55FD0AFB6}"/>
              </a:ext>
            </a:extLst>
          </p:cNvPr>
          <p:cNvSpPr/>
          <p:nvPr/>
        </p:nvSpPr>
        <p:spPr>
          <a:xfrm>
            <a:off x="291179" y="1429352"/>
            <a:ext cx="63684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E.g.</a:t>
            </a:r>
          </a:p>
        </p:txBody>
      </p:sp>
    </p:spTree>
    <p:extLst>
      <p:ext uri="{BB962C8B-B14F-4D97-AF65-F5344CB8AC3E}">
        <p14:creationId xmlns:p14="http://schemas.microsoft.com/office/powerpoint/2010/main" val="149893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build="p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646801-AAF0-6B5D-B12D-07E6FD5820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719" y="2733500"/>
            <a:ext cx="10044018" cy="35018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D4D55E-B99F-E479-112C-D6D04D46B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6103" y="333486"/>
            <a:ext cx="6439793" cy="2398213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3220BD5-D1AC-CF06-6236-CD090CE23034}"/>
              </a:ext>
            </a:extLst>
          </p:cNvPr>
          <p:cNvCxnSpPr>
            <a:cxnSpLocks/>
          </p:cNvCxnSpPr>
          <p:nvPr/>
        </p:nvCxnSpPr>
        <p:spPr>
          <a:xfrm>
            <a:off x="6096000" y="4523944"/>
            <a:ext cx="48087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CD2 - TRACK 22">
            <a:hlinkClick r:id="" action="ppaction://media"/>
            <a:extLst>
              <a:ext uri="{FF2B5EF4-FFF2-40B4-BE49-F238E27FC236}">
                <a16:creationId xmlns:a16="http://schemas.microsoft.com/office/drawing/2014/main" id="{C79F17E9-8227-96EE-8A57-77AD06FCAA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70175" y="2284055"/>
            <a:ext cx="530302" cy="530302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C2C773F-9464-DDE4-E6C1-DF01452B5D55}"/>
              </a:ext>
            </a:extLst>
          </p:cNvPr>
          <p:cNvSpPr/>
          <p:nvPr/>
        </p:nvSpPr>
        <p:spPr>
          <a:xfrm>
            <a:off x="1924206" y="5218770"/>
            <a:ext cx="351034" cy="4795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562FE83-33DD-9C62-BA78-DAB0FB0F740B}"/>
              </a:ext>
            </a:extLst>
          </p:cNvPr>
          <p:cNvSpPr/>
          <p:nvPr/>
        </p:nvSpPr>
        <p:spPr>
          <a:xfrm>
            <a:off x="3518830" y="5218770"/>
            <a:ext cx="351034" cy="4795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50623EF-0505-FC41-0334-D5F6027CE0B2}"/>
              </a:ext>
            </a:extLst>
          </p:cNvPr>
          <p:cNvSpPr/>
          <p:nvPr/>
        </p:nvSpPr>
        <p:spPr>
          <a:xfrm>
            <a:off x="5456296" y="5218770"/>
            <a:ext cx="414115" cy="4795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39A88E4-CC70-4D1C-4359-BA28996D6F18}"/>
              </a:ext>
            </a:extLst>
          </p:cNvPr>
          <p:cNvSpPr/>
          <p:nvPr/>
        </p:nvSpPr>
        <p:spPr>
          <a:xfrm>
            <a:off x="7314112" y="5185316"/>
            <a:ext cx="351034" cy="4795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C212E27-F2E8-3E10-5F30-A78E4420484A}"/>
              </a:ext>
            </a:extLst>
          </p:cNvPr>
          <p:cNvSpPr/>
          <p:nvPr/>
        </p:nvSpPr>
        <p:spPr>
          <a:xfrm>
            <a:off x="8822785" y="5202807"/>
            <a:ext cx="302996" cy="4795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B08DDF3-F513-CE6B-0140-84B485338CAD}"/>
              </a:ext>
            </a:extLst>
          </p:cNvPr>
          <p:cNvSpPr/>
          <p:nvPr/>
        </p:nvSpPr>
        <p:spPr>
          <a:xfrm>
            <a:off x="1914658" y="5672872"/>
            <a:ext cx="309780" cy="4795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86C82BB-376B-343A-D1C0-47B718BE8E08}"/>
              </a:ext>
            </a:extLst>
          </p:cNvPr>
          <p:cNvSpPr/>
          <p:nvPr/>
        </p:nvSpPr>
        <p:spPr>
          <a:xfrm>
            <a:off x="3510363" y="5688717"/>
            <a:ext cx="434898" cy="4795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8E0D8F8-29AE-9E75-BA32-BF996A8AC245}"/>
              </a:ext>
            </a:extLst>
          </p:cNvPr>
          <p:cNvSpPr/>
          <p:nvPr/>
        </p:nvSpPr>
        <p:spPr>
          <a:xfrm>
            <a:off x="5464764" y="5696355"/>
            <a:ext cx="434898" cy="4795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AB2360A-7FCD-0134-A7BF-DB43C9553243}"/>
              </a:ext>
            </a:extLst>
          </p:cNvPr>
          <p:cNvSpPr/>
          <p:nvPr/>
        </p:nvSpPr>
        <p:spPr>
          <a:xfrm>
            <a:off x="7315599" y="5666414"/>
            <a:ext cx="366481" cy="4795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5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5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1"/>
          <p:cNvSpPr txBox="1">
            <a:spLocks noChangeArrowheads="1"/>
          </p:cNvSpPr>
          <p:nvPr/>
        </p:nvSpPr>
        <p:spPr bwMode="auto">
          <a:xfrm>
            <a:off x="348343" y="443567"/>
            <a:ext cx="11756571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Calibri" pitchFamily="34" charset="0"/>
              </a:rPr>
              <a:t>Write a paragraph (60-80 words) about your last journey by bus / train / plane by answering these questions.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hlink"/>
                </a:solidFill>
                <a:latin typeface="Calibri" pitchFamily="34" charset="0"/>
              </a:rPr>
              <a:t>When was your last journey by bus/train/plane?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hlink"/>
                </a:solidFill>
                <a:latin typeface="Calibri" pitchFamily="34" charset="0"/>
              </a:rPr>
              <a:t>What was the departure and the destination of the journey?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hlink"/>
                </a:solidFill>
                <a:latin typeface="Calibri" pitchFamily="34" charset="0"/>
              </a:rPr>
              <a:t>What was the departure time for your journey?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hlink"/>
                </a:solidFill>
                <a:latin typeface="Calibri" pitchFamily="34" charset="0"/>
              </a:rPr>
              <a:t>How long was the journey?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hlink"/>
                </a:solidFill>
                <a:latin typeface="Calibri" pitchFamily="34" charset="0"/>
              </a:rPr>
              <a:t>Who went with you on your journey?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hlink"/>
                </a:solidFill>
                <a:latin typeface="Calibri" pitchFamily="34" charset="0"/>
              </a:rPr>
              <a:t>Which kind of ticket did you buy for the journey: single or return?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hlink"/>
                </a:solidFill>
                <a:latin typeface="Calibri" pitchFamily="34" charset="0"/>
              </a:rPr>
              <a:t>How much was the ticket?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hlink"/>
                </a:solidFill>
                <a:latin typeface="Calibri" pitchFamily="34" charset="0"/>
              </a:rPr>
              <a:t>How did you feel about the journey?</a:t>
            </a:r>
            <a:endParaRPr lang="en-US" sz="3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04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1"/>
          <p:cNvSpPr txBox="1">
            <a:spLocks noChangeArrowheads="1"/>
          </p:cNvSpPr>
          <p:nvPr/>
        </p:nvSpPr>
        <p:spPr bwMode="auto">
          <a:xfrm>
            <a:off x="325437" y="955195"/>
            <a:ext cx="11541125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Calibri" pitchFamily="34" charset="0"/>
              </a:rPr>
              <a:t>Write a paragraph (60-80 words) about your last journey by bus / train / plane by answering these questions.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e.g.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My last journey by plane was about 3 years ago. I had a flight from Ho Chi Minh City to </a:t>
            </a:r>
            <a:r>
              <a:rPr lang="en-US" sz="3200" i="1" dirty="0" err="1">
                <a:solidFill>
                  <a:srgbClr val="FF0000"/>
                </a:solidFill>
                <a:latin typeface="Calibri" pitchFamily="34" charset="0"/>
              </a:rPr>
              <a:t>Đà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libri" pitchFamily="34" charset="0"/>
              </a:rPr>
              <a:t>Nẵng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 City. The departure time was 7:00 a.m. It took me 1 hour for this flight. I travelled there with my sister. I bought a single ticket. The ticket price </a:t>
            </a:r>
            <a:r>
              <a:rPr lang="en-US" sz="3200" i="1">
                <a:solidFill>
                  <a:srgbClr val="FF0000"/>
                </a:solidFill>
                <a:latin typeface="Calibri" pitchFamily="34" charset="0"/>
              </a:rPr>
              <a:t>was 1,000,000 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VND per person. I felt very happy with the journey.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5306" y="412709"/>
            <a:ext cx="9453093" cy="605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322489" y="437583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90921" y="2034759"/>
            <a:ext cx="5144180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Speaking</a:t>
            </a:r>
          </a:p>
          <a:p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Act out a dialogue buying tickets for transport.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620DDA-D36B-C9CB-FEDB-9039C13E2CDD}"/>
              </a:ext>
            </a:extLst>
          </p:cNvPr>
          <p:cNvSpPr/>
          <p:nvPr/>
        </p:nvSpPr>
        <p:spPr>
          <a:xfrm>
            <a:off x="6238780" y="2034759"/>
            <a:ext cx="5144180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Pronunciation</a:t>
            </a:r>
          </a:p>
          <a:p>
            <a:r>
              <a:rPr lang="en-US" sz="3600" i="1" dirty="0" err="1">
                <a:solidFill>
                  <a:srgbClr val="0000CC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pronunciation of consonant clusters.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6988" y="1818652"/>
            <a:ext cx="3255962" cy="66198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96988" y="2663798"/>
            <a:ext cx="3255962" cy="66198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88" y="5235466"/>
            <a:ext cx="3255962" cy="6619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296988" y="960546"/>
            <a:ext cx="3255962" cy="6635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B58B4D1A-23DD-57FF-B7F6-79D6292D4798}"/>
              </a:ext>
            </a:extLst>
          </p:cNvPr>
          <p:cNvSpPr/>
          <p:nvPr/>
        </p:nvSpPr>
        <p:spPr>
          <a:xfrm>
            <a:off x="1296988" y="4354672"/>
            <a:ext cx="3255962" cy="661987"/>
          </a:xfrm>
          <a:prstGeom prst="roundRect">
            <a:avLst/>
          </a:prstGeom>
          <a:solidFill>
            <a:srgbClr val="0000C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5153792B-C12A-EBE9-74DC-C43445F87DCE}"/>
              </a:ext>
            </a:extLst>
          </p:cNvPr>
          <p:cNvSpPr/>
          <p:nvPr/>
        </p:nvSpPr>
        <p:spPr>
          <a:xfrm>
            <a:off x="1296988" y="3544592"/>
            <a:ext cx="3255962" cy="66198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Speaking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975" y="494145"/>
            <a:ext cx="422777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06375" y="1416050"/>
            <a:ext cx="11871325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sz="3600" i="1" dirty="0" err="1">
                <a:solidFill>
                  <a:srgbClr val="0000CC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the vocabularies and make sentences using them.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Do the exercises in 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TA 7 Right on WB 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(page 45)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Prepare the next lesson (page 86 SB)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Do the exercise in TA 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7 Right on Notebook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en-US" sz="3600" i="1">
                <a:solidFill>
                  <a:srgbClr val="0000CC"/>
                </a:solidFill>
                <a:latin typeface="Calibri" pitchFamily="34" charset="0"/>
              </a:rPr>
              <a:t>(page 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39)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ChangeAspect="1"/>
          </p:cNvPicPr>
          <p:nvPr/>
        </p:nvPicPr>
        <p:blipFill>
          <a:blip r:embed="rId3"/>
          <a:srcRect t="2" b="15105"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57713" y="6051550"/>
            <a:ext cx="3101975" cy="64611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  <a:cs typeface="+mn-cs"/>
              </a:rPr>
              <a:t>Enjoy your day!</a:t>
            </a:r>
            <a:endParaRPr lang="en-US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61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250" y="411163"/>
            <a:ext cx="3181350" cy="66198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914400" y="1381125"/>
            <a:ext cx="108331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- act out a dialogue about buying tickets for transport.</a:t>
            </a:r>
          </a:p>
          <a:p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-</a:t>
            </a:r>
            <a:r>
              <a:rPr lang="en-US" sz="3600" b="1" dirty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pronunciation of consonant clusters.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0654" y="392805"/>
            <a:ext cx="8906171" cy="607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2" y="1104010"/>
            <a:ext cx="12055117" cy="4878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1. A. c</a:t>
            </a:r>
            <a:r>
              <a:rPr lang="en-US" sz="3200" u="sng" dirty="0">
                <a:latin typeface="+mj-lt"/>
              </a:rPr>
              <a:t>u</a:t>
            </a:r>
            <a:r>
              <a:rPr lang="en-US" sz="3200" dirty="0">
                <a:latin typeface="+mj-lt"/>
              </a:rPr>
              <a:t>stomer 		B. d</a:t>
            </a:r>
            <a:r>
              <a:rPr lang="en-US" sz="3200" u="sng" dirty="0">
                <a:latin typeface="+mj-lt"/>
              </a:rPr>
              <a:t>u</a:t>
            </a:r>
            <a:r>
              <a:rPr lang="en-US" sz="3200" dirty="0">
                <a:latin typeface="+mj-lt"/>
              </a:rPr>
              <a:t>ration 	C. </a:t>
            </a:r>
            <a:r>
              <a:rPr lang="en-US" sz="3200" u="sng" dirty="0">
                <a:latin typeface="+mj-lt"/>
              </a:rPr>
              <a:t>u</a:t>
            </a:r>
            <a:r>
              <a:rPr lang="en-US" sz="3200" dirty="0">
                <a:latin typeface="+mj-lt"/>
              </a:rPr>
              <a:t>mbrella 	D. p</a:t>
            </a:r>
            <a:r>
              <a:rPr lang="en-US" sz="3200" u="sng" dirty="0">
                <a:latin typeface="+mj-lt"/>
              </a:rPr>
              <a:t>u</a:t>
            </a:r>
            <a:r>
              <a:rPr lang="en-US" sz="3200" dirty="0">
                <a:latin typeface="+mj-lt"/>
              </a:rPr>
              <a:t>nishment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rhy</a:t>
            </a:r>
            <a:r>
              <a:rPr lang="en-US" sz="3200" u="sng" dirty="0">
                <a:latin typeface="+mj-lt"/>
              </a:rPr>
              <a:t>th</a:t>
            </a:r>
            <a:r>
              <a:rPr lang="en-US" sz="3200" dirty="0">
                <a:latin typeface="+mj-lt"/>
              </a:rPr>
              <a:t>m 		B. too</a:t>
            </a:r>
            <a:r>
              <a:rPr lang="en-US" sz="3200" u="sng" dirty="0">
                <a:latin typeface="+mj-lt"/>
              </a:rPr>
              <a:t>th</a:t>
            </a:r>
            <a:r>
              <a:rPr lang="en-US" sz="3200" dirty="0">
                <a:latin typeface="+mj-lt"/>
              </a:rPr>
              <a:t>ache 	C. </a:t>
            </a:r>
            <a:r>
              <a:rPr lang="en-US" sz="3200" u="sng" dirty="0">
                <a:latin typeface="+mj-lt"/>
              </a:rPr>
              <a:t>th</a:t>
            </a:r>
            <a:r>
              <a:rPr lang="en-US" sz="3200" dirty="0">
                <a:latin typeface="+mj-lt"/>
              </a:rPr>
              <a:t>under 	D. bir</a:t>
            </a:r>
            <a:r>
              <a:rPr lang="en-US" sz="3200" u="sng" dirty="0">
                <a:latin typeface="+mj-lt"/>
              </a:rPr>
              <a:t>th</a:t>
            </a:r>
            <a:r>
              <a:rPr lang="en-US" sz="3200" dirty="0">
                <a:latin typeface="+mj-lt"/>
              </a:rPr>
              <a:t>day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gent 		B. st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tion 		C. c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ble		D. 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dult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28444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Work in pairs.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3775082" y="143461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20398" y="3416132"/>
            <a:ext cx="469527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36666" y="343361"/>
            <a:ext cx="8782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Choose the word whose underlined part is </a:t>
            </a:r>
          </a:p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pronounced differently 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9267568" y="5357802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92961" y="1819905"/>
            <a:ext cx="2216246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kʌstəmər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125951" y="1817612"/>
            <a:ext cx="231652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duˈreɪʃn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869679" y="1835678"/>
            <a:ext cx="2216246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ʌmˈbrelə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548554" y="1835678"/>
            <a:ext cx="2216246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pʌnɪʃmənt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92961" y="3759279"/>
            <a:ext cx="2216246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rɪðəm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196023" y="3759279"/>
            <a:ext cx="2216246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ː</a:t>
            </a:r>
            <a:r>
              <a:rPr lang="el-GR" sz="2800" dirty="0">
                <a:solidFill>
                  <a:srgbClr val="FF0000"/>
                </a:solidFill>
                <a:latin typeface="+mj-lt"/>
              </a:rPr>
              <a:t>θ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eɪk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769656" y="3765225"/>
            <a:ext cx="2216246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800" dirty="0">
                <a:solidFill>
                  <a:srgbClr val="FF0000"/>
                </a:solidFill>
                <a:latin typeface="+mj-lt"/>
              </a:rPr>
              <a:t>/ˈθ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ʌndər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493528" y="3737903"/>
            <a:ext cx="2216246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bɜ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ː</a:t>
            </a:r>
            <a:r>
              <a:rPr lang="el-GR" sz="2800" dirty="0">
                <a:solidFill>
                  <a:srgbClr val="FF0000"/>
                </a:solidFill>
                <a:latin typeface="+mj-lt"/>
              </a:rPr>
              <a:t>θ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deɪ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493528" y="5706903"/>
            <a:ext cx="2216246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əˈdʌlt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036263" y="5736755"/>
            <a:ext cx="2216246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steɪʃn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47321" y="5717920"/>
            <a:ext cx="2216246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keɪbl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85027" y="5757947"/>
            <a:ext cx="2651683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eɪdʒənt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65944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FCFB691-5732-4550-2C5C-52FD1D85E883}"/>
              </a:ext>
            </a:extLst>
          </p:cNvPr>
          <p:cNvSpPr/>
          <p:nvPr/>
        </p:nvSpPr>
        <p:spPr>
          <a:xfrm>
            <a:off x="1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+mn-cs"/>
              </a:rPr>
              <a:t>Work in pairs.</a:t>
            </a:r>
            <a:endParaRPr lang="en-US" sz="4000" b="1" dirty="0">
              <a:solidFill>
                <a:srgbClr val="FF0000"/>
              </a:solidFill>
              <a:latin typeface="+mj-lt"/>
              <a:cs typeface="+mn-cs"/>
            </a:endParaRPr>
          </a:p>
        </p:txBody>
      </p:sp>
      <p:pic>
        <p:nvPicPr>
          <p:cNvPr id="23" name="Picture 22" descr="Free Speech bubble 1195466 PNG with Transparent Background">
            <a:extLst>
              <a:ext uri="{FF2B5EF4-FFF2-40B4-BE49-F238E27FC236}">
                <a16:creationId xmlns:a16="http://schemas.microsoft.com/office/drawing/2014/main" id="{5E8ED63D-F34C-EFC0-824C-29374A366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5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C9D1D6-9DBC-2FCF-F290-34D9ACA6CC61}"/>
              </a:ext>
            </a:extLst>
          </p:cNvPr>
          <p:cNvSpPr txBox="1"/>
          <p:nvPr/>
        </p:nvSpPr>
        <p:spPr>
          <a:xfrm>
            <a:off x="1570751" y="1277652"/>
            <a:ext cx="9786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+mj-lt"/>
              </a:rPr>
              <a:t>Please find at least 5 kinds of transport you have to buy tickets to use:</a:t>
            </a:r>
          </a:p>
          <a:p>
            <a:r>
              <a:rPr lang="en-US" sz="3200" i="1" dirty="0">
                <a:solidFill>
                  <a:srgbClr val="FF0000"/>
                </a:solidFill>
                <a:latin typeface="+mj-lt"/>
              </a:rPr>
              <a:t>e.g. bus, airplane, ship, train, cable car</a:t>
            </a:r>
          </a:p>
        </p:txBody>
      </p:sp>
    </p:spTree>
    <p:extLst>
      <p:ext uri="{BB962C8B-B14F-4D97-AF65-F5344CB8AC3E}">
        <p14:creationId xmlns:p14="http://schemas.microsoft.com/office/powerpoint/2010/main" val="380644950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7802DA-7B26-65CA-036E-09F6D34F7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82" y="740229"/>
            <a:ext cx="11209377" cy="42340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8B31CB-321D-ED1B-F704-7DE2B843AEFD}"/>
              </a:ext>
            </a:extLst>
          </p:cNvPr>
          <p:cNvSpPr/>
          <p:nvPr/>
        </p:nvSpPr>
        <p:spPr>
          <a:xfrm>
            <a:off x="11059165" y="1907248"/>
            <a:ext cx="6006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6408A9-10DA-35C2-E09E-F0E69FEA56F4}"/>
              </a:ext>
            </a:extLst>
          </p:cNvPr>
          <p:cNvSpPr/>
          <p:nvPr/>
        </p:nvSpPr>
        <p:spPr>
          <a:xfrm>
            <a:off x="11026509" y="2371683"/>
            <a:ext cx="6006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999A0C-4118-5E16-7784-86A6F595CF51}"/>
              </a:ext>
            </a:extLst>
          </p:cNvPr>
          <p:cNvSpPr/>
          <p:nvPr/>
        </p:nvSpPr>
        <p:spPr>
          <a:xfrm>
            <a:off x="11042837" y="2831214"/>
            <a:ext cx="6006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45109F-5498-BA77-A62A-905B48E848AD}"/>
              </a:ext>
            </a:extLst>
          </p:cNvPr>
          <p:cNvSpPr/>
          <p:nvPr/>
        </p:nvSpPr>
        <p:spPr>
          <a:xfrm>
            <a:off x="10955749" y="3295649"/>
            <a:ext cx="6006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TA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E0C9EA-8CE0-BFDA-9895-42969D84B2F0}"/>
              </a:ext>
            </a:extLst>
          </p:cNvPr>
          <p:cNvSpPr/>
          <p:nvPr/>
        </p:nvSpPr>
        <p:spPr>
          <a:xfrm>
            <a:off x="11067329" y="3777809"/>
            <a:ext cx="6006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34BE86-C895-B2AA-D11B-81FA060BD269}"/>
              </a:ext>
            </a:extLst>
          </p:cNvPr>
          <p:cNvSpPr/>
          <p:nvPr/>
        </p:nvSpPr>
        <p:spPr>
          <a:xfrm>
            <a:off x="10944863" y="4219615"/>
            <a:ext cx="6006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0524F-45DC-9A4E-7422-6D1D023C5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907" y="5224440"/>
            <a:ext cx="7061807" cy="764104"/>
          </a:xfrm>
          <a:prstGeom prst="rect">
            <a:avLst/>
          </a:prstGeom>
        </p:spPr>
      </p:pic>
      <p:pic>
        <p:nvPicPr>
          <p:cNvPr id="19" name="CD2 - TRACK 21">
            <a:hlinkClick r:id="" action="ppaction://media"/>
            <a:extLst>
              <a:ext uri="{FF2B5EF4-FFF2-40B4-BE49-F238E27FC236}">
                <a16:creationId xmlns:a16="http://schemas.microsoft.com/office/drawing/2014/main" id="{8B1DA67B-D598-9F3B-8ABA-E7A5E9810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2772" y="5361439"/>
            <a:ext cx="543515" cy="54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42256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913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9" grpId="0"/>
      <p:bldP spid="10" grpId="0"/>
      <p:bldP spid="12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ADABA3-3174-2B64-DDED-3561C91CC9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7629" y="237679"/>
            <a:ext cx="8799826" cy="638264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B826502-2510-FD12-5079-E7943A5013C8}"/>
              </a:ext>
            </a:extLst>
          </p:cNvPr>
          <p:cNvCxnSpPr>
            <a:cxnSpLocks/>
          </p:cNvCxnSpPr>
          <p:nvPr/>
        </p:nvCxnSpPr>
        <p:spPr>
          <a:xfrm>
            <a:off x="6357257" y="544286"/>
            <a:ext cx="23126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A11AAE-9082-A3F9-5FB1-BB7A3699F530}"/>
              </a:ext>
            </a:extLst>
          </p:cNvPr>
          <p:cNvCxnSpPr>
            <a:cxnSpLocks/>
          </p:cNvCxnSpPr>
          <p:nvPr/>
        </p:nvCxnSpPr>
        <p:spPr>
          <a:xfrm>
            <a:off x="8821057" y="544286"/>
            <a:ext cx="12373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612FA0-AE6C-2A4F-AF2D-DD1ACA5261EB}"/>
              </a:ext>
            </a:extLst>
          </p:cNvPr>
          <p:cNvCxnSpPr>
            <a:cxnSpLocks/>
          </p:cNvCxnSpPr>
          <p:nvPr/>
        </p:nvCxnSpPr>
        <p:spPr>
          <a:xfrm>
            <a:off x="3293533" y="853924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BC06A6-527A-F8B2-1FE2-9C14282726C2}"/>
              </a:ext>
            </a:extLst>
          </p:cNvPr>
          <p:cNvCxnSpPr>
            <a:cxnSpLocks/>
          </p:cNvCxnSpPr>
          <p:nvPr/>
        </p:nvCxnSpPr>
        <p:spPr>
          <a:xfrm>
            <a:off x="6096000" y="853924"/>
            <a:ext cx="22182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22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11656</TotalTime>
  <Words>891</Words>
  <Application>Microsoft Office PowerPoint</Application>
  <PresentationFormat>Widescreen</PresentationFormat>
  <Paragraphs>92</Paragraphs>
  <Slides>21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FrutigerLTStd-Italic</vt:lpstr>
      <vt:lpstr>Arial</vt:lpstr>
      <vt:lpstr>Calibri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Choose suitable sentences to fill in the dialogue.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220</cp:revision>
  <dcterms:created xsi:type="dcterms:W3CDTF">2020-12-08T03:17:05Z</dcterms:created>
  <dcterms:modified xsi:type="dcterms:W3CDTF">2022-12-20T07:21:30Z</dcterms:modified>
</cp:coreProperties>
</file>