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58" r:id="rId4"/>
    <p:sldId id="259" r:id="rId5"/>
    <p:sldId id="260" r:id="rId6"/>
    <p:sldId id="261" r:id="rId7"/>
    <p:sldId id="262" r:id="rId8"/>
    <p:sldId id="263" r:id="rId9"/>
    <p:sldId id="270" r:id="rId10"/>
    <p:sldId id="266" r:id="rId11"/>
    <p:sldId id="269"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265F2D-3475-47C8-A255-1A1B7675BA5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2ACEADB-7874-49C4-9322-AEB5FF086EE0}">
      <dgm:prSet phldrT="[Text]" custT="1"/>
      <dgm:spPr/>
      <dgm:t>
        <a:bodyPr/>
        <a:lstStyle/>
        <a:p>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endParaRPr lang="en-US" sz="2400" dirty="0">
            <a:latin typeface="Times New Roman" pitchFamily="18" charset="0"/>
            <a:cs typeface="Times New Roman" pitchFamily="18" charset="0"/>
          </a:endParaRPr>
        </a:p>
      </dgm:t>
    </dgm:pt>
    <dgm:pt modelId="{A85E398A-9629-4151-BCC1-774BD400B8B0}" type="parTrans" cxnId="{0401E94C-836A-492C-A991-1B9C6442C3F7}">
      <dgm:prSet/>
      <dgm:spPr/>
      <dgm:t>
        <a:bodyPr/>
        <a:lstStyle/>
        <a:p>
          <a:endParaRPr lang="en-US"/>
        </a:p>
      </dgm:t>
    </dgm:pt>
    <dgm:pt modelId="{3F8E7EBA-EFB0-4B8B-9D24-A4F55A0FB7CC}" type="sibTrans" cxnId="{0401E94C-836A-492C-A991-1B9C6442C3F7}">
      <dgm:prSet/>
      <dgm:spPr/>
      <dgm:t>
        <a:bodyPr/>
        <a:lstStyle/>
        <a:p>
          <a:endParaRPr lang="en-US"/>
        </a:p>
      </dgm:t>
    </dgm:pt>
    <dgm:pt modelId="{C5FD0EE8-8D9A-4B02-80B8-FFE9032E0980}">
      <dgm:prSet phldrT="[Text]" custT="1"/>
      <dgm:spPr/>
      <dgm:t>
        <a:bodyPr/>
        <a:lstStyle/>
        <a:p>
          <a:r>
            <a:rPr lang="vi-VN" sz="2400" dirty="0" smtClean="0">
              <a:latin typeface="Times New Roman" pitchFamily="18" charset="0"/>
              <a:cs typeface="Times New Roman" pitchFamily="18" charset="0"/>
            </a:rPr>
            <a:t>Văn bản chính luận là những văn bản văn đề cập đến một vấn đề chính trị, xã hội của một quốc gia, dân tộc.</a:t>
          </a:r>
          <a:endParaRPr lang="en-US" sz="2400" dirty="0">
            <a:latin typeface="Times New Roman" pitchFamily="18" charset="0"/>
            <a:cs typeface="Times New Roman" pitchFamily="18" charset="0"/>
          </a:endParaRPr>
        </a:p>
      </dgm:t>
    </dgm:pt>
    <dgm:pt modelId="{4BF9286F-42B5-4E02-8C51-EB819CD3490B}" type="parTrans" cxnId="{071F3910-00CA-43BF-80B4-FDEE2B3C5279}">
      <dgm:prSet/>
      <dgm:spPr/>
      <dgm:t>
        <a:bodyPr/>
        <a:lstStyle/>
        <a:p>
          <a:endParaRPr lang="en-US"/>
        </a:p>
      </dgm:t>
    </dgm:pt>
    <dgm:pt modelId="{27C5A3BB-88BE-4A6E-9A3D-8AC6C3307A09}" type="sibTrans" cxnId="{071F3910-00CA-43BF-80B4-FDEE2B3C5279}">
      <dgm:prSet/>
      <dgm:spPr/>
      <dgm:t>
        <a:bodyPr/>
        <a:lstStyle/>
        <a:p>
          <a:endParaRPr lang="en-US"/>
        </a:p>
      </dgm:t>
    </dgm:pt>
    <dgm:pt modelId="{317C7A7D-C8FA-47E0-86EA-D6116E9594DB}">
      <dgm:prSet phldrT="[Text]" custT="1"/>
      <dgm:spPr/>
      <dgm:t>
        <a:bodyPr/>
        <a:lstStyle/>
        <a:p>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endParaRPr lang="en-US" sz="2400" dirty="0">
            <a:latin typeface="Times New Roman" pitchFamily="18" charset="0"/>
            <a:cs typeface="Times New Roman" pitchFamily="18" charset="0"/>
          </a:endParaRPr>
        </a:p>
      </dgm:t>
    </dgm:pt>
    <dgm:pt modelId="{2654282F-9226-4C1D-9259-676F024089AD}" type="parTrans" cxnId="{DD13A7B6-B3C9-48A7-A21E-9A00BEBE0BB9}">
      <dgm:prSet/>
      <dgm:spPr/>
      <dgm:t>
        <a:bodyPr/>
        <a:lstStyle/>
        <a:p>
          <a:endParaRPr lang="en-US"/>
        </a:p>
      </dgm:t>
    </dgm:pt>
    <dgm:pt modelId="{F8451D34-6B29-4584-A1BE-BF830A1DC772}" type="sibTrans" cxnId="{DD13A7B6-B3C9-48A7-A21E-9A00BEBE0BB9}">
      <dgm:prSet/>
      <dgm:spPr/>
      <dgm:t>
        <a:bodyPr/>
        <a:lstStyle/>
        <a:p>
          <a:endParaRPr lang="en-US"/>
        </a:p>
      </dgm:t>
    </dgm:pt>
    <dgm:pt modelId="{61E56532-3F43-454D-9927-A96AAEF9C25A}">
      <dgm:prSet phldrT="[Text]" custT="1"/>
      <dgm:spPr/>
      <dgm:t>
        <a:bodyPr/>
        <a:lstStyle/>
        <a:p>
          <a:r>
            <a:rPr lang="vi-VN" sz="2400" dirty="0" smtClean="0">
              <a:latin typeface="Times New Roman" pitchFamily="18" charset="0"/>
              <a:cs typeface="Times New Roman" pitchFamily="18" charset="0"/>
            </a:rPr>
            <a:t>Trình bày, thuyết phục người đọc, người nghe về một vấn đề chính trị của một quốc gia, dân tộc</a:t>
          </a:r>
          <a:r>
            <a:rPr lang="vi-VN" sz="2000" dirty="0" smtClean="0"/>
            <a:t>.</a:t>
          </a:r>
          <a:endParaRPr lang="en-US" sz="2000" dirty="0"/>
        </a:p>
      </dgm:t>
    </dgm:pt>
    <dgm:pt modelId="{6D602629-3651-406A-B6B8-71505C93D7AA}" type="parTrans" cxnId="{5269705E-D109-44DA-A8D9-85871D7DF8A2}">
      <dgm:prSet/>
      <dgm:spPr/>
      <dgm:t>
        <a:bodyPr/>
        <a:lstStyle/>
        <a:p>
          <a:endParaRPr lang="en-US"/>
        </a:p>
      </dgm:t>
    </dgm:pt>
    <dgm:pt modelId="{2F2CAAEB-86F2-407A-BC06-D77AA1F4CB6F}" type="sibTrans" cxnId="{5269705E-D109-44DA-A8D9-85871D7DF8A2}">
      <dgm:prSet/>
      <dgm:spPr/>
      <dgm:t>
        <a:bodyPr/>
        <a:lstStyle/>
        <a:p>
          <a:endParaRPr lang="en-US"/>
        </a:p>
      </dgm:t>
    </dgm:pt>
    <dgm:pt modelId="{E23C066E-2467-4036-924E-B036F28355A6}">
      <dgm:prSet phldrT="[Text]" custT="1"/>
      <dgm:spPr/>
      <dgm:t>
        <a:bodyPr/>
        <a:lstStyle/>
        <a:p>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endParaRPr lang="en-US" sz="2400" dirty="0">
            <a:latin typeface="Times New Roman" pitchFamily="18" charset="0"/>
            <a:cs typeface="Times New Roman" pitchFamily="18" charset="0"/>
          </a:endParaRPr>
        </a:p>
      </dgm:t>
    </dgm:pt>
    <dgm:pt modelId="{E0F171B2-21B3-4144-BC8F-B9587E4BD3A7}" type="parTrans" cxnId="{CFF5F8EB-5334-4BD8-8927-7B76EE5ED44A}">
      <dgm:prSet/>
      <dgm:spPr/>
      <dgm:t>
        <a:bodyPr/>
        <a:lstStyle/>
        <a:p>
          <a:endParaRPr lang="en-US"/>
        </a:p>
      </dgm:t>
    </dgm:pt>
    <dgm:pt modelId="{929193EB-F6CB-4A45-95B3-9CF5F9D5D0AC}" type="sibTrans" cxnId="{CFF5F8EB-5334-4BD8-8927-7B76EE5ED44A}">
      <dgm:prSet/>
      <dgm:spPr/>
      <dgm:t>
        <a:bodyPr/>
        <a:lstStyle/>
        <a:p>
          <a:endParaRPr lang="en-US"/>
        </a:p>
      </dgm:t>
    </dgm:pt>
    <dgm:pt modelId="{B9B8D62E-C6DF-4970-8B64-B4C1119ADCDD}">
      <dgm:prSet phldrT="[Text]" custT="1"/>
      <dgm:spPr/>
      <dgm:t>
        <a:bodyPr/>
        <a:lstStyle/>
        <a:p>
          <a:r>
            <a:rPr lang="vi-VN" sz="2400" dirty="0" smtClean="0">
              <a:latin typeface="Times New Roman" pitchFamily="18" charset="0"/>
              <a:cs typeface="Times New Roman" pitchFamily="18" charset="0"/>
            </a:rPr>
            <a:t>Thái độ: Dứt khoát, rõ ràng, giữ vững quan điểm chính trị của mình.</a:t>
          </a:r>
          <a:endParaRPr lang="en-US" sz="2400" dirty="0">
            <a:latin typeface="Times New Roman" pitchFamily="18" charset="0"/>
            <a:cs typeface="Times New Roman" pitchFamily="18" charset="0"/>
          </a:endParaRPr>
        </a:p>
      </dgm:t>
    </dgm:pt>
    <dgm:pt modelId="{194F2663-33C6-4A7C-981A-2480F24EFCBF}" type="parTrans" cxnId="{B0608B0A-1D61-4070-9EE8-E039053B04CD}">
      <dgm:prSet/>
      <dgm:spPr/>
      <dgm:t>
        <a:bodyPr/>
        <a:lstStyle/>
        <a:p>
          <a:endParaRPr lang="en-US"/>
        </a:p>
      </dgm:t>
    </dgm:pt>
    <dgm:pt modelId="{A970DF47-B85D-4F74-98CE-D86E550114A6}" type="sibTrans" cxnId="{B0608B0A-1D61-4070-9EE8-E039053B04CD}">
      <dgm:prSet/>
      <dgm:spPr/>
      <dgm:t>
        <a:bodyPr/>
        <a:lstStyle/>
        <a:p>
          <a:endParaRPr lang="en-US"/>
        </a:p>
      </dgm:t>
    </dgm:pt>
    <dgm:pt modelId="{A7346292-ABC9-4765-A2D3-3D9A00D0F978}">
      <dgm:prSet phldrT="[Text]" custT="1"/>
      <dgm:spPr/>
      <dgm:t>
        <a:bodyPr/>
        <a:lstStyle/>
        <a:p>
          <a:r>
            <a:rPr lang="vi-VN" sz="2400" dirty="0" smtClean="0">
              <a:latin typeface="Times New Roman" pitchFamily="18" charset="0"/>
              <a:cs typeface="Times New Roman" pitchFamily="18" charset="0"/>
            </a:rPr>
            <a:t>Quan điểm: Đứng trên lập trường chính trị của một giai cấp, một tầng lớp trong xã hội.</a:t>
          </a:r>
          <a:endParaRPr lang="en-US" sz="2400" dirty="0">
            <a:latin typeface="Times New Roman" pitchFamily="18" charset="0"/>
            <a:cs typeface="Times New Roman" pitchFamily="18" charset="0"/>
          </a:endParaRPr>
        </a:p>
      </dgm:t>
    </dgm:pt>
    <dgm:pt modelId="{3435E100-8AB9-4537-B0E9-0B6CAA678413}" type="parTrans" cxnId="{2DB545EE-B529-4ED0-8A67-38C5F403E74F}">
      <dgm:prSet/>
      <dgm:spPr/>
      <dgm:t>
        <a:bodyPr/>
        <a:lstStyle/>
        <a:p>
          <a:endParaRPr lang="en-US"/>
        </a:p>
      </dgm:t>
    </dgm:pt>
    <dgm:pt modelId="{74AC827B-8E00-40F8-80ED-730475F833AB}" type="sibTrans" cxnId="{2DB545EE-B529-4ED0-8A67-38C5F403E74F}">
      <dgm:prSet/>
      <dgm:spPr/>
      <dgm:t>
        <a:bodyPr/>
        <a:lstStyle/>
        <a:p>
          <a:endParaRPr lang="en-US"/>
        </a:p>
      </dgm:t>
    </dgm:pt>
    <dgm:pt modelId="{57642EAC-0989-46FF-87C2-C347BB9487DF}" type="pres">
      <dgm:prSet presAssocID="{96265F2D-3475-47C8-A255-1A1B7675BA56}" presName="linearFlow" presStyleCnt="0">
        <dgm:presLayoutVars>
          <dgm:dir/>
          <dgm:animLvl val="lvl"/>
          <dgm:resizeHandles val="exact"/>
        </dgm:presLayoutVars>
      </dgm:prSet>
      <dgm:spPr/>
      <dgm:t>
        <a:bodyPr/>
        <a:lstStyle/>
        <a:p>
          <a:endParaRPr lang="en-US"/>
        </a:p>
      </dgm:t>
    </dgm:pt>
    <dgm:pt modelId="{1D05FF36-CADC-458E-A14A-1B7A17F59669}" type="pres">
      <dgm:prSet presAssocID="{52ACEADB-7874-49C4-9322-AEB5FF086EE0}" presName="composite" presStyleCnt="0"/>
      <dgm:spPr/>
    </dgm:pt>
    <dgm:pt modelId="{AD7265B3-7277-4022-83CF-FB6F1B2226B7}" type="pres">
      <dgm:prSet presAssocID="{52ACEADB-7874-49C4-9322-AEB5FF086EE0}" presName="parentText" presStyleLbl="alignNode1" presStyleIdx="0" presStyleCnt="3">
        <dgm:presLayoutVars>
          <dgm:chMax val="1"/>
          <dgm:bulletEnabled val="1"/>
        </dgm:presLayoutVars>
      </dgm:prSet>
      <dgm:spPr/>
      <dgm:t>
        <a:bodyPr/>
        <a:lstStyle/>
        <a:p>
          <a:endParaRPr lang="en-US"/>
        </a:p>
      </dgm:t>
    </dgm:pt>
    <dgm:pt modelId="{87AADEDA-765C-4ACD-8B1E-A62412432817}" type="pres">
      <dgm:prSet presAssocID="{52ACEADB-7874-49C4-9322-AEB5FF086EE0}" presName="descendantText" presStyleLbl="alignAcc1" presStyleIdx="0" presStyleCnt="3">
        <dgm:presLayoutVars>
          <dgm:bulletEnabled val="1"/>
        </dgm:presLayoutVars>
      </dgm:prSet>
      <dgm:spPr/>
      <dgm:t>
        <a:bodyPr/>
        <a:lstStyle/>
        <a:p>
          <a:endParaRPr lang="en-US"/>
        </a:p>
      </dgm:t>
    </dgm:pt>
    <dgm:pt modelId="{EE0E3EA5-E890-4EAA-B408-726AEC28BFE2}" type="pres">
      <dgm:prSet presAssocID="{3F8E7EBA-EFB0-4B8B-9D24-A4F55A0FB7CC}" presName="sp" presStyleCnt="0"/>
      <dgm:spPr/>
    </dgm:pt>
    <dgm:pt modelId="{C4FD4449-057F-458B-AF63-46D65884C54C}" type="pres">
      <dgm:prSet presAssocID="{317C7A7D-C8FA-47E0-86EA-D6116E9594DB}" presName="composite" presStyleCnt="0"/>
      <dgm:spPr/>
    </dgm:pt>
    <dgm:pt modelId="{2586AF92-D58E-460E-A20D-4A8EB9E5A2A2}" type="pres">
      <dgm:prSet presAssocID="{317C7A7D-C8FA-47E0-86EA-D6116E9594DB}" presName="parentText" presStyleLbl="alignNode1" presStyleIdx="1" presStyleCnt="3">
        <dgm:presLayoutVars>
          <dgm:chMax val="1"/>
          <dgm:bulletEnabled val="1"/>
        </dgm:presLayoutVars>
      </dgm:prSet>
      <dgm:spPr/>
      <dgm:t>
        <a:bodyPr/>
        <a:lstStyle/>
        <a:p>
          <a:endParaRPr lang="en-US"/>
        </a:p>
      </dgm:t>
    </dgm:pt>
    <dgm:pt modelId="{7FA4600F-B689-44C1-A23E-2228049E6D9E}" type="pres">
      <dgm:prSet presAssocID="{317C7A7D-C8FA-47E0-86EA-D6116E9594DB}" presName="descendantText" presStyleLbl="alignAcc1" presStyleIdx="1" presStyleCnt="3">
        <dgm:presLayoutVars>
          <dgm:bulletEnabled val="1"/>
        </dgm:presLayoutVars>
      </dgm:prSet>
      <dgm:spPr/>
      <dgm:t>
        <a:bodyPr/>
        <a:lstStyle/>
        <a:p>
          <a:endParaRPr lang="en-US"/>
        </a:p>
      </dgm:t>
    </dgm:pt>
    <dgm:pt modelId="{CF152F89-E175-4E7C-A05A-92170608B71F}" type="pres">
      <dgm:prSet presAssocID="{F8451D34-6B29-4584-A1BE-BF830A1DC772}" presName="sp" presStyleCnt="0"/>
      <dgm:spPr/>
    </dgm:pt>
    <dgm:pt modelId="{BAB2D239-ED7B-4A67-8292-D2E9E5AE72D1}" type="pres">
      <dgm:prSet presAssocID="{E23C066E-2467-4036-924E-B036F28355A6}" presName="composite" presStyleCnt="0"/>
      <dgm:spPr/>
    </dgm:pt>
    <dgm:pt modelId="{F0FD1241-B357-4468-A42A-0DE820898615}" type="pres">
      <dgm:prSet presAssocID="{E23C066E-2467-4036-924E-B036F28355A6}" presName="parentText" presStyleLbl="alignNode1" presStyleIdx="2" presStyleCnt="3">
        <dgm:presLayoutVars>
          <dgm:chMax val="1"/>
          <dgm:bulletEnabled val="1"/>
        </dgm:presLayoutVars>
      </dgm:prSet>
      <dgm:spPr/>
      <dgm:t>
        <a:bodyPr/>
        <a:lstStyle/>
        <a:p>
          <a:endParaRPr lang="en-US"/>
        </a:p>
      </dgm:t>
    </dgm:pt>
    <dgm:pt modelId="{7308F4AA-CA8D-4B95-8E1D-5A08AA4DA348}" type="pres">
      <dgm:prSet presAssocID="{E23C066E-2467-4036-924E-B036F28355A6}" presName="descendantText" presStyleLbl="alignAcc1" presStyleIdx="2" presStyleCnt="3">
        <dgm:presLayoutVars>
          <dgm:bulletEnabled val="1"/>
        </dgm:presLayoutVars>
      </dgm:prSet>
      <dgm:spPr/>
      <dgm:t>
        <a:bodyPr/>
        <a:lstStyle/>
        <a:p>
          <a:endParaRPr lang="en-US"/>
        </a:p>
      </dgm:t>
    </dgm:pt>
  </dgm:ptLst>
  <dgm:cxnLst>
    <dgm:cxn modelId="{87013B78-8CD6-436D-95C3-D6FA1134B744}" type="presOf" srcId="{A7346292-ABC9-4765-A2D3-3D9A00D0F978}" destId="{7308F4AA-CA8D-4B95-8E1D-5A08AA4DA348}" srcOrd="0" destOrd="1" presId="urn:microsoft.com/office/officeart/2005/8/layout/chevron2"/>
    <dgm:cxn modelId="{9D73CAD5-730F-4C1A-8DB6-DFC4FAB4996F}" type="presOf" srcId="{317C7A7D-C8FA-47E0-86EA-D6116E9594DB}" destId="{2586AF92-D58E-460E-A20D-4A8EB9E5A2A2}" srcOrd="0" destOrd="0" presId="urn:microsoft.com/office/officeart/2005/8/layout/chevron2"/>
    <dgm:cxn modelId="{DD13A7B6-B3C9-48A7-A21E-9A00BEBE0BB9}" srcId="{96265F2D-3475-47C8-A255-1A1B7675BA56}" destId="{317C7A7D-C8FA-47E0-86EA-D6116E9594DB}" srcOrd="1" destOrd="0" parTransId="{2654282F-9226-4C1D-9259-676F024089AD}" sibTransId="{F8451D34-6B29-4584-A1BE-BF830A1DC772}"/>
    <dgm:cxn modelId="{CFF5F8EB-5334-4BD8-8927-7B76EE5ED44A}" srcId="{96265F2D-3475-47C8-A255-1A1B7675BA56}" destId="{E23C066E-2467-4036-924E-B036F28355A6}" srcOrd="2" destOrd="0" parTransId="{E0F171B2-21B3-4144-BC8F-B9587E4BD3A7}" sibTransId="{929193EB-F6CB-4A45-95B3-9CF5F9D5D0AC}"/>
    <dgm:cxn modelId="{0401E94C-836A-492C-A991-1B9C6442C3F7}" srcId="{96265F2D-3475-47C8-A255-1A1B7675BA56}" destId="{52ACEADB-7874-49C4-9322-AEB5FF086EE0}" srcOrd="0" destOrd="0" parTransId="{A85E398A-9629-4151-BCC1-774BD400B8B0}" sibTransId="{3F8E7EBA-EFB0-4B8B-9D24-A4F55A0FB7CC}"/>
    <dgm:cxn modelId="{071F3910-00CA-43BF-80B4-FDEE2B3C5279}" srcId="{52ACEADB-7874-49C4-9322-AEB5FF086EE0}" destId="{C5FD0EE8-8D9A-4B02-80B8-FFE9032E0980}" srcOrd="0" destOrd="0" parTransId="{4BF9286F-42B5-4E02-8C51-EB819CD3490B}" sibTransId="{27C5A3BB-88BE-4A6E-9A3D-8AC6C3307A09}"/>
    <dgm:cxn modelId="{23AFF2D1-A19C-4473-BBF5-F3FB322135D5}" type="presOf" srcId="{B9B8D62E-C6DF-4970-8B64-B4C1119ADCDD}" destId="{7308F4AA-CA8D-4B95-8E1D-5A08AA4DA348}" srcOrd="0" destOrd="0" presId="urn:microsoft.com/office/officeart/2005/8/layout/chevron2"/>
    <dgm:cxn modelId="{BFE42819-DF34-4FE2-97D0-C566112A789F}" type="presOf" srcId="{96265F2D-3475-47C8-A255-1A1B7675BA56}" destId="{57642EAC-0989-46FF-87C2-C347BB9487DF}" srcOrd="0" destOrd="0" presId="urn:microsoft.com/office/officeart/2005/8/layout/chevron2"/>
    <dgm:cxn modelId="{5269705E-D109-44DA-A8D9-85871D7DF8A2}" srcId="{317C7A7D-C8FA-47E0-86EA-D6116E9594DB}" destId="{61E56532-3F43-454D-9927-A96AAEF9C25A}" srcOrd="0" destOrd="0" parTransId="{6D602629-3651-406A-B6B8-71505C93D7AA}" sibTransId="{2F2CAAEB-86F2-407A-BC06-D77AA1F4CB6F}"/>
    <dgm:cxn modelId="{6A730E5E-5122-49C0-8E4F-E8B5C0E6510C}" type="presOf" srcId="{C5FD0EE8-8D9A-4B02-80B8-FFE9032E0980}" destId="{87AADEDA-765C-4ACD-8B1E-A62412432817}" srcOrd="0" destOrd="0" presId="urn:microsoft.com/office/officeart/2005/8/layout/chevron2"/>
    <dgm:cxn modelId="{2DB545EE-B529-4ED0-8A67-38C5F403E74F}" srcId="{E23C066E-2467-4036-924E-B036F28355A6}" destId="{A7346292-ABC9-4765-A2D3-3D9A00D0F978}" srcOrd="1" destOrd="0" parTransId="{3435E100-8AB9-4537-B0E9-0B6CAA678413}" sibTransId="{74AC827B-8E00-40F8-80ED-730475F833AB}"/>
    <dgm:cxn modelId="{7F060EED-832C-4C4E-8D7E-B9104BE46D42}" type="presOf" srcId="{61E56532-3F43-454D-9927-A96AAEF9C25A}" destId="{7FA4600F-B689-44C1-A23E-2228049E6D9E}" srcOrd="0" destOrd="0" presId="urn:microsoft.com/office/officeart/2005/8/layout/chevron2"/>
    <dgm:cxn modelId="{53209D9A-A3D1-4A68-BF76-130990B86C3C}" type="presOf" srcId="{52ACEADB-7874-49C4-9322-AEB5FF086EE0}" destId="{AD7265B3-7277-4022-83CF-FB6F1B2226B7}" srcOrd="0" destOrd="0" presId="urn:microsoft.com/office/officeart/2005/8/layout/chevron2"/>
    <dgm:cxn modelId="{B0608B0A-1D61-4070-9EE8-E039053B04CD}" srcId="{E23C066E-2467-4036-924E-B036F28355A6}" destId="{B9B8D62E-C6DF-4970-8B64-B4C1119ADCDD}" srcOrd="0" destOrd="0" parTransId="{194F2663-33C6-4A7C-981A-2480F24EFCBF}" sibTransId="{A970DF47-B85D-4F74-98CE-D86E550114A6}"/>
    <dgm:cxn modelId="{011E34F8-B9F8-43EE-9B78-FD9166605058}" type="presOf" srcId="{E23C066E-2467-4036-924E-B036F28355A6}" destId="{F0FD1241-B357-4468-A42A-0DE820898615}" srcOrd="0" destOrd="0" presId="urn:microsoft.com/office/officeart/2005/8/layout/chevron2"/>
    <dgm:cxn modelId="{EF79F65F-D211-457F-8E05-F502520866DB}" type="presParOf" srcId="{57642EAC-0989-46FF-87C2-C347BB9487DF}" destId="{1D05FF36-CADC-458E-A14A-1B7A17F59669}" srcOrd="0" destOrd="0" presId="urn:microsoft.com/office/officeart/2005/8/layout/chevron2"/>
    <dgm:cxn modelId="{6073C29E-CA6D-4060-9E53-BF26B2ECE6EF}" type="presParOf" srcId="{1D05FF36-CADC-458E-A14A-1B7A17F59669}" destId="{AD7265B3-7277-4022-83CF-FB6F1B2226B7}" srcOrd="0" destOrd="0" presId="urn:microsoft.com/office/officeart/2005/8/layout/chevron2"/>
    <dgm:cxn modelId="{2BD43DA8-0494-485B-9D96-8B9A03B17F39}" type="presParOf" srcId="{1D05FF36-CADC-458E-A14A-1B7A17F59669}" destId="{87AADEDA-765C-4ACD-8B1E-A62412432817}" srcOrd="1" destOrd="0" presId="urn:microsoft.com/office/officeart/2005/8/layout/chevron2"/>
    <dgm:cxn modelId="{045B6593-15DF-41B8-A068-CFE39D89C6FE}" type="presParOf" srcId="{57642EAC-0989-46FF-87C2-C347BB9487DF}" destId="{EE0E3EA5-E890-4EAA-B408-726AEC28BFE2}" srcOrd="1" destOrd="0" presId="urn:microsoft.com/office/officeart/2005/8/layout/chevron2"/>
    <dgm:cxn modelId="{E8ED3B39-FF87-487A-9088-B8B20D545B6B}" type="presParOf" srcId="{57642EAC-0989-46FF-87C2-C347BB9487DF}" destId="{C4FD4449-057F-458B-AF63-46D65884C54C}" srcOrd="2" destOrd="0" presId="urn:microsoft.com/office/officeart/2005/8/layout/chevron2"/>
    <dgm:cxn modelId="{0AC862D6-6595-4C4D-A86B-100CFAF15C18}" type="presParOf" srcId="{C4FD4449-057F-458B-AF63-46D65884C54C}" destId="{2586AF92-D58E-460E-A20D-4A8EB9E5A2A2}" srcOrd="0" destOrd="0" presId="urn:microsoft.com/office/officeart/2005/8/layout/chevron2"/>
    <dgm:cxn modelId="{5F12D6BB-E8B0-4846-AD44-380E81193C4C}" type="presParOf" srcId="{C4FD4449-057F-458B-AF63-46D65884C54C}" destId="{7FA4600F-B689-44C1-A23E-2228049E6D9E}" srcOrd="1" destOrd="0" presId="urn:microsoft.com/office/officeart/2005/8/layout/chevron2"/>
    <dgm:cxn modelId="{8260A135-FA20-4A05-A2AE-255BA2216CF7}" type="presParOf" srcId="{57642EAC-0989-46FF-87C2-C347BB9487DF}" destId="{CF152F89-E175-4E7C-A05A-92170608B71F}" srcOrd="3" destOrd="0" presId="urn:microsoft.com/office/officeart/2005/8/layout/chevron2"/>
    <dgm:cxn modelId="{9DB72B7C-B3E6-4A37-98E5-E8FD456B4A3D}" type="presParOf" srcId="{57642EAC-0989-46FF-87C2-C347BB9487DF}" destId="{BAB2D239-ED7B-4A67-8292-D2E9E5AE72D1}" srcOrd="4" destOrd="0" presId="urn:microsoft.com/office/officeart/2005/8/layout/chevron2"/>
    <dgm:cxn modelId="{90E7E1AD-AE3F-4502-9D07-74B8A2844ABD}" type="presParOf" srcId="{BAB2D239-ED7B-4A67-8292-D2E9E5AE72D1}" destId="{F0FD1241-B357-4468-A42A-0DE820898615}" srcOrd="0" destOrd="0" presId="urn:microsoft.com/office/officeart/2005/8/layout/chevron2"/>
    <dgm:cxn modelId="{A2AD682A-BCB9-43BE-84D4-737FABAE3462}" type="presParOf" srcId="{BAB2D239-ED7B-4A67-8292-D2E9E5AE72D1}" destId="{7308F4AA-CA8D-4B95-8E1D-5A08AA4DA34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265B3-7277-4022-83CF-FB6F1B2226B7}">
      <dsp:nvSpPr>
        <dsp:cNvPr id="0" name=""/>
        <dsp:cNvSpPr/>
      </dsp:nvSpPr>
      <dsp:spPr>
        <a:xfrm rot="5400000">
          <a:off x="-300368" y="306310"/>
          <a:ext cx="2002459" cy="140172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Times New Roman" pitchFamily="18" charset="0"/>
              <a:cs typeface="Times New Roman" pitchFamily="18" charset="0"/>
            </a:rPr>
            <a:t>Khái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niệm</a:t>
          </a:r>
          <a:endParaRPr lang="en-US" sz="2400" kern="1200" dirty="0">
            <a:latin typeface="Times New Roman" pitchFamily="18" charset="0"/>
            <a:cs typeface="Times New Roman" pitchFamily="18" charset="0"/>
          </a:endParaRPr>
        </a:p>
      </dsp:txBody>
      <dsp:txXfrm rot="-5400000">
        <a:off x="2" y="706802"/>
        <a:ext cx="1401721" cy="600738"/>
      </dsp:txXfrm>
    </dsp:sp>
    <dsp:sp modelId="{87AADEDA-765C-4ACD-8B1E-A62412432817}">
      <dsp:nvSpPr>
        <dsp:cNvPr id="0" name=""/>
        <dsp:cNvSpPr/>
      </dsp:nvSpPr>
      <dsp:spPr>
        <a:xfrm rot="5400000">
          <a:off x="4469661" y="-3061997"/>
          <a:ext cx="1301598" cy="743747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vi-VN" sz="2400" kern="1200" dirty="0" smtClean="0">
              <a:latin typeface="Times New Roman" pitchFamily="18" charset="0"/>
              <a:cs typeface="Times New Roman" pitchFamily="18" charset="0"/>
            </a:rPr>
            <a:t>Văn bản chính luận là những văn bản văn đề cập đến một vấn đề chính trị, xã hội của một quốc gia, dân tộc.</a:t>
          </a:r>
          <a:endParaRPr lang="en-US" sz="2400" kern="1200" dirty="0">
            <a:latin typeface="Times New Roman" pitchFamily="18" charset="0"/>
            <a:cs typeface="Times New Roman" pitchFamily="18" charset="0"/>
          </a:endParaRPr>
        </a:p>
      </dsp:txBody>
      <dsp:txXfrm rot="-5400000">
        <a:off x="1401722" y="69481"/>
        <a:ext cx="7373939" cy="1174520"/>
      </dsp:txXfrm>
    </dsp:sp>
    <dsp:sp modelId="{2586AF92-D58E-460E-A20D-4A8EB9E5A2A2}">
      <dsp:nvSpPr>
        <dsp:cNvPr id="0" name=""/>
        <dsp:cNvSpPr/>
      </dsp:nvSpPr>
      <dsp:spPr>
        <a:xfrm rot="5400000">
          <a:off x="-300368" y="2118539"/>
          <a:ext cx="2002459" cy="140172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Times New Roman" pitchFamily="18" charset="0"/>
              <a:cs typeface="Times New Roman" pitchFamily="18" charset="0"/>
            </a:rPr>
            <a:t>Mục</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đích</a:t>
          </a:r>
          <a:endParaRPr lang="en-US" sz="2400" kern="1200" dirty="0">
            <a:latin typeface="Times New Roman" pitchFamily="18" charset="0"/>
            <a:cs typeface="Times New Roman" pitchFamily="18" charset="0"/>
          </a:endParaRPr>
        </a:p>
      </dsp:txBody>
      <dsp:txXfrm rot="-5400000">
        <a:off x="2" y="2519031"/>
        <a:ext cx="1401721" cy="600738"/>
      </dsp:txXfrm>
    </dsp:sp>
    <dsp:sp modelId="{7FA4600F-B689-44C1-A23E-2228049E6D9E}">
      <dsp:nvSpPr>
        <dsp:cNvPr id="0" name=""/>
        <dsp:cNvSpPr/>
      </dsp:nvSpPr>
      <dsp:spPr>
        <a:xfrm rot="5400000">
          <a:off x="4469661" y="-1249769"/>
          <a:ext cx="1301598" cy="743747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vi-VN" sz="2400" kern="1200" dirty="0" smtClean="0">
              <a:latin typeface="Times New Roman" pitchFamily="18" charset="0"/>
              <a:cs typeface="Times New Roman" pitchFamily="18" charset="0"/>
            </a:rPr>
            <a:t>Trình bày, thuyết phục người đọc, người nghe về một vấn đề chính trị của một quốc gia, dân tộc</a:t>
          </a:r>
          <a:r>
            <a:rPr lang="vi-VN" sz="2000" kern="1200" dirty="0" smtClean="0"/>
            <a:t>.</a:t>
          </a:r>
          <a:endParaRPr lang="en-US" sz="2000" kern="1200" dirty="0"/>
        </a:p>
      </dsp:txBody>
      <dsp:txXfrm rot="-5400000">
        <a:off x="1401722" y="1881709"/>
        <a:ext cx="7373939" cy="1174520"/>
      </dsp:txXfrm>
    </dsp:sp>
    <dsp:sp modelId="{F0FD1241-B357-4468-A42A-0DE820898615}">
      <dsp:nvSpPr>
        <dsp:cNvPr id="0" name=""/>
        <dsp:cNvSpPr/>
      </dsp:nvSpPr>
      <dsp:spPr>
        <a:xfrm rot="5400000">
          <a:off x="-300368" y="3930767"/>
          <a:ext cx="2002459" cy="140172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Times New Roman" pitchFamily="18" charset="0"/>
              <a:cs typeface="Times New Roman" pitchFamily="18" charset="0"/>
            </a:rPr>
            <a:t>Thái</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độ</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quan</a:t>
          </a:r>
          <a:r>
            <a:rPr lang="en-US" sz="2400" kern="1200" dirty="0" smtClean="0">
              <a:latin typeface="Times New Roman" pitchFamily="18" charset="0"/>
              <a:cs typeface="Times New Roman" pitchFamily="18" charset="0"/>
            </a:rPr>
            <a:t> </a:t>
          </a:r>
          <a:r>
            <a:rPr lang="en-US" sz="2400" kern="1200" dirty="0" err="1" smtClean="0">
              <a:latin typeface="Times New Roman" pitchFamily="18" charset="0"/>
              <a:cs typeface="Times New Roman" pitchFamily="18" charset="0"/>
            </a:rPr>
            <a:t>điểm</a:t>
          </a:r>
          <a:endParaRPr lang="en-US" sz="2400" kern="1200" dirty="0">
            <a:latin typeface="Times New Roman" pitchFamily="18" charset="0"/>
            <a:cs typeface="Times New Roman" pitchFamily="18" charset="0"/>
          </a:endParaRPr>
        </a:p>
      </dsp:txBody>
      <dsp:txXfrm rot="-5400000">
        <a:off x="2" y="4331259"/>
        <a:ext cx="1401721" cy="600738"/>
      </dsp:txXfrm>
    </dsp:sp>
    <dsp:sp modelId="{7308F4AA-CA8D-4B95-8E1D-5A08AA4DA348}">
      <dsp:nvSpPr>
        <dsp:cNvPr id="0" name=""/>
        <dsp:cNvSpPr/>
      </dsp:nvSpPr>
      <dsp:spPr>
        <a:xfrm rot="5400000">
          <a:off x="4469319" y="562800"/>
          <a:ext cx="1302283" cy="743747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vi-VN" sz="2400" kern="1200" dirty="0" smtClean="0">
              <a:latin typeface="Times New Roman" pitchFamily="18" charset="0"/>
              <a:cs typeface="Times New Roman" pitchFamily="18" charset="0"/>
            </a:rPr>
            <a:t>Thái độ: Dứt khoát, rõ ràng, giữ vững quan điểm chính trị của mình.</a:t>
          </a:r>
          <a:endParaRPr lang="en-US" sz="2400" kern="1200" dirty="0">
            <a:latin typeface="Times New Roman" pitchFamily="18" charset="0"/>
            <a:cs typeface="Times New Roman" pitchFamily="18" charset="0"/>
          </a:endParaRPr>
        </a:p>
        <a:p>
          <a:pPr marL="228600" lvl="1" indent="-228600" algn="l" defTabSz="1066800">
            <a:lnSpc>
              <a:spcPct val="90000"/>
            </a:lnSpc>
            <a:spcBef>
              <a:spcPct val="0"/>
            </a:spcBef>
            <a:spcAft>
              <a:spcPct val="15000"/>
            </a:spcAft>
            <a:buChar char="••"/>
          </a:pPr>
          <a:r>
            <a:rPr lang="vi-VN" sz="2400" kern="1200" dirty="0" smtClean="0">
              <a:latin typeface="Times New Roman" pitchFamily="18" charset="0"/>
              <a:cs typeface="Times New Roman" pitchFamily="18" charset="0"/>
            </a:rPr>
            <a:t>Quan điểm: Đứng trên lập trường chính trị của một giai cấp, một tầng lớp trong xã hội.</a:t>
          </a:r>
          <a:endParaRPr lang="en-US" sz="2400" kern="1200" dirty="0">
            <a:latin typeface="Times New Roman" pitchFamily="18" charset="0"/>
            <a:cs typeface="Times New Roman" pitchFamily="18" charset="0"/>
          </a:endParaRPr>
        </a:p>
      </dsp:txBody>
      <dsp:txXfrm rot="-5400000">
        <a:off x="1401722" y="3693969"/>
        <a:ext cx="7373906" cy="117513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5405E0-47E4-46AB-ADFA-A3994EAFD71D}"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3897218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405E0-47E4-46AB-ADFA-A3994EAFD71D}"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132646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405E0-47E4-46AB-ADFA-A3994EAFD71D}"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21520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405E0-47E4-46AB-ADFA-A3994EAFD71D}"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295874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5405E0-47E4-46AB-ADFA-A3994EAFD71D}"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346688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5405E0-47E4-46AB-ADFA-A3994EAFD71D}"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39569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5405E0-47E4-46AB-ADFA-A3994EAFD71D}" type="datetimeFigureOut">
              <a:rPr lang="en-US" smtClean="0"/>
              <a:t>2/16/2019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2398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5405E0-47E4-46AB-ADFA-A3994EAFD71D}" type="datetimeFigureOut">
              <a:rPr lang="en-US" smtClean="0"/>
              <a:t>2/16/2019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340540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405E0-47E4-46AB-ADFA-A3994EAFD71D}" type="datetimeFigureOut">
              <a:rPr lang="en-US" smtClean="0"/>
              <a:t>2/16/2019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533619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405E0-47E4-46AB-ADFA-A3994EAFD71D}"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4019024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405E0-47E4-46AB-ADFA-A3994EAFD71D}"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17B824-A435-42B5-B1B9-383BE3E9878F}" type="slidenum">
              <a:rPr lang="en-US" smtClean="0"/>
              <a:t>‹#›</a:t>
            </a:fld>
            <a:endParaRPr lang="en-US"/>
          </a:p>
        </p:txBody>
      </p:sp>
    </p:spTree>
    <p:extLst>
      <p:ext uri="{BB962C8B-B14F-4D97-AF65-F5344CB8AC3E}">
        <p14:creationId xmlns:p14="http://schemas.microsoft.com/office/powerpoint/2010/main" val="1570682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405E0-47E4-46AB-ADFA-A3994EAFD71D}" type="datetimeFigureOut">
              <a:rPr lang="en-US" smtClean="0"/>
              <a:t>2/16/2019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7B824-A435-42B5-B1B9-383BE3E9878F}" type="slidenum">
              <a:rPr lang="en-US" smtClean="0"/>
              <a:t>‹#›</a:t>
            </a:fld>
            <a:endParaRPr lang="en-US"/>
          </a:p>
        </p:txBody>
      </p:sp>
    </p:spTree>
    <p:extLst>
      <p:ext uri="{BB962C8B-B14F-4D97-AF65-F5344CB8AC3E}">
        <p14:creationId xmlns:p14="http://schemas.microsoft.com/office/powerpoint/2010/main" val="423561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63145"/>
          </a:xfrm>
        </p:spPr>
        <p:txBody>
          <a:bodyPr>
            <a:normAutofit/>
          </a:bodyPr>
          <a:lstStyle/>
          <a:p>
            <a:pPr marL="0" indent="0">
              <a:buNone/>
            </a:pPr>
            <a:endParaRPr lang="en-US" sz="2800" dirty="0">
              <a:latin typeface="Times New Roman" pitchFamily="18" charset="0"/>
              <a:cs typeface="Times New Roman" pitchFamily="18" charset="0"/>
            </a:endParaRPr>
          </a:p>
        </p:txBody>
      </p:sp>
      <p:sp>
        <p:nvSpPr>
          <p:cNvPr id="4" name="Rectangle 3"/>
          <p:cNvSpPr/>
          <p:nvPr/>
        </p:nvSpPr>
        <p:spPr>
          <a:xfrm>
            <a:off x="464125" y="457200"/>
            <a:ext cx="3269673"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latin typeface="Times New Roman" pitchFamily="18" charset="0"/>
                <a:cs typeface="Times New Roman" pitchFamily="18" charset="0"/>
              </a:rPr>
              <a:t>Phong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ngôn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ngữ</a:t>
            </a:r>
            <a:endParaRPr lang="en-US" sz="2800" dirty="0">
              <a:solidFill>
                <a:srgbClr val="FF0000"/>
              </a:solidFill>
              <a:latin typeface="Times New Roman" pitchFamily="18" charset="0"/>
              <a:cs typeface="Times New Roman" pitchFamily="18" charset="0"/>
            </a:endParaRPr>
          </a:p>
        </p:txBody>
      </p:sp>
      <p:sp>
        <p:nvSpPr>
          <p:cNvPr id="5" name="Rectangle 4"/>
          <p:cNvSpPr/>
          <p:nvPr/>
        </p:nvSpPr>
        <p:spPr>
          <a:xfrm>
            <a:off x="4267200" y="429490"/>
            <a:ext cx="4572000" cy="94210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loại</a:t>
            </a:r>
            <a:endParaRPr lang="en-US" sz="2800" dirty="0">
              <a:latin typeface="Times New Roman" pitchFamily="18" charset="0"/>
              <a:cs typeface="Times New Roman" pitchFamily="18" charset="0"/>
            </a:endParaRPr>
          </a:p>
        </p:txBody>
      </p:sp>
      <p:sp>
        <p:nvSpPr>
          <p:cNvPr id="6" name="Rectangle 5"/>
          <p:cNvSpPr/>
          <p:nvPr/>
        </p:nvSpPr>
        <p:spPr>
          <a:xfrm>
            <a:off x="464126" y="1600200"/>
            <a:ext cx="3269673"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Phong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sinh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hoạt</a:t>
            </a:r>
            <a:endParaRPr lang="en-US" sz="2400" dirty="0">
              <a:solidFill>
                <a:srgbClr val="FF0000"/>
              </a:solidFill>
              <a:latin typeface="Times New Roman" pitchFamily="18" charset="0"/>
              <a:cs typeface="Times New Roman" pitchFamily="18" charset="0"/>
            </a:endParaRPr>
          </a:p>
        </p:txBody>
      </p:sp>
      <p:sp>
        <p:nvSpPr>
          <p:cNvPr id="7" name="Rectangle 6"/>
          <p:cNvSpPr/>
          <p:nvPr/>
        </p:nvSpPr>
        <p:spPr>
          <a:xfrm>
            <a:off x="464127" y="3290454"/>
            <a:ext cx="3269672"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Phong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báo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chí</a:t>
            </a:r>
            <a:endParaRPr lang="en-US" sz="2400" dirty="0">
              <a:solidFill>
                <a:srgbClr val="FF0000"/>
              </a:solidFill>
              <a:latin typeface="Times New Roman" pitchFamily="18" charset="0"/>
              <a:cs typeface="Times New Roman" pitchFamily="18" charset="0"/>
            </a:endParaRPr>
          </a:p>
        </p:txBody>
      </p:sp>
      <p:sp>
        <p:nvSpPr>
          <p:cNvPr id="8" name="Rectangle 7"/>
          <p:cNvSpPr/>
          <p:nvPr/>
        </p:nvSpPr>
        <p:spPr>
          <a:xfrm>
            <a:off x="464126" y="4191000"/>
            <a:ext cx="3269673"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Phong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chính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luận</a:t>
            </a:r>
            <a:endParaRPr lang="en-US" sz="2400" dirty="0">
              <a:solidFill>
                <a:srgbClr val="FF0000"/>
              </a:solidFill>
              <a:latin typeface="Times New Roman" pitchFamily="18" charset="0"/>
              <a:cs typeface="Times New Roman" pitchFamily="18" charset="0"/>
            </a:endParaRPr>
          </a:p>
        </p:txBody>
      </p:sp>
      <p:sp>
        <p:nvSpPr>
          <p:cNvPr id="9" name="Rectangle 8"/>
          <p:cNvSpPr/>
          <p:nvPr/>
        </p:nvSpPr>
        <p:spPr>
          <a:xfrm>
            <a:off x="464127" y="2403763"/>
            <a:ext cx="3269672" cy="7897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latin typeface="Times New Roman" pitchFamily="18" charset="0"/>
                <a:cs typeface="Times New Roman" pitchFamily="18" charset="0"/>
              </a:rPr>
              <a:t>Phong</a:t>
            </a:r>
            <a:r>
              <a:rPr lang="en-US" sz="2400" dirty="0" smtClean="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nghệ</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thuật</a:t>
            </a:r>
            <a:endParaRPr lang="en-US" sz="2400" dirty="0">
              <a:solidFill>
                <a:srgbClr val="FF0000"/>
              </a:solidFill>
              <a:latin typeface="Times New Roman" pitchFamily="18" charset="0"/>
              <a:cs typeface="Times New Roman" pitchFamily="18" charset="0"/>
            </a:endParaRPr>
          </a:p>
        </p:txBody>
      </p:sp>
      <p:sp>
        <p:nvSpPr>
          <p:cNvPr id="10" name="Rectangle 9"/>
          <p:cNvSpPr/>
          <p:nvPr/>
        </p:nvSpPr>
        <p:spPr>
          <a:xfrm>
            <a:off x="464126" y="5029200"/>
            <a:ext cx="3269673"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Phong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khoa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học</a:t>
            </a:r>
            <a:endParaRPr lang="en-US" sz="2400" dirty="0">
              <a:solidFill>
                <a:srgbClr val="FF0000"/>
              </a:solidFill>
              <a:latin typeface="Times New Roman" pitchFamily="18" charset="0"/>
              <a:cs typeface="Times New Roman" pitchFamily="18" charset="0"/>
            </a:endParaRPr>
          </a:p>
        </p:txBody>
      </p:sp>
      <p:sp>
        <p:nvSpPr>
          <p:cNvPr id="11" name="Rectangle 10"/>
          <p:cNvSpPr/>
          <p:nvPr/>
        </p:nvSpPr>
        <p:spPr>
          <a:xfrm>
            <a:off x="464125" y="5905500"/>
            <a:ext cx="3269674" cy="682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Phong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ngữ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hành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chính</a:t>
            </a:r>
            <a:endParaRPr lang="en-US" sz="2400" dirty="0">
              <a:solidFill>
                <a:srgbClr val="FF0000"/>
              </a:solidFill>
              <a:latin typeface="Times New Roman" pitchFamily="18" charset="0"/>
              <a:cs typeface="Times New Roman" pitchFamily="18" charset="0"/>
            </a:endParaRPr>
          </a:p>
        </p:txBody>
      </p:sp>
      <p:sp>
        <p:nvSpPr>
          <p:cNvPr id="12" name="Rectangle 11"/>
          <p:cNvSpPr/>
          <p:nvPr/>
        </p:nvSpPr>
        <p:spPr>
          <a:xfrm>
            <a:off x="4225636" y="4191000"/>
            <a:ext cx="45720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itchFamily="18" charset="0"/>
                <a:cs typeface="Times New Roman" pitchFamily="18" charset="0"/>
              </a:rPr>
              <a:t>Nhật kí, tin nhắn điện thoại, thư,…</a:t>
            </a:r>
          </a:p>
        </p:txBody>
      </p:sp>
      <p:sp>
        <p:nvSpPr>
          <p:cNvPr id="13" name="Rectangle 12"/>
          <p:cNvSpPr/>
          <p:nvPr/>
        </p:nvSpPr>
        <p:spPr>
          <a:xfrm>
            <a:off x="4239491" y="2369126"/>
            <a:ext cx="4572000" cy="85898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itchFamily="18" charset="0"/>
                <a:cs typeface="Times New Roman" pitchFamily="18" charset="0"/>
              </a:rPr>
              <a:t>Cương lĩnh, tuyên bố, tuyên ngôn, các bài bình luận, xã luận,…</a:t>
            </a:r>
          </a:p>
        </p:txBody>
      </p:sp>
      <p:sp>
        <p:nvSpPr>
          <p:cNvPr id="14" name="Rectangle 13"/>
          <p:cNvSpPr/>
          <p:nvPr/>
        </p:nvSpPr>
        <p:spPr>
          <a:xfrm>
            <a:off x="4225636" y="5029200"/>
            <a:ext cx="45720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itchFamily="18" charset="0"/>
                <a:cs typeface="Times New Roman" pitchFamily="18" charset="0"/>
              </a:rPr>
              <a:t>Đơn xin việc, thông báo, thông tư, nghị quyết,…</a:t>
            </a:r>
          </a:p>
        </p:txBody>
      </p:sp>
      <p:sp>
        <p:nvSpPr>
          <p:cNvPr id="15" name="Rectangle 14"/>
          <p:cNvSpPr/>
          <p:nvPr/>
        </p:nvSpPr>
        <p:spPr>
          <a:xfrm>
            <a:off x="4225636" y="3352798"/>
            <a:ext cx="4572000" cy="66501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itchFamily="18" charset="0"/>
                <a:cs typeface="Times New Roman" pitchFamily="18" charset="0"/>
              </a:rPr>
              <a:t>Thơ, văn xuôi,…</a:t>
            </a:r>
          </a:p>
        </p:txBody>
      </p:sp>
      <p:sp>
        <p:nvSpPr>
          <p:cNvPr id="16" name="Rectangle 15"/>
          <p:cNvSpPr/>
          <p:nvPr/>
        </p:nvSpPr>
        <p:spPr>
          <a:xfrm>
            <a:off x="4225636" y="5902036"/>
            <a:ext cx="45720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Các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môn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học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Toán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Lý</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Hóa</a:t>
            </a:r>
            <a:r>
              <a:rPr lang="en-US" sz="2400" dirty="0">
                <a:solidFill>
                  <a:srgbClr val="FF0000"/>
                </a:solidFill>
                <a:latin typeface="Times New Roman" pitchFamily="18" charset="0"/>
                <a:cs typeface="Times New Roman" pitchFamily="18" charset="0"/>
              </a:rPr>
              <a:t>,…</a:t>
            </a:r>
          </a:p>
        </p:txBody>
      </p:sp>
      <p:sp>
        <p:nvSpPr>
          <p:cNvPr id="17" name="Rectangle 16"/>
          <p:cNvSpPr/>
          <p:nvPr/>
        </p:nvSpPr>
        <p:spPr>
          <a:xfrm>
            <a:off x="4225636" y="1593273"/>
            <a:ext cx="4572000" cy="66848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rgbClr val="FF0000"/>
                </a:solidFill>
                <a:latin typeface="Times New Roman" pitchFamily="18" charset="0"/>
                <a:cs typeface="Times New Roman" pitchFamily="18" charset="0"/>
              </a:rPr>
              <a:t>Bản</a:t>
            </a:r>
            <a:r>
              <a:rPr lang="en-US" sz="2400" dirty="0">
                <a:solidFill>
                  <a:srgbClr val="FF0000"/>
                </a:solidFill>
                <a:latin typeface="Times New Roman" pitchFamily="18" charset="0"/>
                <a:cs typeface="Times New Roman" pitchFamily="18" charset="0"/>
              </a:rPr>
              <a:t> tin, </a:t>
            </a:r>
            <a:r>
              <a:rPr lang="en-US" sz="2400" dirty="0" err="1">
                <a:solidFill>
                  <a:srgbClr val="FF0000"/>
                </a:solidFill>
                <a:latin typeface="Times New Roman" pitchFamily="18" charset="0"/>
                <a:cs typeface="Times New Roman" pitchFamily="18" charset="0"/>
              </a:rPr>
              <a:t>phóng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sự</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tiểu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phẩm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quảng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cáo</a:t>
            </a:r>
            <a:r>
              <a:rPr lang="en-US" sz="2400" dirty="0">
                <a:solidFill>
                  <a:srgbClr val="FF0000"/>
                </a:solidFill>
                <a:latin typeface="Times New Roman" pitchFamily="18" charset="0"/>
                <a:cs typeface="Times New Roman" pitchFamily="18" charset="0"/>
              </a:rPr>
              <a:t>,…</a:t>
            </a:r>
          </a:p>
        </p:txBody>
      </p:sp>
      <p:cxnSp>
        <p:nvCxnSpPr>
          <p:cNvPr id="59" name="Straight Arrow Connector 58"/>
          <p:cNvCxnSpPr>
            <a:stCxn id="6" idx="3"/>
            <a:endCxn id="12" idx="1"/>
          </p:cNvCxnSpPr>
          <p:nvPr/>
        </p:nvCxnSpPr>
        <p:spPr>
          <a:xfrm>
            <a:off x="3733799" y="1943100"/>
            <a:ext cx="491837" cy="2590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endCxn id="15" idx="1"/>
          </p:cNvCxnSpPr>
          <p:nvPr/>
        </p:nvCxnSpPr>
        <p:spPr>
          <a:xfrm>
            <a:off x="3733799" y="2798617"/>
            <a:ext cx="491837" cy="8866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7" name="Straight Arrow Connector 1026"/>
          <p:cNvCxnSpPr>
            <a:stCxn id="7" idx="3"/>
            <a:endCxn id="17" idx="1"/>
          </p:cNvCxnSpPr>
          <p:nvPr/>
        </p:nvCxnSpPr>
        <p:spPr>
          <a:xfrm flipV="1">
            <a:off x="3733799" y="1927514"/>
            <a:ext cx="491837" cy="1705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0" name="Straight Arrow Connector 1029"/>
          <p:cNvCxnSpPr>
            <a:stCxn id="8" idx="3"/>
            <a:endCxn id="13" idx="1"/>
          </p:cNvCxnSpPr>
          <p:nvPr/>
        </p:nvCxnSpPr>
        <p:spPr>
          <a:xfrm flipV="1">
            <a:off x="3733799" y="2798617"/>
            <a:ext cx="505692" cy="17352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3" name="Straight Arrow Connector 1032"/>
          <p:cNvCxnSpPr>
            <a:stCxn id="10" idx="3"/>
            <a:endCxn id="16" idx="1"/>
          </p:cNvCxnSpPr>
          <p:nvPr/>
        </p:nvCxnSpPr>
        <p:spPr>
          <a:xfrm>
            <a:off x="3733799" y="5372100"/>
            <a:ext cx="491837" cy="8728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6" name="Straight Arrow Connector 1035"/>
          <p:cNvCxnSpPr/>
          <p:nvPr/>
        </p:nvCxnSpPr>
        <p:spPr>
          <a:xfrm flipV="1">
            <a:off x="3733799" y="5486401"/>
            <a:ext cx="491837" cy="7585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13024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additive="base">
                                        <p:cTn id="7" dur="500" fill="hold"/>
                                        <p:tgtEl>
                                          <p:spTgt spid="59"/>
                                        </p:tgtEl>
                                        <p:attrNameLst>
                                          <p:attrName>ppt_x</p:attrName>
                                        </p:attrNameLst>
                                      </p:cBhvr>
                                      <p:tavLst>
                                        <p:tav tm="0">
                                          <p:val>
                                            <p:strVal val="#ppt_x"/>
                                          </p:val>
                                        </p:tav>
                                        <p:tav tm="100000">
                                          <p:val>
                                            <p:strVal val="#ppt_x"/>
                                          </p:val>
                                        </p:tav>
                                      </p:tavLst>
                                    </p:anim>
                                    <p:anim calcmode="lin" valueType="num">
                                      <p:cBhvr additive="base">
                                        <p:cTn id="8"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2"/>
                                        </p:tgtEl>
                                        <p:attrNameLst>
                                          <p:attrName>style.visibility</p:attrName>
                                        </p:attrNameLst>
                                      </p:cBhvr>
                                      <p:to>
                                        <p:strVal val="visible"/>
                                      </p:to>
                                    </p:set>
                                    <p:animEffect transition="in" filter="wheel(1)">
                                      <p:cBhvr>
                                        <p:cTn id="13" dur="2000"/>
                                        <p:tgtEl>
                                          <p:spTgt spid="62"/>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1027"/>
                                        </p:tgtEl>
                                        <p:attrNameLst>
                                          <p:attrName>style.visibility</p:attrName>
                                        </p:attrNameLst>
                                      </p:cBhvr>
                                      <p:to>
                                        <p:strVal val="visible"/>
                                      </p:to>
                                    </p:set>
                                    <p:animEffect transition="in" filter="wheel(1)">
                                      <p:cBhvr>
                                        <p:cTn id="18" dur="2000"/>
                                        <p:tgtEl>
                                          <p:spTgt spid="102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30"/>
                                        </p:tgtEl>
                                        <p:attrNameLst>
                                          <p:attrName>style.visibility</p:attrName>
                                        </p:attrNameLst>
                                      </p:cBhvr>
                                      <p:to>
                                        <p:strVal val="visible"/>
                                      </p:to>
                                    </p:set>
                                    <p:anim calcmode="lin" valueType="num">
                                      <p:cBhvr additive="base">
                                        <p:cTn id="23" dur="500" fill="hold"/>
                                        <p:tgtEl>
                                          <p:spTgt spid="1030"/>
                                        </p:tgtEl>
                                        <p:attrNameLst>
                                          <p:attrName>ppt_x</p:attrName>
                                        </p:attrNameLst>
                                      </p:cBhvr>
                                      <p:tavLst>
                                        <p:tav tm="0">
                                          <p:val>
                                            <p:strVal val="#ppt_x"/>
                                          </p:val>
                                        </p:tav>
                                        <p:tav tm="100000">
                                          <p:val>
                                            <p:strVal val="#ppt_x"/>
                                          </p:val>
                                        </p:tav>
                                      </p:tavLst>
                                    </p:anim>
                                    <p:anim calcmode="lin" valueType="num">
                                      <p:cBhvr additive="base">
                                        <p:cTn id="24"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nodeType="clickEffect">
                                  <p:stCondLst>
                                    <p:cond delay="0"/>
                                  </p:stCondLst>
                                  <p:childTnLst>
                                    <p:set>
                                      <p:cBhvr>
                                        <p:cTn id="28" dur="1" fill="hold">
                                          <p:stCondLst>
                                            <p:cond delay="0"/>
                                          </p:stCondLst>
                                        </p:cTn>
                                        <p:tgtEl>
                                          <p:spTgt spid="1033"/>
                                        </p:tgtEl>
                                        <p:attrNameLst>
                                          <p:attrName>style.visibility</p:attrName>
                                        </p:attrNameLst>
                                      </p:cBhvr>
                                      <p:to>
                                        <p:strVal val="visible"/>
                                      </p:to>
                                    </p:set>
                                    <p:animEffect transition="in" filter="fade">
                                      <p:cBhvr>
                                        <p:cTn id="29" dur="2000"/>
                                        <p:tgtEl>
                                          <p:spTgt spid="1033"/>
                                        </p:tgtEl>
                                      </p:cBhvr>
                                    </p:animEffect>
                                    <p:anim calcmode="lin" valueType="num">
                                      <p:cBhvr>
                                        <p:cTn id="30" dur="2000" fill="hold"/>
                                        <p:tgtEl>
                                          <p:spTgt spid="1033"/>
                                        </p:tgtEl>
                                        <p:attrNameLst>
                                          <p:attrName>ppt_w</p:attrName>
                                        </p:attrNameLst>
                                      </p:cBhvr>
                                      <p:tavLst>
                                        <p:tav tm="0" fmla="#ppt_w*sin(2.5*pi*$)">
                                          <p:val>
                                            <p:fltVal val="0"/>
                                          </p:val>
                                        </p:tav>
                                        <p:tav tm="100000">
                                          <p:val>
                                            <p:fltVal val="1"/>
                                          </p:val>
                                        </p:tav>
                                      </p:tavLst>
                                    </p:anim>
                                    <p:anim calcmode="lin" valueType="num">
                                      <p:cBhvr>
                                        <p:cTn id="31" dur="2000" fill="hold"/>
                                        <p:tgtEl>
                                          <p:spTgt spid="1033"/>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1036"/>
                                        </p:tgtEl>
                                        <p:attrNameLst>
                                          <p:attrName>style.visibility</p:attrName>
                                        </p:attrNameLst>
                                      </p:cBhvr>
                                      <p:to>
                                        <p:strVal val="visible"/>
                                      </p:to>
                                    </p:set>
                                    <p:anim calcmode="lin" valueType="num">
                                      <p:cBhvr>
                                        <p:cTn id="36" dur="500" fill="hold"/>
                                        <p:tgtEl>
                                          <p:spTgt spid="1036"/>
                                        </p:tgtEl>
                                        <p:attrNameLst>
                                          <p:attrName>ppt_w</p:attrName>
                                        </p:attrNameLst>
                                      </p:cBhvr>
                                      <p:tavLst>
                                        <p:tav tm="0">
                                          <p:val>
                                            <p:fltVal val="0"/>
                                          </p:val>
                                        </p:tav>
                                        <p:tav tm="100000">
                                          <p:val>
                                            <p:strVal val="#ppt_w"/>
                                          </p:val>
                                        </p:tav>
                                      </p:tavLst>
                                    </p:anim>
                                    <p:anim calcmode="lin" valueType="num">
                                      <p:cBhvr>
                                        <p:cTn id="37" dur="500" fill="hold"/>
                                        <p:tgtEl>
                                          <p:spTgt spid="1036"/>
                                        </p:tgtEl>
                                        <p:attrNameLst>
                                          <p:attrName>ppt_h</p:attrName>
                                        </p:attrNameLst>
                                      </p:cBhvr>
                                      <p:tavLst>
                                        <p:tav tm="0">
                                          <p:val>
                                            <p:fltVal val="0"/>
                                          </p:val>
                                        </p:tav>
                                        <p:tav tm="100000">
                                          <p:val>
                                            <p:strVal val="#ppt_h"/>
                                          </p:val>
                                        </p:tav>
                                      </p:tavLst>
                                    </p:anim>
                                    <p:animEffect transition="in" filter="fade">
                                      <p:cBhvr>
                                        <p:cTn id="38" dur="500"/>
                                        <p:tgtEl>
                                          <p:spTgt spid="1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600200"/>
            <a:ext cx="3048000" cy="3581400"/>
          </a:xfrm>
          <a:blipFill>
            <a:blip r:embed="rId2"/>
            <a:tile tx="0" ty="0" sx="100000" sy="100000" flip="none" algn="tl"/>
          </a:blipFill>
        </p:spPr>
        <p:txBody>
          <a:bodyPr>
            <a:normAutofit/>
          </a:bodyPr>
          <a:lstStyle/>
          <a:p>
            <a:pPr mar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tồn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Mục </a:t>
            </a:r>
            <a:r>
              <a:rPr lang="vi-VN" dirty="0">
                <a:latin typeface="Times New Roman" pitchFamily="18" charset="0"/>
                <a:cs typeface="Times New Roman" pitchFamily="18" charset="0"/>
              </a:rPr>
              <a:t>đích sử dụng của ngôn ngữ chính luận là gì?</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a:xfrm>
            <a:off x="3352800" y="228600"/>
            <a:ext cx="5562600" cy="6400800"/>
          </a:xfrm>
          <a:solidFill>
            <a:schemeClr val="accent3">
              <a:lumMod val="20000"/>
              <a:lumOff val="80000"/>
            </a:schemeClr>
          </a:solidFill>
        </p:spPr>
        <p:txBody>
          <a:bodyPr>
            <a:normAutofit/>
          </a:bodyPr>
          <a:lstStyle/>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Phạm </a:t>
            </a:r>
            <a:r>
              <a:rPr lang="vi-VN" dirty="0">
                <a:latin typeface="Times New Roman" pitchFamily="18" charset="0"/>
                <a:cs typeface="Times New Roman" pitchFamily="18" charset="0"/>
              </a:rPr>
              <a:t>vi sử dụng:</a:t>
            </a:r>
          </a:p>
          <a:p>
            <a:pPr marL="0" indent="0">
              <a:buNone/>
            </a:pPr>
            <a:r>
              <a:rPr lang="vi-VN" dirty="0">
                <a:latin typeface="Times New Roman" pitchFamily="18" charset="0"/>
                <a:cs typeface="Times New Roman" pitchFamily="18" charset="0"/>
              </a:rPr>
              <a:t>+ Dạng viết: Các tác phẩm lí luận, các tài liệu chính trị, lời kêu gọi, báo cáo chính trị, các bài xã luận, bình luận trên báo chí, phát thanh truyền hình, các tin tức trên báo chí như lược thuật, phóng sự có tính chất bình giá, nói chuyện thời sự, chính sách.</a:t>
            </a:r>
          </a:p>
          <a:p>
            <a:pPr marL="0" indent="0">
              <a:buNone/>
            </a:pPr>
            <a:r>
              <a:rPr lang="vi-VN" dirty="0">
                <a:latin typeface="Times New Roman" pitchFamily="18" charset="0"/>
                <a:cs typeface="Times New Roman" pitchFamily="18" charset="0"/>
              </a:rPr>
              <a:t>+ Dạng nói: Diễn thuyết, lời phát biểu hội nghị hoặc trong các cuộc thảo luận, tranh luận,…</a:t>
            </a:r>
          </a:p>
          <a:p>
            <a:pPr marL="0" indent="0">
              <a:buNone/>
            </a:pPr>
            <a:r>
              <a:rPr lang="vi-VN" dirty="0">
                <a:latin typeface="Times New Roman" pitchFamily="18" charset="0"/>
                <a:cs typeface="Times New Roman" pitchFamily="18" charset="0"/>
              </a:rPr>
              <a:t>- Mục đích: Trình bày quan điểm chính trị đối với một vấn đề nào đó.</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7221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heel(1)">
                                      <p:cBhvr>
                                        <p:cTn id="18" dur="2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wheel(1)">
                                      <p:cBhvr>
                                        <p:cTn id="23" dur="20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ipe(down)">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wipe(down)">
                                      <p:cBhvr>
                                        <p:cTn id="33" dur="580">
                                          <p:stCondLst>
                                            <p:cond delay="0"/>
                                          </p:stCondLst>
                                        </p:cTn>
                                        <p:tgtEl>
                                          <p:spTgt spid="4">
                                            <p:txEl>
                                              <p:pRg st="3" end="3"/>
                                            </p:txEl>
                                          </p:spTgt>
                                        </p:tgtEl>
                                      </p:cBhvr>
                                    </p:animEffect>
                                    <p:anim calcmode="lin" valueType="num">
                                      <p:cBhvr>
                                        <p:cTn id="34"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4">
                                            <p:txEl>
                                              <p:pRg st="3" end="3"/>
                                            </p:txEl>
                                          </p:spTgt>
                                        </p:tgtEl>
                                      </p:cBhvr>
                                      <p:to x="100000" y="60000"/>
                                    </p:animScale>
                                    <p:animScale>
                                      <p:cBhvr>
                                        <p:cTn id="40" dur="166" decel="50000">
                                          <p:stCondLst>
                                            <p:cond delay="676"/>
                                          </p:stCondLst>
                                        </p:cTn>
                                        <p:tgtEl>
                                          <p:spTgt spid="4">
                                            <p:txEl>
                                              <p:pRg st="3" end="3"/>
                                            </p:txEl>
                                          </p:spTgt>
                                        </p:tgtEl>
                                      </p:cBhvr>
                                      <p:to x="100000" y="100000"/>
                                    </p:animScale>
                                    <p:animScale>
                                      <p:cBhvr>
                                        <p:cTn id="41" dur="26">
                                          <p:stCondLst>
                                            <p:cond delay="1312"/>
                                          </p:stCondLst>
                                        </p:cTn>
                                        <p:tgtEl>
                                          <p:spTgt spid="4">
                                            <p:txEl>
                                              <p:pRg st="3" end="3"/>
                                            </p:txEl>
                                          </p:spTgt>
                                        </p:tgtEl>
                                      </p:cBhvr>
                                      <p:to x="100000" y="80000"/>
                                    </p:animScale>
                                    <p:animScale>
                                      <p:cBhvr>
                                        <p:cTn id="42" dur="166" decel="50000">
                                          <p:stCondLst>
                                            <p:cond delay="1338"/>
                                          </p:stCondLst>
                                        </p:cTn>
                                        <p:tgtEl>
                                          <p:spTgt spid="4">
                                            <p:txEl>
                                              <p:pRg st="3" end="3"/>
                                            </p:txEl>
                                          </p:spTgt>
                                        </p:tgtEl>
                                      </p:cBhvr>
                                      <p:to x="100000" y="100000"/>
                                    </p:animScale>
                                    <p:animScale>
                                      <p:cBhvr>
                                        <p:cTn id="43" dur="26">
                                          <p:stCondLst>
                                            <p:cond delay="1642"/>
                                          </p:stCondLst>
                                        </p:cTn>
                                        <p:tgtEl>
                                          <p:spTgt spid="4">
                                            <p:txEl>
                                              <p:pRg st="3" end="3"/>
                                            </p:txEl>
                                          </p:spTgt>
                                        </p:tgtEl>
                                      </p:cBhvr>
                                      <p:to x="100000" y="90000"/>
                                    </p:animScale>
                                    <p:animScale>
                                      <p:cBhvr>
                                        <p:cTn id="44" dur="166" decel="50000">
                                          <p:stCondLst>
                                            <p:cond delay="1668"/>
                                          </p:stCondLst>
                                        </p:cTn>
                                        <p:tgtEl>
                                          <p:spTgt spid="4">
                                            <p:txEl>
                                              <p:pRg st="3" end="3"/>
                                            </p:txEl>
                                          </p:spTgt>
                                        </p:tgtEl>
                                      </p:cBhvr>
                                      <p:to x="100000" y="100000"/>
                                    </p:animScale>
                                    <p:animScale>
                                      <p:cBhvr>
                                        <p:cTn id="45" dur="26">
                                          <p:stCondLst>
                                            <p:cond delay="1808"/>
                                          </p:stCondLst>
                                        </p:cTn>
                                        <p:tgtEl>
                                          <p:spTgt spid="4">
                                            <p:txEl>
                                              <p:pRg st="3" end="3"/>
                                            </p:txEl>
                                          </p:spTgt>
                                        </p:tgtEl>
                                      </p:cBhvr>
                                      <p:to x="100000" y="95000"/>
                                    </p:animScale>
                                    <p:animScale>
                                      <p:cBhvr>
                                        <p:cTn id="46" dur="166" decel="50000">
                                          <p:stCondLst>
                                            <p:cond delay="1834"/>
                                          </p:stCondLst>
                                        </p:cTn>
                                        <p:tgtEl>
                                          <p:spTgt spid="4">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err="1" smtClean="0">
                <a:latin typeface="Times New Roman" pitchFamily="18" charset="0"/>
                <a:cs typeface="Times New Roman" pitchFamily="18" charset="0"/>
              </a:rPr>
              <a:t>Vận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solidFill>
            <a:schemeClr val="bg2"/>
          </a:solidFill>
        </p:spPr>
        <p:txBody>
          <a:bodyPr/>
          <a:lstStyle/>
          <a:p>
            <a:pPr marL="0" indent="0">
              <a:buNone/>
            </a:pPr>
            <a:endParaRPr lang="en-US" dirty="0" smtClean="0"/>
          </a:p>
          <a:p>
            <a:pPr marL="0" indent="0">
              <a:buNone/>
            </a:pPr>
            <a:r>
              <a:rPr lang="vi-VN" dirty="0" smtClean="0">
                <a:latin typeface="Times New Roman" pitchFamily="18" charset="0"/>
                <a:cs typeface="Times New Roman" pitchFamily="18" charset="0"/>
              </a:rPr>
              <a:t>Trong </a:t>
            </a:r>
            <a:r>
              <a:rPr lang="vi-VN" dirty="0">
                <a:latin typeface="Times New Roman" pitchFamily="18" charset="0"/>
                <a:cs typeface="Times New Roman" pitchFamily="18" charset="0"/>
              </a:rPr>
              <a:t>đại hội lớp, Anh/ Chị hãy viết báo cáo sơ bộ về tình hình học tập của từng cá nhân trong lớp.</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6652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wipe(dow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r>
              <a:rPr lang="en-US" dirty="0">
                <a:latin typeface="Times New Roman" pitchFamily="18" charset="0"/>
                <a:cs typeface="Times New Roman" pitchFamily="18" charset="0"/>
              </a:rPr>
              <a:t>T</a:t>
            </a:r>
            <a:r>
              <a:rPr lang="vi-VN" dirty="0" smtClean="0">
                <a:latin typeface="Times New Roman" pitchFamily="18" charset="0"/>
                <a:cs typeface="Times New Roman" pitchFamily="18" charset="0"/>
              </a:rPr>
              <a:t>ìm </a:t>
            </a:r>
            <a:r>
              <a:rPr lang="vi-VN" dirty="0">
                <a:latin typeface="Times New Roman" pitchFamily="18" charset="0"/>
                <a:cs typeface="Times New Roman" pitchFamily="18" charset="0"/>
              </a:rPr>
              <a:t>tòi, mở rộng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blipFill dpi="0" rotWithShape="1">
            <a:blip r:embed="rId2">
              <a:extLst>
                <a:ext uri="{28A0092B-C50C-407E-A947-70E740481C1C}">
                  <a14:useLocalDpi xmlns:a14="http://schemas.microsoft.com/office/drawing/2010/main" val="0"/>
                </a:ext>
              </a:extLst>
            </a:blip>
            <a:srcRect/>
            <a:stretch>
              <a:fillRect/>
            </a:stretch>
          </a:blipFill>
        </p:spPr>
        <p:txBody>
          <a:bodyPr/>
          <a:lstStyle/>
          <a:p>
            <a:pPr marL="0" indent="0">
              <a:buNone/>
            </a:pPr>
            <a:endParaRPr lang="vi-VN" dirty="0"/>
          </a:p>
          <a:p>
            <a:pPr marL="0" indent="0">
              <a:buNone/>
            </a:pP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r>
              <a:rPr lang="vi-VN" dirty="0" smtClean="0">
                <a:latin typeface="Times New Roman" pitchFamily="18" charset="0"/>
                <a:cs typeface="Times New Roman" pitchFamily="18" charset="0"/>
              </a:rPr>
              <a:t>Nội </a:t>
            </a:r>
            <a:r>
              <a:rPr lang="vi-VN" dirty="0">
                <a:latin typeface="Times New Roman" pitchFamily="18" charset="0"/>
                <a:cs typeface="Times New Roman" pitchFamily="18" charset="0"/>
              </a:rPr>
              <a:t>dung yêu cầu: Hãy sưu tầm một số bài văn chính luận và chỉ ra các dạng, và nội dung của bài văn đó.</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4856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heel(1)">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534400" cy="5410200"/>
          </a:xfrm>
          <a:blipFill dpi="0" rotWithShape="1">
            <a:blip r:embed="rId2">
              <a:extLst>
                <a:ext uri="{28A0092B-C50C-407E-A947-70E740481C1C}">
                  <a14:useLocalDpi xmlns:a14="http://schemas.microsoft.com/office/drawing/2010/main" val="0"/>
                </a:ext>
              </a:extLst>
            </a:blip>
            <a:srcRect/>
            <a:stretch>
              <a:fillRect/>
            </a:stretch>
          </a:blipFill>
        </p:spPr>
        <p:txBody>
          <a:bodyPr/>
          <a:lstStyle/>
          <a:p>
            <a:pPr marL="0" indent="0">
              <a:buNone/>
            </a:pPr>
            <a:endParaRPr lang="en-US" dirty="0" smtClean="0"/>
          </a:p>
          <a:p>
            <a:pPr marL="0" indent="0">
              <a:buNone/>
            </a:pPr>
            <a:endParaRPr lang="en-US" dirty="0"/>
          </a:p>
          <a:p>
            <a:pPr marL="0" indent="0">
              <a:buNone/>
            </a:pPr>
            <a:endParaRPr lang="en-US" sz="3000" dirty="0" smtClean="0">
              <a:latin typeface="Times New Roman" pitchFamily="18" charset="0"/>
              <a:cs typeface="Times New Roman" pitchFamily="18" charset="0"/>
            </a:endParaRPr>
          </a:p>
          <a:p>
            <a:pPr marL="0" indent="0">
              <a:buNone/>
            </a:pPr>
            <a:r>
              <a:rPr lang="en-US" sz="3000" dirty="0" err="1" smtClean="0">
                <a:latin typeface="Times New Roman" pitchFamily="18" charset="0"/>
                <a:cs typeface="Times New Roman" pitchFamily="18" charset="0"/>
              </a:rPr>
              <a:t>Tiết</a:t>
            </a:r>
            <a:r>
              <a:rPr lang="en-US" sz="3000" dirty="0" smtClean="0">
                <a:latin typeface="Times New Roman" pitchFamily="18" charset="0"/>
                <a:cs typeface="Times New Roman" pitchFamily="18" charset="0"/>
              </a:rPr>
              <a:t> 106:</a:t>
            </a:r>
          </a:p>
          <a:p>
            <a:pPr marL="0" indent="0">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PHONG CÁCH NGÔN NGỮ CHÍNH LUẬN </a:t>
            </a:r>
          </a:p>
          <a:p>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3710611883"/>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66800"/>
            <a:ext cx="4038600" cy="4525963"/>
          </a:xfrm>
          <a:solidFill>
            <a:schemeClr val="accent3">
              <a:lumMod val="20000"/>
              <a:lumOff val="80000"/>
            </a:schemeClr>
          </a:solidFill>
        </p:spPr>
        <p:txBody>
          <a:bodyPr>
            <a:normAutofit fontScale="92500" lnSpcReduction="20000"/>
          </a:bodyPr>
          <a:lstStyle/>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V</a:t>
            </a:r>
            <a:r>
              <a:rPr lang="vi-VN" dirty="0" smtClean="0">
                <a:latin typeface="Times New Roman" pitchFamily="18" charset="0"/>
                <a:cs typeface="Times New Roman" pitchFamily="18" charset="0"/>
              </a:rPr>
              <a:t>ăn bản chính luận thời xưa được viết theo thể loại nào? Cho ví dụ?</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Các văn bản chính luận hiện đại bao gồm những thể loại nào? Cho ví dụ?</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a:xfrm>
            <a:off x="4648200" y="228600"/>
            <a:ext cx="4343400" cy="6400800"/>
          </a:xfrm>
          <a:solidFill>
            <a:schemeClr val="bg2"/>
          </a:solidFill>
        </p:spPr>
        <p:txBody>
          <a:bodyPr>
            <a:normAutofit fontScale="92500" lnSpcReduction="20000"/>
          </a:bodyPr>
          <a:lstStyle/>
          <a:p>
            <a:pPr marL="0" indent="0">
              <a:buNone/>
            </a:pPr>
            <a:r>
              <a:rPr lang="vi-VN" dirty="0" smtClean="0">
                <a:latin typeface="Times New Roman" pitchFamily="18" charset="0"/>
                <a:cs typeface="Times New Roman" pitchFamily="18" charset="0"/>
              </a:rPr>
              <a:t>- Văn bản chính luận thời xưa viết theo các thể loại như: Hịch, Cáo, Thư, Sách, Chiếu, Biểu… (Chiếu dời đô - Lý Công Uẩn, Hịch Tướng Sĩ - Trần Quốc Tuấn, Bình Ngô đại cáo - Nguyễn Trãi, Chiếu cầu hiền - Ngô Thì Nhậm…) </a:t>
            </a:r>
          </a:p>
          <a:p>
            <a:pPr marL="0" indent="0">
              <a:buNone/>
            </a:pPr>
            <a:r>
              <a:rPr lang="vi-VN" dirty="0" smtClean="0">
                <a:latin typeface="Times New Roman" pitchFamily="18" charset="0"/>
                <a:cs typeface="Times New Roman" pitchFamily="18" charset="0"/>
              </a:rPr>
              <a:t>- Văn bản chính luận hiện đại bao gồm: Các cương lĩnh; tuyên bố; tuyên ngôn, lời kêu gọi, hiệu triệu; các bài bình luận, xã luận; các báo cáo, tham luận, phát biểu trong các hội thảo, hội nghị chính trị,…(Tinh thần yêu nước của nhân dân ta, Tuyên ngôn độc lập, Lời kêu gọi toàn quốc kháng chiến).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2257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wheel(1)">
                                      <p:cBhvr>
                                        <p:cTn id="13" dur="2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wheel(1)">
                                      <p:cBhvr>
                                        <p:cTn id="23"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1"/>
            <a:ext cx="7772400" cy="1219200"/>
          </a:xfrm>
        </p:spPr>
        <p:txBody>
          <a:bodyPr/>
          <a:lstStyle/>
          <a:p>
            <a:r>
              <a:rPr lang="vi-VN" dirty="0"/>
              <a:t>HOẠT ĐỘNG NHÓM</a:t>
            </a:r>
            <a:endParaRPr lang="en-US" dirty="0"/>
          </a:p>
        </p:txBody>
      </p:sp>
      <p:sp>
        <p:nvSpPr>
          <p:cNvPr id="3" name="Subtitle 2"/>
          <p:cNvSpPr>
            <a:spLocks noGrp="1"/>
          </p:cNvSpPr>
          <p:nvPr>
            <p:ph type="subTitle" idx="1"/>
          </p:nvPr>
        </p:nvSpPr>
        <p:spPr>
          <a:xfrm>
            <a:off x="381000" y="1752600"/>
            <a:ext cx="8382000" cy="3886200"/>
          </a:xfrm>
          <a:blipFill dpi="0" rotWithShape="1">
            <a:blip r:embed="rId2">
              <a:extLst>
                <a:ext uri="{28A0092B-C50C-407E-A947-70E740481C1C}">
                  <a14:useLocalDpi xmlns:a14="http://schemas.microsoft.com/office/drawing/2010/main" val="0"/>
                </a:ext>
              </a:extLst>
            </a:blip>
            <a:srcRect/>
            <a:stretch>
              <a:fillRect/>
            </a:stretch>
          </a:blipFill>
        </p:spPr>
        <p:txBody>
          <a:bodyPr>
            <a:noAutofit/>
          </a:bodyPr>
          <a:lstStyle/>
          <a:p>
            <a:endParaRPr lang="en-US" sz="2400" dirty="0" smtClean="0">
              <a:latin typeface="+mj-lt"/>
            </a:endParaRPr>
          </a:p>
          <a:p>
            <a:endParaRPr lang="vi-VN" sz="2400" dirty="0">
              <a:latin typeface="+mj-lt"/>
            </a:endParaRPr>
          </a:p>
          <a:p>
            <a:pPr algn="just"/>
            <a:r>
              <a:rPr lang="en-US" sz="2400" dirty="0" smtClean="0">
                <a:solidFill>
                  <a:schemeClr val="tx1"/>
                </a:solidFill>
                <a:latin typeface="Times New Roman" pitchFamily="18" charset="0"/>
                <a:cs typeface="Times New Roman" pitchFamily="18" charset="0"/>
              </a:rPr>
              <a:t>           - </a:t>
            </a:r>
            <a:r>
              <a:rPr lang="vi-VN" sz="2400" dirty="0" smtClean="0">
                <a:solidFill>
                  <a:schemeClr val="tx1"/>
                </a:solidFill>
                <a:latin typeface="+mj-lt"/>
              </a:rPr>
              <a:t>Nhóm </a:t>
            </a:r>
            <a:r>
              <a:rPr lang="vi-VN" sz="2400" dirty="0">
                <a:solidFill>
                  <a:schemeClr val="tx1"/>
                </a:solidFill>
                <a:latin typeface="+mj-lt"/>
              </a:rPr>
              <a:t>1: Đoạn trích “ Tuyên ngôn Độc lập</a:t>
            </a:r>
            <a:r>
              <a:rPr lang="vi-VN" sz="2400" dirty="0" smtClean="0">
                <a:solidFill>
                  <a:schemeClr val="tx1"/>
                </a:solidFill>
                <a:latin typeface="+mj-lt"/>
              </a:rPr>
              <a:t>”</a:t>
            </a:r>
            <a:endParaRPr lang="vi-VN" sz="2400" dirty="0">
              <a:solidFill>
                <a:schemeClr val="tx1"/>
              </a:solidFill>
              <a:latin typeface="+mj-lt"/>
            </a:endParaRPr>
          </a:p>
          <a:p>
            <a:pPr algn="just"/>
            <a:r>
              <a:rPr lang="en-US" sz="2400" dirty="0" smtClean="0">
                <a:solidFill>
                  <a:schemeClr val="tx1"/>
                </a:solidFill>
                <a:latin typeface="+mj-lt"/>
              </a:rPr>
              <a:t>            </a:t>
            </a:r>
            <a:r>
              <a:rPr lang="vi-VN" sz="2400" dirty="0" smtClean="0">
                <a:solidFill>
                  <a:schemeClr val="tx1"/>
                </a:solidFill>
                <a:latin typeface="+mj-lt"/>
              </a:rPr>
              <a:t>- </a:t>
            </a:r>
            <a:r>
              <a:rPr lang="vi-VN" sz="2400" dirty="0">
                <a:solidFill>
                  <a:schemeClr val="tx1"/>
                </a:solidFill>
                <a:latin typeface="+mj-lt"/>
              </a:rPr>
              <a:t>Nhóm 2: Đoạn trích “Cao trào chống </a:t>
            </a:r>
            <a:r>
              <a:rPr lang="vi-VN" sz="2400" dirty="0" smtClean="0">
                <a:solidFill>
                  <a:schemeClr val="tx1"/>
                </a:solidFill>
                <a:latin typeface="+mj-lt"/>
              </a:rPr>
              <a:t>Nhật</a:t>
            </a:r>
            <a:r>
              <a:rPr lang="en-US" sz="2400" dirty="0" smtClean="0">
                <a:solidFill>
                  <a:schemeClr val="tx1"/>
                </a:solidFill>
                <a:latin typeface="+mj-lt"/>
              </a:rPr>
              <a:t>,</a:t>
            </a:r>
            <a:r>
              <a:rPr lang="vi-VN" sz="2400" dirty="0" smtClean="0">
                <a:solidFill>
                  <a:schemeClr val="tx1"/>
                </a:solidFill>
                <a:latin typeface="+mj-lt"/>
              </a:rPr>
              <a:t> </a:t>
            </a:r>
            <a:r>
              <a:rPr lang="vi-VN" sz="2400" dirty="0">
                <a:solidFill>
                  <a:schemeClr val="tx1"/>
                </a:solidFill>
                <a:latin typeface="+mj-lt"/>
              </a:rPr>
              <a:t>cứu nước”</a:t>
            </a:r>
          </a:p>
          <a:p>
            <a:pPr algn="just"/>
            <a:r>
              <a:rPr lang="en-US" sz="2400" dirty="0" smtClean="0">
                <a:solidFill>
                  <a:schemeClr val="tx1"/>
                </a:solidFill>
                <a:latin typeface="+mj-lt"/>
              </a:rPr>
              <a:t>            - </a:t>
            </a:r>
            <a:r>
              <a:rPr lang="vi-VN" sz="2400" dirty="0" smtClean="0">
                <a:solidFill>
                  <a:schemeClr val="tx1"/>
                </a:solidFill>
                <a:latin typeface="+mj-lt"/>
              </a:rPr>
              <a:t>Nhóm </a:t>
            </a:r>
            <a:r>
              <a:rPr lang="vi-VN" sz="2400" dirty="0">
                <a:solidFill>
                  <a:schemeClr val="tx1"/>
                </a:solidFill>
                <a:latin typeface="+mj-lt"/>
              </a:rPr>
              <a:t>3: Đoạn trích “Việt Nam đi tới</a:t>
            </a:r>
            <a:r>
              <a:rPr lang="vi-VN" sz="2400" dirty="0" smtClean="0">
                <a:solidFill>
                  <a:schemeClr val="tx1"/>
                </a:solidFill>
                <a:latin typeface="+mj-lt"/>
              </a:rPr>
              <a:t>”</a:t>
            </a:r>
            <a:endParaRPr lang="en-US" sz="2400" dirty="0">
              <a:solidFill>
                <a:schemeClr val="tx1"/>
              </a:solidFill>
              <a:latin typeface="+mj-lt"/>
            </a:endParaRPr>
          </a:p>
          <a:p>
            <a:pPr algn="just"/>
            <a:endParaRPr lang="vi-VN" sz="2400" dirty="0">
              <a:solidFill>
                <a:schemeClr val="tx1"/>
              </a:solidFill>
              <a:latin typeface="+mj-lt"/>
            </a:endParaRPr>
          </a:p>
          <a:p>
            <a:pPr algn="just"/>
            <a:endParaRPr lang="en-US" sz="2400" dirty="0">
              <a:solidFill>
                <a:schemeClr val="tx1"/>
              </a:solidFill>
              <a:latin typeface="+mj-lt"/>
            </a:endParaRPr>
          </a:p>
        </p:txBody>
      </p:sp>
    </p:spTree>
    <p:extLst>
      <p:ext uri="{BB962C8B-B14F-4D97-AF65-F5344CB8AC3E}">
        <p14:creationId xmlns:p14="http://schemas.microsoft.com/office/powerpoint/2010/main" val="22496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2000"/>
                                        <p:tgtEl>
                                          <p:spTgt spid="3">
                                            <p:txEl>
                                              <p:pRg st="2" end="2"/>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ircle(in)">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2274502"/>
              </p:ext>
            </p:extLst>
          </p:nvPr>
        </p:nvGraphicFramePr>
        <p:xfrm>
          <a:off x="76200" y="76200"/>
          <a:ext cx="8991600" cy="6705599"/>
        </p:xfrm>
        <a:graphic>
          <a:graphicData uri="http://schemas.openxmlformats.org/drawingml/2006/table">
            <a:tbl>
              <a:tblPr firstRow="1" bandRow="1">
                <a:tableStyleId>{5C22544A-7EE6-4342-B048-85BDC9FD1C3A}</a:tableStyleId>
              </a:tblPr>
              <a:tblGrid>
                <a:gridCol w="1844431"/>
                <a:gridCol w="2651369"/>
                <a:gridCol w="2247900"/>
                <a:gridCol w="2247900"/>
              </a:tblGrid>
              <a:tr h="1384760">
                <a:tc>
                  <a:txBody>
                    <a:bodyPr/>
                    <a:lstStyle/>
                    <a:p>
                      <a:pPr algn="r"/>
                      <a:r>
                        <a:rPr lang="en-US" sz="2000" dirty="0" err="1" smtClean="0">
                          <a:solidFill>
                            <a:schemeClr val="tx1"/>
                          </a:solidFill>
                          <a:latin typeface="Times New Roman" pitchFamily="18" charset="0"/>
                          <a:cs typeface="Times New Roman" pitchFamily="18" charset="0"/>
                        </a:rPr>
                        <a:t>Văn</a:t>
                      </a:r>
                      <a:r>
                        <a:rPr lang="en-US" sz="2000" baseline="0" dirty="0" smtClean="0">
                          <a:solidFill>
                            <a:schemeClr val="tx1"/>
                          </a:solidFill>
                          <a:latin typeface="Times New Roman" pitchFamily="18" charset="0"/>
                          <a:cs typeface="Times New Roman" pitchFamily="18" charset="0"/>
                        </a:rPr>
                        <a:t> </a:t>
                      </a:r>
                      <a:r>
                        <a:rPr lang="en-US" sz="2000" baseline="0" dirty="0" err="1" smtClean="0">
                          <a:solidFill>
                            <a:schemeClr val="tx1"/>
                          </a:solidFill>
                          <a:latin typeface="Times New Roman" pitchFamily="18" charset="0"/>
                          <a:cs typeface="Times New Roman" pitchFamily="18" charset="0"/>
                        </a:rPr>
                        <a:t>bản</a:t>
                      </a:r>
                      <a:r>
                        <a:rPr lang="en-US" sz="2000" baseline="0" dirty="0" smtClean="0">
                          <a:solidFill>
                            <a:schemeClr val="tx1"/>
                          </a:solidFill>
                          <a:latin typeface="Times New Roman" pitchFamily="18" charset="0"/>
                          <a:cs typeface="Times New Roman" pitchFamily="18" charset="0"/>
                        </a:rPr>
                        <a:t>           </a:t>
                      </a:r>
                      <a:r>
                        <a:rPr lang="en-US" sz="2000" baseline="0" dirty="0" err="1" smtClean="0">
                          <a:solidFill>
                            <a:schemeClr val="tx1"/>
                          </a:solidFill>
                          <a:latin typeface="Times New Roman" pitchFamily="18" charset="0"/>
                          <a:cs typeface="Times New Roman" pitchFamily="18" charset="0"/>
                        </a:rPr>
                        <a:t>chính</a:t>
                      </a:r>
                      <a:r>
                        <a:rPr lang="en-US" sz="2000" baseline="0" dirty="0" smtClean="0">
                          <a:solidFill>
                            <a:schemeClr val="tx1"/>
                          </a:solidFill>
                          <a:latin typeface="Times New Roman" pitchFamily="18" charset="0"/>
                          <a:cs typeface="Times New Roman" pitchFamily="18" charset="0"/>
                        </a:rPr>
                        <a:t>          </a:t>
                      </a:r>
                      <a:r>
                        <a:rPr lang="en-US" sz="2000" baseline="0" dirty="0" err="1" smtClean="0">
                          <a:solidFill>
                            <a:schemeClr val="tx1"/>
                          </a:solidFill>
                          <a:latin typeface="Times New Roman" pitchFamily="18" charset="0"/>
                          <a:cs typeface="Times New Roman" pitchFamily="18" charset="0"/>
                        </a:rPr>
                        <a:t>luận</a:t>
                      </a:r>
                      <a:endParaRPr lang="en-US" sz="2000" baseline="0" dirty="0" smtClean="0">
                        <a:solidFill>
                          <a:schemeClr val="tx1"/>
                        </a:solidFill>
                        <a:latin typeface="Times New Roman" pitchFamily="18" charset="0"/>
                        <a:cs typeface="Times New Roman" pitchFamily="18" charset="0"/>
                      </a:endParaRPr>
                    </a:p>
                    <a:p>
                      <a:r>
                        <a:rPr lang="en-US" sz="2000" baseline="0" dirty="0" err="1" smtClean="0">
                          <a:solidFill>
                            <a:schemeClr val="tx1"/>
                          </a:solidFill>
                          <a:latin typeface="Times New Roman" pitchFamily="18" charset="0"/>
                          <a:cs typeface="Times New Roman" pitchFamily="18" charset="0"/>
                        </a:rPr>
                        <a:t>Tiêu</a:t>
                      </a:r>
                      <a:r>
                        <a:rPr lang="en-US" sz="2000" baseline="0" dirty="0" smtClean="0">
                          <a:solidFill>
                            <a:schemeClr val="tx1"/>
                          </a:solidFill>
                          <a:latin typeface="Times New Roman" pitchFamily="18" charset="0"/>
                          <a:cs typeface="Times New Roman" pitchFamily="18" charset="0"/>
                        </a:rPr>
                        <a:t> </a:t>
                      </a:r>
                      <a:r>
                        <a:rPr lang="en-US" sz="2000" baseline="0" dirty="0" err="1" smtClean="0">
                          <a:solidFill>
                            <a:schemeClr val="tx1"/>
                          </a:solidFill>
                          <a:latin typeface="Times New Roman" pitchFamily="18" charset="0"/>
                          <a:cs typeface="Times New Roman" pitchFamily="18" charset="0"/>
                        </a:rPr>
                        <a:t>chí</a:t>
                      </a:r>
                      <a:endParaRPr lang="en-US" sz="2000" dirty="0">
                        <a:solidFill>
                          <a:schemeClr val="tx1"/>
                        </a:solidFill>
                        <a:latin typeface="Times New Roman" pitchFamily="18" charset="0"/>
                        <a:cs typeface="Times New Roman" pitchFamily="18" charset="0"/>
                      </a:endParaRPr>
                    </a:p>
                  </a:txBody>
                  <a:tcPr>
                    <a:solidFill>
                      <a:schemeClr val="bg2"/>
                    </a:solidFill>
                  </a:tcPr>
                </a:tc>
                <a:tc>
                  <a:txBody>
                    <a:bodyPr/>
                    <a:lstStyle/>
                    <a:p>
                      <a:pPr algn="ctr"/>
                      <a:r>
                        <a:rPr lang="en-US" sz="2000" b="0" dirty="0" err="1" smtClean="0">
                          <a:solidFill>
                            <a:schemeClr val="tx1"/>
                          </a:solidFill>
                          <a:latin typeface="Times New Roman" pitchFamily="18" charset="0"/>
                          <a:cs typeface="Times New Roman" pitchFamily="18" charset="0"/>
                        </a:rPr>
                        <a:t>Tuyên</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ngôn</a:t>
                      </a:r>
                      <a:endParaRPr lang="en-US" sz="2000" b="0" baseline="0" dirty="0" smtClean="0">
                        <a:solidFill>
                          <a:schemeClr val="tx1"/>
                        </a:solidFill>
                        <a:latin typeface="Times New Roman" pitchFamily="18" charset="0"/>
                        <a:cs typeface="Times New Roman" pitchFamily="18" charset="0"/>
                      </a:endParaRPr>
                    </a:p>
                    <a:p>
                      <a:pPr algn="ctr"/>
                      <a:r>
                        <a:rPr lang="en-US" sz="2000" b="0" baseline="0" dirty="0" smtClean="0">
                          <a:solidFill>
                            <a:schemeClr val="tx1"/>
                          </a:solidFill>
                          <a:latin typeface="Times New Roman" pitchFamily="18" charset="0"/>
                          <a:cs typeface="Times New Roman" pitchFamily="18" charset="0"/>
                        </a:rPr>
                        <a:t>(</a:t>
                      </a:r>
                      <a:r>
                        <a:rPr lang="en-US" sz="2000" b="0" baseline="0" dirty="0" err="1" smtClean="0">
                          <a:solidFill>
                            <a:schemeClr val="tx1"/>
                          </a:solidFill>
                          <a:latin typeface="Times New Roman" pitchFamily="18" charset="0"/>
                          <a:cs typeface="Times New Roman" pitchFamily="18" charset="0"/>
                        </a:rPr>
                        <a:t>Tuyên</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ngôn</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độc</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lập</a:t>
                      </a:r>
                      <a:r>
                        <a:rPr lang="en-US" sz="2000" b="0" baseline="0" dirty="0" smtClean="0">
                          <a:solidFill>
                            <a:schemeClr val="tx1"/>
                          </a:solidFill>
                          <a:latin typeface="Times New Roman" pitchFamily="18" charset="0"/>
                          <a:cs typeface="Times New Roman" pitchFamily="18" charset="0"/>
                        </a:rPr>
                        <a:t>)</a:t>
                      </a:r>
                      <a:endParaRPr lang="en-US" sz="2000" b="0" dirty="0">
                        <a:solidFill>
                          <a:schemeClr val="tx1"/>
                        </a:solidFill>
                        <a:latin typeface="Times New Roman" pitchFamily="18" charset="0"/>
                        <a:cs typeface="Times New Roman" pitchFamily="18" charset="0"/>
                      </a:endParaRPr>
                    </a:p>
                  </a:txBody>
                  <a:tcPr>
                    <a:solidFill>
                      <a:schemeClr val="bg2"/>
                    </a:solidFill>
                  </a:tcPr>
                </a:tc>
                <a:tc>
                  <a:txBody>
                    <a:bodyPr/>
                    <a:lstStyle/>
                    <a:p>
                      <a:pPr algn="ctr"/>
                      <a:r>
                        <a:rPr lang="en-US" sz="2000" b="0" dirty="0" err="1" smtClean="0">
                          <a:solidFill>
                            <a:schemeClr val="tx1"/>
                          </a:solidFill>
                          <a:latin typeface="Times New Roman" pitchFamily="18" charset="0"/>
                          <a:cs typeface="Times New Roman" pitchFamily="18" charset="0"/>
                        </a:rPr>
                        <a:t>Bình</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luận</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thời</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sự</a:t>
                      </a:r>
                      <a:endParaRPr lang="en-US" sz="2000" b="0" baseline="0" dirty="0" smtClean="0">
                        <a:solidFill>
                          <a:schemeClr val="tx1"/>
                        </a:solidFill>
                        <a:latin typeface="Times New Roman" pitchFamily="18" charset="0"/>
                        <a:cs typeface="Times New Roman" pitchFamily="18" charset="0"/>
                      </a:endParaRPr>
                    </a:p>
                    <a:p>
                      <a:pPr algn="ctr"/>
                      <a:r>
                        <a:rPr lang="en-US" sz="2000" b="0" baseline="0" dirty="0" smtClean="0">
                          <a:solidFill>
                            <a:schemeClr val="tx1"/>
                          </a:solidFill>
                          <a:latin typeface="Times New Roman" pitchFamily="18" charset="0"/>
                          <a:cs typeface="Times New Roman" pitchFamily="18" charset="0"/>
                        </a:rPr>
                        <a:t>(Cao </a:t>
                      </a:r>
                      <a:r>
                        <a:rPr lang="en-US" sz="2000" b="0" baseline="0" dirty="0" err="1" smtClean="0">
                          <a:solidFill>
                            <a:schemeClr val="tx1"/>
                          </a:solidFill>
                          <a:latin typeface="Times New Roman" pitchFamily="18" charset="0"/>
                          <a:cs typeface="Times New Roman" pitchFamily="18" charset="0"/>
                        </a:rPr>
                        <a:t>trào</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chống</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Nhật</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cứu</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nước</a:t>
                      </a:r>
                      <a:r>
                        <a:rPr lang="en-US" sz="2000" b="0" baseline="0" dirty="0" smtClean="0">
                          <a:solidFill>
                            <a:schemeClr val="tx1"/>
                          </a:solidFill>
                          <a:latin typeface="Times New Roman" pitchFamily="18" charset="0"/>
                          <a:cs typeface="Times New Roman" pitchFamily="18" charset="0"/>
                        </a:rPr>
                        <a:t>)</a:t>
                      </a:r>
                      <a:endParaRPr lang="en-US" sz="2000" b="0" dirty="0">
                        <a:solidFill>
                          <a:schemeClr val="tx1"/>
                        </a:solidFill>
                        <a:latin typeface="Times New Roman" pitchFamily="18" charset="0"/>
                        <a:cs typeface="Times New Roman" pitchFamily="18" charset="0"/>
                      </a:endParaRPr>
                    </a:p>
                  </a:txBody>
                  <a:tcPr>
                    <a:solidFill>
                      <a:schemeClr val="bg2"/>
                    </a:solidFill>
                  </a:tcPr>
                </a:tc>
                <a:tc>
                  <a:txBody>
                    <a:bodyPr/>
                    <a:lstStyle/>
                    <a:p>
                      <a:pPr algn="ctr"/>
                      <a:r>
                        <a:rPr lang="en-US" sz="2000" b="0" dirty="0" err="1" smtClean="0">
                          <a:solidFill>
                            <a:schemeClr val="tx1"/>
                          </a:solidFill>
                          <a:latin typeface="Times New Roman" pitchFamily="18" charset="0"/>
                          <a:cs typeface="Times New Roman" pitchFamily="18" charset="0"/>
                        </a:rPr>
                        <a:t>Xã</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luận</a:t>
                      </a:r>
                      <a:endParaRPr lang="en-US" sz="2000" b="0" baseline="0" dirty="0" smtClean="0">
                        <a:solidFill>
                          <a:schemeClr val="tx1"/>
                        </a:solidFill>
                        <a:latin typeface="Times New Roman" pitchFamily="18" charset="0"/>
                        <a:cs typeface="Times New Roman" pitchFamily="18" charset="0"/>
                      </a:endParaRPr>
                    </a:p>
                    <a:p>
                      <a:pPr algn="ctr"/>
                      <a:r>
                        <a:rPr lang="en-US" sz="2000" b="0" baseline="0" dirty="0" smtClean="0">
                          <a:solidFill>
                            <a:schemeClr val="tx1"/>
                          </a:solidFill>
                          <a:latin typeface="Times New Roman" pitchFamily="18" charset="0"/>
                          <a:cs typeface="Times New Roman" pitchFamily="18" charset="0"/>
                        </a:rPr>
                        <a:t>(</a:t>
                      </a:r>
                      <a:r>
                        <a:rPr lang="en-US" sz="2000" b="0" baseline="0" dirty="0" err="1" smtClean="0">
                          <a:solidFill>
                            <a:schemeClr val="tx1"/>
                          </a:solidFill>
                          <a:latin typeface="Times New Roman" pitchFamily="18" charset="0"/>
                          <a:cs typeface="Times New Roman" pitchFamily="18" charset="0"/>
                        </a:rPr>
                        <a:t>Việt</a:t>
                      </a:r>
                      <a:r>
                        <a:rPr lang="en-US" sz="2000" b="0" baseline="0" dirty="0" smtClean="0">
                          <a:solidFill>
                            <a:schemeClr val="tx1"/>
                          </a:solidFill>
                          <a:latin typeface="Times New Roman" pitchFamily="18" charset="0"/>
                          <a:cs typeface="Times New Roman" pitchFamily="18" charset="0"/>
                        </a:rPr>
                        <a:t> Nam </a:t>
                      </a:r>
                      <a:r>
                        <a:rPr lang="en-US" sz="2000" b="0" baseline="0" dirty="0" err="1" smtClean="0">
                          <a:solidFill>
                            <a:schemeClr val="tx1"/>
                          </a:solidFill>
                          <a:latin typeface="Times New Roman" pitchFamily="18" charset="0"/>
                          <a:cs typeface="Times New Roman" pitchFamily="18" charset="0"/>
                        </a:rPr>
                        <a:t>đi</a:t>
                      </a:r>
                      <a:r>
                        <a:rPr lang="en-US" sz="2000" b="0" baseline="0" dirty="0" smtClean="0">
                          <a:solidFill>
                            <a:schemeClr val="tx1"/>
                          </a:solidFill>
                          <a:latin typeface="Times New Roman" pitchFamily="18" charset="0"/>
                          <a:cs typeface="Times New Roman" pitchFamily="18" charset="0"/>
                        </a:rPr>
                        <a:t> </a:t>
                      </a:r>
                      <a:r>
                        <a:rPr lang="en-US" sz="2000" b="0" baseline="0" dirty="0" err="1" smtClean="0">
                          <a:solidFill>
                            <a:schemeClr val="tx1"/>
                          </a:solidFill>
                          <a:latin typeface="Times New Roman" pitchFamily="18" charset="0"/>
                          <a:cs typeface="Times New Roman" pitchFamily="18" charset="0"/>
                        </a:rPr>
                        <a:t>tới</a:t>
                      </a:r>
                      <a:r>
                        <a:rPr lang="en-US" sz="2000" b="0" baseline="0" dirty="0" smtClean="0">
                          <a:solidFill>
                            <a:schemeClr val="tx1"/>
                          </a:solidFill>
                          <a:latin typeface="Times New Roman" pitchFamily="18" charset="0"/>
                          <a:cs typeface="Times New Roman" pitchFamily="18" charset="0"/>
                        </a:rPr>
                        <a:t>)</a:t>
                      </a:r>
                      <a:endParaRPr lang="en-US" sz="2000" b="0" dirty="0">
                        <a:solidFill>
                          <a:schemeClr val="tx1"/>
                        </a:solidFill>
                        <a:latin typeface="Times New Roman" pitchFamily="18" charset="0"/>
                        <a:cs typeface="Times New Roman" pitchFamily="18" charset="0"/>
                      </a:endParaRPr>
                    </a:p>
                  </a:txBody>
                  <a:tcPr>
                    <a:solidFill>
                      <a:schemeClr val="bg2"/>
                    </a:solidFill>
                  </a:tcPr>
                </a:tc>
              </a:tr>
              <a:tr h="532084">
                <a:tc>
                  <a:txBody>
                    <a:bodyPr/>
                    <a:lstStyle/>
                    <a:p>
                      <a:r>
                        <a:rPr lang="en-US" sz="2200" dirty="0" err="1" smtClean="0">
                          <a:latin typeface="Times New Roman" pitchFamily="18" charset="0"/>
                          <a:cs typeface="Times New Roman" pitchFamily="18" charset="0"/>
                        </a:rPr>
                        <a:t>Thể</a:t>
                      </a:r>
                      <a:r>
                        <a:rPr lang="en-US" sz="2200" baseline="0" dirty="0" smtClean="0">
                          <a:latin typeface="Times New Roman" pitchFamily="18" charset="0"/>
                          <a:cs typeface="Times New Roman" pitchFamily="18" charset="0"/>
                        </a:rPr>
                        <a:t> </a:t>
                      </a:r>
                      <a:r>
                        <a:rPr lang="en-US" sz="2200" baseline="0" dirty="0" err="1" smtClean="0">
                          <a:latin typeface="Times New Roman" pitchFamily="18" charset="0"/>
                          <a:cs typeface="Times New Roman" pitchFamily="18" charset="0"/>
                        </a:rPr>
                        <a:t>loại</a:t>
                      </a:r>
                      <a:endParaRPr lang="en-US" sz="2200" dirty="0">
                        <a:latin typeface="Times New Roman" pitchFamily="18" charset="0"/>
                        <a:cs typeface="Times New Roman" pitchFamily="18" charset="0"/>
                      </a:endParaRPr>
                    </a:p>
                  </a:txBody>
                  <a:tcPr>
                    <a:solidFill>
                      <a:schemeClr val="accent3">
                        <a:lumMod val="20000"/>
                        <a:lumOff val="80000"/>
                      </a:schemeClr>
                    </a:solidFill>
                  </a:tcPr>
                </a:tc>
                <a:tc>
                  <a:txBody>
                    <a:bodyPr/>
                    <a:lstStyle/>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Tuyên</a:t>
                      </a:r>
                      <a:r>
                        <a:rPr lang="en-US" baseline="0" dirty="0" smtClean="0">
                          <a:latin typeface="Times New Roman" pitchFamily="18" charset="0"/>
                          <a:cs typeface="Times New Roman" pitchFamily="18" charset="0"/>
                        </a:rPr>
                        <a:t> </a:t>
                      </a:r>
                      <a:r>
                        <a:rPr lang="en-US" baseline="0" dirty="0" err="1" smtClean="0">
                          <a:latin typeface="Times New Roman" pitchFamily="18" charset="0"/>
                          <a:cs typeface="Times New Roman" pitchFamily="18" charset="0"/>
                        </a:rPr>
                        <a:t>ngôn</a:t>
                      </a:r>
                      <a:endParaRPr lang="en-US" dirty="0">
                        <a:latin typeface="Times New Roman" pitchFamily="18" charset="0"/>
                        <a:cs typeface="Times New Roman" pitchFamily="18" charset="0"/>
                      </a:endParaRPr>
                    </a:p>
                  </a:txBody>
                  <a:tcPr>
                    <a:solidFill>
                      <a:schemeClr val="accent3">
                        <a:lumMod val="20000"/>
                        <a:lumOff val="80000"/>
                      </a:schemeClr>
                    </a:solidFill>
                  </a:tcPr>
                </a:tc>
                <a:tc>
                  <a:txBody>
                    <a:bodyPr/>
                    <a:lstStyle/>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endParaRPr lang="en-US" dirty="0">
                        <a:latin typeface="Times New Roman" pitchFamily="18" charset="0"/>
                        <a:cs typeface="Times New Roman" pitchFamily="18" charset="0"/>
                      </a:endParaRPr>
                    </a:p>
                  </a:txBody>
                  <a:tcPr>
                    <a:solidFill>
                      <a:schemeClr val="accent3">
                        <a:lumMod val="20000"/>
                        <a:lumOff val="80000"/>
                      </a:schemeClr>
                    </a:solidFill>
                  </a:tcPr>
                </a:tc>
                <a:tc>
                  <a:txBody>
                    <a:bodyPr/>
                    <a:lstStyle/>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endParaRPr lang="en-US" dirty="0">
                        <a:latin typeface="Times New Roman" pitchFamily="18" charset="0"/>
                        <a:cs typeface="Times New Roman" pitchFamily="18" charset="0"/>
                      </a:endParaRPr>
                    </a:p>
                  </a:txBody>
                  <a:tcPr>
                    <a:solidFill>
                      <a:schemeClr val="accent3">
                        <a:lumMod val="20000"/>
                        <a:lumOff val="80000"/>
                      </a:schemeClr>
                    </a:solidFill>
                  </a:tcPr>
                </a:tc>
              </a:tr>
              <a:tr h="2515306">
                <a:tc>
                  <a:txBody>
                    <a:bodyPr/>
                    <a:lstStyle/>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Mục</a:t>
                      </a:r>
                      <a:r>
                        <a:rPr lang="en-US" sz="2200" baseline="0" dirty="0" smtClean="0">
                          <a:latin typeface="Times New Roman" pitchFamily="18" charset="0"/>
                          <a:cs typeface="Times New Roman" pitchFamily="18" charset="0"/>
                        </a:rPr>
                        <a:t> </a:t>
                      </a:r>
                      <a:r>
                        <a:rPr lang="en-US" sz="2200" baseline="0" dirty="0" err="1" smtClean="0">
                          <a:latin typeface="Times New Roman" pitchFamily="18" charset="0"/>
                          <a:cs typeface="Times New Roman" pitchFamily="18" charset="0"/>
                        </a:rPr>
                        <a:t>đích</a:t>
                      </a:r>
                      <a:endParaRPr lang="en-US" sz="2200" dirty="0">
                        <a:latin typeface="Times New Roman" pitchFamily="18" charset="0"/>
                        <a:cs typeface="Times New Roman" pitchFamily="18" charset="0"/>
                      </a:endParaRPr>
                    </a:p>
                  </a:txBody>
                  <a:tcPr/>
                </a:tc>
                <a:tc>
                  <a:txBody>
                    <a:bodyPr/>
                    <a:lstStyle/>
                    <a:p>
                      <a:endParaRPr lang="en-US" sz="1500" dirty="0" smtClean="0">
                        <a:latin typeface="Times New Roman" pitchFamily="18" charset="0"/>
                        <a:cs typeface="Times New Roman" pitchFamily="18" charset="0"/>
                      </a:endParaRPr>
                    </a:p>
                    <a:p>
                      <a:r>
                        <a:rPr lang="en-US" sz="1500" dirty="0" smtClean="0">
                          <a:latin typeface="Times New Roman" pitchFamily="18" charset="0"/>
                          <a:cs typeface="Times New Roman" pitchFamily="18" charset="0"/>
                        </a:rPr>
                        <a:t>-</a:t>
                      </a:r>
                      <a:r>
                        <a:rPr lang="en-US" sz="1500" baseline="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Tuyên bố, khẳng định với thế giới và các thế lực thù địch về chủ quyền, độc lập của dân tộc.</a:t>
                      </a:r>
                    </a:p>
                    <a:p>
                      <a:r>
                        <a:rPr lang="en-US" sz="1500" dirty="0" smtClean="0">
                          <a:latin typeface="Times New Roman" pitchFamily="18" charset="0"/>
                          <a:cs typeface="Times New Roman" pitchFamily="18" charset="0"/>
                        </a:rPr>
                        <a:t>-</a:t>
                      </a:r>
                      <a:r>
                        <a:rPr lang="en-US" sz="1500" baseline="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Khẳng định ý chí quyết tâm giữ vững nền độc lập, tự do của Chính phủ và nhân dân Việt Nam.</a:t>
                      </a:r>
                    </a:p>
                    <a:p>
                      <a:endParaRPr lang="en-US" sz="1500" dirty="0">
                        <a:latin typeface="Times New Roman" pitchFamily="18" charset="0"/>
                        <a:cs typeface="Times New Roman" pitchFamily="18" charset="0"/>
                      </a:endParaRPr>
                    </a:p>
                  </a:txBody>
                  <a:tcPr/>
                </a:tc>
                <a:tc>
                  <a:txBody>
                    <a:bodyPr/>
                    <a:lstStyle/>
                    <a:p>
                      <a:r>
                        <a:rPr lang="vi-VN" sz="1500" dirty="0" smtClean="0">
                          <a:latin typeface="Times New Roman" pitchFamily="18" charset="0"/>
                          <a:cs typeface="Times New Roman" pitchFamily="18" charset="0"/>
                        </a:rPr>
                        <a:t>Tổng kết một giai đoạn cách mạng. (Trình bày sách lược của những người cộng sản Việt Nam, chỉ rõ kẻ thù lúc này là phát xít Nhật và khẳng định dứt khoát bọn thực dân Pháp không còn là đồng minh chống Nhật của chúng ta nữa</a:t>
                      </a:r>
                      <a:endParaRPr lang="en-US" sz="1500" dirty="0">
                        <a:latin typeface="Times New Roman" pitchFamily="18" charset="0"/>
                        <a:cs typeface="Times New Roman" pitchFamily="18" charset="0"/>
                      </a:endParaRPr>
                    </a:p>
                  </a:txBody>
                  <a:tcPr/>
                </a:tc>
                <a:tc>
                  <a:txBody>
                    <a:bodyPr/>
                    <a:lstStyle/>
                    <a:p>
                      <a:endParaRPr lang="en-US" sz="1500" dirty="0" smtClean="0">
                        <a:latin typeface="Times New Roman" pitchFamily="18" charset="0"/>
                        <a:cs typeface="Times New Roman" pitchFamily="18" charset="0"/>
                      </a:endParaRPr>
                    </a:p>
                    <a:p>
                      <a:endParaRPr lang="en-US" sz="1500" dirty="0" smtClean="0">
                        <a:latin typeface="Times New Roman" pitchFamily="18" charset="0"/>
                        <a:cs typeface="Times New Roman" pitchFamily="18" charset="0"/>
                      </a:endParaRPr>
                    </a:p>
                    <a:p>
                      <a:r>
                        <a:rPr lang="en-US" sz="1500" dirty="0" smtClean="0">
                          <a:latin typeface="Times New Roman" pitchFamily="18" charset="0"/>
                          <a:cs typeface="Times New Roman" pitchFamily="18" charset="0"/>
                        </a:rPr>
                        <a:t>P</a:t>
                      </a:r>
                      <a:r>
                        <a:rPr lang="vi-VN" sz="1500" dirty="0" smtClean="0">
                          <a:latin typeface="Times New Roman" pitchFamily="18" charset="0"/>
                          <a:cs typeface="Times New Roman" pitchFamily="18" charset="0"/>
                        </a:rPr>
                        <a:t>hân tích những thành tựu mới về các lĩnh vực của đất nước, vị thế của đất nước trong trường quốc tế.</a:t>
                      </a:r>
                      <a:endParaRPr lang="en-US" sz="1500" dirty="0">
                        <a:latin typeface="Times New Roman" pitchFamily="18" charset="0"/>
                        <a:cs typeface="Times New Roman" pitchFamily="18" charset="0"/>
                      </a:endParaRPr>
                    </a:p>
                  </a:txBody>
                  <a:tcPr/>
                </a:tc>
              </a:tr>
              <a:tr h="2273449">
                <a:tc>
                  <a:txBody>
                    <a:bodyPr/>
                    <a:lstStyle/>
                    <a:p>
                      <a:endParaRPr lang="en-US" sz="2400" dirty="0" smtClean="0">
                        <a:latin typeface="Times New Roman" pitchFamily="18" charset="0"/>
                        <a:cs typeface="Times New Roman" pitchFamily="18" charset="0"/>
                      </a:endParaRPr>
                    </a:p>
                    <a:p>
                      <a:r>
                        <a:rPr lang="en-US" sz="2200" dirty="0" err="1" smtClean="0">
                          <a:latin typeface="Times New Roman" pitchFamily="18" charset="0"/>
                          <a:cs typeface="Times New Roman" pitchFamily="18" charset="0"/>
                        </a:rPr>
                        <a:t>Thái</a:t>
                      </a:r>
                      <a:r>
                        <a:rPr lang="en-US" sz="2200" baseline="0" dirty="0" smtClean="0">
                          <a:latin typeface="Times New Roman" pitchFamily="18" charset="0"/>
                          <a:cs typeface="Times New Roman" pitchFamily="18" charset="0"/>
                        </a:rPr>
                        <a:t> </a:t>
                      </a:r>
                      <a:r>
                        <a:rPr lang="en-US" sz="2200" baseline="0" dirty="0" err="1" smtClean="0">
                          <a:latin typeface="Times New Roman" pitchFamily="18" charset="0"/>
                          <a:cs typeface="Times New Roman" pitchFamily="18" charset="0"/>
                        </a:rPr>
                        <a:t>độ</a:t>
                      </a:r>
                      <a:r>
                        <a:rPr lang="en-US" sz="2200" baseline="0" dirty="0" smtClean="0">
                          <a:latin typeface="Times New Roman" pitchFamily="18" charset="0"/>
                          <a:cs typeface="Times New Roman" pitchFamily="18" charset="0"/>
                        </a:rPr>
                        <a:t>, </a:t>
                      </a:r>
                      <a:r>
                        <a:rPr lang="en-US" sz="2200" baseline="0" dirty="0" err="1" smtClean="0">
                          <a:latin typeface="Times New Roman" pitchFamily="18" charset="0"/>
                          <a:cs typeface="Times New Roman" pitchFamily="18" charset="0"/>
                        </a:rPr>
                        <a:t>quan</a:t>
                      </a:r>
                      <a:r>
                        <a:rPr lang="en-US" sz="2200" baseline="0" dirty="0" smtClean="0">
                          <a:latin typeface="Times New Roman" pitchFamily="18" charset="0"/>
                          <a:cs typeface="Times New Roman" pitchFamily="18" charset="0"/>
                        </a:rPr>
                        <a:t> </a:t>
                      </a:r>
                      <a:r>
                        <a:rPr lang="en-US" sz="2200" baseline="0" dirty="0" err="1" smtClean="0">
                          <a:latin typeface="Times New Roman" pitchFamily="18" charset="0"/>
                          <a:cs typeface="Times New Roman" pitchFamily="18" charset="0"/>
                        </a:rPr>
                        <a:t>điểm</a:t>
                      </a:r>
                      <a:endParaRPr lang="en-US" sz="2200" dirty="0">
                        <a:latin typeface="Times New Roman" pitchFamily="18" charset="0"/>
                        <a:cs typeface="Times New Roman" pitchFamily="18" charset="0"/>
                      </a:endParaRPr>
                    </a:p>
                  </a:txBody>
                  <a:tcPr/>
                </a:tc>
                <a:tc>
                  <a:txBody>
                    <a:bodyPr/>
                    <a:lstStyle/>
                    <a:p>
                      <a:pPr marL="0" indent="0">
                        <a:buFontTx/>
                        <a:buNone/>
                      </a:pPr>
                      <a:endParaRPr lang="en-US" sz="1500" dirty="0" smtClean="0">
                        <a:latin typeface="Times New Roman" pitchFamily="18" charset="0"/>
                        <a:cs typeface="Times New Roman" pitchFamily="18" charset="0"/>
                      </a:endParaRPr>
                    </a:p>
                    <a:p>
                      <a:pPr marL="0" indent="0">
                        <a:buFontTx/>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Đàng hoàng, dõng dạc, giọng văn hùng hùng, đanh thép. </a:t>
                      </a:r>
                      <a:endParaRPr lang="en-US" sz="1500" dirty="0" smtClean="0">
                        <a:latin typeface="Times New Roman" pitchFamily="18" charset="0"/>
                        <a:cs typeface="Times New Roman" pitchFamily="18" charset="0"/>
                      </a:endParaRPr>
                    </a:p>
                    <a:p>
                      <a:pPr marL="0" indent="0">
                        <a:buFontTx/>
                        <a:buNone/>
                      </a:pPr>
                      <a:r>
                        <a:rPr lang="en-US" sz="1500" dirty="0" smtClean="0">
                          <a:latin typeface="Times New Roman" pitchFamily="18" charset="0"/>
                          <a:cs typeface="Times New Roman" pitchFamily="18" charset="0"/>
                        </a:rPr>
                        <a:t>-</a:t>
                      </a:r>
                      <a:r>
                        <a:rPr lang="en-US" sz="1500" baseline="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Người viết đứng trên lập trường của dân tộc, nguyện vọng của dân tộc để viết lên bản tuyên ngôn lịch sử này.</a:t>
                      </a:r>
                      <a:endParaRPr lang="en-US" sz="1500" dirty="0">
                        <a:latin typeface="Times New Roman" pitchFamily="18" charset="0"/>
                        <a:cs typeface="Times New Roman" pitchFamily="18" charset="0"/>
                      </a:endParaRPr>
                    </a:p>
                  </a:txBody>
                  <a:tcPr/>
                </a:tc>
                <a:tc>
                  <a:txBody>
                    <a:bodyPr/>
                    <a:lstStyle/>
                    <a:p>
                      <a:r>
                        <a:rPr lang="en-US" sz="1500" dirty="0" smtClean="0">
                          <a:latin typeface="Times New Roman" pitchFamily="18" charset="0"/>
                          <a:cs typeface="Times New Roman" pitchFamily="18" charset="0"/>
                        </a:rPr>
                        <a:t>-</a:t>
                      </a:r>
                      <a:r>
                        <a:rPr lang="en-US" sz="1500" baseline="0" dirty="0" smtClean="0">
                          <a:latin typeface="Times New Roman" pitchFamily="18" charset="0"/>
                          <a:cs typeface="Times New Roman" pitchFamily="18" charset="0"/>
                        </a:rPr>
                        <a:t> D</a:t>
                      </a:r>
                      <a:r>
                        <a:rPr lang="vi-VN" sz="1500" dirty="0" smtClean="0">
                          <a:latin typeface="Times New Roman" pitchFamily="18" charset="0"/>
                          <a:cs typeface="Times New Roman" pitchFamily="18" charset="0"/>
                        </a:rPr>
                        <a:t>ứt khoát, rõ ràng, giữ vững quan điểm chính trị của mình</a:t>
                      </a:r>
                      <a:endParaRPr lang="en-US" sz="1500" dirty="0" smtClean="0">
                        <a:latin typeface="Times New Roman" pitchFamily="18" charset="0"/>
                        <a:cs typeface="Times New Roman" pitchFamily="18" charset="0"/>
                      </a:endParaRPr>
                    </a:p>
                    <a:p>
                      <a:r>
                        <a:rPr lang="en-US" sz="1500" dirty="0" smtClean="0">
                          <a:latin typeface="Times New Roman" pitchFamily="18" charset="0"/>
                          <a:cs typeface="Times New Roman" pitchFamily="18" charset="0"/>
                        </a:rPr>
                        <a:t>- Đ</a:t>
                      </a:r>
                      <a:r>
                        <a:rPr lang="vi-VN" sz="1500" dirty="0" smtClean="0">
                          <a:latin typeface="Times New Roman" pitchFamily="18" charset="0"/>
                          <a:cs typeface="Times New Roman" pitchFamily="18" charset="0"/>
                        </a:rPr>
                        <a:t>ứng trên lập trường dân tộc, lập trường của người cộng sản trong sự nghiệp chống để quốc và phát xít giành độc lập, tự do cho dân tộc.</a:t>
                      </a:r>
                      <a:endParaRPr lang="en-US"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Times New Roman" pitchFamily="18" charset="0"/>
                          <a:cs typeface="Times New Roman" pitchFamily="18" charset="0"/>
                        </a:rPr>
                        <a:t>-</a:t>
                      </a:r>
                      <a:r>
                        <a:rPr lang="en-US" sz="1500" baseline="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Thái độ của người viết rất dứt khoát, rõ ràng, giữ vững quan điểm chính trị của mình</a:t>
                      </a:r>
                    </a:p>
                    <a:p>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Tin tưởng vào tương lai tươi sáng của cả dân tộc trong dịp đầu năm mới. </a:t>
                      </a:r>
                    </a:p>
                    <a:p>
                      <a:endParaRPr lang="en-US" sz="1500" dirty="0">
                        <a:latin typeface="Times New Roman" pitchFamily="18" charset="0"/>
                        <a:cs typeface="Times New Roman" pitchFamily="18" charset="0"/>
                      </a:endParaRPr>
                    </a:p>
                  </a:txBody>
                  <a:tcPr/>
                </a:tc>
              </a:tr>
            </a:tbl>
          </a:graphicData>
        </a:graphic>
      </p:graphicFrame>
      <p:cxnSp>
        <p:nvCxnSpPr>
          <p:cNvPr id="6" name="Straight Connector 5"/>
          <p:cNvCxnSpPr/>
          <p:nvPr/>
        </p:nvCxnSpPr>
        <p:spPr>
          <a:xfrm>
            <a:off x="76200" y="76200"/>
            <a:ext cx="1828800" cy="1295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240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2514600" cy="715962"/>
          </a:xfrm>
        </p:spPr>
        <p:txBody>
          <a:bodyPr>
            <a:normAutofit fontScale="90000"/>
          </a:bodyPr>
          <a:lstStyle/>
          <a:p>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4947625"/>
              </p:ext>
            </p:extLst>
          </p:nvPr>
        </p:nvGraphicFramePr>
        <p:xfrm>
          <a:off x="152400" y="990600"/>
          <a:ext cx="8839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049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Bài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2 (SGK/Tr. 99)</a:t>
            </a:r>
          </a:p>
        </p:txBody>
      </p:sp>
      <p:sp>
        <p:nvSpPr>
          <p:cNvPr id="3" name="Content Placeholder 2"/>
          <p:cNvSpPr>
            <a:spLocks noGrp="1"/>
          </p:cNvSpPr>
          <p:nvPr>
            <p:ph sz="half" idx="1"/>
          </p:nvPr>
        </p:nvSpPr>
        <p:spPr>
          <a:xfrm>
            <a:off x="457200" y="1600200"/>
            <a:ext cx="3886200" cy="4525963"/>
          </a:xfrm>
          <a:solidFill>
            <a:schemeClr val="accent3">
              <a:lumMod val="20000"/>
              <a:lumOff val="80000"/>
            </a:schemeClr>
          </a:solidFill>
        </p:spPr>
        <p:txBody>
          <a:bodyPr>
            <a:normAutofit/>
          </a:bodyPr>
          <a:lstStyle/>
          <a:p>
            <a:pPr marL="0" indent="0">
              <a:buNone/>
            </a:pPr>
            <a:endParaRPr lang="en-US" dirty="0" smtClean="0">
              <a:latin typeface="Times New Roman" pitchFamily="18" charset="0"/>
              <a:cs typeface="Times New Roman" pitchFamily="18" charset="0"/>
            </a:endParaRPr>
          </a:p>
          <a:p>
            <a:pPr marL="0" indent="0">
              <a:buNone/>
            </a:pP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Hãy xác định phong cách ngôn ngữ trong đoạn văn? </a:t>
            </a:r>
          </a:p>
          <a:p>
            <a:pPr marL="0" indent="0">
              <a:buNone/>
            </a:pPr>
            <a:r>
              <a:rPr lang="vi-VN" dirty="0">
                <a:latin typeface="Times New Roman" pitchFamily="18" charset="0"/>
                <a:cs typeface="Times New Roman" pitchFamily="18" charset="0"/>
              </a:rPr>
              <a:t>+ Ai là người đã viết văn bản này?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viết</a:t>
            </a:r>
            <a:r>
              <a:rPr lang="en-US" dirty="0" smtClean="0">
                <a:latin typeface="Times New Roman" pitchFamily="18" charset="0"/>
                <a:cs typeface="Times New Roman" pitchFamily="18" charset="0"/>
              </a:rPr>
              <a:t> c</a:t>
            </a:r>
            <a:r>
              <a:rPr lang="vi-VN" dirty="0" smtClean="0">
                <a:latin typeface="Times New Roman" pitchFamily="18" charset="0"/>
                <a:cs typeface="Times New Roman" pitchFamily="18" charset="0"/>
              </a:rPr>
              <a:t>ó </a:t>
            </a:r>
            <a:r>
              <a:rPr lang="vi-VN" dirty="0">
                <a:latin typeface="Times New Roman" pitchFamily="18" charset="0"/>
                <a:cs typeface="Times New Roman" pitchFamily="18" charset="0"/>
              </a:rPr>
              <a:t>cương vị như thế nào?</a:t>
            </a:r>
          </a:p>
          <a:p>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a:xfrm>
            <a:off x="4419600" y="1295400"/>
            <a:ext cx="4495800" cy="5334000"/>
          </a:xfrm>
          <a:solidFill>
            <a:schemeClr val="accent5">
              <a:lumMod val="20000"/>
              <a:lumOff val="80000"/>
            </a:schemeClr>
          </a:solidFill>
        </p:spPr>
        <p:txBody>
          <a:bodyPr>
            <a:normAutofit/>
          </a:bodyPr>
          <a:lstStyle/>
          <a:p>
            <a:pPr marL="0" indent="0">
              <a:buNone/>
            </a:pPr>
            <a:endParaRPr lang="en-US" dirty="0" smtClean="0">
              <a:latin typeface="Times New Roman" pitchFamily="18" charset="0"/>
              <a:cs typeface="Times New Roman" pitchFamily="18" charset="0"/>
            </a:endParaRPr>
          </a:p>
          <a:p>
            <a:pPr marL="0" indent="0">
              <a:buNone/>
            </a:pP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Đoạn văn trên thuộc phong cách ngôn ngữ chính luận.</a:t>
            </a:r>
          </a:p>
          <a:p>
            <a:pPr marL="0" indent="0">
              <a:buNone/>
            </a:pPr>
            <a:r>
              <a:rPr lang="vi-VN" dirty="0">
                <a:latin typeface="Times New Roman" pitchFamily="18" charset="0"/>
                <a:cs typeface="Times New Roman" pitchFamily="18" charset="0"/>
              </a:rPr>
              <a:t>- Cương vị của người viết: Người viết là Hồ Chí Minh, vị lãnh tụ của dân tộc. Người có ảnh hưởng lớn đến những quyết định mang tính vận mệnh, lịch sử của dân tộc.</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406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1)">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down)">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circle(in)">
                                      <p:cBhvr>
                                        <p:cTn id="28"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219200"/>
            <a:ext cx="3048000" cy="3581400"/>
          </a:xfrm>
          <a:blipFill>
            <a:blip r:embed="rId2"/>
            <a:tile tx="0" ty="0" sx="100000" sy="100000" flip="none" algn="tl"/>
          </a:blipFill>
        </p:spPr>
        <p:txBody>
          <a:bodyPr>
            <a:normAutofit/>
          </a:bodyPr>
          <a:lstStyle/>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Xác </a:t>
            </a:r>
            <a:r>
              <a:rPr lang="vi-VN" dirty="0">
                <a:latin typeface="Times New Roman" pitchFamily="18" charset="0"/>
                <a:cs typeface="Times New Roman" pitchFamily="18" charset="0"/>
              </a:rPr>
              <a:t>định mục đích của văn bản</a:t>
            </a:r>
            <a:r>
              <a:rPr lang="vi-V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Cho </a:t>
            </a:r>
            <a:r>
              <a:rPr lang="vi-VN" dirty="0">
                <a:latin typeface="Times New Roman" pitchFamily="18" charset="0"/>
                <a:cs typeface="Times New Roman" pitchFamily="18" charset="0"/>
              </a:rPr>
              <a:t>biết quan điểm của người viết trong đoạn văn?</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a:xfrm>
            <a:off x="3733800" y="381000"/>
            <a:ext cx="4953000" cy="6172200"/>
          </a:xfrm>
          <a:blipFill>
            <a:blip r:embed="rId3"/>
            <a:tile tx="0" ty="0" sx="100000" sy="100000" flip="none" algn="tl"/>
          </a:blipFill>
        </p:spPr>
        <p:txBody>
          <a:bodyPr>
            <a:normAutofit/>
          </a:bodyPr>
          <a:lstStyle/>
          <a:p>
            <a:pPr>
              <a:buFontTx/>
              <a:buChar char="-"/>
            </a:pPr>
            <a:endParaRPr lang="en-US" dirty="0" smtClean="0">
              <a:latin typeface="Times New Roman" pitchFamily="18" charset="0"/>
              <a:cs typeface="Times New Roman" pitchFamily="18" charset="0"/>
            </a:endParaRPr>
          </a:p>
          <a:p>
            <a:pPr algn="just">
              <a:buFontTx/>
              <a:buChar char="-"/>
            </a:pPr>
            <a:r>
              <a:rPr lang="vi-VN" dirty="0" smtClean="0">
                <a:latin typeface="Times New Roman" pitchFamily="18" charset="0"/>
                <a:cs typeface="Times New Roman" pitchFamily="18" charset="0"/>
              </a:rPr>
              <a:t>Mục </a:t>
            </a:r>
            <a:r>
              <a:rPr lang="vi-VN" dirty="0">
                <a:latin typeface="Times New Roman" pitchFamily="18" charset="0"/>
                <a:cs typeface="Times New Roman" pitchFamily="18" charset="0"/>
              </a:rPr>
              <a:t>đích của văn bản: Nói về tinh thần yêu nước của nhân dân ta, một vấn đề chính trị được cả xã hội quan tâm. (Bài này trích trong Báo cáo chính trị tại Đại Hội lần thứ hai của Đảng Lao động Việt Nam, họp tại Việt Bắc vào tháng 2-1951</a:t>
            </a:r>
            <a:r>
              <a:rPr lang="vi-VN"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p>
          <a:p>
            <a:pPr algn="just">
              <a:buFontTx/>
              <a:buChar char="-"/>
            </a:pPr>
            <a:r>
              <a:rPr lang="vi-VN" dirty="0">
                <a:latin typeface="Times New Roman" pitchFamily="18" charset="0"/>
                <a:cs typeface="Times New Roman" pitchFamily="18" charset="0"/>
              </a:rPr>
              <a:t>Đoạn văn thể hiện rõ quan điểm chính trị về truyền thống yêu nước.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1888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1)">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229600" cy="4525963"/>
          </a:xfrm>
          <a:blipFill dpi="0" rotWithShape="1">
            <a:blip r:embed="rId2">
              <a:extLst>
                <a:ext uri="{28A0092B-C50C-407E-A947-70E740481C1C}">
                  <a14:useLocalDpi xmlns:a14="http://schemas.microsoft.com/office/drawing/2010/main" val="0"/>
                </a:ext>
              </a:extLst>
            </a:blip>
            <a:srcRect/>
            <a:stretch>
              <a:fillRect/>
            </a:stretch>
          </a:blipFill>
        </p:spPr>
        <p:txBody>
          <a:bodyPr>
            <a:normAutofit/>
          </a:bodyPr>
          <a:lstStyle/>
          <a:p>
            <a:pPr marL="0" indent="0">
              <a:buNone/>
            </a:pPr>
            <a:endParaRPr lang="en-US" dirty="0">
              <a:latin typeface="Times New Roman" pitchFamily="18" charset="0"/>
              <a:cs typeface="Times New Roman" pitchFamily="18" charset="0"/>
            </a:endParaRPr>
          </a:p>
          <a:p>
            <a:pPr marL="0" indent="0">
              <a:buNone/>
            </a:pPr>
            <a:r>
              <a:rPr lang="en-US" dirty="0" err="1" smtClean="0">
                <a:latin typeface="Times New Roman" pitchFamily="18" charset="0"/>
                <a:cs typeface="Times New Roman" pitchFamily="18" charset="0"/>
              </a:rPr>
              <a:t>Ngôn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gì</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=&gt; </a:t>
            </a:r>
            <a:r>
              <a:rPr lang="vi-VN" dirty="0" smtClean="0">
                <a:latin typeface="Times New Roman" pitchFamily="18" charset="0"/>
                <a:cs typeface="Times New Roman" pitchFamily="18" charset="0"/>
              </a:rPr>
              <a:t>Ngôn </a:t>
            </a:r>
            <a:r>
              <a:rPr lang="vi-VN" dirty="0">
                <a:latin typeface="Times New Roman" pitchFamily="18" charset="0"/>
                <a:cs typeface="Times New Roman" pitchFamily="18" charset="0"/>
              </a:rPr>
              <a:t>ngữ chính luận là ngôn ngữ được dùng trong các văn bản chính luận.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5287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1163</Words>
  <Application>Microsoft Office PowerPoint</Application>
  <PresentationFormat>On-screen Show (4:3)</PresentationFormat>
  <Paragraphs>100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HOẠT ĐỘNG NHÓM</vt:lpstr>
      <vt:lpstr>PowerPoint Presentation</vt:lpstr>
      <vt:lpstr>Kết luận</vt:lpstr>
      <vt:lpstr>Bài tập 2 (SGK/Tr. 99)</vt:lpstr>
      <vt:lpstr>PowerPoint Presentation</vt:lpstr>
      <vt:lpstr>PowerPoint Presentation</vt:lpstr>
      <vt:lpstr>PowerPoint Presentation</vt:lpstr>
      <vt:lpstr>Vận dụng</vt:lpstr>
      <vt:lpstr>Tìm tòi, mở rộng</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23</cp:revision>
  <dcterms:created xsi:type="dcterms:W3CDTF">2018-03-22T10:08:37Z</dcterms:created>
  <dcterms:modified xsi:type="dcterms:W3CDTF">2019-02-16T14:29:38Z</dcterms:modified>
</cp:coreProperties>
</file>