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71" r:id="rId2"/>
    <p:sldId id="276" r:id="rId3"/>
    <p:sldId id="278" r:id="rId4"/>
    <p:sldId id="279" r:id="rId5"/>
    <p:sldId id="324" r:id="rId6"/>
    <p:sldId id="274" r:id="rId7"/>
    <p:sldId id="317" r:id="rId8"/>
    <p:sldId id="329" r:id="rId9"/>
    <p:sldId id="319" r:id="rId10"/>
    <p:sldId id="320" r:id="rId11"/>
    <p:sldId id="321" r:id="rId12"/>
    <p:sldId id="322" r:id="rId13"/>
    <p:sldId id="330" r:id="rId14"/>
    <p:sldId id="318" r:id="rId15"/>
    <p:sldId id="331" r:id="rId16"/>
    <p:sldId id="280" r:id="rId17"/>
    <p:sldId id="287" r:id="rId18"/>
    <p:sldId id="323" r:id="rId19"/>
    <p:sldId id="275" r:id="rId20"/>
    <p:sldId id="260" r:id="rId21"/>
    <p:sldId id="333" r:id="rId22"/>
    <p:sldId id="292" r:id="rId23"/>
    <p:sldId id="293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714"/>
    <a:srgbClr val="006673"/>
    <a:srgbClr val="05788C"/>
    <a:srgbClr val="A3DBE1"/>
    <a:srgbClr val="F26532"/>
    <a:srgbClr val="EE8640"/>
    <a:srgbClr val="048DA4"/>
    <a:srgbClr val="C0E6EA"/>
    <a:srgbClr val="A0DCFA"/>
    <a:srgbClr val="05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187" autoAdjust="0"/>
  </p:normalViewPr>
  <p:slideViewPr>
    <p:cSldViewPr snapToGrid="0" showGuides="1">
      <p:cViewPr varScale="1">
        <p:scale>
          <a:sx n="104" d="100"/>
          <a:sy n="104" d="100"/>
        </p:scale>
        <p:origin x="126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28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34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75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79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39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96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53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2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986194"/>
            <a:ext cx="6185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endParaRPr lang="en-US" sz="2800" b="1" dirty="0">
              <a:solidFill>
                <a:srgbClr val="006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80853"/>
              </p:ext>
            </p:extLst>
          </p:nvPr>
        </p:nvGraphicFramePr>
        <p:xfrm>
          <a:off x="1504949" y="1656921"/>
          <a:ext cx="8187397" cy="985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87397">
                  <a:extLst>
                    <a:ext uri="{9D8B030D-6E8A-4147-A177-3AD203B41FA5}">
                      <a16:colId xmlns:a16="http://schemas.microsoft.com/office/drawing/2014/main" val="3753157106"/>
                    </a:ext>
                  </a:extLst>
                </a:gridCol>
              </a:tblGrid>
              <a:tr h="256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Stress in two-syllable words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692723"/>
                  </a:ext>
                </a:extLst>
              </a:tr>
              <a:tr h="256038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09218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51560" y="2447779"/>
            <a:ext cx="9646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Most </a:t>
            </a:r>
            <a:r>
              <a:rPr lang="en-US" sz="2400" dirty="0"/>
              <a:t>two-syllable nouns and adjectives have stress on the first syllable except for the ones ending with </a:t>
            </a:r>
            <a:r>
              <a:rPr lang="en-US" sz="2400" i="1" dirty="0" err="1"/>
              <a:t>oo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oon</a:t>
            </a:r>
            <a:r>
              <a:rPr lang="en-US" sz="2400" i="1" dirty="0" smtClean="0"/>
              <a:t>.</a:t>
            </a:r>
            <a:endParaRPr lang="en-US" sz="2400" i="1" dirty="0"/>
          </a:p>
          <a:p>
            <a:pPr marL="401638"/>
            <a:r>
              <a:rPr lang="en-US" sz="2400" dirty="0">
                <a:solidFill>
                  <a:srgbClr val="0070C0"/>
                </a:solidFill>
              </a:rPr>
              <a:t>E.g. + table /ˈ</a:t>
            </a:r>
            <a:r>
              <a:rPr lang="en-US" sz="2400" dirty="0" err="1">
                <a:solidFill>
                  <a:srgbClr val="0070C0"/>
                </a:solidFill>
              </a:rPr>
              <a:t>teɪbl</a:t>
            </a:r>
            <a:r>
              <a:rPr lang="en-US" sz="2400" dirty="0">
                <a:solidFill>
                  <a:srgbClr val="0070C0"/>
                </a:solidFill>
              </a:rPr>
              <a:t>/, climate /ˈ</a:t>
            </a:r>
            <a:r>
              <a:rPr lang="en-US" sz="2400" dirty="0" err="1">
                <a:solidFill>
                  <a:srgbClr val="0070C0"/>
                </a:solidFill>
              </a:rPr>
              <a:t>klaɪmət</a:t>
            </a:r>
            <a:r>
              <a:rPr lang="en-US" sz="2400" dirty="0">
                <a:solidFill>
                  <a:srgbClr val="0070C0"/>
                </a:solidFill>
              </a:rPr>
              <a:t>/, happy /ˈ</a:t>
            </a:r>
            <a:r>
              <a:rPr lang="en-US" sz="2400" dirty="0" err="1">
                <a:solidFill>
                  <a:srgbClr val="0070C0"/>
                </a:solidFill>
              </a:rPr>
              <a:t>hæpi</a:t>
            </a:r>
            <a:r>
              <a:rPr lang="en-US" sz="2400" dirty="0">
                <a:solidFill>
                  <a:srgbClr val="0070C0"/>
                </a:solidFill>
              </a:rPr>
              <a:t>/, clever /ˈ</a:t>
            </a:r>
            <a:r>
              <a:rPr lang="en-US" sz="2400" dirty="0" err="1">
                <a:solidFill>
                  <a:srgbClr val="0070C0"/>
                </a:solidFill>
              </a:rPr>
              <a:t>klevə</a:t>
            </a:r>
            <a:r>
              <a:rPr lang="en-US" sz="2400" dirty="0">
                <a:solidFill>
                  <a:srgbClr val="0070C0"/>
                </a:solidFill>
              </a:rPr>
              <a:t>(r)/</a:t>
            </a:r>
          </a:p>
          <a:p>
            <a:pPr marL="1033463" indent="-1033463"/>
            <a:r>
              <a:rPr lang="en-US" sz="2400" dirty="0">
                <a:solidFill>
                  <a:srgbClr val="0070C0"/>
                </a:solidFill>
              </a:rPr>
              <a:t>      </a:t>
            </a:r>
            <a:r>
              <a:rPr lang="en-US" sz="2400" dirty="0" smtClean="0">
                <a:solidFill>
                  <a:srgbClr val="0070C0"/>
                </a:solidFill>
              </a:rPr>
              <a:t>        + </a:t>
            </a:r>
            <a:r>
              <a:rPr lang="en-US" sz="2400" dirty="0">
                <a:solidFill>
                  <a:srgbClr val="0070C0"/>
                </a:solidFill>
              </a:rPr>
              <a:t>bamboo /ˌ</a:t>
            </a:r>
            <a:r>
              <a:rPr lang="en-US" sz="2400" dirty="0" err="1">
                <a:solidFill>
                  <a:srgbClr val="0070C0"/>
                </a:solidFill>
              </a:rPr>
              <a:t>bæmˈbu</a:t>
            </a:r>
            <a:r>
              <a:rPr lang="en-US" sz="2400" dirty="0">
                <a:solidFill>
                  <a:srgbClr val="0070C0"/>
                </a:solidFill>
              </a:rPr>
              <a:t>ː/, balloon/</a:t>
            </a:r>
            <a:r>
              <a:rPr lang="en-US" sz="2400" dirty="0" err="1">
                <a:solidFill>
                  <a:srgbClr val="0070C0"/>
                </a:solidFill>
              </a:rPr>
              <a:t>bəˈluːn</a:t>
            </a:r>
            <a:r>
              <a:rPr lang="en-US" sz="2400" dirty="0">
                <a:solidFill>
                  <a:srgbClr val="0070C0"/>
                </a:solidFill>
              </a:rPr>
              <a:t>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97864" y="4413538"/>
            <a:ext cx="9436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Most two-syllable verbs have stress on the second syllable except for the ones ending with </a:t>
            </a:r>
            <a:r>
              <a:rPr lang="en-US" sz="2400" i="1" dirty="0" smtClean="0"/>
              <a:t>ow, </a:t>
            </a:r>
            <a:r>
              <a:rPr lang="en-US" sz="2400" i="1" dirty="0" err="1" smtClean="0"/>
              <a:t>en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er</a:t>
            </a:r>
            <a:r>
              <a:rPr lang="en-US" sz="2400" i="1" dirty="0" smtClean="0"/>
              <a:t>, le, el, </a:t>
            </a:r>
            <a:r>
              <a:rPr lang="en-US" sz="2400" i="1" dirty="0" err="1" smtClean="0"/>
              <a:t>ish</a:t>
            </a:r>
            <a:r>
              <a:rPr lang="en-US" sz="2400" i="1" dirty="0" smtClean="0"/>
              <a:t>, y</a:t>
            </a:r>
            <a:r>
              <a:rPr lang="en-US" sz="2400" dirty="0" smtClean="0"/>
              <a:t>.</a:t>
            </a:r>
          </a:p>
          <a:p>
            <a:pPr marL="284163"/>
            <a:r>
              <a:rPr lang="en-US" sz="2400" dirty="0" smtClean="0">
                <a:solidFill>
                  <a:srgbClr val="0070C0"/>
                </a:solidFill>
              </a:rPr>
              <a:t>E.g. + appear /</a:t>
            </a:r>
            <a:r>
              <a:rPr lang="en-US" sz="2400" dirty="0" err="1" smtClean="0">
                <a:solidFill>
                  <a:srgbClr val="0070C0"/>
                </a:solidFill>
              </a:rPr>
              <a:t>əˈpɪə</a:t>
            </a:r>
            <a:r>
              <a:rPr lang="en-US" sz="2400" dirty="0" smtClean="0">
                <a:solidFill>
                  <a:srgbClr val="0070C0"/>
                </a:solidFill>
              </a:rPr>
              <a:t>(r)/, explain /</a:t>
            </a:r>
            <a:r>
              <a:rPr lang="en-US" sz="2400" dirty="0" err="1" smtClean="0">
                <a:solidFill>
                  <a:srgbClr val="0070C0"/>
                </a:solidFill>
              </a:rPr>
              <a:t>ɪkˈspleɪn</a:t>
            </a:r>
            <a:r>
              <a:rPr lang="en-US" sz="2400" dirty="0" smtClean="0">
                <a:solidFill>
                  <a:srgbClr val="0070C0"/>
                </a:solidFill>
              </a:rPr>
              <a:t>/</a:t>
            </a:r>
          </a:p>
          <a:p>
            <a:pPr marL="914400" indent="-914400"/>
            <a:r>
              <a:rPr lang="en-US" sz="2400" dirty="0" smtClean="0">
                <a:solidFill>
                  <a:srgbClr val="0070C0"/>
                </a:solidFill>
              </a:rPr>
              <a:t>            + finish /ˈ</a:t>
            </a:r>
            <a:r>
              <a:rPr lang="en-US" sz="2400" dirty="0" err="1" smtClean="0">
                <a:solidFill>
                  <a:srgbClr val="0070C0"/>
                </a:solidFill>
              </a:rPr>
              <a:t>fɪnɪʃ</a:t>
            </a:r>
            <a:r>
              <a:rPr lang="en-US" sz="2400" dirty="0" smtClean="0">
                <a:solidFill>
                  <a:srgbClr val="0070C0"/>
                </a:solidFill>
              </a:rPr>
              <a:t>/, harden /ˈ</a:t>
            </a:r>
            <a:r>
              <a:rPr lang="en-US" sz="2400" dirty="0" err="1" smtClean="0">
                <a:solidFill>
                  <a:srgbClr val="0070C0"/>
                </a:solidFill>
              </a:rPr>
              <a:t>hɑːdn</a:t>
            </a:r>
            <a:r>
              <a:rPr lang="en-US" sz="2400" dirty="0" smtClean="0">
                <a:solidFill>
                  <a:srgbClr val="0070C0"/>
                </a:solidFill>
              </a:rPr>
              <a:t>/, suffer /ˈ</a:t>
            </a:r>
            <a:r>
              <a:rPr lang="en-US" sz="2400" dirty="0" err="1" smtClean="0">
                <a:solidFill>
                  <a:srgbClr val="0070C0"/>
                </a:solidFill>
              </a:rPr>
              <a:t>sʌfə</a:t>
            </a:r>
            <a:r>
              <a:rPr lang="en-US" sz="2400" dirty="0" smtClean="0">
                <a:solidFill>
                  <a:srgbClr val="0070C0"/>
                </a:solidFill>
              </a:rPr>
              <a:t>(r)/, follow /ˈ</a:t>
            </a:r>
            <a:r>
              <a:rPr lang="en-US" sz="2400" dirty="0" err="1" smtClean="0">
                <a:solidFill>
                  <a:srgbClr val="0070C0"/>
                </a:solidFill>
              </a:rPr>
              <a:t>fɒləʊ</a:t>
            </a:r>
            <a:r>
              <a:rPr lang="en-US" sz="2400" dirty="0" smtClean="0">
                <a:solidFill>
                  <a:srgbClr val="0070C0"/>
                </a:solidFill>
              </a:rPr>
              <a:t>/, carry /ˈ</a:t>
            </a:r>
            <a:r>
              <a:rPr lang="en-US" sz="2400" dirty="0" err="1" smtClean="0">
                <a:solidFill>
                  <a:srgbClr val="0070C0"/>
                </a:solidFill>
              </a:rPr>
              <a:t>kæri</a:t>
            </a:r>
            <a:r>
              <a:rPr lang="en-US" sz="2400" dirty="0" smtClean="0">
                <a:solidFill>
                  <a:srgbClr val="0070C0"/>
                </a:solidFill>
              </a:rPr>
              <a:t>/, struggle /ˈ</a:t>
            </a:r>
            <a:r>
              <a:rPr lang="en-US" sz="2400" dirty="0" err="1" smtClean="0">
                <a:solidFill>
                  <a:srgbClr val="0070C0"/>
                </a:solidFill>
              </a:rPr>
              <a:t>strʌɡl</a:t>
            </a:r>
            <a:r>
              <a:rPr lang="en-US" sz="2400" dirty="0" smtClean="0">
                <a:solidFill>
                  <a:srgbClr val="0070C0"/>
                </a:solidFill>
              </a:rPr>
              <a:t>/, travel /ˈ</a:t>
            </a:r>
            <a:r>
              <a:rPr lang="en-US" sz="2400" dirty="0" err="1" smtClean="0">
                <a:solidFill>
                  <a:srgbClr val="0070C0"/>
                </a:solidFill>
              </a:rPr>
              <a:t>trævl</a:t>
            </a:r>
            <a:r>
              <a:rPr lang="en-US" sz="2400" dirty="0" smtClean="0">
                <a:solidFill>
                  <a:srgbClr val="0070C0"/>
                </a:solidFill>
              </a:rPr>
              <a:t>/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72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000" y="1012959"/>
            <a:ext cx="91013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and mark the stressed syllables in the words in bold.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9621" y="2657846"/>
            <a:ext cx="71182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1. She </a:t>
            </a:r>
            <a:r>
              <a:rPr lang="en-US" sz="2400" dirty="0"/>
              <a:t>is a </a:t>
            </a:r>
            <a:r>
              <a:rPr lang="en-US" sz="2400" b="1" dirty="0" smtClean="0"/>
              <a:t>famous artist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2. I </a:t>
            </a:r>
            <a:r>
              <a:rPr lang="en-US" sz="2400" b="1" dirty="0" smtClean="0"/>
              <a:t>enjoy</a:t>
            </a:r>
            <a:r>
              <a:rPr lang="en-US" sz="2400" dirty="0" smtClean="0"/>
              <a:t> </a:t>
            </a:r>
            <a:r>
              <a:rPr lang="en-US" sz="2400" dirty="0"/>
              <a:t>his songs about </a:t>
            </a:r>
            <a:r>
              <a:rPr lang="en-US" sz="2400" b="1" dirty="0" smtClean="0"/>
              <a:t>friendship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3. Their </a:t>
            </a:r>
            <a:r>
              <a:rPr lang="en-US" sz="2400" b="1" dirty="0" smtClean="0"/>
              <a:t>latest</a:t>
            </a:r>
            <a:r>
              <a:rPr lang="en-US" sz="2400" dirty="0" smtClean="0"/>
              <a:t> </a:t>
            </a:r>
            <a:r>
              <a:rPr lang="en-US" sz="2400" dirty="0"/>
              <a:t>show </a:t>
            </a:r>
            <a:r>
              <a:rPr lang="en-US" sz="2400" b="1" dirty="0" smtClean="0"/>
              <a:t>received</a:t>
            </a:r>
            <a:r>
              <a:rPr lang="en-US" sz="2400" dirty="0" smtClean="0"/>
              <a:t> </a:t>
            </a:r>
            <a:r>
              <a:rPr lang="en-US" sz="2400" dirty="0"/>
              <a:t>a lot of good </a:t>
            </a:r>
            <a:r>
              <a:rPr lang="en-US" sz="2400" b="1" dirty="0" smtClean="0"/>
              <a:t>comments</a:t>
            </a:r>
            <a:r>
              <a:rPr lang="en-US" sz="2400" dirty="0"/>
              <a:t>.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7186246" y="3910817"/>
            <a:ext cx="938" cy="1266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6" name="0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95800" y="171911"/>
            <a:ext cx="609600" cy="60960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V="1">
            <a:off x="4203192" y="2767344"/>
            <a:ext cx="3048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636174" y="3294199"/>
            <a:ext cx="3048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105400" y="3281318"/>
            <a:ext cx="3048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163824" y="2724432"/>
            <a:ext cx="3048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868155" y="3834617"/>
            <a:ext cx="3048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654296" y="3867442"/>
            <a:ext cx="3048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85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686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3295" y="1104748"/>
            <a:ext cx="82952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down words with the same stress </a:t>
            </a:r>
            <a:r>
              <a:rPr lang="en-US" sz="2800" b="1" dirty="0" smtClean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pattern.</a:t>
            </a:r>
            <a:endParaRPr lang="en-US" sz="2800" b="1" dirty="0">
              <a:solidFill>
                <a:srgbClr val="006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836958"/>
              </p:ext>
            </p:extLst>
          </p:nvPr>
        </p:nvGraphicFramePr>
        <p:xfrm>
          <a:off x="1720544" y="2112368"/>
          <a:ext cx="81280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7715294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587029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social</a:t>
                      </a:r>
                    </a:p>
                    <a:p>
                      <a:pPr algn="ctr"/>
                      <a:endParaRPr lang="vi-VN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vi-VN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vi-VN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vi-VN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vi-VN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upload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072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13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930162" y="1200780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14686" y="2212950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14163" y="3591254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80309" y="1100974"/>
            <a:ext cx="5877123" cy="6065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Game: Board race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80309" y="1782401"/>
            <a:ext cx="5877123" cy="16079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1: Listen and repeat. Pay attention to the stressed syllable in each </a:t>
            </a:r>
            <a:r>
              <a:rPr lang="en-US" dirty="0" smtClean="0">
                <a:solidFill>
                  <a:srgbClr val="006673"/>
                </a:solidFill>
              </a:rPr>
              <a:t>word.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2: Listen and mark the stressed syllables in the words in </a:t>
            </a:r>
            <a:r>
              <a:rPr lang="en-US" dirty="0" smtClean="0">
                <a:solidFill>
                  <a:srgbClr val="006673"/>
                </a:solidFill>
              </a:rPr>
              <a:t>bold.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3: Write down words with the same stress pattern.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80028" y="3463159"/>
            <a:ext cx="5877404" cy="10947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the words with their </a:t>
            </a:r>
            <a:r>
              <a:rPr lang="en-US" dirty="0" smtClean="0">
                <a:solidFill>
                  <a:srgbClr val="006673"/>
                </a:solidFill>
              </a:rPr>
              <a:t>meanings.</a:t>
            </a:r>
            <a:endParaRPr lang="en-US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</a:t>
            </a:r>
            <a:r>
              <a:rPr lang="en-US" dirty="0" smtClean="0">
                <a:solidFill>
                  <a:srgbClr val="006673"/>
                </a:solidFill>
              </a:rPr>
              <a:t>sentences.</a:t>
            </a:r>
            <a:endParaRPr lang="en-US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2850258" y="1613097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1992158" y="2615252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2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64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6118" y="1018550"/>
            <a:ext cx="73947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Match the words with their meaning</a:t>
            </a:r>
            <a:r>
              <a:rPr lang="vi-VN" sz="2800" b="1" dirty="0" smtClean="0">
                <a:solidFill>
                  <a:srgbClr val="00667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rgbClr val="006673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37120" y="1022452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928956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3826" y="135543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08289" y="734665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1" i="0" u="none" strike="noStrike" cap="none" normalizeH="0" baseline="0" smtClean="0">
                <a:ln>
                  <a:noFill/>
                </a:ln>
                <a:solidFill>
                  <a:srgbClr val="06070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</a:t>
            </a:r>
            <a:endParaRPr kumimoji="0" lang="vi-V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08289" y="93088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1" i="0" u="none" strike="noStrike" cap="none" normalizeH="0" baseline="0" smtClean="0">
                <a:ln>
                  <a:noFill/>
                </a:ln>
                <a:solidFill>
                  <a:srgbClr val="06070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4. litter                                          5. eco-friendly</a:t>
            </a:r>
            <a:endParaRPr kumimoji="0" lang="vi-V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289" y="2996903"/>
            <a:ext cx="4399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b="1" dirty="0">
                <a:solidFill>
                  <a:srgbClr val="002060"/>
                </a:solidFill>
                <a:ea typeface="Calibri" panose="020F0502020204030204" pitchFamily="34" charset="0"/>
              </a:rPr>
              <a:t>1. p</a:t>
            </a:r>
            <a:r>
              <a:rPr lang="vi-VN" altLang="en-US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erform (v)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1544" y="4779896"/>
            <a:ext cx="323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b="1" dirty="0">
                <a:solidFill>
                  <a:srgbClr val="002060"/>
                </a:solidFill>
                <a:ea typeface="Calibri" panose="020F0502020204030204" pitchFamily="34" charset="0"/>
              </a:rPr>
              <a:t>2. j</a:t>
            </a:r>
            <a:r>
              <a:rPr lang="vi-VN" altLang="en-US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udge (n)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9367" y="6386923"/>
            <a:ext cx="323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3. </a:t>
            </a:r>
            <a:r>
              <a:rPr lang="vi-VN" b="1" dirty="0" smtClean="0">
                <a:solidFill>
                  <a:srgbClr val="002060"/>
                </a:solidFill>
              </a:rPr>
              <a:t>audience (n)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806027" y="4008475"/>
            <a:ext cx="211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4. </a:t>
            </a:r>
            <a:r>
              <a:rPr lang="vi-VN" altLang="en-US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talented (adj)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09308" y="6202257"/>
            <a:ext cx="177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5</a:t>
            </a:r>
            <a:r>
              <a:rPr lang="vi-VN" altLang="en-US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. </a:t>
            </a:r>
            <a:r>
              <a:rPr lang="vi-VN" altLang="en-US" b="1" dirty="0">
                <a:solidFill>
                  <a:srgbClr val="002060"/>
                </a:solidFill>
                <a:ea typeface="Calibri" panose="020F0502020204030204" pitchFamily="34" charset="0"/>
              </a:rPr>
              <a:t>s</a:t>
            </a:r>
            <a:r>
              <a:rPr lang="vi-VN" altLang="en-US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ingle (n)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612714" y="1709994"/>
            <a:ext cx="5953153" cy="975625"/>
          </a:xfrm>
          <a:prstGeom prst="roundRect">
            <a:avLst/>
          </a:prstGeom>
          <a:solidFill>
            <a:srgbClr val="E48312">
              <a:lumMod val="60000"/>
              <a:lumOff val="40000"/>
            </a:srgbClr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lang="vi-VN" sz="2400" kern="0" dirty="0">
                <a:solidFill>
                  <a:srgbClr val="000000"/>
                </a:solidFill>
                <a:latin typeface="Calibri" panose="020F0502020204030204"/>
              </a:rPr>
              <a:t>h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aving the ability to do something well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612714" y="2751293"/>
            <a:ext cx="5953153" cy="782403"/>
          </a:xfrm>
          <a:prstGeom prst="roundRect">
            <a:avLst/>
          </a:prstGeom>
          <a:solidFill>
            <a:srgbClr val="E48312">
              <a:lumMod val="60000"/>
              <a:lumOff val="40000"/>
            </a:srgbClr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lang="en-US" sz="2400" kern="0" dirty="0" smtClean="0">
                <a:solidFill>
                  <a:srgbClr val="000000"/>
                </a:solidFill>
                <a:latin typeface="Calibri" panose="020F0502020204030204"/>
              </a:rPr>
              <a:t>a music recording that has one song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12714" y="3572024"/>
            <a:ext cx="5953153" cy="923371"/>
          </a:xfrm>
          <a:prstGeom prst="roundRect">
            <a:avLst/>
          </a:prstGeom>
          <a:solidFill>
            <a:srgbClr val="E48312">
              <a:lumMod val="60000"/>
              <a:lumOff val="40000"/>
            </a:srgbClr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lang="en-US" sz="2400" kern="0" dirty="0">
                <a:solidFill>
                  <a:srgbClr val="000000"/>
                </a:solidFill>
                <a:latin typeface="Calibri" panose="020F0502020204030204"/>
              </a:rPr>
              <a:t>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dance, sing or play music in order to interest or please people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612714" y="4537599"/>
            <a:ext cx="5953153" cy="923371"/>
          </a:xfrm>
          <a:prstGeom prst="roundRect">
            <a:avLst/>
          </a:prstGeom>
          <a:solidFill>
            <a:srgbClr val="E48312">
              <a:lumMod val="60000"/>
              <a:lumOff val="40000"/>
            </a:srgbClr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 </a:t>
            </a:r>
            <a:r>
              <a:rPr lang="en-US" sz="2400" kern="0" dirty="0">
                <a:solidFill>
                  <a:srgbClr val="000000"/>
                </a:solidFill>
                <a:latin typeface="Calibri" panose="020F0502020204030204"/>
              </a:rPr>
              <a:t>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person who decides on the results of a competition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612714" y="5517242"/>
            <a:ext cx="5953153" cy="923371"/>
          </a:xfrm>
          <a:prstGeom prst="roundRect">
            <a:avLst/>
          </a:prstGeom>
          <a:solidFill>
            <a:srgbClr val="E48312">
              <a:lumMod val="60000"/>
              <a:lumOff val="40000"/>
            </a:srgbClr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 </a:t>
            </a:r>
            <a:r>
              <a:rPr lang="en-US" sz="2400" kern="0" dirty="0">
                <a:solidFill>
                  <a:srgbClr val="000000"/>
                </a:solidFill>
                <a:latin typeface="Calibri" panose="020F0502020204030204"/>
              </a:rPr>
              <a:t>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people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who watch, read or listen to the same thing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Straight Arrow Connector 29"/>
          <p:cNvCxnSpPr>
            <a:endCxn id="23" idx="1"/>
          </p:cNvCxnSpPr>
          <p:nvPr/>
        </p:nvCxnSpPr>
        <p:spPr>
          <a:xfrm>
            <a:off x="3093794" y="2362188"/>
            <a:ext cx="518920" cy="16715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4" idx="1"/>
          </p:cNvCxnSpPr>
          <p:nvPr/>
        </p:nvCxnSpPr>
        <p:spPr>
          <a:xfrm>
            <a:off x="3006359" y="4095086"/>
            <a:ext cx="606355" cy="9041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5" idx="1"/>
          </p:cNvCxnSpPr>
          <p:nvPr/>
        </p:nvCxnSpPr>
        <p:spPr>
          <a:xfrm>
            <a:off x="3101125" y="5877816"/>
            <a:ext cx="511589" cy="1011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2" idx="3"/>
          </p:cNvCxnSpPr>
          <p:nvPr/>
        </p:nvCxnSpPr>
        <p:spPr>
          <a:xfrm flipH="1" flipV="1">
            <a:off x="9565867" y="3142495"/>
            <a:ext cx="480322" cy="22495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4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963512" y="1705740"/>
            <a:ext cx="2132965" cy="1310005"/>
          </a:xfrm>
          <a:prstGeom prst="rect">
            <a:avLst/>
          </a:prstGeom>
          <a:ln/>
        </p:spPr>
      </p:pic>
      <p:pic>
        <p:nvPicPr>
          <p:cNvPr id="35" name="image3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963511" y="3436942"/>
            <a:ext cx="2082019" cy="1370608"/>
          </a:xfrm>
          <a:prstGeom prst="rect">
            <a:avLst/>
          </a:prstGeom>
          <a:ln/>
        </p:spPr>
      </p:pic>
      <p:pic>
        <p:nvPicPr>
          <p:cNvPr id="36" name="image5.pn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933275" y="5257851"/>
            <a:ext cx="2142490" cy="1126490"/>
          </a:xfrm>
          <a:prstGeom prst="rect">
            <a:avLst/>
          </a:prstGeom>
          <a:ln/>
        </p:spPr>
      </p:pic>
      <p:pic>
        <p:nvPicPr>
          <p:cNvPr id="38" name="image1.pn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9967845" y="1731566"/>
            <a:ext cx="1714981" cy="2061570"/>
          </a:xfrm>
          <a:prstGeom prst="rect">
            <a:avLst/>
          </a:prstGeom>
          <a:ln/>
        </p:spPr>
      </p:pic>
      <p:pic>
        <p:nvPicPr>
          <p:cNvPr id="4098" name="Picture 2" descr="Kết quả hình ảnh cho Sơn TÙng 's sing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187" y="4479707"/>
            <a:ext cx="16002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Arrow Connector 33"/>
          <p:cNvCxnSpPr>
            <a:endCxn id="21" idx="3"/>
          </p:cNvCxnSpPr>
          <p:nvPr/>
        </p:nvCxnSpPr>
        <p:spPr>
          <a:xfrm flipH="1" flipV="1">
            <a:off x="9565867" y="2197807"/>
            <a:ext cx="480320" cy="6238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93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930162" y="1200780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14686" y="2212950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14163" y="3591254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80309" y="1100974"/>
            <a:ext cx="5877123" cy="6065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Game: Board race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80309" y="1782401"/>
            <a:ext cx="5877123" cy="16079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1: Listen and repeat. Pay attention to the stressed syllable in each </a:t>
            </a:r>
            <a:r>
              <a:rPr lang="en-US" dirty="0" smtClean="0">
                <a:solidFill>
                  <a:srgbClr val="006673"/>
                </a:solidFill>
              </a:rPr>
              <a:t>word.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2: Listen and mark the stressed syllables in the words in </a:t>
            </a:r>
            <a:r>
              <a:rPr lang="en-US" dirty="0" smtClean="0">
                <a:solidFill>
                  <a:srgbClr val="006673"/>
                </a:solidFill>
              </a:rPr>
              <a:t>bold.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3: Write down words with the same stress pattern.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80028" y="3463159"/>
            <a:ext cx="5877404" cy="10947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the words with their </a:t>
            </a:r>
            <a:r>
              <a:rPr lang="en-US" dirty="0" smtClean="0">
                <a:solidFill>
                  <a:srgbClr val="006673"/>
                </a:solidFill>
              </a:rPr>
              <a:t>meanings.</a:t>
            </a:r>
            <a:endParaRPr lang="en-US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</a:t>
            </a:r>
            <a:r>
              <a:rPr lang="en-US" dirty="0" smtClean="0">
                <a:solidFill>
                  <a:srgbClr val="006673"/>
                </a:solidFill>
              </a:rPr>
              <a:t>sentences.</a:t>
            </a:r>
            <a:endParaRPr lang="en-US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2850258" y="1613097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1992158" y="2615252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964896" y="3946357"/>
            <a:ext cx="664399" cy="111280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537795" y="5059162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2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80028" y="4630752"/>
            <a:ext cx="5877404" cy="13058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Make </a:t>
            </a:r>
            <a:r>
              <a:rPr lang="en-US" dirty="0">
                <a:solidFill>
                  <a:srgbClr val="006673"/>
                </a:solidFill>
              </a:rPr>
              <a:t>compound sentences using the correct </a:t>
            </a:r>
            <a:r>
              <a:rPr lang="en-US" dirty="0" smtClean="0">
                <a:solidFill>
                  <a:srgbClr val="006673"/>
                </a:solidFill>
              </a:rPr>
              <a:t>conjunctions.</a:t>
            </a:r>
            <a:endParaRPr lang="en-US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Complete </a:t>
            </a:r>
            <a:r>
              <a:rPr lang="en-US" dirty="0">
                <a:solidFill>
                  <a:srgbClr val="006673"/>
                </a:solidFill>
              </a:rPr>
              <a:t>the following sentences, using the </a:t>
            </a:r>
            <a:r>
              <a:rPr lang="en-US" i="1" dirty="0">
                <a:solidFill>
                  <a:srgbClr val="006673"/>
                </a:solidFill>
              </a:rPr>
              <a:t>to-</a:t>
            </a:r>
            <a:r>
              <a:rPr lang="en-US" dirty="0">
                <a:solidFill>
                  <a:srgbClr val="006673"/>
                </a:solidFill>
              </a:rPr>
              <a:t>infinitive or bare infinitive of the </a:t>
            </a:r>
            <a:r>
              <a:rPr lang="en-US" dirty="0" smtClean="0">
                <a:solidFill>
                  <a:srgbClr val="006673"/>
                </a:solidFill>
              </a:rPr>
              <a:t>verbs.</a:t>
            </a:r>
            <a:endParaRPr lang="en-US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62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86223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GRAMMAR: COMPOUND SENTENCES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85069"/>
              </p:ext>
            </p:extLst>
          </p:nvPr>
        </p:nvGraphicFramePr>
        <p:xfrm>
          <a:off x="1427087" y="1268306"/>
          <a:ext cx="9737736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0169">
                  <a:extLst>
                    <a:ext uri="{9D8B030D-6E8A-4147-A177-3AD203B41FA5}">
                      <a16:colId xmlns:a16="http://schemas.microsoft.com/office/drawing/2014/main" val="2950138986"/>
                    </a:ext>
                  </a:extLst>
                </a:gridCol>
                <a:gridCol w="5687567">
                  <a:extLst>
                    <a:ext uri="{9D8B030D-6E8A-4147-A177-3AD203B41FA5}">
                      <a16:colId xmlns:a16="http://schemas.microsoft.com/office/drawing/2014/main" val="4156721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Simple Sentence 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Compound Sentence 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777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E.g.</a:t>
                      </a:r>
                    </a:p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</a:p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- The cat chased the mouse.</a:t>
                      </a:r>
                    </a:p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- The mouse ran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into a hole.</a:t>
                      </a:r>
                      <a:endParaRPr lang="en-US" sz="24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E.g.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The cat chased the mouse, and the mouse ran into the hole.</a:t>
                      </a:r>
                    </a:p>
                    <a:p>
                      <a:r>
                        <a:rPr lang="en-US" sz="2400" dirty="0" smtClean="0">
                          <a:latin typeface="+mn-lt"/>
                        </a:rPr>
                        <a:t>- The</a:t>
                      </a:r>
                      <a:r>
                        <a:rPr lang="en-US" sz="2400" baseline="0" dirty="0" smtClean="0">
                          <a:latin typeface="+mn-lt"/>
                        </a:rPr>
                        <a:t> mouse ran into the hole, so the cat couldn’t catch the mouse.</a:t>
                      </a:r>
                      <a:endParaRPr lang="en-US" sz="24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95472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27087" y="4037854"/>
            <a:ext cx="931711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A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compound sentence contains two </a:t>
            </a: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or more independent clauses.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fontAlgn="base"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Conjunctions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</a:rPr>
              <a:t>for, and, nor, but, or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, and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</a:rPr>
              <a:t>yet, so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) join these independent clauses.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(Hint: The conjunctions spell FANBOYS.)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fontAlgn="base"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The conjunction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used can impact the meaning of the sentence.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62707" y="4529796"/>
            <a:ext cx="633046" cy="1969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56142" y="1115878"/>
            <a:ext cx="106558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compound sentences using </a:t>
            </a:r>
            <a:r>
              <a:rPr lang="en-US" sz="2400" b="1" dirty="0" smtClean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vi-VN" sz="2400" b="1" dirty="0" smtClean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vi-VN" sz="2400" b="1" dirty="0" smtClean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conjunctions </a:t>
            </a:r>
            <a:r>
              <a:rPr lang="en-US" sz="24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brackets.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104652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GRAMMAR: COMPOUND SENTENCES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3817" y="1611686"/>
            <a:ext cx="106654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400" dirty="0" smtClean="0"/>
              <a:t>I am a jazz fan. My </a:t>
            </a:r>
            <a:r>
              <a:rPr lang="en-US" sz="2400" dirty="0" err="1" smtClean="0"/>
              <a:t>favourite</a:t>
            </a:r>
            <a:r>
              <a:rPr lang="en-US" sz="2400" dirty="0" smtClean="0"/>
              <a:t> style is from the late 1960s. (and/ but)</a:t>
            </a:r>
          </a:p>
          <a:p>
            <a:endParaRPr lang="en-US" sz="2400" dirty="0" smtClean="0"/>
          </a:p>
          <a:p>
            <a:r>
              <a:rPr lang="en-US" sz="2400" dirty="0" smtClean="0"/>
              <a:t>2. Jackson wants to go to the music festival on Saturday. He has a </a:t>
            </a:r>
            <a:r>
              <a:rPr lang="en-US" sz="2400" dirty="0" err="1" smtClean="0"/>
              <a:t>maths</a:t>
            </a:r>
            <a:r>
              <a:rPr lang="en-US" sz="2400" dirty="0" smtClean="0"/>
              <a:t> exam on that day. (but</a:t>
            </a:r>
            <a:r>
              <a:rPr lang="vi-VN" sz="2400" dirty="0" smtClean="0"/>
              <a:t>/</a:t>
            </a:r>
            <a:r>
              <a:rPr lang="en-US" sz="2400" dirty="0" smtClean="0"/>
              <a:t> so)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3. You can book the tickets online. You can buy them at the stadium ticket office. (but/ or)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4. The concert didn’t happen. We stayed at home. (or/ so)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046847" y="2324714"/>
            <a:ext cx="8447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vi-VN" sz="2400" dirty="0" smtClean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vi-VN" sz="2400" dirty="0" smtClean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 </a:t>
            </a:r>
            <a:r>
              <a:rPr lang="vi-VN" sz="2400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am a jazz fan, </a:t>
            </a:r>
            <a:r>
              <a:rPr lang="vi-VN" sz="2400" b="1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and</a:t>
            </a:r>
            <a:r>
              <a:rPr lang="vi-VN" sz="2400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my favourite style is from the late 1960s.</a:t>
            </a:r>
            <a:endParaRPr lang="en-US" sz="2800" u="none" strike="noStrike" dirty="0">
              <a:solidFill>
                <a:srgbClr val="E26714"/>
              </a:solidFill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92338" y="3450037"/>
            <a:ext cx="9774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vi-VN" sz="2400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sz="2400" dirty="0" smtClean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Jackson </a:t>
            </a:r>
            <a:r>
              <a:rPr lang="en-US" sz="2400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wants to go to the music festival on Saturday, </a:t>
            </a:r>
            <a:r>
              <a:rPr lang="en-US" sz="2400" b="1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but</a:t>
            </a:r>
            <a:r>
              <a:rPr lang="en-US" sz="2400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he has a </a:t>
            </a:r>
            <a:r>
              <a:rPr lang="en-US" sz="2400" dirty="0" err="1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maths</a:t>
            </a:r>
            <a:r>
              <a:rPr lang="en-US" sz="2400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exam on that day.</a:t>
            </a:r>
            <a:endParaRPr lang="en-US" sz="2800" u="none" strike="noStrike" dirty="0">
              <a:solidFill>
                <a:srgbClr val="E26714"/>
              </a:solidFill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92338" y="4828311"/>
            <a:ext cx="11131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vi-VN" sz="2400" dirty="0" smtClean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sz="2400" dirty="0" smtClean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You </a:t>
            </a:r>
            <a:r>
              <a:rPr lang="en-US" sz="2400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can book the tickets online, </a:t>
            </a:r>
            <a:r>
              <a:rPr lang="en-US" sz="2400" b="1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or</a:t>
            </a:r>
            <a:r>
              <a:rPr lang="en-US" sz="2400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you can buy them at the stadium ticket office</a:t>
            </a:r>
            <a:r>
              <a:rPr lang="en-US" sz="2400" dirty="0" smtClean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  <a:endParaRPr lang="en-US" sz="2800" u="none" strike="noStrike" dirty="0">
              <a:solidFill>
                <a:srgbClr val="E26714"/>
              </a:solidFill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92338" y="5529656"/>
            <a:ext cx="8447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vi-VN" sz="2400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sz="2400" dirty="0" smtClean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The </a:t>
            </a:r>
            <a:r>
              <a:rPr lang="en-US" sz="2400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concert didn’t happen, </a:t>
            </a:r>
            <a:r>
              <a:rPr lang="en-US" sz="2400" b="1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so </a:t>
            </a:r>
            <a:r>
              <a:rPr lang="en-US" sz="2400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we stayed at home.</a:t>
            </a:r>
            <a:endParaRPr lang="en-US" sz="2800" u="none" strike="noStrike" dirty="0">
              <a:solidFill>
                <a:srgbClr val="E26714"/>
              </a:solidFill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89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112811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GRAMMAR: </a:t>
            </a:r>
            <a:r>
              <a:rPr lang="en-US" sz="3200" b="1" i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TO</a:t>
            </a:r>
            <a:r>
              <a:rPr lang="vi-VN" sz="3200" b="1" i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-</a:t>
            </a:r>
            <a:r>
              <a:rPr lang="en-US" sz="32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INFINITIVE AND BARE INFINITIVE</a:t>
            </a:r>
            <a:endParaRPr lang="en-US" sz="32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805905"/>
              </p:ext>
            </p:extLst>
          </p:nvPr>
        </p:nvGraphicFramePr>
        <p:xfrm>
          <a:off x="562707" y="902073"/>
          <a:ext cx="11211951" cy="5484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9466">
                  <a:extLst>
                    <a:ext uri="{9D8B030D-6E8A-4147-A177-3AD203B41FA5}">
                      <a16:colId xmlns:a16="http://schemas.microsoft.com/office/drawing/2014/main" val="2673476863"/>
                    </a:ext>
                  </a:extLst>
                </a:gridCol>
                <a:gridCol w="2427329">
                  <a:extLst>
                    <a:ext uri="{9D8B030D-6E8A-4147-A177-3AD203B41FA5}">
                      <a16:colId xmlns:a16="http://schemas.microsoft.com/office/drawing/2014/main" val="985787859"/>
                    </a:ext>
                  </a:extLst>
                </a:gridCol>
                <a:gridCol w="6675156">
                  <a:extLst>
                    <a:ext uri="{9D8B030D-6E8A-4147-A177-3AD203B41FA5}">
                      <a16:colId xmlns:a16="http://schemas.microsoft.com/office/drawing/2014/main" val="2187461949"/>
                    </a:ext>
                  </a:extLst>
                </a:gridCol>
              </a:tblGrid>
              <a:tr h="37776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600" b="1" dirty="0">
                          <a:effectLst/>
                        </a:rPr>
                        <a:t>Verbs followed by </a:t>
                      </a:r>
                      <a:r>
                        <a:rPr lang="vi-VN" sz="1600" b="1" i="1" dirty="0" smtClean="0">
                          <a:effectLst/>
                        </a:rPr>
                        <a:t>to-</a:t>
                      </a:r>
                      <a:r>
                        <a:rPr lang="vi-VN" sz="1600" b="1" dirty="0" smtClean="0">
                          <a:effectLst/>
                        </a:rPr>
                        <a:t>infinitive </a:t>
                      </a:r>
                      <a:r>
                        <a:rPr lang="vi-VN" sz="1600" b="1" dirty="0">
                          <a:effectLst/>
                        </a:rPr>
                        <a:t>(to + V)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950" marR="61950" marT="61950" marB="6195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950" marR="61950" marT="61950" marB="6195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600" b="1" dirty="0">
                          <a:effectLst/>
                        </a:rPr>
                        <a:t>Verbs followed by </a:t>
                      </a:r>
                      <a:r>
                        <a:rPr lang="vi-VN" sz="1600" b="1" dirty="0" smtClean="0">
                          <a:effectLst/>
                        </a:rPr>
                        <a:t>bare </a:t>
                      </a:r>
                      <a:r>
                        <a:rPr lang="vi-VN" sz="1600" b="1" dirty="0">
                          <a:effectLst/>
                        </a:rPr>
                        <a:t>infinitive (V)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950" marR="61950" marT="61950" marB="6195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114956"/>
                  </a:ext>
                </a:extLst>
              </a:tr>
              <a:tr h="510689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agree                                                                                 </a:t>
                      </a:r>
                      <a:endParaRPr lang="en-US" sz="2800" b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afford      </a:t>
                      </a:r>
                      <a:endParaRPr lang="en-US" sz="2800" b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arrange  </a:t>
                      </a:r>
                      <a:endParaRPr lang="en-US" sz="2800" b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decide        </a:t>
                      </a:r>
                      <a:endParaRPr lang="en-US" sz="2800" b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demand  </a:t>
                      </a:r>
                      <a:endParaRPr lang="en-US" sz="2800" b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expect 	</a:t>
                      </a:r>
                      <a:endParaRPr lang="en-US" sz="2800" b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fail</a:t>
                      </a:r>
                      <a:endParaRPr lang="en-US" sz="2800" b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happen    </a:t>
                      </a:r>
                      <a:endParaRPr lang="en-US" sz="2800" b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hesitate</a:t>
                      </a:r>
                      <a:endParaRPr lang="en-US" sz="2800" b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hope</a:t>
                      </a:r>
                      <a:endParaRPr lang="en-US" sz="2800" b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intend </a:t>
                      </a:r>
                      <a:endParaRPr lang="en-US" sz="2800" b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950" marR="61950" marT="61950" marB="6195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 </a:t>
                      </a:r>
                      <a:r>
                        <a:rPr lang="vi-VN" sz="24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learn   </a:t>
                      </a:r>
                      <a:endParaRPr lang="en-US" sz="2800" b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 </a:t>
                      </a:r>
                      <a:r>
                        <a:rPr lang="vi-VN" sz="24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 </a:t>
                      </a:r>
                      <a:endParaRPr lang="en-US" sz="2800" b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</a:t>
                      </a:r>
                      <a:r>
                        <a:rPr lang="en-US" sz="2400" b="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4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offer   </a:t>
                      </a:r>
                      <a:endParaRPr lang="en-US" sz="2800" b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 </a:t>
                      </a:r>
                      <a:r>
                        <a:rPr lang="vi-VN" sz="24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   </a:t>
                      </a:r>
                      <a:endParaRPr lang="en-US" sz="2800" b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16. </a:t>
                      </a:r>
                      <a:r>
                        <a:rPr lang="vi-VN" sz="24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pretend  </a:t>
                      </a:r>
                      <a:endParaRPr lang="en-US" sz="2800" b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 </a:t>
                      </a:r>
                      <a:r>
                        <a:rPr lang="vi-VN" sz="24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promise                                            </a:t>
                      </a:r>
                      <a:endParaRPr lang="en-US" sz="2800" b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 </a:t>
                      </a:r>
                      <a:r>
                        <a:rPr lang="vi-VN" sz="24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refuse  </a:t>
                      </a:r>
                      <a:endParaRPr lang="en-US" sz="2800" b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19. </a:t>
                      </a:r>
                      <a:r>
                        <a:rPr lang="vi-VN" sz="24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seem                   </a:t>
                      </a:r>
                      <a:endParaRPr lang="en-US" sz="2800" b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 </a:t>
                      </a:r>
                      <a:r>
                        <a:rPr lang="vi-VN" sz="24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tend </a:t>
                      </a:r>
                      <a:endParaRPr lang="en-US" sz="2800" b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21. </a:t>
                      </a:r>
                      <a:r>
                        <a:rPr lang="vi-VN" sz="24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threaten</a:t>
                      </a:r>
                      <a:endParaRPr lang="en-US" sz="2800" b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 </a:t>
                      </a:r>
                      <a:r>
                        <a:rPr lang="vi-VN" sz="24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want        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950" marR="61950" marT="61950" marB="6195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b="1" i="1" dirty="0">
                          <a:effectLst/>
                        </a:rPr>
                        <a:t>1. Modal verbs</a:t>
                      </a:r>
                      <a:r>
                        <a:rPr lang="vi-VN" sz="2000" dirty="0">
                          <a:effectLst/>
                        </a:rPr>
                        <a:t>: </a:t>
                      </a:r>
                      <a:r>
                        <a:rPr lang="vi-VN" sz="2000" b="1" dirty="0">
                          <a:effectLst/>
                        </a:rPr>
                        <a:t>can, may, must, would, should, could, may, might …</a:t>
                      </a:r>
                      <a:endParaRPr lang="en-US" sz="20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E.g. I can dance gracefully.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       He should stop smoking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b="1" i="1" dirty="0">
                          <a:effectLst/>
                        </a:rPr>
                        <a:t>2. would rather/ would sooner,  had better</a:t>
                      </a:r>
                      <a:endParaRPr lang="en-US" sz="2000" b="1" i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E.g. I would rather stay at home than go out on such a rainy night.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       You had better tell him the </a:t>
                      </a:r>
                      <a:r>
                        <a:rPr lang="vi-VN" sz="2000" dirty="0" smtClean="0">
                          <a:effectLst/>
                        </a:rPr>
                        <a:t>truth.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b="1" i="1" dirty="0">
                          <a:effectLst/>
                        </a:rPr>
                        <a:t>3. make, let, see, hear, feel, watch, notice + </a:t>
                      </a:r>
                      <a:r>
                        <a:rPr lang="vi-VN" sz="2000" b="1" i="1" dirty="0" smtClean="0">
                          <a:effectLst/>
                        </a:rPr>
                        <a:t>Object</a:t>
                      </a:r>
                      <a:endParaRPr lang="en-US" sz="2000" b="1" i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E.g. I saw her get off the </a:t>
                      </a:r>
                      <a:r>
                        <a:rPr lang="vi-VN" sz="2000" dirty="0" smtClean="0">
                          <a:effectLst/>
                        </a:rPr>
                        <a:t>bus.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       The police made the thief raise his hands.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i="1" dirty="0" smtClean="0">
                          <a:solidFill>
                            <a:srgbClr val="006673"/>
                          </a:solidFill>
                          <a:effectLst/>
                        </a:rPr>
                        <a:t>In </a:t>
                      </a:r>
                      <a:r>
                        <a:rPr lang="vi-VN" sz="2000" i="1" dirty="0">
                          <a:solidFill>
                            <a:srgbClr val="006673"/>
                          </a:solidFill>
                          <a:effectLst/>
                        </a:rPr>
                        <a:t>the passive voice, these verbs are followed by a </a:t>
                      </a:r>
                      <a:r>
                        <a:rPr lang="vi-VN" sz="2000" i="1" dirty="0" smtClean="0">
                          <a:solidFill>
                            <a:srgbClr val="006673"/>
                          </a:solidFill>
                          <a:effectLst/>
                        </a:rPr>
                        <a:t/>
                      </a:r>
                      <a:br>
                        <a:rPr lang="vi-VN" sz="2000" i="1" dirty="0" smtClean="0">
                          <a:solidFill>
                            <a:srgbClr val="006673"/>
                          </a:solidFill>
                          <a:effectLst/>
                        </a:rPr>
                      </a:br>
                      <a:r>
                        <a:rPr lang="vi-VN" sz="2000" i="1" dirty="0" smtClean="0">
                          <a:solidFill>
                            <a:srgbClr val="006673"/>
                          </a:solidFill>
                          <a:effectLst/>
                        </a:rPr>
                        <a:t>to-infinitive </a:t>
                      </a:r>
                      <a:r>
                        <a:rPr lang="vi-VN" sz="2000" i="1" dirty="0">
                          <a:solidFill>
                            <a:srgbClr val="006673"/>
                          </a:solidFill>
                          <a:effectLst/>
                        </a:rPr>
                        <a:t>except </a:t>
                      </a:r>
                      <a:r>
                        <a:rPr lang="vi-VN" sz="2000" i="1" dirty="0" smtClean="0">
                          <a:solidFill>
                            <a:srgbClr val="006673"/>
                          </a:solidFill>
                          <a:effectLst/>
                        </a:rPr>
                        <a:t>“let”.</a:t>
                      </a:r>
                      <a:endParaRPr lang="en-US" sz="2000" i="1" dirty="0">
                        <a:solidFill>
                          <a:srgbClr val="006673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E.g. The thief was made to raise his hands.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b="1" i="1" dirty="0">
                          <a:effectLst/>
                        </a:rPr>
                        <a:t>4. have sb</a:t>
                      </a:r>
                      <a:endParaRPr lang="en-US" sz="2000" b="1" i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E.g. I am going to have someone repaint my house.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950" marR="61950" marT="61950" marB="6195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689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55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950976" y="1155266"/>
            <a:ext cx="100218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following sentences, using the </a:t>
            </a:r>
            <a:r>
              <a:rPr lang="en-US" sz="2800" b="1" i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to-</a:t>
            </a:r>
            <a:r>
              <a:rPr lang="en-US" sz="28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infinitive or bare infinitive of the verbs in brackets.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184917"/>
            <a:ext cx="112811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GRAMMAR: </a:t>
            </a:r>
            <a:r>
              <a:rPr lang="vi-VN" sz="3200" b="1" i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TO-</a:t>
            </a:r>
            <a:r>
              <a:rPr lang="en-US" sz="32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INFINITIVE AND BARE INFINITIVE</a:t>
            </a:r>
            <a:endParaRPr lang="en-US" sz="32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1008" y="2447778"/>
            <a:ext cx="993179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en-US" sz="2400" dirty="0" smtClean="0"/>
              <a:t>Her fans planned (send) __________ her a surprise present on her birthday.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en-US" sz="2400" dirty="0" smtClean="0"/>
              <a:t>Their performance was so boring that it made us (fall) __________ asleep.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/>
              <a:t>Due to the bad weather, the band decided (delay) ___________ their live concert.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/>
              <a:t>Her parents won’t let her (watch) ___________ such TV shows.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616314" y="2518684"/>
            <a:ext cx="1336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</a:t>
            </a:r>
            <a:r>
              <a:rPr lang="en-US" sz="2800" dirty="0" smtClean="0">
                <a:solidFill>
                  <a:srgbClr val="FF0000"/>
                </a:solidFill>
              </a:rPr>
              <a:t>o send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03475" y="3114891"/>
            <a:ext cx="1336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fall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35260" y="3659447"/>
            <a:ext cx="1336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</a:t>
            </a:r>
            <a:r>
              <a:rPr lang="en-US" sz="2800" dirty="0" smtClean="0">
                <a:solidFill>
                  <a:srgbClr val="FF0000"/>
                </a:solidFill>
              </a:rPr>
              <a:t>o delay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52744" y="4522249"/>
            <a:ext cx="1336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watch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MUSIC</a:t>
            </a:r>
            <a:endParaRPr lang="en-US" sz="36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  <a:endParaRPr lang="en-US" sz="32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3600" dirty="0" smtClean="0">
                <a:solidFill>
                  <a:srgbClr val="048DA4"/>
                </a:solidFill>
                <a:latin typeface="Bookman Old Style" pitchFamily="18" charset="0"/>
              </a:rPr>
              <a:t>2</a:t>
            </a:r>
            <a:endParaRPr lang="en-US" sz="36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978408" y="1138534"/>
            <a:ext cx="105247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compound sentences in which there is a </a:t>
            </a:r>
            <a:r>
              <a:rPr lang="en-US" sz="2800" b="1" i="1" dirty="0" smtClean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vi-VN" sz="2800" b="1" i="1" dirty="0" smtClean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smtClean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infinitive </a:t>
            </a:r>
            <a:r>
              <a:rPr lang="en-US" sz="28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bare infinitive.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1950" y="2363373"/>
            <a:ext cx="97508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RULES: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+ </a:t>
            </a:r>
            <a:r>
              <a:rPr lang="vi-VN" sz="2000" dirty="0" smtClean="0"/>
              <a:t>One c</a:t>
            </a:r>
            <a:r>
              <a:rPr lang="en-US" sz="2400" dirty="0" err="1" smtClean="0"/>
              <a:t>orrect</a:t>
            </a:r>
            <a:r>
              <a:rPr lang="en-US" sz="2400" dirty="0" smtClean="0"/>
              <a:t> </a:t>
            </a:r>
            <a:r>
              <a:rPr lang="en-US" sz="2400" dirty="0"/>
              <a:t>compound </a:t>
            </a:r>
            <a:r>
              <a:rPr lang="en-US" sz="2400" dirty="0" smtClean="0"/>
              <a:t>sentence</a:t>
            </a:r>
            <a:r>
              <a:rPr lang="vi-VN" sz="2400" dirty="0" smtClean="0"/>
              <a:t>: </a:t>
            </a:r>
            <a:r>
              <a:rPr lang="vi-VN" sz="2400" dirty="0" smtClean="0">
                <a:solidFill>
                  <a:srgbClr val="E26714"/>
                </a:solidFill>
              </a:rPr>
              <a:t>1 points</a:t>
            </a:r>
            <a:endParaRPr lang="en-US" sz="2400" dirty="0" smtClean="0">
              <a:solidFill>
                <a:srgbClr val="E26714"/>
              </a:solidFill>
            </a:endParaRPr>
          </a:p>
          <a:p>
            <a:r>
              <a:rPr lang="en-US" sz="2400" dirty="0" smtClean="0"/>
              <a:t>+ </a:t>
            </a:r>
            <a:r>
              <a:rPr lang="vi-VN" sz="2000" dirty="0" smtClean="0"/>
              <a:t>Using</a:t>
            </a:r>
            <a:r>
              <a:rPr lang="vi-VN" sz="2400" dirty="0" smtClean="0"/>
              <a:t> </a:t>
            </a:r>
            <a:r>
              <a:rPr lang="en-US" sz="2400" i="1" dirty="0" smtClean="0"/>
              <a:t>to-</a:t>
            </a:r>
            <a:r>
              <a:rPr lang="en-US" sz="2400" dirty="0" smtClean="0"/>
              <a:t>infinitive </a:t>
            </a:r>
            <a:r>
              <a:rPr lang="en-US" sz="2400" dirty="0"/>
              <a:t>or bare infinitive </a:t>
            </a:r>
            <a:r>
              <a:rPr lang="en-US" sz="2400" dirty="0" smtClean="0"/>
              <a:t>in your compound sentence</a:t>
            </a:r>
            <a:r>
              <a:rPr lang="vi-VN" sz="2400" dirty="0" smtClean="0"/>
              <a:t>: </a:t>
            </a:r>
            <a:r>
              <a:rPr lang="vi-VN" sz="2400" dirty="0" smtClean="0">
                <a:solidFill>
                  <a:srgbClr val="E26714"/>
                </a:solidFill>
              </a:rPr>
              <a:t>2 points</a:t>
            </a:r>
            <a:endParaRPr lang="en-US" sz="2400" dirty="0" smtClean="0">
              <a:solidFill>
                <a:srgbClr val="E26714"/>
              </a:solidFill>
            </a:endParaRPr>
          </a:p>
          <a:p>
            <a:r>
              <a:rPr lang="en-US" sz="2400" dirty="0" smtClean="0"/>
              <a:t>+ </a:t>
            </a:r>
            <a:r>
              <a:rPr lang="vi-VN" sz="2000" dirty="0" smtClean="0"/>
              <a:t>Using </a:t>
            </a:r>
            <a:r>
              <a:rPr lang="en-US" sz="2400" dirty="0" smtClean="0"/>
              <a:t>both </a:t>
            </a:r>
            <a:r>
              <a:rPr lang="en-US" sz="2400" i="1" dirty="0" smtClean="0"/>
              <a:t>to-</a:t>
            </a:r>
            <a:r>
              <a:rPr lang="en-US" sz="2400" dirty="0" smtClean="0"/>
              <a:t>infinitive </a:t>
            </a:r>
            <a:r>
              <a:rPr lang="en-US" sz="2400" dirty="0"/>
              <a:t>or bare infinitive </a:t>
            </a:r>
            <a:r>
              <a:rPr lang="en-US" sz="2400" dirty="0" smtClean="0"/>
              <a:t>and a word related to the topic Music in </a:t>
            </a:r>
            <a:r>
              <a:rPr lang="en-US" sz="2400" dirty="0"/>
              <a:t>your compound </a:t>
            </a:r>
            <a:r>
              <a:rPr lang="en-US" sz="2400" dirty="0" smtClean="0"/>
              <a:t>sentence</a:t>
            </a:r>
            <a:r>
              <a:rPr lang="vi-VN" sz="2400" dirty="0" smtClean="0"/>
              <a:t>: </a:t>
            </a:r>
            <a:r>
              <a:rPr lang="vi-VN" sz="2400" dirty="0" smtClean="0">
                <a:solidFill>
                  <a:srgbClr val="E26714"/>
                </a:solidFill>
              </a:rPr>
              <a:t>3 points</a:t>
            </a:r>
          </a:p>
          <a:p>
            <a:endParaRPr lang="en-US" sz="2400" dirty="0"/>
          </a:p>
          <a:p>
            <a:r>
              <a:rPr lang="en-US" sz="2400" i="1" dirty="0" smtClean="0">
                <a:solidFill>
                  <a:srgbClr val="C00000"/>
                </a:solidFill>
              </a:rPr>
              <a:t>For example: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The </a:t>
            </a:r>
            <a:r>
              <a:rPr lang="en-US" sz="2400" dirty="0">
                <a:solidFill>
                  <a:srgbClr val="002060"/>
                </a:solidFill>
              </a:rPr>
              <a:t>cat chases, and the mouse </a:t>
            </a:r>
            <a:r>
              <a:rPr lang="en-US" sz="2400" dirty="0" smtClean="0">
                <a:solidFill>
                  <a:srgbClr val="002060"/>
                </a:solidFill>
              </a:rPr>
              <a:t>runs</a:t>
            </a:r>
            <a:r>
              <a:rPr lang="vi-VN" sz="2400" dirty="0" smtClean="0">
                <a:solidFill>
                  <a:srgbClr val="002060"/>
                </a:solidFill>
              </a:rPr>
              <a:t>.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(1 point)</a:t>
            </a:r>
          </a:p>
          <a:p>
            <a:r>
              <a:rPr lang="vi-VN" sz="2400" dirty="0" smtClean="0">
                <a:solidFill>
                  <a:srgbClr val="002060"/>
                </a:solidFill>
              </a:rPr>
              <a:t>T</a:t>
            </a:r>
            <a:r>
              <a:rPr lang="en-US" sz="2400" dirty="0" smtClean="0">
                <a:solidFill>
                  <a:srgbClr val="002060"/>
                </a:solidFill>
              </a:rPr>
              <a:t>he </a:t>
            </a:r>
            <a:r>
              <a:rPr lang="en-US" sz="2400" dirty="0">
                <a:solidFill>
                  <a:srgbClr val="002060"/>
                </a:solidFill>
              </a:rPr>
              <a:t>singer started to sing, but many audiences were still talking. (3 points)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930162" y="1200780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14686" y="2212950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14163" y="3591254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80309" y="1100974"/>
            <a:ext cx="5877123" cy="6065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Game: Board race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80309" y="1782401"/>
            <a:ext cx="5877123" cy="16079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1: Listen and repeat. Pay attention to the stressed syllable in each </a:t>
            </a:r>
            <a:r>
              <a:rPr lang="en-US" dirty="0" smtClean="0">
                <a:solidFill>
                  <a:srgbClr val="006673"/>
                </a:solidFill>
              </a:rPr>
              <a:t>word.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2: Listen and mark the stressed syllables in the words in </a:t>
            </a:r>
            <a:r>
              <a:rPr lang="en-US" dirty="0" smtClean="0">
                <a:solidFill>
                  <a:srgbClr val="006673"/>
                </a:solidFill>
              </a:rPr>
              <a:t>bold.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3: Write down words with the same stress pattern.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80028" y="3463159"/>
            <a:ext cx="5877404" cy="10947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the words with their </a:t>
            </a:r>
            <a:r>
              <a:rPr lang="en-US" dirty="0" smtClean="0">
                <a:solidFill>
                  <a:srgbClr val="006673"/>
                </a:solidFill>
              </a:rPr>
              <a:t>meanings.</a:t>
            </a:r>
            <a:endParaRPr lang="en-US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</a:t>
            </a:r>
            <a:r>
              <a:rPr lang="en-US" dirty="0" smtClean="0">
                <a:solidFill>
                  <a:srgbClr val="006673"/>
                </a:solidFill>
              </a:rPr>
              <a:t>sentences.</a:t>
            </a:r>
            <a:endParaRPr lang="en-US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2850258" y="1613097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1992158" y="2615252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964896" y="3946357"/>
            <a:ext cx="664399" cy="111280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537795" y="5059162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80028" y="6048312"/>
            <a:ext cx="5877404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2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80028" y="4630752"/>
            <a:ext cx="5877404" cy="13058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Make </a:t>
            </a:r>
            <a:r>
              <a:rPr lang="en-US" dirty="0">
                <a:solidFill>
                  <a:srgbClr val="006673"/>
                </a:solidFill>
              </a:rPr>
              <a:t>compound sentences using the correct </a:t>
            </a:r>
            <a:r>
              <a:rPr lang="en-US" dirty="0" smtClean="0">
                <a:solidFill>
                  <a:srgbClr val="006673"/>
                </a:solidFill>
              </a:rPr>
              <a:t>conjunctions.</a:t>
            </a:r>
            <a:endParaRPr lang="en-US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Complete </a:t>
            </a:r>
            <a:r>
              <a:rPr lang="en-US" dirty="0">
                <a:solidFill>
                  <a:srgbClr val="006673"/>
                </a:solidFill>
              </a:rPr>
              <a:t>the following sentences, using the </a:t>
            </a:r>
            <a:r>
              <a:rPr lang="en-US" i="1" dirty="0">
                <a:solidFill>
                  <a:srgbClr val="006673"/>
                </a:solidFill>
              </a:rPr>
              <a:t>to-</a:t>
            </a:r>
            <a:r>
              <a:rPr lang="en-US" dirty="0">
                <a:solidFill>
                  <a:srgbClr val="006673"/>
                </a:solidFill>
              </a:rPr>
              <a:t>infinitive or bare infinitive of the </a:t>
            </a:r>
            <a:r>
              <a:rPr lang="en-US" dirty="0" smtClean="0">
                <a:solidFill>
                  <a:srgbClr val="006673"/>
                </a:solidFill>
              </a:rPr>
              <a:t>verbs.</a:t>
            </a:r>
            <a:endParaRPr lang="en-US" dirty="0">
              <a:solidFill>
                <a:srgbClr val="006673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81896" y="593656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5" name="Curved Connector 34"/>
          <p:cNvCxnSpPr>
            <a:endCxn id="34" idx="0"/>
          </p:cNvCxnSpPr>
          <p:nvPr/>
        </p:nvCxnSpPr>
        <p:spPr>
          <a:xfrm rot="10800000" flipV="1">
            <a:off x="1873397" y="5416771"/>
            <a:ext cx="664399" cy="51979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92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358390" y="2123749"/>
            <a:ext cx="924865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420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Learn how to pronounce </a:t>
            </a:r>
            <a:r>
              <a:rPr lang="en-US" sz="3200" dirty="0"/>
              <a:t>two-syllable words with correct stress;</a:t>
            </a:r>
          </a:p>
          <a:p>
            <a:pPr marL="584200" indent="-457200">
              <a:buFont typeface="Wingdings" panose="05000000000000000000" pitchFamily="2" charset="2"/>
              <a:buChar char="ü"/>
            </a:pPr>
            <a:r>
              <a:rPr lang="en-US" sz="3200" dirty="0"/>
              <a:t>Understand and use words and phrases related to music;</a:t>
            </a:r>
          </a:p>
          <a:p>
            <a:pPr marL="584200" indent="-457200">
              <a:buFont typeface="Wingdings" panose="05000000000000000000" pitchFamily="2" charset="2"/>
              <a:buChar char="ü"/>
            </a:pPr>
            <a:r>
              <a:rPr lang="en-US" sz="3200" dirty="0"/>
              <a:t>Use conjunctions to make compound sentences;</a:t>
            </a:r>
          </a:p>
          <a:p>
            <a:pPr marL="584200" indent="-457200">
              <a:buFont typeface="Wingdings" panose="05000000000000000000" pitchFamily="2" charset="2"/>
              <a:buChar char="ü"/>
            </a:pPr>
            <a:r>
              <a:rPr lang="en-US" sz="3200" dirty="0"/>
              <a:t>Use </a:t>
            </a:r>
            <a:r>
              <a:rPr lang="en-US" sz="3200" i="1" dirty="0"/>
              <a:t>to-</a:t>
            </a:r>
            <a:r>
              <a:rPr lang="en-US" sz="3200" dirty="0"/>
              <a:t>infinitives and bare infinitives after some verbs.</a:t>
            </a: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882037" y="2055511"/>
            <a:ext cx="8584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600" dirty="0"/>
              <a:t>Do exercises in the workbook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57182" y="6084725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sachmem.vn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 facebook.com/sachmem.vn</a:t>
            </a:r>
            <a:r>
              <a:rPr lang="en-US" sz="16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280161" y="2524837"/>
            <a:ext cx="85505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Pronounce </a:t>
            </a:r>
            <a:r>
              <a:rPr lang="en-US" sz="2800" dirty="0"/>
              <a:t>two-syllable words with correct stress;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/>
              <a:t>U</a:t>
            </a:r>
            <a:r>
              <a:rPr lang="en-US" sz="2800" dirty="0" smtClean="0"/>
              <a:t>nderstand </a:t>
            </a:r>
            <a:r>
              <a:rPr lang="en-US" sz="2800" dirty="0"/>
              <a:t>and use words and phrases related to music;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/>
              <a:t>U</a:t>
            </a:r>
            <a:r>
              <a:rPr lang="en-US" sz="2800" dirty="0" smtClean="0"/>
              <a:t>se </a:t>
            </a:r>
            <a:r>
              <a:rPr lang="en-US" sz="2800" dirty="0"/>
              <a:t>conjunctions to make compound sentences;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/>
              <a:t>U</a:t>
            </a:r>
            <a:r>
              <a:rPr lang="en-US" sz="2800" dirty="0" smtClean="0"/>
              <a:t>se </a:t>
            </a:r>
            <a:r>
              <a:rPr lang="en-US" sz="2800" i="1" dirty="0"/>
              <a:t>to</a:t>
            </a:r>
            <a:r>
              <a:rPr lang="en-US" sz="2800" dirty="0"/>
              <a:t>-infinitives and bare infinitives after some verbs.</a:t>
            </a: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930162" y="1200780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14686" y="2212950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14163" y="3591254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80309" y="1100974"/>
            <a:ext cx="5877123" cy="6065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Game: Board race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80309" y="1782401"/>
            <a:ext cx="5877123" cy="16079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1: Listen and repeat. Pay attention to the stressed syllable in each </a:t>
            </a:r>
            <a:r>
              <a:rPr lang="en-US" dirty="0" smtClean="0">
                <a:solidFill>
                  <a:srgbClr val="006673"/>
                </a:solidFill>
              </a:rPr>
              <a:t>word.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2: Listen and mark the stressed syllables in the words in </a:t>
            </a:r>
            <a:r>
              <a:rPr lang="en-US" dirty="0" smtClean="0">
                <a:solidFill>
                  <a:srgbClr val="006673"/>
                </a:solidFill>
              </a:rPr>
              <a:t>bold.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3: Write down words with the same stress pattern.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80028" y="3463159"/>
            <a:ext cx="5877404" cy="10947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the words with their </a:t>
            </a:r>
            <a:r>
              <a:rPr lang="en-US" dirty="0" smtClean="0">
                <a:solidFill>
                  <a:srgbClr val="006673"/>
                </a:solidFill>
              </a:rPr>
              <a:t>meanings.</a:t>
            </a:r>
            <a:endParaRPr lang="en-US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</a:t>
            </a:r>
            <a:r>
              <a:rPr lang="en-US" dirty="0" smtClean="0">
                <a:solidFill>
                  <a:srgbClr val="006673"/>
                </a:solidFill>
              </a:rPr>
              <a:t>sentences.</a:t>
            </a:r>
            <a:endParaRPr lang="en-US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2850258" y="1613097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1992158" y="2615252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964896" y="3946357"/>
            <a:ext cx="664399" cy="111280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537795" y="5059162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80028" y="6048312"/>
            <a:ext cx="5877404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2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80028" y="4630752"/>
            <a:ext cx="5877404" cy="13058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Make </a:t>
            </a:r>
            <a:r>
              <a:rPr lang="en-US" dirty="0">
                <a:solidFill>
                  <a:srgbClr val="006673"/>
                </a:solidFill>
              </a:rPr>
              <a:t>compound sentences using the correct </a:t>
            </a:r>
            <a:r>
              <a:rPr lang="en-US" dirty="0" smtClean="0">
                <a:solidFill>
                  <a:srgbClr val="006673"/>
                </a:solidFill>
              </a:rPr>
              <a:t>conjunctions.</a:t>
            </a:r>
            <a:endParaRPr lang="en-US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Complete </a:t>
            </a:r>
            <a:r>
              <a:rPr lang="en-US" dirty="0">
                <a:solidFill>
                  <a:srgbClr val="006673"/>
                </a:solidFill>
              </a:rPr>
              <a:t>the following sentences, using the </a:t>
            </a:r>
            <a:r>
              <a:rPr lang="en-US" i="1" dirty="0">
                <a:solidFill>
                  <a:srgbClr val="006673"/>
                </a:solidFill>
              </a:rPr>
              <a:t>to-</a:t>
            </a:r>
            <a:r>
              <a:rPr lang="en-US" dirty="0">
                <a:solidFill>
                  <a:srgbClr val="006673"/>
                </a:solidFill>
              </a:rPr>
              <a:t>infinitive or bare infinitive of the </a:t>
            </a:r>
            <a:r>
              <a:rPr lang="en-US" dirty="0" smtClean="0">
                <a:solidFill>
                  <a:srgbClr val="006673"/>
                </a:solidFill>
              </a:rPr>
              <a:t>verbs.</a:t>
            </a:r>
            <a:endParaRPr lang="en-US" dirty="0">
              <a:solidFill>
                <a:srgbClr val="006673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81896" y="593656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5" name="Curved Connector 34"/>
          <p:cNvCxnSpPr>
            <a:endCxn id="34" idx="0"/>
          </p:cNvCxnSpPr>
          <p:nvPr/>
        </p:nvCxnSpPr>
        <p:spPr>
          <a:xfrm rot="10800000" flipV="1">
            <a:off x="1873397" y="5416771"/>
            <a:ext cx="664399" cy="51979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570242" y="1200780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100974"/>
            <a:ext cx="4516753" cy="6065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Game: Board race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2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18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657192" y="1024842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5788C"/>
                </a:solidFill>
              </a:rPr>
              <a:t>Game: Board race</a:t>
            </a:r>
            <a:endParaRPr lang="en-US" sz="4000" b="1" dirty="0">
              <a:solidFill>
                <a:srgbClr val="05788C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2693" y="2085680"/>
            <a:ext cx="1000934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RULES: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4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Find </a:t>
            </a:r>
            <a:r>
              <a:rPr lang="en-US" sz="2400" dirty="0"/>
              <a:t>the words </a:t>
            </a:r>
            <a:r>
              <a:rPr lang="en-US" sz="2400" dirty="0" smtClean="0"/>
              <a:t>related </a:t>
            </a:r>
            <a:r>
              <a:rPr lang="en-US" sz="2400" dirty="0"/>
              <a:t>to the </a:t>
            </a:r>
            <a:r>
              <a:rPr lang="en-US" sz="2400" dirty="0" smtClean="0"/>
              <a:t>topic </a:t>
            </a:r>
            <a:r>
              <a:rPr lang="en-US" sz="2400" i="1" dirty="0" smtClean="0"/>
              <a:t>Music</a:t>
            </a:r>
            <a:r>
              <a:rPr lang="en-US" sz="24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Each word has a letter </a:t>
            </a:r>
            <a:r>
              <a:rPr lang="en-US" sz="2400" dirty="0"/>
              <a:t>in the topic word</a:t>
            </a:r>
            <a:r>
              <a:rPr lang="en-US" sz="2400" dirty="0" smtClean="0"/>
              <a:t>.</a:t>
            </a:r>
          </a:p>
          <a:p>
            <a:pPr marL="457200"/>
            <a:r>
              <a:rPr lang="en-US" sz="2400" dirty="0"/>
              <a:t>+</a:t>
            </a:r>
            <a:r>
              <a:rPr lang="en-US" sz="2400" dirty="0" smtClean="0"/>
              <a:t> </a:t>
            </a:r>
            <a:r>
              <a:rPr lang="en-US" sz="2400" dirty="0"/>
              <a:t>If the word begins with a letter in the topic </a:t>
            </a:r>
            <a:r>
              <a:rPr lang="en-US" sz="2400" dirty="0" smtClean="0"/>
              <a:t>word: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1 point</a:t>
            </a:r>
          </a:p>
          <a:p>
            <a:pPr marL="457200"/>
            <a:r>
              <a:rPr lang="en-US" sz="2400" dirty="0" smtClean="0"/>
              <a:t>+ If </a:t>
            </a:r>
            <a:r>
              <a:rPr lang="en-US" sz="2400" dirty="0"/>
              <a:t>the letter of the topic word appears in the middle </a:t>
            </a:r>
            <a:r>
              <a:rPr lang="en-US" sz="2400" dirty="0" smtClean="0"/>
              <a:t>position: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2 points</a:t>
            </a:r>
          </a:p>
          <a:p>
            <a:pPr marL="457200"/>
            <a:r>
              <a:rPr lang="en-US" sz="2400" dirty="0" smtClean="0"/>
              <a:t>+ If </a:t>
            </a:r>
            <a:r>
              <a:rPr lang="en-US" sz="2400" dirty="0"/>
              <a:t>the letter of the topic word is at the end of the </a:t>
            </a:r>
            <a:r>
              <a:rPr lang="en-US" sz="2400" dirty="0" smtClean="0"/>
              <a:t>word: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3 points</a:t>
            </a:r>
          </a:p>
        </p:txBody>
      </p:sp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968088" y="1075280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73"/>
                </a:solidFill>
              </a:rPr>
              <a:t>Game: Board race</a:t>
            </a:r>
            <a:endParaRPr lang="en-US" sz="4000" b="1" dirty="0">
              <a:solidFill>
                <a:srgbClr val="00667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3705" y="2002866"/>
            <a:ext cx="9562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E.g. If </a:t>
            </a:r>
            <a:r>
              <a:rPr lang="en-US" sz="2400" dirty="0"/>
              <a:t>the topic word is FILMS and with the words found in the table below, a team gets 9 points in total.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637798"/>
              </p:ext>
            </p:extLst>
          </p:nvPr>
        </p:nvGraphicFramePr>
        <p:xfrm>
          <a:off x="1737023" y="3004301"/>
          <a:ext cx="7498418" cy="3050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1287">
                  <a:extLst>
                    <a:ext uri="{9D8B030D-6E8A-4147-A177-3AD203B41FA5}">
                      <a16:colId xmlns:a16="http://schemas.microsoft.com/office/drawing/2014/main" val="920865495"/>
                    </a:ext>
                  </a:extLst>
                </a:gridCol>
                <a:gridCol w="541287">
                  <a:extLst>
                    <a:ext uri="{9D8B030D-6E8A-4147-A177-3AD203B41FA5}">
                      <a16:colId xmlns:a16="http://schemas.microsoft.com/office/drawing/2014/main" val="1308073740"/>
                    </a:ext>
                  </a:extLst>
                </a:gridCol>
                <a:gridCol w="573127">
                  <a:extLst>
                    <a:ext uri="{9D8B030D-6E8A-4147-A177-3AD203B41FA5}">
                      <a16:colId xmlns:a16="http://schemas.microsoft.com/office/drawing/2014/main" val="2411614609"/>
                    </a:ext>
                  </a:extLst>
                </a:gridCol>
                <a:gridCol w="557207">
                  <a:extLst>
                    <a:ext uri="{9D8B030D-6E8A-4147-A177-3AD203B41FA5}">
                      <a16:colId xmlns:a16="http://schemas.microsoft.com/office/drawing/2014/main" val="1300044194"/>
                    </a:ext>
                  </a:extLst>
                </a:gridCol>
                <a:gridCol w="604968">
                  <a:extLst>
                    <a:ext uri="{9D8B030D-6E8A-4147-A177-3AD203B41FA5}">
                      <a16:colId xmlns:a16="http://schemas.microsoft.com/office/drawing/2014/main" val="2285429098"/>
                    </a:ext>
                  </a:extLst>
                </a:gridCol>
                <a:gridCol w="557207">
                  <a:extLst>
                    <a:ext uri="{9D8B030D-6E8A-4147-A177-3AD203B41FA5}">
                      <a16:colId xmlns:a16="http://schemas.microsoft.com/office/drawing/2014/main" val="2629785241"/>
                    </a:ext>
                  </a:extLst>
                </a:gridCol>
                <a:gridCol w="541287">
                  <a:extLst>
                    <a:ext uri="{9D8B030D-6E8A-4147-A177-3AD203B41FA5}">
                      <a16:colId xmlns:a16="http://schemas.microsoft.com/office/drawing/2014/main" val="115159058"/>
                    </a:ext>
                  </a:extLst>
                </a:gridCol>
                <a:gridCol w="541287">
                  <a:extLst>
                    <a:ext uri="{9D8B030D-6E8A-4147-A177-3AD203B41FA5}">
                      <a16:colId xmlns:a16="http://schemas.microsoft.com/office/drawing/2014/main" val="2616624430"/>
                    </a:ext>
                  </a:extLst>
                </a:gridCol>
                <a:gridCol w="589048">
                  <a:extLst>
                    <a:ext uri="{9D8B030D-6E8A-4147-A177-3AD203B41FA5}">
                      <a16:colId xmlns:a16="http://schemas.microsoft.com/office/drawing/2014/main" val="2914710684"/>
                    </a:ext>
                  </a:extLst>
                </a:gridCol>
                <a:gridCol w="589048">
                  <a:extLst>
                    <a:ext uri="{9D8B030D-6E8A-4147-A177-3AD203B41FA5}">
                      <a16:colId xmlns:a16="http://schemas.microsoft.com/office/drawing/2014/main" val="1468678245"/>
                    </a:ext>
                  </a:extLst>
                </a:gridCol>
                <a:gridCol w="589048">
                  <a:extLst>
                    <a:ext uri="{9D8B030D-6E8A-4147-A177-3AD203B41FA5}">
                      <a16:colId xmlns:a16="http://schemas.microsoft.com/office/drawing/2014/main" val="355521463"/>
                    </a:ext>
                  </a:extLst>
                </a:gridCol>
                <a:gridCol w="1273617">
                  <a:extLst>
                    <a:ext uri="{9D8B030D-6E8A-4147-A177-3AD203B41FA5}">
                      <a16:colId xmlns:a16="http://schemas.microsoft.com/office/drawing/2014/main" val="3465168410"/>
                    </a:ext>
                  </a:extLst>
                </a:gridCol>
              </a:tblGrid>
              <a:tr h="508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F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(1 point)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717530"/>
                  </a:ext>
                </a:extLst>
              </a:tr>
              <a:tr h="508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I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(2 points)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650169"/>
                  </a:ext>
                </a:extLst>
              </a:tr>
              <a:tr h="508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L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(1 point)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126520"/>
                  </a:ext>
                </a:extLst>
              </a:tr>
              <a:tr h="508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(2 points)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017196"/>
                  </a:ext>
                </a:extLst>
              </a:tr>
              <a:tr h="508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S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(3 points)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556240"/>
                  </a:ext>
                </a:extLst>
              </a:tr>
              <a:tr h="508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chemeClr val="tx1"/>
                          </a:solidFill>
                          <a:effectLst/>
                        </a:rPr>
                        <a:t>9 points</a:t>
                      </a:r>
                      <a:endParaRPr lang="en-US" sz="2000" b="1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333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60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930162" y="1200780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14686" y="2212950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80309" y="1100974"/>
            <a:ext cx="5877123" cy="6065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Game: Board race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80309" y="1782401"/>
            <a:ext cx="5877123" cy="16079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1: Listen and repeat. Pay attention to the stressed syllable in each </a:t>
            </a:r>
            <a:r>
              <a:rPr lang="en-US" dirty="0" smtClean="0">
                <a:solidFill>
                  <a:srgbClr val="006673"/>
                </a:solidFill>
              </a:rPr>
              <a:t>word.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2: Listen and mark the stressed syllables in the words in </a:t>
            </a:r>
            <a:r>
              <a:rPr lang="en-US" dirty="0" smtClean="0">
                <a:solidFill>
                  <a:srgbClr val="006673"/>
                </a:solidFill>
              </a:rPr>
              <a:t>bold.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3: Write down words with the same stress pattern.</a:t>
            </a:r>
          </a:p>
        </p:txBody>
      </p:sp>
      <p:cxnSp>
        <p:nvCxnSpPr>
          <p:cNvPr id="28" name="Curved Connector 27"/>
          <p:cNvCxnSpPr/>
          <p:nvPr/>
        </p:nvCxnSpPr>
        <p:spPr>
          <a:xfrm>
            <a:off x="2850258" y="1613097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2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37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55408" y="128762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1800" y="118498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33144" y="1117533"/>
            <a:ext cx="99882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and repeat. Pay attention </a:t>
            </a:r>
            <a:r>
              <a:rPr lang="en-US" sz="2800" b="1" dirty="0" smtClean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lang="en-US" sz="28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stressed syllable in each word</a:t>
            </a:r>
            <a:r>
              <a:rPr lang="en-US" sz="2800" b="1" dirty="0" smtClean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6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102963"/>
              </p:ext>
            </p:extLst>
          </p:nvPr>
        </p:nvGraphicFramePr>
        <p:xfrm>
          <a:off x="1819653" y="2939366"/>
          <a:ext cx="8110730" cy="26142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55365">
                  <a:extLst>
                    <a:ext uri="{9D8B030D-6E8A-4147-A177-3AD203B41FA5}">
                      <a16:colId xmlns:a16="http://schemas.microsoft.com/office/drawing/2014/main" val="2842011971"/>
                    </a:ext>
                  </a:extLst>
                </a:gridCol>
                <a:gridCol w="4055365">
                  <a:extLst>
                    <a:ext uri="{9D8B030D-6E8A-4147-A177-3AD203B41FA5}">
                      <a16:colId xmlns:a16="http://schemas.microsoft.com/office/drawing/2014/main" val="18143115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Stress on the first </a:t>
                      </a:r>
                      <a:r>
                        <a:rPr lang="vi-VN" sz="24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syllable</a:t>
                      </a:r>
                      <a:endParaRPr lang="en-US" sz="2400" b="1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85920" algn="r"/>
                        </a:tabLst>
                      </a:pPr>
                      <a:r>
                        <a:rPr lang="vi-VN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Stress on the second </a:t>
                      </a:r>
                      <a:r>
                        <a:rPr lang="vi-VN" sz="24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syllable</a:t>
                      </a:r>
                      <a:endParaRPr lang="en-US" sz="2400" b="1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185920" algn="r"/>
                        </a:tabLst>
                      </a:pP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687081"/>
                  </a:ext>
                </a:extLst>
              </a:tr>
              <a:tr h="16947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singer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programme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common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careful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relax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perform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attract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decide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260817"/>
                  </a:ext>
                </a:extLst>
              </a:tr>
            </a:tbl>
          </a:graphicData>
        </a:graphic>
      </p:graphicFrame>
      <p:pic>
        <p:nvPicPr>
          <p:cNvPr id="4" name="0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05528" y="1624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9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2317</TotalTime>
  <Words>1716</Words>
  <PresentationFormat>Widescreen</PresentationFormat>
  <Paragraphs>349</Paragraphs>
  <Slides>24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Adobe Gothic Std B</vt:lpstr>
      <vt:lpstr>Arial</vt:lpstr>
      <vt:lpstr>Bookman Old Style</vt:lpstr>
      <vt:lpstr>Calibri</vt:lpstr>
      <vt:lpstr>Calibri Light</vt:lpstr>
      <vt:lpstr>Courier New</vt:lpstr>
      <vt:lpstr>Myriad Pro</vt:lpstr>
      <vt:lpstr>Tahoma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2022-04-28T03:46:22Z</dcterms:modified>
</cp:coreProperties>
</file>