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96" r:id="rId3"/>
    <p:sldId id="298" r:id="rId4"/>
    <p:sldId id="257" r:id="rId5"/>
    <p:sldId id="309" r:id="rId6"/>
    <p:sldId id="303" r:id="rId7"/>
    <p:sldId id="310" r:id="rId8"/>
    <p:sldId id="305" r:id="rId9"/>
    <p:sldId id="311" r:id="rId10"/>
    <p:sldId id="308" r:id="rId11"/>
    <p:sldId id="295"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EFEFE"/>
    <a:srgbClr val="006699"/>
    <a:srgbClr val="00FFFF"/>
    <a:srgbClr val="993300"/>
    <a:srgbClr val="B86873"/>
    <a:srgbClr val="00FF00"/>
    <a:srgbClr val="FF9900"/>
    <a:srgbClr val="CC66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3" d="100"/>
          <a:sy n="113" d="100"/>
        </p:scale>
        <p:origin x="155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A1C190EF-1A40-4E1A-9970-B088BCDDC808}" type="datetimeFigureOut">
              <a:rPr lang="es-ES" smtClean="0"/>
              <a:t>02/10/2023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57789238"/>
      </p:ext>
    </p:extLst>
  </p:cSld>
  <p:clrMapOvr>
    <a:masterClrMapping/>
  </p:clrMapOvr>
  <p:transition spd="slow">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A1C190EF-1A40-4E1A-9970-B088BCDDC808}" type="datetimeFigureOut">
              <a:rPr lang="es-ES" smtClean="0"/>
              <a:t>02/10/2023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3188781362"/>
      </p:ext>
    </p:extLst>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A1C190EF-1A40-4E1A-9970-B088BCDDC808}" type="datetimeFigureOut">
              <a:rPr lang="es-ES" smtClean="0"/>
              <a:t>02/10/2023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1088542216"/>
      </p:ext>
    </p:extLst>
  </p:cSld>
  <p:clrMapOvr>
    <a:masterClrMapping/>
  </p:clrMapOvr>
  <p:transition spd="slow">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EBDBC040-F5FE-47F2-9DCB-B7B158FEA2F9}" type="datetimeFigureOut">
              <a:rPr lang="es-ES" smtClean="0">
                <a:solidFill>
                  <a:prstClr val="black">
                    <a:tint val="75000"/>
                  </a:prstClr>
                </a:solidFill>
              </a:rPr>
              <a:pPr/>
              <a:t>02/10/2023</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26097483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EBDBC040-F5FE-47F2-9DCB-B7B158FEA2F9}" type="datetimeFigureOut">
              <a:rPr lang="es-ES" smtClean="0">
                <a:solidFill>
                  <a:prstClr val="black">
                    <a:tint val="75000"/>
                  </a:prstClr>
                </a:solidFill>
              </a:rPr>
              <a:pPr/>
              <a:t>02/10/2023</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8927582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EBDBC040-F5FE-47F2-9DCB-B7B158FEA2F9}" type="datetimeFigureOut">
              <a:rPr lang="es-ES" smtClean="0">
                <a:solidFill>
                  <a:prstClr val="black">
                    <a:tint val="75000"/>
                  </a:prstClr>
                </a:solidFill>
              </a:rPr>
              <a:pPr/>
              <a:t>02/10/2023</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22349840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EBDBC040-F5FE-47F2-9DCB-B7B158FEA2F9}" type="datetimeFigureOut">
              <a:rPr lang="es-ES" smtClean="0">
                <a:solidFill>
                  <a:prstClr val="black">
                    <a:tint val="75000"/>
                  </a:prstClr>
                </a:solidFill>
              </a:rPr>
              <a:pPr/>
              <a:t>02/10/2023</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3451410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EBDBC040-F5FE-47F2-9DCB-B7B158FEA2F9}" type="datetimeFigureOut">
              <a:rPr lang="es-ES" smtClean="0">
                <a:solidFill>
                  <a:prstClr val="black">
                    <a:tint val="75000"/>
                  </a:prstClr>
                </a:solidFill>
              </a:rPr>
              <a:pPr/>
              <a:t>02/10/2023</a:t>
            </a:fld>
            <a:endParaRPr lang="es-ES">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ES">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35631927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EBDBC040-F5FE-47F2-9DCB-B7B158FEA2F9}" type="datetimeFigureOut">
              <a:rPr lang="es-ES" smtClean="0">
                <a:solidFill>
                  <a:prstClr val="black">
                    <a:tint val="75000"/>
                  </a:prstClr>
                </a:solidFill>
              </a:rPr>
              <a:pPr/>
              <a:t>02/10/2023</a:t>
            </a:fld>
            <a:endParaRPr lang="es-ES">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ES">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31250675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BDBC040-F5FE-47F2-9DCB-B7B158FEA2F9}" type="datetimeFigureOut">
              <a:rPr lang="es-ES" smtClean="0">
                <a:solidFill>
                  <a:prstClr val="black">
                    <a:tint val="75000"/>
                  </a:prstClr>
                </a:solidFill>
              </a:rPr>
              <a:pPr/>
              <a:t>02/10/2023</a:t>
            </a:fld>
            <a:endParaRPr lang="es-ES">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7200708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BDBC040-F5FE-47F2-9DCB-B7B158FEA2F9}" type="datetimeFigureOut">
              <a:rPr lang="es-ES" smtClean="0">
                <a:solidFill>
                  <a:prstClr val="black">
                    <a:tint val="75000"/>
                  </a:prstClr>
                </a:solidFill>
              </a:rPr>
              <a:pPr/>
              <a:t>02/10/2023</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3444948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A1C190EF-1A40-4E1A-9970-B088BCDDC808}" type="datetimeFigureOut">
              <a:rPr lang="es-ES" smtClean="0"/>
              <a:t>02/10/2023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2667164737"/>
      </p:ext>
    </p:extLst>
  </p:cSld>
  <p:clrMapOvr>
    <a:masterClrMapping/>
  </p:clrMapOvr>
  <p:transition spd="slow">
    <p:wipe di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BDBC040-F5FE-47F2-9DCB-B7B158FEA2F9}" type="datetimeFigureOut">
              <a:rPr lang="es-ES" smtClean="0">
                <a:solidFill>
                  <a:prstClr val="black">
                    <a:tint val="75000"/>
                  </a:prstClr>
                </a:solidFill>
              </a:rPr>
              <a:pPr/>
              <a:t>02/10/2023</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5430858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EBDBC040-F5FE-47F2-9DCB-B7B158FEA2F9}" type="datetimeFigureOut">
              <a:rPr lang="es-ES" smtClean="0">
                <a:solidFill>
                  <a:prstClr val="black">
                    <a:tint val="75000"/>
                  </a:prstClr>
                </a:solidFill>
              </a:rPr>
              <a:pPr/>
              <a:t>02/10/2023</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26889154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EBDBC040-F5FE-47F2-9DCB-B7B158FEA2F9}" type="datetimeFigureOut">
              <a:rPr lang="es-ES" smtClean="0">
                <a:solidFill>
                  <a:prstClr val="black">
                    <a:tint val="75000"/>
                  </a:prstClr>
                </a:solidFill>
              </a:rPr>
              <a:pPr/>
              <a:t>02/10/2023</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1600824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A1C190EF-1A40-4E1A-9970-B088BCDDC808}" type="datetimeFigureOut">
              <a:rPr lang="es-ES" smtClean="0"/>
              <a:t>02/10/2023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1744556151"/>
      </p:ext>
    </p:extLst>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A1C190EF-1A40-4E1A-9970-B088BCDDC808}" type="datetimeFigureOut">
              <a:rPr lang="es-ES" smtClean="0"/>
              <a:t>02/10/2023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1794740940"/>
      </p:ext>
    </p:extLst>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A1C190EF-1A40-4E1A-9970-B088BCDDC808}" type="datetimeFigureOut">
              <a:rPr lang="es-ES" smtClean="0"/>
              <a:t>02/10/2023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4054649979"/>
      </p:ext>
    </p:extLst>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A1C190EF-1A40-4E1A-9970-B088BCDDC808}" type="datetimeFigureOut">
              <a:rPr lang="es-ES" smtClean="0"/>
              <a:t>02/10/2023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1549321911"/>
      </p:ext>
    </p:extLst>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1C190EF-1A40-4E1A-9970-B088BCDDC808}" type="datetimeFigureOut">
              <a:rPr lang="es-ES" smtClean="0"/>
              <a:t>02/10/2023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3492387879"/>
      </p:ext>
    </p:extLst>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A1C190EF-1A40-4E1A-9970-B088BCDDC808}" type="datetimeFigureOut">
              <a:rPr lang="es-ES" smtClean="0"/>
              <a:t>02/10/2023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3654687904"/>
      </p:ext>
    </p:extLst>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A1C190EF-1A40-4E1A-9970-B088BCDDC808}" type="datetimeFigureOut">
              <a:rPr lang="es-ES" smtClean="0"/>
              <a:t>02/10/2023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2864430343"/>
      </p:ext>
    </p:extLst>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C190EF-1A40-4E1A-9970-B088BCDDC808}" type="datetimeFigureOut">
              <a:rPr lang="es-ES" smtClean="0"/>
              <a:t>02/10/2023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0730BD-F83E-4B68-A7BB-AA52AB5FB8EA}" type="slidenum">
              <a:rPr lang="es-ES" smtClean="0"/>
              <a:t>‹#›</a:t>
            </a:fld>
            <a:endParaRPr lang="es-ES"/>
          </a:p>
        </p:txBody>
      </p:sp>
    </p:spTree>
    <p:extLst>
      <p:ext uri="{BB962C8B-B14F-4D97-AF65-F5344CB8AC3E}">
        <p14:creationId xmlns:p14="http://schemas.microsoft.com/office/powerpoint/2010/main" val="632975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DBC040-F5FE-47F2-9DCB-B7B158FEA2F9}" type="datetimeFigureOut">
              <a:rPr lang="es-ES" smtClean="0">
                <a:solidFill>
                  <a:prstClr val="black">
                    <a:tint val="75000"/>
                  </a:prstClr>
                </a:solidFill>
              </a:rPr>
              <a:pPr/>
              <a:t>02/10/2023</a:t>
            </a:fld>
            <a:endParaRPr lang="es-ES">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19222961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330909"/>
            <a:ext cx="7272808" cy="3170099"/>
          </a:xfrm>
          <a:prstGeom prst="rect">
            <a:avLst/>
          </a:prstGeom>
        </p:spPr>
        <p:txBody>
          <a:bodyPr wrap="square">
            <a:spAutoFit/>
          </a:bodyPr>
          <a:lstStyle/>
          <a:p>
            <a:pPr algn="ctr">
              <a:spcAft>
                <a:spcPts val="0"/>
              </a:spcAft>
            </a:pPr>
            <a:r>
              <a:rPr lang="vi-VN"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Chuyên đề 3</a:t>
            </a:r>
            <a:endParaRPr lang="en-US" sz="4000" dirty="0">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en-US"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ĐỌC, VIẾT</a:t>
            </a:r>
            <a:r>
              <a:rPr lang="vi-VN"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VÀ </a:t>
            </a:r>
            <a:r>
              <a:rPr lang="en-US"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GIỚI THIỆU </a:t>
            </a:r>
            <a:r>
              <a:rPr lang="vi-VN"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VỀ MỘT TÁC GIẢ VĂN HỌC</a:t>
            </a:r>
            <a:endParaRPr lang="en-US" sz="4000" dirty="0">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en-US" sz="4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Môn</a:t>
            </a:r>
            <a:r>
              <a:rPr lang="en-US" sz="4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4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40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40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Lớp</a:t>
            </a:r>
            <a:r>
              <a:rPr lang="en-US" sz="40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40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11</a:t>
            </a:r>
            <a:endParaRPr lang="en-US" sz="4000" dirty="0">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en-US" sz="4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Thời</a:t>
            </a:r>
            <a:r>
              <a:rPr lang="en-US" sz="4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gian</a:t>
            </a:r>
            <a:r>
              <a:rPr lang="en-US" sz="4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thực</a:t>
            </a:r>
            <a:r>
              <a:rPr lang="en-US" sz="4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4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10 </a:t>
            </a:r>
            <a:r>
              <a:rPr lang="en-US" sz="4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tiết</a:t>
            </a:r>
            <a:endParaRPr lang="en-US" sz="40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7619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LINE Official Stickers - Chibi Maruko-nyan Animated Stickers Example with  GIF Animation"/>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908720"/>
            <a:ext cx="3910514" cy="359863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57E4A95-6DA4-BF2D-8B80-5AC2BBECF010}"/>
              </a:ext>
            </a:extLst>
          </p:cNvPr>
          <p:cNvSpPr txBox="1"/>
          <p:nvPr/>
        </p:nvSpPr>
        <p:spPr>
          <a:xfrm>
            <a:off x="2267744" y="4221088"/>
            <a:ext cx="7686600" cy="1477328"/>
          </a:xfrm>
          <a:prstGeom prst="rect">
            <a:avLst/>
          </a:prstGeom>
          <a:noFill/>
        </p:spPr>
        <p:txBody>
          <a:bodyPr wrap="square">
            <a:spAutoFit/>
          </a:bodyPr>
          <a:lstStyle/>
          <a:p>
            <a:r>
              <a:rPr lang="en-US"/>
              <a:t>Tài liệu được chia sẻ bởi Website VnTeach.Com</a:t>
            </a:r>
          </a:p>
          <a:p>
            <a:r>
              <a:rPr lang="en-US"/>
              <a:t>https://www.vnteach.com</a:t>
            </a:r>
          </a:p>
          <a:p>
            <a:r>
              <a:rPr lang="en-US"/>
              <a:t>Một sản phẩm của cộng đồng facebook Thư Viện VnTeach.Com</a:t>
            </a:r>
          </a:p>
          <a:p>
            <a:r>
              <a:rPr lang="en-US"/>
              <a:t>https://www.facebook.com/groups/vnteach/</a:t>
            </a:r>
          </a:p>
          <a:p>
            <a:r>
              <a:rPr lang="en-US"/>
              <a:t>https://www.facebook.com/groups/thuvienvnteach/</a:t>
            </a:r>
          </a:p>
        </p:txBody>
      </p:sp>
    </p:spTree>
    <p:extLst>
      <p:ext uri="{BB962C8B-B14F-4D97-AF65-F5344CB8AC3E}">
        <p14:creationId xmlns:p14="http://schemas.microsoft.com/office/powerpoint/2010/main" val="364252491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p:cTn id="7" dur="1000" fill="hold"/>
                                        <p:tgtEl>
                                          <p:spTgt spid="16386"/>
                                        </p:tgtEl>
                                        <p:attrNameLst>
                                          <p:attrName>ppt_w</p:attrName>
                                        </p:attrNameLst>
                                      </p:cBhvr>
                                      <p:tavLst>
                                        <p:tav tm="0">
                                          <p:val>
                                            <p:fltVal val="0"/>
                                          </p:val>
                                        </p:tav>
                                        <p:tav tm="100000">
                                          <p:val>
                                            <p:strVal val="#ppt_w"/>
                                          </p:val>
                                        </p:tav>
                                      </p:tavLst>
                                    </p:anim>
                                    <p:anim calcmode="lin" valueType="num">
                                      <p:cBhvr>
                                        <p:cTn id="8" dur="1000" fill="hold"/>
                                        <p:tgtEl>
                                          <p:spTgt spid="16386"/>
                                        </p:tgtEl>
                                        <p:attrNameLst>
                                          <p:attrName>ppt_h</p:attrName>
                                        </p:attrNameLst>
                                      </p:cBhvr>
                                      <p:tavLst>
                                        <p:tav tm="0">
                                          <p:val>
                                            <p:fltVal val="0"/>
                                          </p:val>
                                        </p:tav>
                                        <p:tav tm="100000">
                                          <p:val>
                                            <p:strVal val="#ppt_h"/>
                                          </p:val>
                                        </p:tav>
                                      </p:tavLst>
                                    </p:anim>
                                    <p:anim calcmode="lin" valueType="num">
                                      <p:cBhvr>
                                        <p:cTn id="9" dur="1000" fill="hold"/>
                                        <p:tgtEl>
                                          <p:spTgt spid="16386"/>
                                        </p:tgtEl>
                                        <p:attrNameLst>
                                          <p:attrName>style.rotation</p:attrName>
                                        </p:attrNameLst>
                                      </p:cBhvr>
                                      <p:tavLst>
                                        <p:tav tm="0">
                                          <p:val>
                                            <p:fltVal val="90"/>
                                          </p:val>
                                        </p:tav>
                                        <p:tav tm="100000">
                                          <p:val>
                                            <p:fltVal val="0"/>
                                          </p:val>
                                        </p:tav>
                                      </p:tavLst>
                                    </p:anim>
                                    <p:animEffect transition="in" filter="fade">
                                      <p:cBhvr>
                                        <p:cTn id="10" dur="10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1484784"/>
            <a:ext cx="6624736" cy="1077218"/>
          </a:xfrm>
          <a:prstGeom prst="rect">
            <a:avLst/>
          </a:prstGeom>
        </p:spPr>
        <p:txBody>
          <a:bodyPr wrap="square">
            <a:spAutoFit/>
          </a:bodyPr>
          <a:lstStyle/>
          <a:p>
            <a:pPr algn="ctr">
              <a:spcAft>
                <a:spcPts val="0"/>
              </a:spcAft>
            </a:pPr>
            <a:r>
              <a:rPr lang="en-US" sz="32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PHẦN </a:t>
            </a:r>
            <a:r>
              <a:rPr lang="vi-VN" sz="32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3</a:t>
            </a:r>
            <a:r>
              <a:rPr lang="en-US" sz="32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VIẾT </a:t>
            </a:r>
            <a:r>
              <a:rPr lang="vi-VN" sz="32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BÀI GIỚI THIỆU VỀ MỘT TÁC GIẢ VĂN HỌC</a:t>
            </a: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4956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047807"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1" name="Rounded Rectangle 50"/>
          <p:cNvSpPr/>
          <p:nvPr/>
        </p:nvSpPr>
        <p:spPr>
          <a:xfrm>
            <a:off x="2953564"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2" name="Rounded Rectangle 51"/>
          <p:cNvSpPr/>
          <p:nvPr/>
        </p:nvSpPr>
        <p:spPr>
          <a:xfrm>
            <a:off x="4859321"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3" name="Rounded Rectangle 52"/>
          <p:cNvSpPr/>
          <p:nvPr/>
        </p:nvSpPr>
        <p:spPr>
          <a:xfrm>
            <a:off x="6765077"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7" name="46 Rectángulo redondeado"/>
          <p:cNvSpPr/>
          <p:nvPr/>
        </p:nvSpPr>
        <p:spPr>
          <a:xfrm>
            <a:off x="107504" y="899054"/>
            <a:ext cx="7848871" cy="1065947"/>
          </a:xfrm>
          <a:prstGeom prst="roundRect">
            <a:avLst>
              <a:gd name="adj" fmla="val 8234"/>
            </a:avLst>
          </a:prstGeom>
          <a:solidFill>
            <a:schemeClr val="accent6">
              <a:lumMod val="75000"/>
              <a:alpha val="40000"/>
            </a:scheme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48" name="47 Rectángulo redondeado"/>
          <p:cNvSpPr/>
          <p:nvPr/>
        </p:nvSpPr>
        <p:spPr>
          <a:xfrm>
            <a:off x="854038" y="1021239"/>
            <a:ext cx="6327167" cy="792088"/>
          </a:xfrm>
          <a:prstGeom prst="roundRect">
            <a:avLst>
              <a:gd name="adj" fmla="val 8234"/>
            </a:avLst>
          </a:prstGeom>
          <a:solidFill>
            <a:schemeClr val="bg1">
              <a:alpha val="69000"/>
            </a:schemeClr>
          </a:solidFill>
          <a:ln>
            <a:solidFill>
              <a:schemeClr val="bg1">
                <a:lumMod val="85000"/>
              </a:schemeClr>
            </a:solid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22225">
                  <a:solidFill>
                    <a:schemeClr val="accent2"/>
                  </a:solidFill>
                  <a:prstDash val="solid"/>
                </a:ln>
                <a:solidFill>
                  <a:schemeClr val="accent2">
                    <a:lumMod val="40000"/>
                    <a:lumOff val="60000"/>
                  </a:schemeClr>
                </a:solidFill>
              </a:rPr>
              <a:t>CÁC TÁC GIẢ VĂN HỌC</a:t>
            </a:r>
            <a:endParaRPr lang="es-ES" sz="4000" b="1" dirty="0">
              <a:ln w="22225">
                <a:solidFill>
                  <a:schemeClr val="accent2"/>
                </a:solidFill>
                <a:prstDash val="solid"/>
              </a:ln>
              <a:solidFill>
                <a:schemeClr val="accent2">
                  <a:lumMod val="40000"/>
                  <a:lumOff val="60000"/>
                </a:schemeClr>
              </a:solidFill>
            </a:endParaRPr>
          </a:p>
        </p:txBody>
      </p:sp>
      <p:pic>
        <p:nvPicPr>
          <p:cNvPr id="4" name="Picture 3"/>
          <p:cNvPicPr>
            <a:picLocks noChangeAspect="1"/>
          </p:cNvPicPr>
          <p:nvPr/>
        </p:nvPicPr>
        <p:blipFill>
          <a:blip r:embed="rId2"/>
          <a:stretch>
            <a:fillRect/>
          </a:stretch>
        </p:blipFill>
        <p:spPr>
          <a:xfrm>
            <a:off x="1214759" y="2430587"/>
            <a:ext cx="1007430" cy="1574477"/>
          </a:xfrm>
          <a:prstGeom prst="rect">
            <a:avLst/>
          </a:prstGeom>
        </p:spPr>
      </p:pic>
      <p:pic>
        <p:nvPicPr>
          <p:cNvPr id="5" name="Picture 4"/>
          <p:cNvPicPr>
            <a:picLocks noChangeAspect="1"/>
          </p:cNvPicPr>
          <p:nvPr/>
        </p:nvPicPr>
        <p:blipFill>
          <a:blip r:embed="rId3"/>
          <a:stretch>
            <a:fillRect/>
          </a:stretch>
        </p:blipFill>
        <p:spPr>
          <a:xfrm>
            <a:off x="3059832" y="2430587"/>
            <a:ext cx="1080120" cy="1574477"/>
          </a:xfrm>
          <a:prstGeom prst="rect">
            <a:avLst/>
          </a:prstGeom>
        </p:spPr>
      </p:pic>
      <p:pic>
        <p:nvPicPr>
          <p:cNvPr id="6" name="Picture 5"/>
          <p:cNvPicPr>
            <a:picLocks noChangeAspect="1"/>
          </p:cNvPicPr>
          <p:nvPr/>
        </p:nvPicPr>
        <p:blipFill>
          <a:blip r:embed="rId4"/>
          <a:stretch>
            <a:fillRect/>
          </a:stretch>
        </p:blipFill>
        <p:spPr>
          <a:xfrm>
            <a:off x="4860032" y="2380264"/>
            <a:ext cx="1290552" cy="1624800"/>
          </a:xfrm>
          <a:prstGeom prst="rect">
            <a:avLst/>
          </a:prstGeom>
        </p:spPr>
      </p:pic>
      <p:pic>
        <p:nvPicPr>
          <p:cNvPr id="7" name="Picture 6"/>
          <p:cNvPicPr>
            <a:picLocks noChangeAspect="1"/>
          </p:cNvPicPr>
          <p:nvPr/>
        </p:nvPicPr>
        <p:blipFill>
          <a:blip r:embed="rId5"/>
          <a:stretch>
            <a:fillRect/>
          </a:stretch>
        </p:blipFill>
        <p:spPr>
          <a:xfrm>
            <a:off x="6804248" y="2420888"/>
            <a:ext cx="1252092" cy="1571844"/>
          </a:xfrm>
          <a:prstGeom prst="rect">
            <a:avLst/>
          </a:prstGeom>
        </p:spPr>
      </p:pic>
      <p:sp>
        <p:nvSpPr>
          <p:cNvPr id="12" name="Rectangle 11"/>
          <p:cNvSpPr/>
          <p:nvPr/>
        </p:nvSpPr>
        <p:spPr>
          <a:xfrm>
            <a:off x="883001" y="116632"/>
            <a:ext cx="5273175" cy="584775"/>
          </a:xfrm>
          <a:prstGeom prst="rect">
            <a:avLst/>
          </a:prstGeom>
        </p:spPr>
        <p:txBody>
          <a:bodyPr wrap="none">
            <a:spAutoFit/>
          </a:bodyPr>
          <a:lstStyle/>
          <a:p>
            <a:pPr algn="just">
              <a:spcAft>
                <a:spcPts val="0"/>
              </a:spcAft>
            </a:pPr>
            <a:r>
              <a:rPr lang="vi-VN" sz="32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HOẠT ĐỘNG KHỞI ĐỘNG</a:t>
            </a: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13" name="Rectangle 12"/>
          <p:cNvSpPr/>
          <p:nvPr/>
        </p:nvSpPr>
        <p:spPr>
          <a:xfrm>
            <a:off x="1043608" y="4244895"/>
            <a:ext cx="7776864" cy="1200329"/>
          </a:xfrm>
          <a:prstGeom prst="rect">
            <a:avLst/>
          </a:prstGeom>
        </p:spPr>
        <p:txBody>
          <a:bodyPr wrap="square">
            <a:spAutoFit/>
          </a:bodyPr>
          <a:lstStyle/>
          <a:p>
            <a:pPr algn="just">
              <a:spcAft>
                <a:spcPts val="0"/>
              </a:spcAft>
            </a:pPr>
            <a:r>
              <a:rPr lang="en-US" sz="2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a:t>
            </a:r>
            <a:r>
              <a:rPr lang="en-US" sz="24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viết</a:t>
            </a:r>
            <a:r>
              <a:rPr lang="en-US" sz="2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bài giới thiệu một tác giả văn học</a:t>
            </a:r>
            <a:r>
              <a:rPr lang="en-US" sz="2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chưa</a:t>
            </a:r>
            <a:r>
              <a:rPr lang="en-US" sz="2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en-US" sz="2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vi-VN" sz="2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Chia sẻ </a:t>
            </a:r>
            <a:r>
              <a:rPr lang="en-US" sz="24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khó</a:t>
            </a:r>
            <a:r>
              <a:rPr lang="en-US" sz="2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khăn</a:t>
            </a:r>
            <a:r>
              <a:rPr lang="en-US" sz="2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gặp</a:t>
            </a:r>
            <a:r>
              <a:rPr lang="en-US" sz="2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quá</a:t>
            </a:r>
            <a:r>
              <a:rPr lang="en-US" sz="2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viết.</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978062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par>
                                <p:cTn id="8" presetID="26"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80">
                                          <p:stCondLst>
                                            <p:cond delay="0"/>
                                          </p:stCondLst>
                                        </p:cTn>
                                        <p:tgtEl>
                                          <p:spTgt spid="5"/>
                                        </p:tgtEl>
                                      </p:cBhvr>
                                    </p:animEffect>
                                    <p:anim calcmode="lin" valueType="num">
                                      <p:cBhvr>
                                        <p:cTn id="11"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2"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3"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4"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5"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6" dur="26">
                                          <p:stCondLst>
                                            <p:cond delay="650"/>
                                          </p:stCondLst>
                                        </p:cTn>
                                        <p:tgtEl>
                                          <p:spTgt spid="5"/>
                                        </p:tgtEl>
                                      </p:cBhvr>
                                      <p:to x="100000" y="60000"/>
                                    </p:animScale>
                                    <p:animScale>
                                      <p:cBhvr>
                                        <p:cTn id="17" dur="166" decel="50000">
                                          <p:stCondLst>
                                            <p:cond delay="676"/>
                                          </p:stCondLst>
                                        </p:cTn>
                                        <p:tgtEl>
                                          <p:spTgt spid="5"/>
                                        </p:tgtEl>
                                      </p:cBhvr>
                                      <p:to x="100000" y="100000"/>
                                    </p:animScale>
                                    <p:animScale>
                                      <p:cBhvr>
                                        <p:cTn id="18" dur="26">
                                          <p:stCondLst>
                                            <p:cond delay="1312"/>
                                          </p:stCondLst>
                                        </p:cTn>
                                        <p:tgtEl>
                                          <p:spTgt spid="5"/>
                                        </p:tgtEl>
                                      </p:cBhvr>
                                      <p:to x="100000" y="80000"/>
                                    </p:animScale>
                                    <p:animScale>
                                      <p:cBhvr>
                                        <p:cTn id="19" dur="166" decel="50000">
                                          <p:stCondLst>
                                            <p:cond delay="1338"/>
                                          </p:stCondLst>
                                        </p:cTn>
                                        <p:tgtEl>
                                          <p:spTgt spid="5"/>
                                        </p:tgtEl>
                                      </p:cBhvr>
                                      <p:to x="100000" y="100000"/>
                                    </p:animScale>
                                    <p:animScale>
                                      <p:cBhvr>
                                        <p:cTn id="20" dur="26">
                                          <p:stCondLst>
                                            <p:cond delay="1642"/>
                                          </p:stCondLst>
                                        </p:cTn>
                                        <p:tgtEl>
                                          <p:spTgt spid="5"/>
                                        </p:tgtEl>
                                      </p:cBhvr>
                                      <p:to x="100000" y="90000"/>
                                    </p:animScale>
                                    <p:animScale>
                                      <p:cBhvr>
                                        <p:cTn id="21" dur="166" decel="50000">
                                          <p:stCondLst>
                                            <p:cond delay="1668"/>
                                          </p:stCondLst>
                                        </p:cTn>
                                        <p:tgtEl>
                                          <p:spTgt spid="5"/>
                                        </p:tgtEl>
                                      </p:cBhvr>
                                      <p:to x="100000" y="100000"/>
                                    </p:animScale>
                                    <p:animScale>
                                      <p:cBhvr>
                                        <p:cTn id="22" dur="26">
                                          <p:stCondLst>
                                            <p:cond delay="1808"/>
                                          </p:stCondLst>
                                        </p:cTn>
                                        <p:tgtEl>
                                          <p:spTgt spid="5"/>
                                        </p:tgtEl>
                                      </p:cBhvr>
                                      <p:to x="100000" y="95000"/>
                                    </p:animScale>
                                    <p:animScale>
                                      <p:cBhvr>
                                        <p:cTn id="23" dur="166" decel="50000">
                                          <p:stCondLst>
                                            <p:cond delay="1834"/>
                                          </p:stCondLst>
                                        </p:cTn>
                                        <p:tgtEl>
                                          <p:spTgt spid="5"/>
                                        </p:tgtEl>
                                      </p:cBhvr>
                                      <p:to x="100000" y="100000"/>
                                    </p:animScale>
                                  </p:childTnLst>
                                </p:cTn>
                              </p:par>
                              <p:par>
                                <p:cTn id="24" presetID="26" presetClass="entr" presetSubtype="0" fill="hold"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down)">
                                      <p:cBhvr>
                                        <p:cTn id="26" dur="580">
                                          <p:stCondLst>
                                            <p:cond delay="0"/>
                                          </p:stCondLst>
                                        </p:cTn>
                                        <p:tgtEl>
                                          <p:spTgt spid="6"/>
                                        </p:tgtEl>
                                      </p:cBhvr>
                                    </p:animEffect>
                                    <p:anim calcmode="lin" valueType="num">
                                      <p:cBhvr>
                                        <p:cTn id="27"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2" dur="26">
                                          <p:stCondLst>
                                            <p:cond delay="650"/>
                                          </p:stCondLst>
                                        </p:cTn>
                                        <p:tgtEl>
                                          <p:spTgt spid="6"/>
                                        </p:tgtEl>
                                      </p:cBhvr>
                                      <p:to x="100000" y="60000"/>
                                    </p:animScale>
                                    <p:animScale>
                                      <p:cBhvr>
                                        <p:cTn id="33" dur="166" decel="50000">
                                          <p:stCondLst>
                                            <p:cond delay="676"/>
                                          </p:stCondLst>
                                        </p:cTn>
                                        <p:tgtEl>
                                          <p:spTgt spid="6"/>
                                        </p:tgtEl>
                                      </p:cBhvr>
                                      <p:to x="100000" y="100000"/>
                                    </p:animScale>
                                    <p:animScale>
                                      <p:cBhvr>
                                        <p:cTn id="34" dur="26">
                                          <p:stCondLst>
                                            <p:cond delay="1312"/>
                                          </p:stCondLst>
                                        </p:cTn>
                                        <p:tgtEl>
                                          <p:spTgt spid="6"/>
                                        </p:tgtEl>
                                      </p:cBhvr>
                                      <p:to x="100000" y="80000"/>
                                    </p:animScale>
                                    <p:animScale>
                                      <p:cBhvr>
                                        <p:cTn id="35" dur="166" decel="50000">
                                          <p:stCondLst>
                                            <p:cond delay="1338"/>
                                          </p:stCondLst>
                                        </p:cTn>
                                        <p:tgtEl>
                                          <p:spTgt spid="6"/>
                                        </p:tgtEl>
                                      </p:cBhvr>
                                      <p:to x="100000" y="100000"/>
                                    </p:animScale>
                                    <p:animScale>
                                      <p:cBhvr>
                                        <p:cTn id="36" dur="26">
                                          <p:stCondLst>
                                            <p:cond delay="1642"/>
                                          </p:stCondLst>
                                        </p:cTn>
                                        <p:tgtEl>
                                          <p:spTgt spid="6"/>
                                        </p:tgtEl>
                                      </p:cBhvr>
                                      <p:to x="100000" y="90000"/>
                                    </p:animScale>
                                    <p:animScale>
                                      <p:cBhvr>
                                        <p:cTn id="37" dur="166" decel="50000">
                                          <p:stCondLst>
                                            <p:cond delay="1668"/>
                                          </p:stCondLst>
                                        </p:cTn>
                                        <p:tgtEl>
                                          <p:spTgt spid="6"/>
                                        </p:tgtEl>
                                      </p:cBhvr>
                                      <p:to x="100000" y="100000"/>
                                    </p:animScale>
                                    <p:animScale>
                                      <p:cBhvr>
                                        <p:cTn id="38" dur="26">
                                          <p:stCondLst>
                                            <p:cond delay="1808"/>
                                          </p:stCondLst>
                                        </p:cTn>
                                        <p:tgtEl>
                                          <p:spTgt spid="6"/>
                                        </p:tgtEl>
                                      </p:cBhvr>
                                      <p:to x="100000" y="95000"/>
                                    </p:animScale>
                                    <p:animScale>
                                      <p:cBhvr>
                                        <p:cTn id="39" dur="166" decel="50000">
                                          <p:stCondLst>
                                            <p:cond delay="1834"/>
                                          </p:stCondLst>
                                        </p:cTn>
                                        <p:tgtEl>
                                          <p:spTgt spid="6"/>
                                        </p:tgtEl>
                                      </p:cBhvr>
                                      <p:to x="100000" y="100000"/>
                                    </p:animScale>
                                  </p:childTnLst>
                                </p:cTn>
                              </p:par>
                              <p:par>
                                <p:cTn id="40" presetID="26" presetClass="entr" presetSubtype="0" fill="hold" nodeType="with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wipe(down)">
                                      <p:cBhvr>
                                        <p:cTn id="42" dur="580">
                                          <p:stCondLst>
                                            <p:cond delay="0"/>
                                          </p:stCondLst>
                                        </p:cTn>
                                        <p:tgtEl>
                                          <p:spTgt spid="7"/>
                                        </p:tgtEl>
                                      </p:cBhvr>
                                    </p:animEffect>
                                    <p:anim calcmode="lin" valueType="num">
                                      <p:cBhvr>
                                        <p:cTn id="43"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48" dur="26">
                                          <p:stCondLst>
                                            <p:cond delay="650"/>
                                          </p:stCondLst>
                                        </p:cTn>
                                        <p:tgtEl>
                                          <p:spTgt spid="7"/>
                                        </p:tgtEl>
                                      </p:cBhvr>
                                      <p:to x="100000" y="60000"/>
                                    </p:animScale>
                                    <p:animScale>
                                      <p:cBhvr>
                                        <p:cTn id="49" dur="166" decel="50000">
                                          <p:stCondLst>
                                            <p:cond delay="676"/>
                                          </p:stCondLst>
                                        </p:cTn>
                                        <p:tgtEl>
                                          <p:spTgt spid="7"/>
                                        </p:tgtEl>
                                      </p:cBhvr>
                                      <p:to x="100000" y="100000"/>
                                    </p:animScale>
                                    <p:animScale>
                                      <p:cBhvr>
                                        <p:cTn id="50" dur="26">
                                          <p:stCondLst>
                                            <p:cond delay="1312"/>
                                          </p:stCondLst>
                                        </p:cTn>
                                        <p:tgtEl>
                                          <p:spTgt spid="7"/>
                                        </p:tgtEl>
                                      </p:cBhvr>
                                      <p:to x="100000" y="80000"/>
                                    </p:animScale>
                                    <p:animScale>
                                      <p:cBhvr>
                                        <p:cTn id="51" dur="166" decel="50000">
                                          <p:stCondLst>
                                            <p:cond delay="1338"/>
                                          </p:stCondLst>
                                        </p:cTn>
                                        <p:tgtEl>
                                          <p:spTgt spid="7"/>
                                        </p:tgtEl>
                                      </p:cBhvr>
                                      <p:to x="100000" y="100000"/>
                                    </p:animScale>
                                    <p:animScale>
                                      <p:cBhvr>
                                        <p:cTn id="52" dur="26">
                                          <p:stCondLst>
                                            <p:cond delay="1642"/>
                                          </p:stCondLst>
                                        </p:cTn>
                                        <p:tgtEl>
                                          <p:spTgt spid="7"/>
                                        </p:tgtEl>
                                      </p:cBhvr>
                                      <p:to x="100000" y="90000"/>
                                    </p:animScale>
                                    <p:animScale>
                                      <p:cBhvr>
                                        <p:cTn id="53" dur="166" decel="50000">
                                          <p:stCondLst>
                                            <p:cond delay="1668"/>
                                          </p:stCondLst>
                                        </p:cTn>
                                        <p:tgtEl>
                                          <p:spTgt spid="7"/>
                                        </p:tgtEl>
                                      </p:cBhvr>
                                      <p:to x="100000" y="100000"/>
                                    </p:animScale>
                                    <p:animScale>
                                      <p:cBhvr>
                                        <p:cTn id="54" dur="26">
                                          <p:stCondLst>
                                            <p:cond delay="1808"/>
                                          </p:stCondLst>
                                        </p:cTn>
                                        <p:tgtEl>
                                          <p:spTgt spid="7"/>
                                        </p:tgtEl>
                                      </p:cBhvr>
                                      <p:to x="100000" y="95000"/>
                                    </p:animScale>
                                    <p:animScale>
                                      <p:cBhvr>
                                        <p:cTn id="55" dur="166" decel="50000">
                                          <p:stCondLst>
                                            <p:cond delay="1834"/>
                                          </p:stCondLst>
                                        </p:cTn>
                                        <p:tgtEl>
                                          <p:spTgt spid="7"/>
                                        </p:tgtEl>
                                      </p:cBhvr>
                                      <p:to x="100000" y="100000"/>
                                    </p:animScale>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1" fill="hold">
                                          <p:stCondLst>
                                            <p:cond delay="0"/>
                                          </p:stCondLst>
                                        </p:cTn>
                                        <p:tgtEl>
                                          <p:spTgt spid="12">
                                            <p:txEl>
                                              <p:pRg st="0" end="0"/>
                                            </p:txEl>
                                          </p:spTgt>
                                        </p:tgtEl>
                                        <p:attrNameLst>
                                          <p:attrName>style.visibility</p:attrName>
                                        </p:attrNameLst>
                                      </p:cBhvr>
                                      <p:to>
                                        <p:strVal val="visible"/>
                                      </p:to>
                                    </p:set>
                                    <p:animEffect transition="in" filter="fade">
                                      <p:cBhvr>
                                        <p:cTn id="60" dur="1000"/>
                                        <p:tgtEl>
                                          <p:spTgt spid="12">
                                            <p:txEl>
                                              <p:pRg st="0" end="0"/>
                                            </p:txEl>
                                          </p:spTgt>
                                        </p:tgtEl>
                                      </p:cBhvr>
                                    </p:animEffect>
                                    <p:anim calcmode="lin" valueType="num">
                                      <p:cBhvr>
                                        <p:cTn id="61"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62" dur="1000" fill="hold"/>
                                        <p:tgtEl>
                                          <p:spTgt spid="12">
                                            <p:txEl>
                                              <p:pRg st="0" end="0"/>
                                            </p:txEl>
                                          </p:spTgt>
                                        </p:tgtEl>
                                        <p:attrNameLst>
                                          <p:attrName>ppt_y</p:attrName>
                                        </p:attrNameLst>
                                      </p:cBhvr>
                                      <p:tavLst>
                                        <p:tav tm="0">
                                          <p:val>
                                            <p:strVal val="#ppt_y+.1"/>
                                          </p:val>
                                        </p:tav>
                                        <p:tav tm="100000">
                                          <p:val>
                                            <p:strVal val="#ppt_y"/>
                                          </p:val>
                                        </p:tav>
                                      </p:tavLst>
                                    </p:anim>
                                  </p:childTnLst>
                                </p:cTn>
                              </p:par>
                              <p:par>
                                <p:cTn id="63" presetID="21" presetClass="entr" presetSubtype="1" fill="hold" grpId="0" nodeType="withEffect">
                                  <p:stCondLst>
                                    <p:cond delay="0"/>
                                  </p:stCondLst>
                                  <p:childTnLst>
                                    <p:set>
                                      <p:cBhvr>
                                        <p:cTn id="64" dur="1" fill="hold">
                                          <p:stCondLst>
                                            <p:cond delay="0"/>
                                          </p:stCondLst>
                                        </p:cTn>
                                        <p:tgtEl>
                                          <p:spTgt spid="48"/>
                                        </p:tgtEl>
                                        <p:attrNameLst>
                                          <p:attrName>style.visibility</p:attrName>
                                        </p:attrNameLst>
                                      </p:cBhvr>
                                      <p:to>
                                        <p:strVal val="visible"/>
                                      </p:to>
                                    </p:set>
                                    <p:animEffect transition="in" filter="wheel(1)">
                                      <p:cBhvr>
                                        <p:cTn id="65" dur="2000"/>
                                        <p:tgtEl>
                                          <p:spTgt spid="48"/>
                                        </p:tgtEl>
                                      </p:cBhvr>
                                    </p:animEffect>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13">
                                            <p:txEl>
                                              <p:pRg st="0" end="0"/>
                                            </p:txEl>
                                          </p:spTgt>
                                        </p:tgtEl>
                                        <p:attrNameLst>
                                          <p:attrName>style.visibility</p:attrName>
                                        </p:attrNameLst>
                                      </p:cBhvr>
                                      <p:to>
                                        <p:strVal val="visible"/>
                                      </p:to>
                                    </p:set>
                                    <p:animEffect transition="in" filter="fade">
                                      <p:cBhvr>
                                        <p:cTn id="70" dur="1000"/>
                                        <p:tgtEl>
                                          <p:spTgt spid="13">
                                            <p:txEl>
                                              <p:pRg st="0" end="0"/>
                                            </p:txEl>
                                          </p:spTgt>
                                        </p:tgtEl>
                                      </p:cBhvr>
                                    </p:animEffect>
                                    <p:anim calcmode="lin" valueType="num">
                                      <p:cBhvr>
                                        <p:cTn id="71"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72"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13">
                                            <p:txEl>
                                              <p:pRg st="1" end="1"/>
                                            </p:txEl>
                                          </p:spTgt>
                                        </p:tgtEl>
                                        <p:attrNameLst>
                                          <p:attrName>style.visibility</p:attrName>
                                        </p:attrNameLst>
                                      </p:cBhvr>
                                      <p:to>
                                        <p:strVal val="visible"/>
                                      </p:to>
                                    </p:set>
                                    <p:animEffect transition="in" filter="fade">
                                      <p:cBhvr>
                                        <p:cTn id="77" dur="1000"/>
                                        <p:tgtEl>
                                          <p:spTgt spid="13">
                                            <p:txEl>
                                              <p:pRg st="1" end="1"/>
                                            </p:txEl>
                                          </p:spTgt>
                                        </p:tgtEl>
                                      </p:cBhvr>
                                    </p:animEffect>
                                    <p:anim calcmode="lin" valueType="num">
                                      <p:cBhvr>
                                        <p:cTn id="78"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79"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047807" y="2350836"/>
            <a:ext cx="172399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r>
              <a:rPr lang="en-US" b="1" dirty="0" err="1"/>
              <a:t>Nhiệm</a:t>
            </a:r>
            <a:r>
              <a:rPr lang="en-US" b="1" dirty="0"/>
              <a:t> </a:t>
            </a:r>
            <a:r>
              <a:rPr lang="en-US" b="1" dirty="0" err="1"/>
              <a:t>vụ</a:t>
            </a:r>
            <a:r>
              <a:rPr lang="en-US" b="1" dirty="0"/>
              <a:t> 1:</a:t>
            </a:r>
            <a:r>
              <a:rPr lang="en-US" dirty="0"/>
              <a:t> </a:t>
            </a:r>
            <a:r>
              <a:rPr lang="vi-VN" dirty="0"/>
              <a:t>Trả lời các câu hỏi gợi ý trong sách</a:t>
            </a:r>
            <a:endParaRPr lang="en-US" dirty="0"/>
          </a:p>
        </p:txBody>
      </p:sp>
      <p:sp>
        <p:nvSpPr>
          <p:cNvPr id="51" name="Rounded Rectangle 50"/>
          <p:cNvSpPr/>
          <p:nvPr/>
        </p:nvSpPr>
        <p:spPr>
          <a:xfrm>
            <a:off x="3385612" y="2350836"/>
            <a:ext cx="1546428"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r>
              <a:rPr lang="en-US" b="1" dirty="0" err="1"/>
              <a:t>Nhiệm</a:t>
            </a:r>
            <a:r>
              <a:rPr lang="en-US" b="1" dirty="0"/>
              <a:t> </a:t>
            </a:r>
            <a:r>
              <a:rPr lang="en-US" b="1" dirty="0" err="1"/>
              <a:t>vụ</a:t>
            </a:r>
            <a:r>
              <a:rPr lang="en-US" b="1" dirty="0"/>
              <a:t> 2:</a:t>
            </a:r>
            <a:r>
              <a:rPr lang="vi-VN" dirty="0"/>
              <a:t> Rút ra đặc điểm của một bài giới thiệu về một tác giả</a:t>
            </a:r>
            <a:endParaRPr lang="en-US" dirty="0"/>
          </a:p>
        </p:txBody>
      </p:sp>
      <p:sp>
        <p:nvSpPr>
          <p:cNvPr id="52" name="Rounded Rectangle 51"/>
          <p:cNvSpPr/>
          <p:nvPr/>
        </p:nvSpPr>
        <p:spPr>
          <a:xfrm>
            <a:off x="5651409" y="2350836"/>
            <a:ext cx="1800911"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r>
              <a:rPr lang="en-US" b="1" dirty="0" err="1"/>
              <a:t>Nhiệm</a:t>
            </a:r>
            <a:r>
              <a:rPr lang="en-US" b="1" dirty="0"/>
              <a:t> </a:t>
            </a:r>
            <a:r>
              <a:rPr lang="en-US" b="1" dirty="0" err="1"/>
              <a:t>vụ</a:t>
            </a:r>
            <a:r>
              <a:rPr lang="en-US" b="1" dirty="0"/>
              <a:t> 3:</a:t>
            </a:r>
            <a:r>
              <a:rPr lang="en-US" dirty="0"/>
              <a:t> </a:t>
            </a:r>
            <a:r>
              <a:rPr lang="vi-VN" dirty="0"/>
              <a:t>Nêu các bước tiến hành cơ bản khi viết bài về một tác giả văn học</a:t>
            </a:r>
            <a:r>
              <a:rPr lang="en-US" dirty="0"/>
              <a:t>?</a:t>
            </a:r>
          </a:p>
        </p:txBody>
      </p:sp>
      <p:sp>
        <p:nvSpPr>
          <p:cNvPr id="47" name="46 Rectángulo redondeado"/>
          <p:cNvSpPr/>
          <p:nvPr/>
        </p:nvSpPr>
        <p:spPr>
          <a:xfrm>
            <a:off x="107504" y="899054"/>
            <a:ext cx="7848871" cy="1065947"/>
          </a:xfrm>
          <a:prstGeom prst="roundRect">
            <a:avLst>
              <a:gd name="adj" fmla="val 8234"/>
            </a:avLst>
          </a:prstGeom>
          <a:solidFill>
            <a:schemeClr val="accent6">
              <a:lumMod val="75000"/>
              <a:alpha val="40000"/>
            </a:scheme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48" name="47 Rectángulo redondeado"/>
          <p:cNvSpPr/>
          <p:nvPr/>
        </p:nvSpPr>
        <p:spPr>
          <a:xfrm>
            <a:off x="827585" y="1021239"/>
            <a:ext cx="6327167" cy="792088"/>
          </a:xfrm>
          <a:prstGeom prst="roundRect">
            <a:avLst>
              <a:gd name="adj" fmla="val 8234"/>
            </a:avLst>
          </a:prstGeom>
          <a:solidFill>
            <a:schemeClr val="bg1">
              <a:alpha val="69000"/>
            </a:schemeClr>
          </a:solidFill>
          <a:ln>
            <a:solidFill>
              <a:schemeClr val="bg1">
                <a:lumMod val="85000"/>
              </a:schemeClr>
            </a:solid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22225">
                  <a:solidFill>
                    <a:schemeClr val="accent2"/>
                  </a:solidFill>
                  <a:prstDash val="solid"/>
                </a:ln>
                <a:solidFill>
                  <a:schemeClr val="accent2">
                    <a:lumMod val="40000"/>
                    <a:lumOff val="60000"/>
                  </a:schemeClr>
                </a:solidFill>
              </a:rPr>
              <a:t>THẢO LUẬN NHÓM</a:t>
            </a:r>
            <a:endParaRPr lang="es-ES" sz="4000" b="1" dirty="0">
              <a:ln w="22225">
                <a:solidFill>
                  <a:schemeClr val="accent2"/>
                </a:solidFill>
                <a:prstDash val="solid"/>
              </a:ln>
              <a:solidFill>
                <a:schemeClr val="accent2">
                  <a:lumMod val="40000"/>
                  <a:lumOff val="60000"/>
                </a:schemeClr>
              </a:solidFill>
            </a:endParaRPr>
          </a:p>
        </p:txBody>
      </p:sp>
      <p:sp>
        <p:nvSpPr>
          <p:cNvPr id="7" name="Rectangle 6"/>
          <p:cNvSpPr/>
          <p:nvPr/>
        </p:nvSpPr>
        <p:spPr>
          <a:xfrm>
            <a:off x="827584" y="188640"/>
            <a:ext cx="7776864" cy="523220"/>
          </a:xfrm>
          <a:prstGeom prst="rect">
            <a:avLst/>
          </a:prstGeom>
        </p:spPr>
        <p:txBody>
          <a:bodyPr wrap="square">
            <a:spAutoFit/>
          </a:bodyPr>
          <a:lstStyle/>
          <a:p>
            <a:r>
              <a:rPr lang="vi-VN" sz="2800" b="1" dirty="0">
                <a:solidFill>
                  <a:srgbClr val="C00000"/>
                </a:solidFill>
                <a:latin typeface="Times New Roman" panose="02020603050405020304" pitchFamily="18" charset="0"/>
                <a:ea typeface="Times New Roman" panose="02020603050405020304" pitchFamily="18" charset="0"/>
              </a:rPr>
              <a:t>HOẠT ĐỘNG </a:t>
            </a:r>
            <a:r>
              <a:rPr lang="en-US" sz="2800" b="1" dirty="0">
                <a:solidFill>
                  <a:srgbClr val="C00000"/>
                </a:solidFill>
                <a:latin typeface="Times New Roman" panose="02020603050405020304" pitchFamily="18" charset="0"/>
                <a:ea typeface="Times New Roman" panose="02020603050405020304" pitchFamily="18" charset="0"/>
              </a:rPr>
              <a:t>HÌNH THÀNH KIẾN THỨC MỚI</a:t>
            </a:r>
            <a:endParaRPr lang="en-US" sz="2800" dirty="0"/>
          </a:p>
        </p:txBody>
      </p:sp>
    </p:spTree>
    <p:extLst>
      <p:ext uri="{BB962C8B-B14F-4D97-AF65-F5344CB8AC3E}">
        <p14:creationId xmlns:p14="http://schemas.microsoft.com/office/powerpoint/2010/main" val="372729374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1"/>
                                        </p:tgtEl>
                                        <p:attrNameLst>
                                          <p:attrName>style.visibility</p:attrName>
                                        </p:attrNameLst>
                                      </p:cBhvr>
                                      <p:to>
                                        <p:strVal val="visible"/>
                                      </p:to>
                                    </p:set>
                                    <p:animEffect transition="in" filter="barn(inVertical)">
                                      <p:cBhvr>
                                        <p:cTn id="10" dur="500"/>
                                        <p:tgtEl>
                                          <p:spTgt spid="5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52"/>
                                        </p:tgtEl>
                                        <p:attrNameLst>
                                          <p:attrName>style.visibility</p:attrName>
                                        </p:attrNameLst>
                                      </p:cBhvr>
                                      <p:to>
                                        <p:strVal val="visible"/>
                                      </p:to>
                                    </p:set>
                                    <p:animEffect transition="in" filter="barn(inVertical)">
                                      <p:cBhvr>
                                        <p:cTn id="13"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1" grpId="0" animBg="1"/>
      <p:bldP spid="5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27784" y="44624"/>
            <a:ext cx="5544616" cy="5355312"/>
          </a:xfrm>
          <a:prstGeom prst="rect">
            <a:avLst/>
          </a:prstGeom>
        </p:spPr>
        <p:txBody>
          <a:bodyPr wrap="square">
            <a:spAutoFit/>
          </a:bodyPr>
          <a:lstStyle/>
          <a:p>
            <a:pPr algn="just">
              <a:spcAft>
                <a:spcPts val="0"/>
              </a:spcAft>
              <a:tabLst>
                <a:tab pos="90170" algn="l"/>
                <a:tab pos="180340" algn="l"/>
              </a:tabLst>
            </a:pPr>
            <a:r>
              <a:rPr lang="vi-VN"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Đặc điểm của bài giới thiệu về một tác giả văn học</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tabLst>
                <a:tab pos="90170" algn="l"/>
                <a:tab pos="180340" algn="l"/>
              </a:tabLst>
            </a:pPr>
            <a:r>
              <a:rPr lang="vi-VN"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Tác giả Thach Lam: Tiểu sử, quá trình sáng tác, tp chính, quan niệm nghệ thuật, đóng góp nổi bật; đánh giá của người viết.</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tabLst>
                <a:tab pos="90170" algn="l"/>
                <a:tab pos="180340" algn="l"/>
              </a:tabLst>
            </a:pPr>
            <a:r>
              <a:rPr lang="vi-VN"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Về nội dung: </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tabLst>
                <a:tab pos="90170" algn="l"/>
                <a:tab pos="180340" algn="l"/>
              </a:tabLst>
            </a:pPr>
            <a:r>
              <a:rPr lang="vi-VN"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Bài viết cung cấp những thông tin sau về tác giả: vài nét về tiểu sử, sự nghiệp văn học (quá trình sáng tác, các tác phẩm tiêu biểu, đề tài, nội dung chính...); quan niệm hoặc phong cách nghệ thuật.</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tabLst>
                <a:tab pos="90170" algn="l"/>
                <a:tab pos="180340" algn="l"/>
              </a:tabLst>
            </a:pPr>
            <a:r>
              <a:rPr lang="vi-VN"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Nhận định, thái độ và đánh giá của người viết.</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tabLst>
                <a:tab pos="90170" algn="l"/>
                <a:tab pos="180340" algn="l"/>
              </a:tabLst>
            </a:pPr>
            <a:r>
              <a:rPr lang="vi-VN"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Về hình thức:</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tabLst>
                <a:tab pos="90170" algn="l"/>
                <a:tab pos="180340" algn="l"/>
              </a:tabLst>
            </a:pPr>
            <a:r>
              <a:rPr lang="vi-VN"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Nhan đề: thường nêu tên tác giả hoặc nêu kèm nhận định.</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tabLst>
                <a:tab pos="90170" algn="l"/>
                <a:tab pos="180340" algn="l"/>
              </a:tabLst>
            </a:pPr>
            <a:r>
              <a:rPr lang="vi-VN"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+Mỗi khía cạnh nội dung về tác giả được trình bày thành các phần, đoạn riêng. Trong đó phần tiểu sử trình bày trước, ngắn gọn; phần sự nghiệp văn học là chính.</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tabLst>
                <a:tab pos="90170" algn="l"/>
                <a:tab pos="180340" algn="l"/>
              </a:tabLst>
            </a:pPr>
            <a:r>
              <a:rPr lang="vi-VN"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Cần kết hợp phương pháp thuyết minh với các phương pháp khác trong bài viết để tăng tính hấp dẫn.</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tabLst>
                <a:tab pos="90170" algn="l"/>
                <a:tab pos="180340" algn="l"/>
              </a:tabLst>
            </a:pPr>
            <a:r>
              <a:rPr lang="vi-VN"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Sử dụng các trích dẫn để tăng tính thuyết phục.</a:t>
            </a:r>
            <a:endParaRPr lang="en-US"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251520" y="748457"/>
            <a:ext cx="2274832" cy="3040583"/>
          </a:xfrm>
          <a:prstGeom prst="rect">
            <a:avLst/>
          </a:prstGeom>
        </p:spPr>
      </p:pic>
    </p:spTree>
    <p:extLst>
      <p:ext uri="{BB962C8B-B14F-4D97-AF65-F5344CB8AC3E}">
        <p14:creationId xmlns:p14="http://schemas.microsoft.com/office/powerpoint/2010/main" val="163707060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Effect transition="in" filter="fade">
                                      <p:cBhvr>
                                        <p:cTn id="70" dur="1000"/>
                                        <p:tgtEl>
                                          <p:spTgt spid="2">
                                            <p:txEl>
                                              <p:pRg st="9" end="9"/>
                                            </p:txEl>
                                          </p:spTgt>
                                        </p:tgtEl>
                                      </p:cBhvr>
                                    </p:animEffect>
                                    <p:anim calcmode="lin" valueType="num">
                                      <p:cBhvr>
                                        <p:cTn id="7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047807" y="2350836"/>
            <a:ext cx="1291945"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r>
              <a:rPr lang="vi-VN"/>
              <a:t>Chuẩn bị</a:t>
            </a:r>
            <a:endParaRPr lang="en-US" dirty="0"/>
          </a:p>
        </p:txBody>
      </p:sp>
      <p:sp>
        <p:nvSpPr>
          <p:cNvPr id="51" name="Rounded Rectangle 50"/>
          <p:cNvSpPr/>
          <p:nvPr/>
        </p:nvSpPr>
        <p:spPr>
          <a:xfrm>
            <a:off x="2915815" y="2350836"/>
            <a:ext cx="1224137"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r>
              <a:rPr lang="vi-VN" dirty="0"/>
              <a:t>Xây dựng dàn ý</a:t>
            </a:r>
            <a:endParaRPr lang="en-US" dirty="0"/>
          </a:p>
        </p:txBody>
      </p:sp>
      <p:sp>
        <p:nvSpPr>
          <p:cNvPr id="52" name="Rounded Rectangle 51"/>
          <p:cNvSpPr/>
          <p:nvPr/>
        </p:nvSpPr>
        <p:spPr>
          <a:xfrm>
            <a:off x="4860033" y="2350836"/>
            <a:ext cx="1296144"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r>
              <a:rPr lang="vi-VN" dirty="0"/>
              <a:t>Viết bài giới thiệu</a:t>
            </a:r>
            <a:endParaRPr lang="en-US" dirty="0"/>
          </a:p>
        </p:txBody>
      </p:sp>
      <p:sp>
        <p:nvSpPr>
          <p:cNvPr id="47" name="46 Rectángulo redondeado"/>
          <p:cNvSpPr/>
          <p:nvPr/>
        </p:nvSpPr>
        <p:spPr>
          <a:xfrm>
            <a:off x="107504" y="899054"/>
            <a:ext cx="7848871" cy="1065947"/>
          </a:xfrm>
          <a:prstGeom prst="roundRect">
            <a:avLst>
              <a:gd name="adj" fmla="val 8234"/>
            </a:avLst>
          </a:prstGeom>
          <a:solidFill>
            <a:schemeClr val="accent6">
              <a:lumMod val="75000"/>
              <a:alpha val="40000"/>
            </a:scheme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48" name="47 Rectángulo redondeado"/>
          <p:cNvSpPr/>
          <p:nvPr/>
        </p:nvSpPr>
        <p:spPr>
          <a:xfrm>
            <a:off x="827585" y="1021239"/>
            <a:ext cx="6327167" cy="792088"/>
          </a:xfrm>
          <a:prstGeom prst="roundRect">
            <a:avLst>
              <a:gd name="adj" fmla="val 8234"/>
            </a:avLst>
          </a:prstGeom>
          <a:solidFill>
            <a:schemeClr val="bg1">
              <a:alpha val="69000"/>
            </a:schemeClr>
          </a:solidFill>
          <a:ln>
            <a:solidFill>
              <a:schemeClr val="bg1">
                <a:lumMod val="85000"/>
              </a:schemeClr>
            </a:solid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22225">
                  <a:solidFill>
                    <a:schemeClr val="accent2"/>
                  </a:solidFill>
                  <a:prstDash val="solid"/>
                </a:ln>
                <a:solidFill>
                  <a:schemeClr val="accent2">
                    <a:lumMod val="40000"/>
                    <a:lumOff val="60000"/>
                  </a:schemeClr>
                </a:solidFill>
              </a:rPr>
              <a:t>CÁCH VIẾT BÀI GIỚI THIỆU</a:t>
            </a:r>
            <a:endParaRPr lang="es-ES" sz="4000" b="1" dirty="0">
              <a:ln w="22225">
                <a:solidFill>
                  <a:schemeClr val="accent2"/>
                </a:solidFill>
                <a:prstDash val="solid"/>
              </a:ln>
              <a:solidFill>
                <a:schemeClr val="accent2">
                  <a:lumMod val="40000"/>
                  <a:lumOff val="60000"/>
                </a:schemeClr>
              </a:solidFill>
            </a:endParaRPr>
          </a:p>
        </p:txBody>
      </p:sp>
      <p:sp>
        <p:nvSpPr>
          <p:cNvPr id="8" name="Rectangle 7"/>
          <p:cNvSpPr/>
          <p:nvPr/>
        </p:nvSpPr>
        <p:spPr>
          <a:xfrm>
            <a:off x="827584" y="188640"/>
            <a:ext cx="7776864" cy="523220"/>
          </a:xfrm>
          <a:prstGeom prst="rect">
            <a:avLst/>
          </a:prstGeom>
        </p:spPr>
        <p:txBody>
          <a:bodyPr wrap="square">
            <a:spAutoFit/>
          </a:bodyPr>
          <a:lstStyle/>
          <a:p>
            <a:r>
              <a:rPr lang="vi-VN" sz="2800" b="1" dirty="0">
                <a:solidFill>
                  <a:srgbClr val="C00000"/>
                </a:solidFill>
                <a:latin typeface="Times New Roman" panose="02020603050405020304" pitchFamily="18" charset="0"/>
                <a:ea typeface="Times New Roman" panose="02020603050405020304" pitchFamily="18" charset="0"/>
              </a:rPr>
              <a:t>HOẠT ĐỘNG </a:t>
            </a:r>
            <a:r>
              <a:rPr lang="en-US" sz="2800" b="1" dirty="0">
                <a:solidFill>
                  <a:srgbClr val="C00000"/>
                </a:solidFill>
                <a:latin typeface="Times New Roman" panose="02020603050405020304" pitchFamily="18" charset="0"/>
                <a:ea typeface="Times New Roman" panose="02020603050405020304" pitchFamily="18" charset="0"/>
              </a:rPr>
              <a:t>HÌNH THÀNH KIẾN THỨC MỚI</a:t>
            </a:r>
            <a:endParaRPr lang="en-US" sz="2800" dirty="0"/>
          </a:p>
        </p:txBody>
      </p:sp>
      <p:sp>
        <p:nvSpPr>
          <p:cNvPr id="9" name="Rounded Rectangle 8"/>
          <p:cNvSpPr/>
          <p:nvPr/>
        </p:nvSpPr>
        <p:spPr>
          <a:xfrm>
            <a:off x="6660232" y="2397281"/>
            <a:ext cx="1440160"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r>
              <a:rPr lang="vi-VN"/>
              <a:t>Kiểm tra, chỉnh sửa, hoàn thiện bài giới thiệu.</a:t>
            </a:r>
            <a:endParaRPr lang="en-US"/>
          </a:p>
        </p:txBody>
      </p:sp>
    </p:spTree>
    <p:extLst>
      <p:ext uri="{BB962C8B-B14F-4D97-AF65-F5344CB8AC3E}">
        <p14:creationId xmlns:p14="http://schemas.microsoft.com/office/powerpoint/2010/main" val="417698145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1"/>
                                        </p:tgtEl>
                                        <p:attrNameLst>
                                          <p:attrName>style.visibility</p:attrName>
                                        </p:attrNameLst>
                                      </p:cBhvr>
                                      <p:to>
                                        <p:strVal val="visible"/>
                                      </p:to>
                                    </p:set>
                                    <p:animEffect transition="in" filter="barn(inVertical)">
                                      <p:cBhvr>
                                        <p:cTn id="10" dur="500"/>
                                        <p:tgtEl>
                                          <p:spTgt spid="5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52"/>
                                        </p:tgtEl>
                                        <p:attrNameLst>
                                          <p:attrName>style.visibility</p:attrName>
                                        </p:attrNameLst>
                                      </p:cBhvr>
                                      <p:to>
                                        <p:strVal val="visible"/>
                                      </p:to>
                                    </p:set>
                                    <p:animEffect transition="in" filter="barn(inVertical)">
                                      <p:cBhvr>
                                        <p:cTn id="13" dur="500"/>
                                        <p:tgtEl>
                                          <p:spTgt spid="52"/>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arn(inVertical)">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1" grpId="0" animBg="1"/>
      <p:bldP spid="52"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047807"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1" name="Rounded Rectangle 50"/>
          <p:cNvSpPr/>
          <p:nvPr/>
        </p:nvSpPr>
        <p:spPr>
          <a:xfrm>
            <a:off x="2953564"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2" name="Rounded Rectangle 51"/>
          <p:cNvSpPr/>
          <p:nvPr/>
        </p:nvSpPr>
        <p:spPr>
          <a:xfrm>
            <a:off x="4859321"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3" name="Rounded Rectangle 52"/>
          <p:cNvSpPr/>
          <p:nvPr/>
        </p:nvSpPr>
        <p:spPr>
          <a:xfrm>
            <a:off x="6765077"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7" name="46 Rectángulo redondeado"/>
          <p:cNvSpPr/>
          <p:nvPr/>
        </p:nvSpPr>
        <p:spPr>
          <a:xfrm>
            <a:off x="107504" y="899054"/>
            <a:ext cx="7848871" cy="1065947"/>
          </a:xfrm>
          <a:prstGeom prst="roundRect">
            <a:avLst>
              <a:gd name="adj" fmla="val 8234"/>
            </a:avLst>
          </a:prstGeom>
          <a:solidFill>
            <a:schemeClr val="accent6">
              <a:lumMod val="75000"/>
              <a:alpha val="40000"/>
            </a:scheme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48" name="47 Rectángulo redondeado"/>
          <p:cNvSpPr/>
          <p:nvPr/>
        </p:nvSpPr>
        <p:spPr>
          <a:xfrm>
            <a:off x="827585" y="1021239"/>
            <a:ext cx="6327167" cy="792088"/>
          </a:xfrm>
          <a:prstGeom prst="roundRect">
            <a:avLst>
              <a:gd name="adj" fmla="val 8234"/>
            </a:avLst>
          </a:prstGeom>
          <a:solidFill>
            <a:schemeClr val="bg1">
              <a:alpha val="69000"/>
            </a:schemeClr>
          </a:solidFill>
          <a:ln>
            <a:solidFill>
              <a:schemeClr val="bg1">
                <a:lumMod val="85000"/>
              </a:schemeClr>
            </a:solid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22225">
                  <a:solidFill>
                    <a:schemeClr val="accent2"/>
                  </a:solidFill>
                  <a:prstDash val="solid"/>
                </a:ln>
                <a:solidFill>
                  <a:schemeClr val="accent2">
                    <a:lumMod val="40000"/>
                    <a:lumOff val="60000"/>
                  </a:schemeClr>
                </a:solidFill>
              </a:rPr>
              <a:t>THỰC HÀNH VIẾT BÀI</a:t>
            </a:r>
            <a:endParaRPr lang="es-ES" sz="4000" b="1" dirty="0">
              <a:ln w="22225">
                <a:solidFill>
                  <a:schemeClr val="accent2"/>
                </a:solidFill>
                <a:prstDash val="solid"/>
              </a:ln>
              <a:solidFill>
                <a:schemeClr val="accent2">
                  <a:lumMod val="40000"/>
                  <a:lumOff val="60000"/>
                </a:schemeClr>
              </a:solidFill>
            </a:endParaRPr>
          </a:p>
        </p:txBody>
      </p:sp>
      <p:sp>
        <p:nvSpPr>
          <p:cNvPr id="2" name="Action Button: Help 1">
            <a:hlinkClick r:id="" action="ppaction://noaction" highlightClick="1"/>
          </p:cNvPr>
          <p:cNvSpPr/>
          <p:nvPr/>
        </p:nvSpPr>
        <p:spPr>
          <a:xfrm>
            <a:off x="1331640" y="2708920"/>
            <a:ext cx="720080" cy="1042416"/>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ction Button: Help 12">
            <a:hlinkClick r:id="" action="ppaction://noaction" highlightClick="1"/>
          </p:cNvPr>
          <p:cNvSpPr/>
          <p:nvPr/>
        </p:nvSpPr>
        <p:spPr>
          <a:xfrm>
            <a:off x="3275856" y="2708920"/>
            <a:ext cx="720080" cy="1042416"/>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ction Button: Help 13">
            <a:hlinkClick r:id="" action="ppaction://noaction" highlightClick="1"/>
          </p:cNvPr>
          <p:cNvSpPr/>
          <p:nvPr/>
        </p:nvSpPr>
        <p:spPr>
          <a:xfrm>
            <a:off x="5148064" y="2708920"/>
            <a:ext cx="720080" cy="1042416"/>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ction Button: Help 14">
            <a:hlinkClick r:id="" action="ppaction://noaction" highlightClick="1"/>
          </p:cNvPr>
          <p:cNvSpPr/>
          <p:nvPr/>
        </p:nvSpPr>
        <p:spPr>
          <a:xfrm>
            <a:off x="7092280" y="2708920"/>
            <a:ext cx="720080" cy="1042416"/>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971600" y="169476"/>
            <a:ext cx="6616427" cy="523220"/>
          </a:xfrm>
          <a:prstGeom prst="rect">
            <a:avLst/>
          </a:prstGeom>
        </p:spPr>
        <p:txBody>
          <a:bodyPr wrap="none">
            <a:spAutoFit/>
          </a:bodyPr>
          <a:lstStyle/>
          <a:p>
            <a:pPr algn="just">
              <a:spcAft>
                <a:spcPts val="0"/>
              </a:spcAft>
            </a:pP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HOẠT ĐỘNG LUYỆN TẬP, VẬN DỤNG</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381C80E-3D4E-06EF-8F1C-B20EFC26B4ED}"/>
              </a:ext>
            </a:extLst>
          </p:cNvPr>
          <p:cNvSpPr txBox="1"/>
          <p:nvPr/>
        </p:nvSpPr>
        <p:spPr>
          <a:xfrm>
            <a:off x="2051720" y="4221088"/>
            <a:ext cx="6555387" cy="1477328"/>
          </a:xfrm>
          <a:prstGeom prst="rect">
            <a:avLst/>
          </a:prstGeom>
          <a:noFill/>
        </p:spPr>
        <p:txBody>
          <a:bodyPr wrap="square">
            <a:spAutoFit/>
          </a:bodyPr>
          <a:lstStyle/>
          <a:p>
            <a:r>
              <a:rPr lang="en-US"/>
              <a:t>Tài liệu được chia sẻ bởi Website VnTeach.Com</a:t>
            </a:r>
          </a:p>
          <a:p>
            <a:r>
              <a:rPr lang="en-US"/>
              <a:t>https://www.vnteach.com</a:t>
            </a:r>
          </a:p>
          <a:p>
            <a:r>
              <a:rPr lang="en-US"/>
              <a:t>Một sản phẩm của cộng đồng facebook Thư Viện VnTeach.Com</a:t>
            </a:r>
          </a:p>
          <a:p>
            <a:r>
              <a:rPr lang="en-US"/>
              <a:t>https://www.facebook.com/groups/vnteach/</a:t>
            </a:r>
          </a:p>
          <a:p>
            <a:r>
              <a:rPr lang="en-US"/>
              <a:t>https://www.facebook.com/groups/thuvienvnteach/</a:t>
            </a:r>
          </a:p>
        </p:txBody>
      </p:sp>
    </p:spTree>
    <p:extLst>
      <p:ext uri="{BB962C8B-B14F-4D97-AF65-F5344CB8AC3E}">
        <p14:creationId xmlns:p14="http://schemas.microsoft.com/office/powerpoint/2010/main" val="322610299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1000"/>
                                        <p:tgtEl>
                                          <p:spTgt spid="48"/>
                                        </p:tgtEl>
                                      </p:cBhvr>
                                    </p:animEffect>
                                    <p:anim calcmode="lin" valueType="num">
                                      <p:cBhvr>
                                        <p:cTn id="8" dur="1000" fill="hold"/>
                                        <p:tgtEl>
                                          <p:spTgt spid="48"/>
                                        </p:tgtEl>
                                        <p:attrNameLst>
                                          <p:attrName>ppt_x</p:attrName>
                                        </p:attrNameLst>
                                      </p:cBhvr>
                                      <p:tavLst>
                                        <p:tav tm="0">
                                          <p:val>
                                            <p:strVal val="#ppt_x"/>
                                          </p:val>
                                        </p:tav>
                                        <p:tav tm="100000">
                                          <p:val>
                                            <p:strVal val="#ppt_x"/>
                                          </p:val>
                                        </p:tav>
                                      </p:tavLst>
                                    </p:anim>
                                    <p:anim calcmode="lin" valueType="num">
                                      <p:cBhvr>
                                        <p:cTn id="9"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757561888"/>
              </p:ext>
            </p:extLst>
          </p:nvPr>
        </p:nvGraphicFramePr>
        <p:xfrm>
          <a:off x="1403646" y="260648"/>
          <a:ext cx="6552729" cy="5532120"/>
        </p:xfrm>
        <a:graphic>
          <a:graphicData uri="http://schemas.openxmlformats.org/drawingml/2006/table">
            <a:tbl>
              <a:tblPr firstRow="1" firstCol="1" bandRow="1"/>
              <a:tblGrid>
                <a:gridCol w="447725">
                  <a:extLst>
                    <a:ext uri="{9D8B030D-6E8A-4147-A177-3AD203B41FA5}">
                      <a16:colId xmlns:a16="http://schemas.microsoft.com/office/drawing/2014/main" val="3213792785"/>
                    </a:ext>
                  </a:extLst>
                </a:gridCol>
                <a:gridCol w="987147">
                  <a:extLst>
                    <a:ext uri="{9D8B030D-6E8A-4147-A177-3AD203B41FA5}">
                      <a16:colId xmlns:a16="http://schemas.microsoft.com/office/drawing/2014/main" val="777277220"/>
                    </a:ext>
                  </a:extLst>
                </a:gridCol>
                <a:gridCol w="1881965">
                  <a:extLst>
                    <a:ext uri="{9D8B030D-6E8A-4147-A177-3AD203B41FA5}">
                      <a16:colId xmlns:a16="http://schemas.microsoft.com/office/drawing/2014/main" val="2841519500"/>
                    </a:ext>
                  </a:extLst>
                </a:gridCol>
                <a:gridCol w="1613835">
                  <a:extLst>
                    <a:ext uri="{9D8B030D-6E8A-4147-A177-3AD203B41FA5}">
                      <a16:colId xmlns:a16="http://schemas.microsoft.com/office/drawing/2014/main" val="3509057167"/>
                    </a:ext>
                  </a:extLst>
                </a:gridCol>
                <a:gridCol w="1622057">
                  <a:extLst>
                    <a:ext uri="{9D8B030D-6E8A-4147-A177-3AD203B41FA5}">
                      <a16:colId xmlns:a16="http://schemas.microsoft.com/office/drawing/2014/main" val="3903068480"/>
                    </a:ext>
                  </a:extLst>
                </a:gridCol>
              </a:tblGrid>
              <a:tr h="116050">
                <a:tc>
                  <a:txBody>
                    <a:bodyPr/>
                    <a:lstStyle/>
                    <a:p>
                      <a:pPr algn="just">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STT</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b="1">
                          <a:effectLst/>
                          <a:latin typeface="Times New Roman" panose="02020603050405020304" pitchFamily="18" charset="0"/>
                          <a:ea typeface="Calibri" panose="020F0502020204030204" pitchFamily="34" charset="0"/>
                          <a:cs typeface="Times New Roman" panose="02020603050405020304" pitchFamily="18" charset="0"/>
                        </a:rPr>
                        <a:t>Tiêu chí</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b="1">
                          <a:effectLst/>
                          <a:latin typeface="Times New Roman" panose="02020603050405020304" pitchFamily="18" charset="0"/>
                          <a:ea typeface="Calibri" panose="020F0502020204030204" pitchFamily="34" charset="0"/>
                          <a:cs typeface="Times New Roman" panose="02020603050405020304" pitchFamily="18" charset="0"/>
                        </a:rPr>
                        <a:t>Mức 1</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b="1">
                          <a:effectLst/>
                          <a:latin typeface="Times New Roman" panose="02020603050405020304" pitchFamily="18" charset="0"/>
                          <a:ea typeface="Calibri" panose="020F0502020204030204" pitchFamily="34" charset="0"/>
                          <a:cs typeface="Times New Roman" panose="02020603050405020304" pitchFamily="18" charset="0"/>
                        </a:rPr>
                        <a:t>Mức 2</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b="1">
                          <a:effectLst/>
                          <a:latin typeface="Times New Roman" panose="02020603050405020304" pitchFamily="18" charset="0"/>
                          <a:ea typeface="Calibri" panose="020F0502020204030204" pitchFamily="34" charset="0"/>
                          <a:cs typeface="Times New Roman" panose="02020603050405020304" pitchFamily="18" charset="0"/>
                        </a:rPr>
                        <a:t>Mức 3</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7961356"/>
                  </a:ext>
                </a:extLst>
              </a:tr>
              <a:tr h="696302">
                <a:tc>
                  <a:txBody>
                    <a:bodyPr/>
                    <a:lstStyle/>
                    <a:p>
                      <a:pPr algn="just">
                        <a:spcAft>
                          <a:spcPts val="0"/>
                        </a:spcAft>
                      </a:pPr>
                      <a:r>
                        <a:rPr lang="vi-VN" sz="1100" b="1">
                          <a:effectLst/>
                          <a:latin typeface="Times New Roman" panose="02020603050405020304" pitchFamily="18" charset="0"/>
                          <a:ea typeface="Calibri" panose="020F0502020204030204" pitchFamily="34" charset="0"/>
                          <a:cs typeface="Times New Roman" panose="02020603050405020304" pitchFamily="18" charset="0"/>
                        </a:rPr>
                        <a:t>1</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Xác định và trình bày vấn đề</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vi-VN" sz="1100" dirty="0">
                          <a:effectLst/>
                          <a:latin typeface="Times New Roman" panose="02020603050405020304" pitchFamily="18" charset="0"/>
                          <a:ea typeface="Calibri" panose="020F0502020204030204" pitchFamily="34" charset="0"/>
                          <a:cs typeface="Times New Roman" panose="02020603050405020304" pitchFamily="18" charset="0"/>
                        </a:rPr>
                        <a:t>Xác định đúng tác giả văn học tiêu biểu, trình bày nội dung vấn đề rõ ràng, thể hiện được các nội dung thông tin, đóng góp nổi bật của tác giả</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Xác định đúng tác giả văn học tiêu biểu nhưng triển khai trình bày vấn đề chưa rõ ràng.</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Chưa xác định được tác giả văn học cần trình bày, chưa biết triển khai vấn đề.</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1381492"/>
                  </a:ext>
                </a:extLst>
              </a:tr>
              <a:tr h="580252">
                <a:tc>
                  <a:txBody>
                    <a:bodyPr/>
                    <a:lstStyle/>
                    <a:p>
                      <a:pPr algn="just">
                        <a:spcAft>
                          <a:spcPts val="0"/>
                        </a:spcAft>
                      </a:pPr>
                      <a:r>
                        <a:rPr lang="vi-VN" sz="1100" b="1">
                          <a:effectLst/>
                          <a:latin typeface="Times New Roman" panose="02020603050405020304" pitchFamily="18" charset="0"/>
                          <a:ea typeface="Calibri" panose="020F0502020204030204" pitchFamily="34" charset="0"/>
                          <a:cs typeface="Times New Roman" panose="02020603050405020304" pitchFamily="18" charset="0"/>
                        </a:rPr>
                        <a:t>2</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Quan điểm và thái độ của người viết</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dirty="0">
                          <a:effectLst/>
                          <a:latin typeface="Times New Roman" panose="02020603050405020304" pitchFamily="18" charset="0"/>
                          <a:ea typeface="Calibri" panose="020F0502020204030204" pitchFamily="34" charset="0"/>
                          <a:cs typeface="Times New Roman" panose="02020603050405020304" pitchFamily="18" charset="0"/>
                        </a:rPr>
                        <a:t>Thể hiện quan điểm và thái độ của người viết về tác giả văn học một cách thuyết phục.</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Thể hiện quan điểm và thái độ của người viết nhưng cách thể hiện chưa thuyết phục.</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Chưa thể hiện được quan điểm và thái độ của người viết hoặc quan điểm, thái độ đó chưa được diễn giải.</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7832908"/>
                  </a:ext>
                </a:extLst>
              </a:tr>
              <a:tr h="812352">
                <a:tc>
                  <a:txBody>
                    <a:bodyPr/>
                    <a:lstStyle/>
                    <a:p>
                      <a:pPr algn="just">
                        <a:spcAft>
                          <a:spcPts val="0"/>
                        </a:spcAft>
                      </a:pPr>
                      <a:r>
                        <a:rPr lang="vi-VN" sz="1100" b="1">
                          <a:effectLst/>
                          <a:latin typeface="Times New Roman" panose="02020603050405020304" pitchFamily="18" charset="0"/>
                          <a:ea typeface="Calibri" panose="020F0502020204030204" pitchFamily="34" charset="0"/>
                          <a:cs typeface="Times New Roman" panose="02020603050405020304" pitchFamily="18" charset="0"/>
                        </a:rPr>
                        <a:t>3</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Sử dụng lí lẽ bằng chứng</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Sử dụng các lí lẽ bằng chứng tiêu biểu , phù hợp; sử dụng những phương pháp lập luận hiệu quả  để triển khai hệ thống luận điểm một cách thuyết phục.</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Sử dụng lí lẽ bằng chứng và một số phương pháp lập luận hiệu quả để củng cố cho các luận điểm nhưng chưa thật hiệu quả.</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Sử dụng lí lẽ, bằng chứng và một số phương pháp lập luận chưa thuyết phục.</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3841204"/>
                  </a:ext>
                </a:extLst>
              </a:tr>
              <a:tr h="464201">
                <a:tc>
                  <a:txBody>
                    <a:bodyPr/>
                    <a:lstStyle/>
                    <a:p>
                      <a:pPr algn="just">
                        <a:spcAft>
                          <a:spcPts val="0"/>
                        </a:spcAft>
                      </a:pPr>
                      <a:r>
                        <a:rPr lang="vi-VN" sz="1100" b="1">
                          <a:effectLst/>
                          <a:latin typeface="Times New Roman" panose="02020603050405020304" pitchFamily="18" charset="0"/>
                          <a:ea typeface="Calibri" panose="020F0502020204030204" pitchFamily="34" charset="0"/>
                          <a:cs typeface="Times New Roman" panose="02020603050405020304" pitchFamily="18" charset="0"/>
                        </a:rPr>
                        <a:t>4</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Tổ chức bài viết</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Bài viết được tổ chức hoàn chỉnh, cấu trúc chặt chẽ</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Bài viết có đủ 3 phần  MB, TB, KB nhưng chưa thể hiện rõ yêu cầu của từng phần.</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Bài viết chưa được tổ chức hoàn chỉnh , các phần không được trình bày rõ ràng.</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3902061"/>
                  </a:ext>
                </a:extLst>
              </a:tr>
              <a:tr h="696302">
                <a:tc>
                  <a:txBody>
                    <a:bodyPr/>
                    <a:lstStyle/>
                    <a:p>
                      <a:pPr algn="just">
                        <a:spcAft>
                          <a:spcPts val="0"/>
                        </a:spcAft>
                      </a:pPr>
                      <a:r>
                        <a:rPr lang="vi-VN" sz="1100" b="1">
                          <a:effectLst/>
                          <a:latin typeface="Times New Roman" panose="02020603050405020304" pitchFamily="18" charset="0"/>
                          <a:ea typeface="Calibri" panose="020F0502020204030204" pitchFamily="34" charset="0"/>
                          <a:cs typeface="Times New Roman" panose="02020603050405020304" pitchFamily="18" charset="0"/>
                        </a:rPr>
                        <a:t>5</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Sử dụng các phương thức liên kết</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Sử dụng chính xác và hiệu quả các phương thức liên kết câu đoạn văn, giúp tăng cường khả năng đọc và củng cố mối liên hệ giữa các câu và đoạn văn.</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Sử dụng các phương thức liên kết câu  và đoạn văn một cách phù hợp , giúp người đọc dễ hiểu.</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Có sử dụng một số phép liên kết câu nhưng chưa được mạch lạc.</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7003248"/>
                  </a:ext>
                </a:extLst>
              </a:tr>
              <a:tr h="580252">
                <a:tc>
                  <a:txBody>
                    <a:bodyPr/>
                    <a:lstStyle/>
                    <a:p>
                      <a:pPr algn="just">
                        <a:spcAft>
                          <a:spcPts val="0"/>
                        </a:spcAft>
                      </a:pPr>
                      <a:r>
                        <a:rPr lang="vi-VN" sz="1100" b="1">
                          <a:effectLst/>
                          <a:latin typeface="Times New Roman" panose="02020603050405020304" pitchFamily="18" charset="0"/>
                          <a:ea typeface="Calibri" panose="020F0502020204030204" pitchFamily="34" charset="0"/>
                          <a:cs typeface="Times New Roman" panose="02020603050405020304" pitchFamily="18" charset="0"/>
                        </a:rPr>
                        <a:t>6</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Dùng từ, đặt câu, diễn đạt</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Không mắc lỗi dùng từ , đặt câu, hoặc chỉ mắc 1-2 lỗi không đáng kể , diễn đạt rõ ràng, mạch lạc.</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Mắc một vài lỗi dùng từ , đặt câu (3-5 lỗi) ; diễn đạt khá rõ ràng rành mạch.</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Mắc khá nhiều lỗi dùng từ , đặt câu (từ 6 lỗi trở nên) hoặc diễn đạt nhiều ý chưa rõ ràng , mạch lạc.</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6715761"/>
                  </a:ext>
                </a:extLst>
              </a:tr>
              <a:tr h="580252">
                <a:tc>
                  <a:txBody>
                    <a:bodyPr/>
                    <a:lstStyle/>
                    <a:p>
                      <a:pPr algn="just">
                        <a:spcAft>
                          <a:spcPts val="0"/>
                        </a:spcAft>
                      </a:pPr>
                      <a:r>
                        <a:rPr lang="vi-VN" sz="1100" b="1">
                          <a:effectLst/>
                          <a:latin typeface="Times New Roman" panose="02020603050405020304" pitchFamily="18" charset="0"/>
                          <a:ea typeface="Calibri" panose="020F0502020204030204" pitchFamily="34" charset="0"/>
                          <a:cs typeface="Times New Roman" panose="02020603050405020304" pitchFamily="18" charset="0"/>
                        </a:rPr>
                        <a:t>7</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Trình bày bài viết</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Chữ viết rõ ràng , dễ đọc; không mắc lỗi chính tả; trình bày bài viết đúng quy cách và chỉn chu.</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a:effectLst/>
                          <a:latin typeface="Times New Roman" panose="02020603050405020304" pitchFamily="18" charset="0"/>
                          <a:ea typeface="Calibri" panose="020F0502020204030204" pitchFamily="34" charset="0"/>
                          <a:cs typeface="Times New Roman" panose="02020603050405020304" pitchFamily="18" charset="0"/>
                        </a:rPr>
                        <a:t>Chữ viết có thể đọc được, mắc 2-3 lỗi chính tả; trình bày bài viết đúng quy cách nhưng chưa sạch đẹp.</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1100" dirty="0">
                          <a:effectLst/>
                          <a:latin typeface="Times New Roman" panose="02020603050405020304" pitchFamily="18" charset="0"/>
                          <a:ea typeface="Calibri" panose="020F0502020204030204" pitchFamily="34" charset="0"/>
                          <a:cs typeface="Times New Roman" panose="02020603050405020304" pitchFamily="18" charset="0"/>
                        </a:rPr>
                        <a:t>Chữ viết khó đọc, cẩu thả, mắc nhiều lỗi chính tả ; trình bày bài viết không đúng quy cách.</a:t>
                      </a: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171" marR="401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8482269"/>
                  </a:ext>
                </a:extLst>
              </a:tr>
            </a:tbl>
          </a:graphicData>
        </a:graphic>
      </p:graphicFrame>
    </p:spTree>
    <p:extLst>
      <p:ext uri="{BB962C8B-B14F-4D97-AF65-F5344CB8AC3E}">
        <p14:creationId xmlns:p14="http://schemas.microsoft.com/office/powerpoint/2010/main" val="66354154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047807"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2" name="Rounded Rectangle 51"/>
          <p:cNvSpPr/>
          <p:nvPr/>
        </p:nvSpPr>
        <p:spPr>
          <a:xfrm>
            <a:off x="4859321"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7" name="46 Rectángulo redondeado"/>
          <p:cNvSpPr/>
          <p:nvPr/>
        </p:nvSpPr>
        <p:spPr>
          <a:xfrm>
            <a:off x="107504" y="899054"/>
            <a:ext cx="7848871" cy="1065947"/>
          </a:xfrm>
          <a:prstGeom prst="roundRect">
            <a:avLst>
              <a:gd name="adj" fmla="val 8234"/>
            </a:avLst>
          </a:prstGeom>
          <a:solidFill>
            <a:schemeClr val="accent6">
              <a:lumMod val="75000"/>
              <a:alpha val="40000"/>
            </a:scheme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48" name="47 Rectángulo redondeado"/>
          <p:cNvSpPr/>
          <p:nvPr/>
        </p:nvSpPr>
        <p:spPr>
          <a:xfrm>
            <a:off x="827585" y="1021239"/>
            <a:ext cx="6327167" cy="792088"/>
          </a:xfrm>
          <a:prstGeom prst="roundRect">
            <a:avLst>
              <a:gd name="adj" fmla="val 8234"/>
            </a:avLst>
          </a:prstGeom>
          <a:solidFill>
            <a:schemeClr val="bg1">
              <a:alpha val="69000"/>
            </a:schemeClr>
          </a:solidFill>
          <a:ln>
            <a:solidFill>
              <a:schemeClr val="bg1">
                <a:lumMod val="85000"/>
              </a:schemeClr>
            </a:solid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22225">
                  <a:solidFill>
                    <a:schemeClr val="accent2"/>
                  </a:solidFill>
                  <a:prstDash val="solid"/>
                </a:ln>
                <a:solidFill>
                  <a:schemeClr val="accent2">
                    <a:lumMod val="40000"/>
                    <a:lumOff val="60000"/>
                  </a:schemeClr>
                </a:solidFill>
              </a:rPr>
              <a:t>GIỚI THIỆU VỀ HUY CẬN</a:t>
            </a:r>
            <a:endParaRPr lang="es-ES" sz="4000" b="1" dirty="0">
              <a:ln w="22225">
                <a:solidFill>
                  <a:schemeClr val="accent2"/>
                </a:solidFill>
                <a:prstDash val="solid"/>
              </a:ln>
              <a:solidFill>
                <a:schemeClr val="accent2">
                  <a:lumMod val="40000"/>
                  <a:lumOff val="60000"/>
                </a:schemeClr>
              </a:solidFill>
            </a:endParaRPr>
          </a:p>
        </p:txBody>
      </p:sp>
      <p:pic>
        <p:nvPicPr>
          <p:cNvPr id="8" name="Picture 7"/>
          <p:cNvPicPr>
            <a:picLocks noChangeAspect="1"/>
          </p:cNvPicPr>
          <p:nvPr/>
        </p:nvPicPr>
        <p:blipFill>
          <a:blip r:embed="rId2"/>
          <a:stretch>
            <a:fillRect/>
          </a:stretch>
        </p:blipFill>
        <p:spPr>
          <a:xfrm>
            <a:off x="827585" y="2348880"/>
            <a:ext cx="3096343" cy="2736304"/>
          </a:xfrm>
          <a:prstGeom prst="rect">
            <a:avLst/>
          </a:prstGeom>
        </p:spPr>
      </p:pic>
      <p:pic>
        <p:nvPicPr>
          <p:cNvPr id="9" name="Picture 8"/>
          <p:cNvPicPr>
            <a:picLocks noChangeAspect="1"/>
          </p:cNvPicPr>
          <p:nvPr/>
        </p:nvPicPr>
        <p:blipFill>
          <a:blip r:embed="rId3"/>
          <a:stretch>
            <a:fillRect/>
          </a:stretch>
        </p:blipFill>
        <p:spPr>
          <a:xfrm>
            <a:off x="4716016" y="2348880"/>
            <a:ext cx="3096344" cy="2736304"/>
          </a:xfrm>
          <a:prstGeom prst="rect">
            <a:avLst/>
          </a:prstGeom>
        </p:spPr>
      </p:pic>
    </p:spTree>
    <p:extLst>
      <p:ext uri="{BB962C8B-B14F-4D97-AF65-F5344CB8AC3E}">
        <p14:creationId xmlns:p14="http://schemas.microsoft.com/office/powerpoint/2010/main" val="330323209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8">
                                            <p:txEl>
                                              <p:pRg st="0" end="0"/>
                                            </p:txEl>
                                          </p:spTgt>
                                        </p:tgtEl>
                                        <p:attrNameLst>
                                          <p:attrName>style.visibility</p:attrName>
                                        </p:attrNameLst>
                                      </p:cBhvr>
                                      <p:to>
                                        <p:strVal val="visible"/>
                                      </p:to>
                                    </p:set>
                                    <p:animEffect transition="in" filter="barn(inVertical)">
                                      <p:cBhvr>
                                        <p:cTn id="7" dur="500"/>
                                        <p:tgtEl>
                                          <p:spTgt spid="4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anim calcmode="lin" valueType="num">
                                      <p:cBhvr>
                                        <p:cTn id="19" dur="1000" fill="hold"/>
                                        <p:tgtEl>
                                          <p:spTgt spid="9"/>
                                        </p:tgtEl>
                                        <p:attrNameLst>
                                          <p:attrName>ppt_x</p:attrName>
                                        </p:attrNameLst>
                                      </p:cBhvr>
                                      <p:tavLst>
                                        <p:tav tm="0">
                                          <p:val>
                                            <p:strVal val="#ppt_x"/>
                                          </p:val>
                                        </p:tav>
                                        <p:tav tm="100000">
                                          <p:val>
                                            <p:strVal val="#ppt_x"/>
                                          </p:val>
                                        </p:tav>
                                      </p:tavLst>
                                    </p:anim>
                                    <p:anim calcmode="lin" valueType="num">
                                      <p:cBhvr>
                                        <p:cTn id="2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736</TotalTime>
  <Words>1058</Words>
  <Application>Microsoft Office PowerPoint</Application>
  <PresentationFormat>On-screen Show (4:3)</PresentationFormat>
  <Paragraphs>83</Paragraphs>
  <Slides>10</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Times New Roman</vt:lpstr>
      <vt:lpstr>Tema de Office</vt:lpstr>
      <vt:lpstr>1_Tema de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VnTeach.Com</dc:creator>
  <cp:keywords>VnTeach.Com</cp:keywords>
  <cp:lastModifiedBy>Admin</cp:lastModifiedBy>
  <cp:revision>1</cp:revision>
  <dcterms:created xsi:type="dcterms:W3CDTF">2013-01-01T19:40:45Z</dcterms:created>
  <dcterms:modified xsi:type="dcterms:W3CDTF">2023-10-02T05:45:50Z</dcterms:modified>
</cp:coreProperties>
</file>