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2"/>
  </p:notesMasterIdLst>
  <p:sldIdLst>
    <p:sldId id="258" r:id="rId4"/>
    <p:sldId id="261" r:id="rId5"/>
    <p:sldId id="260" r:id="rId6"/>
    <p:sldId id="269" r:id="rId7"/>
    <p:sldId id="290" r:id="rId8"/>
    <p:sldId id="291" r:id="rId9"/>
    <p:sldId id="292" r:id="rId10"/>
    <p:sldId id="270" r:id="rId11"/>
    <p:sldId id="271" r:id="rId12"/>
    <p:sldId id="293" r:id="rId13"/>
    <p:sldId id="294" r:id="rId14"/>
    <p:sldId id="295" r:id="rId15"/>
    <p:sldId id="274" r:id="rId16"/>
    <p:sldId id="275" r:id="rId17"/>
    <p:sldId id="277" r:id="rId18"/>
    <p:sldId id="285" r:id="rId19"/>
    <p:sldId id="28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113" d="100"/>
          <a:sy n="113" d="100"/>
        </p:scale>
        <p:origin x="57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10/14/2023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10/14/2023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2023/10/14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24: RỪNG NHIỆT ĐỚI</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040585"/>
            <a:ext cx="7651668" cy="2923877"/>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Vai trò:</a:t>
            </a:r>
            <a:r>
              <a:rPr lang="nl-NL" sz="3200">
                <a:solidFill>
                  <a:schemeClr val="bg1"/>
                </a:solidFill>
                <a:latin typeface="Times New Roman"/>
                <a:ea typeface="Calibri"/>
                <a:cs typeface="Times New Roman"/>
              </a:rPr>
              <a:t> </a:t>
            </a:r>
          </a:p>
          <a:p>
            <a:pPr algn="just" fontAlgn="base">
              <a:lnSpc>
                <a:spcPct val="115000"/>
              </a:lnSpc>
              <a:spcAft>
                <a:spcPts val="0"/>
              </a:spcAft>
            </a:pPr>
            <a:r>
              <a:rPr lang="nl-NL" sz="3200">
                <a:solidFill>
                  <a:schemeClr val="bg1"/>
                </a:solidFill>
                <a:latin typeface="Times New Roman"/>
                <a:ea typeface="Calibri"/>
                <a:cs typeface="Times New Roman"/>
              </a:rPr>
              <a:t>     + Hết sức quan trọng đối với việc ổn định khí hậu Trái Đất.</a:t>
            </a:r>
          </a:p>
          <a:p>
            <a:pPr algn="just" fontAlgn="base">
              <a:lnSpc>
                <a:spcPct val="115000"/>
              </a:lnSpc>
              <a:spcAft>
                <a:spcPts val="0"/>
              </a:spcAft>
            </a:pPr>
            <a:r>
              <a:rPr lang="nl-NL" sz="3200">
                <a:solidFill>
                  <a:schemeClr val="bg1"/>
                </a:solidFill>
                <a:latin typeface="Times New Roman"/>
                <a:ea typeface="Calibri"/>
                <a:cs typeface="Times New Roman"/>
              </a:rPr>
              <a:t>     + Là nơi bảo tồn đa dạng sinh học.</a:t>
            </a:r>
          </a:p>
          <a:p>
            <a:pPr algn="just" fontAlgn="base">
              <a:lnSpc>
                <a:spcPct val="115000"/>
              </a:lnSpc>
              <a:spcAft>
                <a:spcPts val="0"/>
              </a:spcAft>
            </a:pPr>
            <a:r>
              <a:rPr lang="nl-NL" sz="3200">
                <a:solidFill>
                  <a:schemeClr val="bg1"/>
                </a:solidFill>
                <a:latin typeface="Times New Roman"/>
                <a:ea typeface="Calibri"/>
                <a:cs typeface="Times New Roman"/>
              </a:rPr>
              <a:t>     + Là nguồn dược liệu, thực phẩm và gỗ.</a:t>
            </a:r>
            <a:endParaRPr lang="en-US" sz="32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9418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164779" cy="235756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Hiện trạng</a:t>
            </a:r>
            <a:r>
              <a:rPr lang="nl-NL" sz="3200">
                <a:solidFill>
                  <a:schemeClr val="bg1"/>
                </a:solidFill>
                <a:latin typeface="Times New Roman"/>
                <a:ea typeface="Calibri"/>
                <a:cs typeface="Times New Roman"/>
              </a:rPr>
              <a:t>: Diện tích rừng nhiệt đới đang giảm ở mức báo động, mỗi năm mất đi 130 nghìn km2 do cháy rừng và các hoạt động của con người.</a:t>
            </a:r>
            <a:endParaRPr lang="en-US" sz="24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61821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Các giải pháp</a:t>
            </a: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bảo vệ rừng</a:t>
            </a:r>
            <a:r>
              <a:rPr lang="nl-NL" sz="3200">
                <a:solidFill>
                  <a:schemeClr val="bg1"/>
                </a:solidFill>
                <a:latin typeface="Times New Roman"/>
                <a:ea typeface="Calibri"/>
                <a:cs typeface="Times New Roman"/>
              </a:rPr>
              <a:t>: </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Nghiêm cấm khai thác ở những khu vực rừng phòng hộ, rừng đặc dụng, rừng nguy cấp</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Phân công khu vực bảo vệ</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Tuyên truyền về tầm quan trọng của rừng</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Sử dụng sản phẩm từ rừng tiết kiệm và hiệu quả</a:t>
            </a:r>
            <a:endParaRPr lang="en-US" sz="2400">
              <a:solidFill>
                <a:schemeClr val="bg1"/>
              </a:solidFill>
              <a:latin typeface="Calibri"/>
              <a:ea typeface="Calibri"/>
              <a:cs typeface="Times New Roman"/>
            </a:endParaRPr>
          </a:p>
          <a:p>
            <a:r>
              <a:rPr lang="nl-NL" sz="3200">
                <a:solidFill>
                  <a:schemeClr val="bg1"/>
                </a:solidFill>
                <a:latin typeface="Times New Roman"/>
                <a:ea typeface="Calibri"/>
              </a:rPr>
              <a:t>     + Không đốt rừng làm nương rẫy...</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a:solidFill>
                  <a:srgbClr val="FF0000"/>
                </a:solidFill>
                <a:latin typeface="Times New Roman"/>
                <a:ea typeface="Calibri"/>
                <a:cs typeface="Times New Roman"/>
              </a:rPr>
              <a:t>Bài tập 1. Lựa chọn đáp án đúng</a:t>
            </a:r>
            <a:endParaRPr lang="en-US" sz="2800" b="1">
              <a:solidFill>
                <a:schemeClr val="bg1"/>
              </a:solidFill>
              <a:effectLst/>
              <a:latin typeface="Calibri"/>
              <a:ea typeface="Calibri"/>
              <a:cs typeface="Times New Roman"/>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a:ea typeface="Calibri"/>
                <a:cs typeface="Times New Roman"/>
              </a:rPr>
              <a:t>a. Đáp án A</a:t>
            </a:r>
            <a:endParaRPr lang="en-US" sz="2400" b="1">
              <a:solidFill>
                <a:schemeClr val="bg1"/>
              </a:solidFill>
              <a:latin typeface="Calibri"/>
              <a:ea typeface="Calibri"/>
              <a:cs typeface="Times New Roman"/>
            </a:endParaRPr>
          </a:p>
          <a:p>
            <a:pPr indent="457200" algn="just">
              <a:spcAft>
                <a:spcPts val="0"/>
              </a:spcAft>
            </a:pPr>
            <a:r>
              <a:rPr lang="en-US" sz="2400" b="1">
                <a:solidFill>
                  <a:schemeClr val="bg1"/>
                </a:solidFill>
                <a:latin typeface="Times New Roman"/>
                <a:ea typeface="Calibri"/>
                <a:cs typeface="Times New Roman"/>
              </a:rPr>
              <a:t>b. Đáp án C</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225" y="1464227"/>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2. </a:t>
            </a: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82" y="1213885"/>
            <a:ext cx="4949980" cy="52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4162" y="1665084"/>
            <a:ext cx="3659360" cy="517065"/>
          </a:xfrm>
          <a:prstGeom prst="rect">
            <a:avLst/>
          </a:prstGeom>
        </p:spPr>
        <p:txBody>
          <a:bodyPr wrap="square">
            <a:spAutoFit/>
          </a:bodyPr>
          <a:lstStyle/>
          <a:p>
            <a:pPr indent="457200" algn="just">
              <a:lnSpc>
                <a:spcPct val="115000"/>
              </a:lnSpc>
              <a:spcAft>
                <a:spcPts val="0"/>
              </a:spcAft>
            </a:pPr>
            <a:r>
              <a:rPr lang="en-US" sz="2400" b="1">
                <a:solidFill>
                  <a:schemeClr val="bg1"/>
                </a:solidFill>
                <a:latin typeface="Times New Roman"/>
                <a:ea typeface="Calibri"/>
                <a:cs typeface="Times New Roman"/>
              </a:rPr>
              <a:t>4. Tầng cây vượt tán.</a:t>
            </a:r>
            <a:endParaRPr lang="en-US" sz="2400" b="1">
              <a:solidFill>
                <a:schemeClr val="bg1"/>
              </a:solidFill>
              <a:effectLst/>
              <a:latin typeface="Calibri"/>
              <a:ea typeface="Calibri"/>
              <a:cs typeface="Times New Roman"/>
            </a:endParaRPr>
          </a:p>
        </p:txBody>
      </p:sp>
      <p:sp>
        <p:nvSpPr>
          <p:cNvPr id="4" name="Rectangle 3"/>
          <p:cNvSpPr/>
          <p:nvPr/>
        </p:nvSpPr>
        <p:spPr>
          <a:xfrm>
            <a:off x="8088716" y="5693628"/>
            <a:ext cx="3838743" cy="490199"/>
          </a:xfrm>
          <a:prstGeom prst="rect">
            <a:avLst/>
          </a:prstGeom>
        </p:spPr>
        <p:txBody>
          <a:bodyPr wrap="none">
            <a:spAutoFit/>
          </a:bodyPr>
          <a:lstStyle/>
          <a:p>
            <a:pPr lvl="0" algn="just">
              <a:lnSpc>
                <a:spcPct val="115000"/>
              </a:lnSpc>
            </a:pPr>
            <a:r>
              <a:rPr lang="en-US" sz="2400" b="1">
                <a:solidFill>
                  <a:schemeClr val="bg1"/>
                </a:solidFill>
                <a:latin typeface="Times New Roman"/>
                <a:ea typeface="Calibri"/>
                <a:cs typeface="Times New Roman"/>
              </a:rPr>
              <a:t>1. Tầng cỏ quyết và cây bụi.</a:t>
            </a:r>
            <a:endParaRPr lang="en-US" sz="2400" b="1">
              <a:solidFill>
                <a:schemeClr val="bg1"/>
              </a:solidFill>
              <a:latin typeface="Calibri"/>
              <a:ea typeface="Calibri"/>
              <a:cs typeface="Times New Roman"/>
            </a:endParaRPr>
          </a:p>
        </p:txBody>
      </p:sp>
      <p:sp>
        <p:nvSpPr>
          <p:cNvPr id="5" name="Rectangle 4"/>
          <p:cNvSpPr/>
          <p:nvPr/>
        </p:nvSpPr>
        <p:spPr>
          <a:xfrm>
            <a:off x="7701180" y="4541722"/>
            <a:ext cx="4104842"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2. Tầng cây gỗ trung bình.</a:t>
            </a:r>
            <a:endParaRPr lang="en-US" sz="2400" b="1">
              <a:solidFill>
                <a:schemeClr val="bg1"/>
              </a:solidFill>
              <a:latin typeface="Calibri"/>
              <a:ea typeface="Calibri"/>
              <a:cs typeface="Times New Roman"/>
            </a:endParaRPr>
          </a:p>
        </p:txBody>
      </p:sp>
      <p:sp>
        <p:nvSpPr>
          <p:cNvPr id="6" name="Rectangle 5"/>
          <p:cNvSpPr/>
          <p:nvPr/>
        </p:nvSpPr>
        <p:spPr>
          <a:xfrm>
            <a:off x="7613524" y="2892839"/>
            <a:ext cx="3136628"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3. Tầng cây gỗ cao.</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a:solidFill>
                  <a:srgbClr val="0070C0"/>
                </a:solidFill>
                <a:latin typeface="Times New Roman"/>
                <a:ea typeface="Calibri"/>
                <a:cs typeface="Times New Roman"/>
              </a:rPr>
              <a:t>1. Hãy giải thích vì sao rừng nhiệt đới có nhiều tầng.</a:t>
            </a:r>
            <a:endParaRPr lang="en-US" sz="3600">
              <a:solidFill>
                <a:srgbClr val="0070C0"/>
              </a:solidFill>
              <a:latin typeface="Calibri"/>
              <a:ea typeface="Calibri"/>
              <a:cs typeface="Times New Roman"/>
            </a:endParaRPr>
          </a:p>
          <a:p>
            <a:pPr indent="457200" algn="just">
              <a:lnSpc>
                <a:spcPct val="115000"/>
              </a:lnSpc>
              <a:spcAft>
                <a:spcPts val="0"/>
              </a:spcAft>
            </a:pPr>
            <a:r>
              <a:rPr lang="en-US" sz="4400" b="1">
                <a:solidFill>
                  <a:srgbClr val="0070C0"/>
                </a:solidFill>
                <a:latin typeface="Times New Roman"/>
                <a:ea typeface="Calibri"/>
                <a:cs typeface="Times New Roman"/>
              </a:rPr>
              <a:t>2. Ở Việt Nam, kiều rừng nhiệt đới nào chiếm ưu thế? Em hăy tìm hiểu về kiều rừng đổ.</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a:ea typeface="Calibri"/>
                <a:cs typeface="Times New Roman"/>
              </a:rPr>
              <a:t>1. Hãy giải thích vì sao rừng nhiệt đới có nhiều tầng.</a:t>
            </a:r>
            <a:endParaRPr lang="en-US" sz="3200">
              <a:solidFill>
                <a:srgbClr val="0070C0"/>
              </a:solidFill>
              <a:latin typeface="Calibri"/>
              <a:ea typeface="Calibri"/>
              <a:cs typeface="Times New Roman"/>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Rừng nhiệt đới có nhiều tầng vì</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Sự phân tầng thực vật còn phụ thuộc vào ánh sáng, độ ẩm,… để phù hợp với điều kiện sống và phát triển của cây.</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a:ea typeface="Calibri"/>
                <a:cs typeface="Times New Roman"/>
              </a:rPr>
              <a:t>2. Ở Việt Nam, kiều rừng nhiệt đới nào chiếm ưu thế? Em hăy tìm hiểu về kiều rừng đổ.</a:t>
            </a:r>
            <a:endParaRPr lang="en-US" sz="3200">
              <a:solidFill>
                <a:srgbClr val="0070C0"/>
              </a:solidFill>
              <a:latin typeface="Calibri"/>
              <a:ea typeface="Calibri"/>
              <a:cs typeface="Times New Roman"/>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 Ở Việt Nam, kiểu rừng nhiệt đới gió mùa chiếm ưu thế.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Một số đặc điểm tiêu biểu của rừng nhiệt đới gió mùa</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Thành phần loài: 330 loài cây, tầng giữa 2460 loài và tầng dưới là 320 loài.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Có nhiều hệ sinh thái khác nhau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Rừng rậm xanh quanh năm.</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Đồng cỏ cao nhiệt đới.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Rừng ngập mặn.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Phân bố đang dạng ở nhiều kiểu địa hình, môi trường khác nhau.</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03966"/>
            <a:ext cx="3731017" cy="831909"/>
            <a:chOff x="994820" y="289666"/>
            <a:chExt cx="5886671" cy="83190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289666"/>
              <a:ext cx="426973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500187" y="187665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a:solidFill>
                  <a:srgbClr val="0070C0"/>
                </a:solidFill>
                <a:latin typeface="Times New Roman"/>
                <a:ea typeface="Calibri"/>
                <a:cs typeface="Times New Roman"/>
              </a:rPr>
              <a:t>1. Điều kiện khí hậu ở vùng nhiệt đới như thế nào?</a:t>
            </a:r>
            <a:endParaRPr lang="en-US" sz="2400">
              <a:solidFill>
                <a:srgbClr val="0070C0"/>
              </a:solidFill>
              <a:latin typeface="Calibri"/>
              <a:ea typeface="Calibri"/>
              <a:cs typeface="Times New Roman"/>
            </a:endParaRPr>
          </a:p>
          <a:p>
            <a:pPr algn="just" fontAlgn="base">
              <a:lnSpc>
                <a:spcPct val="115000"/>
              </a:lnSpc>
            </a:pPr>
            <a:r>
              <a:rPr lang="en-US" sz="3200" b="1">
                <a:solidFill>
                  <a:srgbClr val="0070C0"/>
                </a:solidFill>
                <a:latin typeface="Times New Roman"/>
                <a:ea typeface="Calibri"/>
                <a:cs typeface="Times New Roman"/>
              </a:rPr>
              <a:t>2. Có những kiểu rừng chính nào ở vùng nhiệt đới?</a:t>
            </a:r>
            <a:endParaRPr lang="en-US" sz="2400">
              <a:solidFill>
                <a:srgbClr val="0070C0"/>
              </a:solidFill>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1189108"/>
          </a:xfrm>
          <a:prstGeom prst="rect">
            <a:avLst/>
          </a:prstGeom>
        </p:spPr>
        <p:txBody>
          <a:bodyPr wrap="none">
            <a:spAutoFit/>
          </a:bodyPr>
          <a:lstStyle/>
          <a:p>
            <a:pPr algn="ctr" fontAlgn="base">
              <a:lnSpc>
                <a:spcPct val="115000"/>
              </a:lnSpc>
            </a:pPr>
            <a:r>
              <a:rPr lang="en-US" sz="3200" b="1">
                <a:solidFill>
                  <a:srgbClr val="FF0000"/>
                </a:solidFill>
                <a:latin typeface="Times New Roman"/>
                <a:ea typeface="Calibri"/>
                <a:cs typeface="Times New Roman"/>
              </a:rPr>
              <a:t>Nhiệm vụ 1: </a:t>
            </a:r>
          </a:p>
          <a:p>
            <a:pPr algn="ctr" fontAlgn="base">
              <a:lnSpc>
                <a:spcPct val="115000"/>
              </a:lnSpc>
            </a:pPr>
            <a:r>
              <a:rPr lang="en-US" sz="3200" b="1">
                <a:solidFill>
                  <a:srgbClr val="FF0000"/>
                </a:solidFill>
                <a:latin typeface="Times New Roman"/>
                <a:ea typeface="Calibri"/>
                <a:cs typeface="Times New Roman"/>
              </a:rPr>
              <a:t>Đặc điểm chung của rừng nhiệt đới</a:t>
            </a:r>
            <a:endParaRPr lang="en-US" sz="3200">
              <a:solidFill>
                <a:prstClr val="black"/>
              </a:solidFill>
              <a:latin typeface="Calibri"/>
              <a:ea typeface="Calibri"/>
              <a:cs typeface="Times New Roman"/>
            </a:endParaRPr>
          </a:p>
        </p:txBody>
      </p:sp>
    </p:spTree>
    <p:extLst>
      <p:ext uri="{BB962C8B-B14F-4D97-AF65-F5344CB8AC3E}">
        <p14:creationId xmlns:p14="http://schemas.microsoft.com/office/powerpoint/2010/main" val="267094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1083374"/>
          </a:xfrm>
          <a:prstGeom prst="rect">
            <a:avLst/>
          </a:prstGeom>
        </p:spPr>
        <p:txBody>
          <a:bodyPr wrap="square">
            <a:spAutoFit/>
          </a:bodyPr>
          <a:lstStyle/>
          <a:p>
            <a:pPr algn="ctr" fontAlgn="base">
              <a:lnSpc>
                <a:spcPct val="115000"/>
              </a:lnSpc>
              <a:spcAft>
                <a:spcPts val="0"/>
              </a:spcAft>
            </a:pPr>
            <a:r>
              <a:rPr lang="en-US" sz="2800" b="1">
                <a:solidFill>
                  <a:srgbClr val="FF0000"/>
                </a:solidFill>
                <a:latin typeface="Times New Roman"/>
                <a:ea typeface="Calibri"/>
                <a:cs typeface="Times New Roman"/>
              </a:rPr>
              <a:t>Nhiệm vụ 2: </a:t>
            </a:r>
          </a:p>
          <a:p>
            <a:pPr algn="ctr" fontAlgn="base">
              <a:lnSpc>
                <a:spcPct val="115000"/>
              </a:lnSpc>
              <a:spcAft>
                <a:spcPts val="0"/>
              </a:spcAft>
            </a:pPr>
            <a:r>
              <a:rPr lang="en-US" sz="2800" b="1">
                <a:solidFill>
                  <a:srgbClr val="FF0000"/>
                </a:solidFill>
                <a:latin typeface="Times New Roman"/>
                <a:ea typeface="Calibri"/>
                <a:cs typeface="Times New Roman"/>
              </a:rPr>
              <a:t>Kiểu rừng mưa nhiệt đới và rừng nhiệt đới gió mùa</a:t>
            </a:r>
            <a:endParaRPr lang="en-US" sz="2800">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340467422"/>
              </p:ext>
            </p:extLst>
          </p:nvPr>
        </p:nvGraphicFramePr>
        <p:xfrm>
          <a:off x="794030" y="2548453"/>
          <a:ext cx="7231747" cy="3785616"/>
        </p:xfrm>
        <a:graphic>
          <a:graphicData uri="http://schemas.openxmlformats.org/drawingml/2006/table">
            <a:tbl>
              <a:tblPr firstRow="1" firstCol="1" bandRow="1"/>
              <a:tblGrid>
                <a:gridCol w="3615175">
                  <a:extLst>
                    <a:ext uri="{9D8B030D-6E8A-4147-A177-3AD203B41FA5}">
                      <a16:colId xmlns:a16="http://schemas.microsoft.com/office/drawing/2014/main" val="20000"/>
                    </a:ext>
                  </a:extLst>
                </a:gridCol>
                <a:gridCol w="3616572">
                  <a:extLst>
                    <a:ext uri="{9D8B030D-6E8A-4147-A177-3AD203B41FA5}">
                      <a16:colId xmlns:a16="http://schemas.microsoft.com/office/drawing/2014/main" val="20001"/>
                    </a:ext>
                  </a:extLst>
                </a:gridCol>
              </a:tblGrid>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Rừng  nhiệt đới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Phân bố</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Nhiệt độ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Lượng mưa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Sự khác nhau  của rừng mưa nhiệt đới và rừng nhiệt đới gió mùa:</a:t>
                      </a:r>
                    </a:p>
                    <a:p>
                      <a:pPr algn="ctr" fontAlgn="base">
                        <a:lnSpc>
                          <a:spcPct val="115000"/>
                        </a:lnSpc>
                        <a:spcAft>
                          <a:spcPts val="0"/>
                        </a:spcAft>
                      </a:pP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a:solidFill>
                  <a:srgbClr val="0070C0"/>
                </a:solidFill>
                <a:latin typeface="Times New Roman" pitchFamily="18" charset="0"/>
                <a:ea typeface="Calibri" pitchFamily="34" charset="0"/>
                <a:cs typeface="Times New Roman" pitchFamily="18" charset="0"/>
              </a:rPr>
              <a:t>T</a:t>
            </a:r>
            <a:r>
              <a:rPr kumimoji="0" lang="nl-NL" sz="2800" b="1" i="0" u="none" strike="noStrike" cap="none" normalizeH="0" baseline="0">
                <a:ln>
                  <a:noFill/>
                </a:ln>
                <a:solidFill>
                  <a:srgbClr val="0070C0"/>
                </a:solidFill>
                <a:effectLst/>
                <a:latin typeface="Times New Roman" pitchFamily="18" charset="0"/>
                <a:ea typeface="Calibri" pitchFamily="34" charset="0"/>
                <a:cs typeface="Times New Roman" pitchFamily="18" charset="0"/>
              </a:rPr>
              <a:t>hảo luận nhóm 5’ và hoàn thành bảng sau:</a:t>
            </a:r>
            <a:endParaRPr kumimoji="0" lang="nl-NL" sz="2800" b="1" i="0" u="none" strike="noStrike" cap="none" normalizeH="0" baseline="0">
              <a:ln>
                <a:noFill/>
              </a:ln>
              <a:solidFill>
                <a:srgbClr val="0070C0"/>
              </a:soli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0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579601946"/>
              </p:ext>
            </p:extLst>
          </p:nvPr>
        </p:nvGraphicFramePr>
        <p:xfrm>
          <a:off x="283066" y="1033154"/>
          <a:ext cx="8124663" cy="5356123"/>
        </p:xfrm>
        <a:graphic>
          <a:graphicData uri="http://schemas.openxmlformats.org/drawingml/2006/table">
            <a:tbl>
              <a:tblPr firstRow="1" firstCol="1" bandRow="1"/>
              <a:tblGrid>
                <a:gridCol w="1961294">
                  <a:extLst>
                    <a:ext uri="{9D8B030D-6E8A-4147-A177-3AD203B41FA5}">
                      <a16:colId xmlns:a16="http://schemas.microsoft.com/office/drawing/2014/main" val="20000"/>
                    </a:ext>
                  </a:extLst>
                </a:gridCol>
                <a:gridCol w="6163369">
                  <a:extLst>
                    <a:ext uri="{9D8B030D-6E8A-4147-A177-3AD203B41FA5}">
                      <a16:colId xmlns:a16="http://schemas.microsoft.com/office/drawing/2014/main" val="20001"/>
                    </a:ext>
                  </a:extLst>
                </a:gridCol>
              </a:tblGrid>
              <a:tr h="343260">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Rừng  nhiệt đới</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707567">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Phân bố</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T</a:t>
                      </a:r>
                      <a:r>
                        <a:rPr lang="vi-VN" sz="2000" b="1">
                          <a:solidFill>
                            <a:schemeClr val="tx1"/>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5203">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Nhiệt độ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N</a:t>
                      </a:r>
                      <a:r>
                        <a:rPr lang="vi-VN" sz="2000" b="1">
                          <a:solidFill>
                            <a:schemeClr val="tx1"/>
                          </a:solidFill>
                          <a:effectLst/>
                          <a:latin typeface="Times New Roman" pitchFamily="18" charset="0"/>
                          <a:ea typeface="Calibri"/>
                          <a:cs typeface="Times New Roman" pitchFamily="18" charset="0"/>
                        </a:rPr>
                        <a:t>hiệt độ trung bình năm trên 21 °</a:t>
                      </a:r>
                      <a:r>
                        <a:rPr lang="nl-NL" sz="2000" b="1">
                          <a:solidFill>
                            <a:schemeClr val="tx1"/>
                          </a:solidFill>
                          <a:effectLst/>
                          <a:latin typeface="Times New Roman" pitchFamily="18" charset="0"/>
                          <a:ea typeface="Calibri"/>
                          <a:cs typeface="Times New Roman" pitchFamily="18" charset="0"/>
                        </a:rPr>
                        <a:t>C</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8994">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Lượng mưa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L</a:t>
                      </a:r>
                      <a:r>
                        <a:rPr lang="vi-VN" sz="2000" b="1">
                          <a:solidFill>
                            <a:schemeClr val="tx1"/>
                          </a:solidFill>
                          <a:effectLst/>
                          <a:latin typeface="Times New Roman" pitchFamily="18" charset="0"/>
                          <a:ea typeface="Calibri"/>
                          <a:cs typeface="Times New Roman" pitchFamily="18" charset="0"/>
                        </a:rPr>
                        <a:t>ượng mưa trung bình năm trên 1 700 mm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Động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Động vật rất phong phú, nhiều loài sống trên cây, leo trèo giỏi như khỉ, vượn,... nhiều loài chim ăn quả có màu sắc sặc sỡ</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Thực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44714">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Sự khác nhau  của rừng mưa nhiệt đới và rừng nhiệt đới gió mùa:</a:t>
                      </a:r>
                      <a:endParaRPr lang="en-US" sz="2000" b="1">
                        <a:solidFill>
                          <a:srgbClr val="0070C0"/>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Ít tầng hơn</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Phần lớn cây trong rừng bị rụng lá về mùa khô</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Rừng thoáng và không ẩm ướt bằng rừng mưa nhiệt đới</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393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9028" y="3905866"/>
            <a:ext cx="4317209" cy="573459"/>
            <a:chOff x="3756428"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8" y="2385641"/>
              <a:ext cx="431720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3" name="TextBox 2">
            <a:extLst>
              <a:ext uri="{FF2B5EF4-FFF2-40B4-BE49-F238E27FC236}">
                <a16:creationId xmlns:a16="http://schemas.microsoft.com/office/drawing/2014/main" id="{7031B582-DC9C-595A-3A78-4C6F763F79A1}"/>
              </a:ext>
            </a:extLst>
          </p:cNvPr>
          <p:cNvSpPr txBox="1"/>
          <p:nvPr/>
        </p:nvSpPr>
        <p:spPr>
          <a:xfrm>
            <a:off x="5532439" y="4298335"/>
            <a:ext cx="6096000" cy="923330"/>
          </a:xfrm>
          <a:prstGeom prst="rect">
            <a:avLst/>
          </a:prstGeom>
          <a:noFill/>
        </p:spPr>
        <p:txBody>
          <a:bodyPr wrap="square">
            <a:spAutoFit/>
          </a:bodyPr>
          <a:lstStyle/>
          <a:p>
            <a:endParaRPr lang="en-US">
              <a:solidFill>
                <a:schemeClr val="bg1"/>
              </a:solidFill>
            </a:endParaRPr>
          </a:p>
          <a:p>
            <a:r>
              <a:rPr lang="en-US">
                <a:solidFill>
                  <a:schemeClr val="bg1"/>
                </a:solidFill>
              </a:rPr>
              <a:t>Tài liệu được chia sẻ bởi Website VnTeach.Com</a:t>
            </a:r>
          </a:p>
          <a:p>
            <a:r>
              <a:rPr lang="en-US">
                <a:solidFill>
                  <a:schemeClr val="bg1"/>
                </a:solidFill>
              </a:rPr>
              <a:t>https://www.vnteach.com</a:t>
            </a: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096033"/>
            <a:ext cx="6293921" cy="2923877"/>
          </a:xfrm>
          <a:prstGeom prst="rect">
            <a:avLst/>
          </a:prstGeom>
          <a:noFill/>
        </p:spPr>
        <p:txBody>
          <a:bodyPr wrap="square" rtlCol="0">
            <a:spAutoFit/>
          </a:bodyPr>
          <a:lstStyle/>
          <a:p>
            <a:pPr algn="just" fontAlgn="base">
              <a:lnSpc>
                <a:spcPct val="115000"/>
              </a:lnSpc>
              <a:spcAft>
                <a:spcPts val="0"/>
              </a:spcAft>
            </a:pPr>
            <a:r>
              <a:rPr lang="nl-NL" sz="3200" b="1">
                <a:solidFill>
                  <a:srgbClr val="0070C0"/>
                </a:solidFill>
                <a:latin typeface="Times New Roman"/>
                <a:ea typeface="Calibri"/>
                <a:cs typeface="Times New Roman"/>
              </a:rPr>
              <a:t>HS thảo luận cặp đôi 5’ các nội dung:</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1. Vai trò của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2. Hiện trạng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3. Các giải pháp bảo vệ rừng.</a:t>
            </a:r>
            <a:endParaRPr lang="en-US" sz="3200">
              <a:solidFill>
                <a:srgbClr val="0070C0"/>
              </a:solidFill>
              <a:effectLst/>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932</Words>
  <Application>Microsoft Office PowerPoint</Application>
  <PresentationFormat>Widescreen</PresentationFormat>
  <Paragraphs>121</Paragraphs>
  <Slides>18</Slides>
  <Notes>17</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vt:lpstr>
      <vt:lpstr>Calibri Light</vt:lpstr>
      <vt:lpstr>Times New Roman</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2020-11-02T15:38:20Z</dcterms:created>
  <dcterms:modified xsi:type="dcterms:W3CDTF">2023-10-14T08:55:17Z</dcterms:modified>
</cp:coreProperties>
</file>