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57" r:id="rId4"/>
    <p:sldId id="256" r:id="rId5"/>
    <p:sldId id="258" r:id="rId6"/>
    <p:sldId id="261" r:id="rId7"/>
    <p:sldId id="262" r:id="rId8"/>
    <p:sldId id="263" r:id="rId9"/>
    <p:sldId id="264" r:id="rId10"/>
    <p:sldId id="266" r:id="rId11"/>
    <p:sldId id="265"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CAED6-9373-4587-9F79-7FDEB0A0BA8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9FCC1C53-1DE6-4CC3-81A3-31863199EA69}">
      <dgm:prSet phldrT="[Text]" custT="1"/>
      <dgm:spPr>
        <a:solidFill>
          <a:schemeClr val="accent6"/>
        </a:solidFill>
      </dgm:spPr>
      <dgm:t>
        <a:bodyPr/>
        <a:lstStyle/>
        <a:p>
          <a:pPr algn="l"/>
          <a:r>
            <a:rPr lang="en-US" sz="2400" dirty="0" smtClean="0">
              <a:solidFill>
                <a:schemeClr val="tx1"/>
              </a:solidFill>
              <a:latin typeface="Times New Roman" pitchFamily="18" charset="0"/>
              <a:cs typeface="Times New Roman" pitchFamily="18" charset="0"/>
            </a:rPr>
            <a:t>Thermal pollution:</a:t>
          </a:r>
        </a:p>
        <a:p>
          <a:pPr algn="l"/>
          <a:r>
            <a:rPr lang="en-US" sz="2400" dirty="0" smtClean="0">
              <a:solidFill>
                <a:schemeClr val="tx1"/>
              </a:solidFill>
              <a:latin typeface="Times New Roman" pitchFamily="18" charset="0"/>
              <a:cs typeface="Times New Roman" pitchFamily="18" charset="0"/>
            </a:rPr>
            <a:t>- Definition:</a:t>
          </a:r>
        </a:p>
        <a:p>
          <a:pPr algn="l"/>
          <a:r>
            <a:rPr lang="en-US" sz="2400" dirty="0" smtClean="0">
              <a:solidFill>
                <a:schemeClr val="tx1"/>
              </a:solidFill>
              <a:latin typeface="Times New Roman" pitchFamily="18" charset="0"/>
              <a:cs typeface="Times New Roman" pitchFamily="18" charset="0"/>
            </a:rPr>
            <a:t>(1)…………or (2)………..</a:t>
          </a:r>
          <a:endParaRPr lang="en-US" sz="2400" dirty="0">
            <a:solidFill>
              <a:schemeClr val="tx1"/>
            </a:solidFill>
            <a:latin typeface="Times New Roman" pitchFamily="18" charset="0"/>
            <a:cs typeface="Times New Roman" pitchFamily="18" charset="0"/>
          </a:endParaRPr>
        </a:p>
      </dgm:t>
    </dgm:pt>
    <dgm:pt modelId="{7CB7B930-1867-4A4D-B8FC-88ECADB191BD}" type="parTrans" cxnId="{67AD653E-F2EB-4910-B797-3A16B1C3230D}">
      <dgm:prSet/>
      <dgm:spPr/>
      <dgm:t>
        <a:bodyPr/>
        <a:lstStyle/>
        <a:p>
          <a:endParaRPr lang="en-US"/>
        </a:p>
      </dgm:t>
    </dgm:pt>
    <dgm:pt modelId="{92674047-00EB-45BD-BC30-A85B5888FA4A}" type="sibTrans" cxnId="{67AD653E-F2EB-4910-B797-3A16B1C3230D}">
      <dgm:prSet/>
      <dgm:spPr/>
      <dgm:t>
        <a:bodyPr/>
        <a:lstStyle/>
        <a:p>
          <a:endParaRPr lang="en-US"/>
        </a:p>
      </dgm:t>
    </dgm:pt>
    <dgm:pt modelId="{0C7AB05C-8AA6-4BD2-93C7-531EB227798C}">
      <dgm:prSet phldrT="[Text]" custT="1"/>
      <dgm:spPr>
        <a:solidFill>
          <a:srgbClr val="FFFF00"/>
        </a:solidFill>
      </dgm:spPr>
      <dgm:t>
        <a:bodyPr/>
        <a:lstStyle/>
        <a:p>
          <a:pPr algn="ctr"/>
          <a:r>
            <a:rPr lang="en-US" sz="2000" dirty="0" smtClean="0">
              <a:solidFill>
                <a:schemeClr val="tx1"/>
              </a:solidFill>
              <a:latin typeface="Times New Roman" pitchFamily="18" charset="0"/>
              <a:cs typeface="Times New Roman" pitchFamily="18" charset="0"/>
            </a:rPr>
            <a:t>SOLUTIONS</a:t>
          </a:r>
        </a:p>
        <a:p>
          <a:pPr algn="l"/>
          <a:r>
            <a:rPr lang="en-US" sz="2400" dirty="0" smtClean="0">
              <a:solidFill>
                <a:schemeClr val="tx1"/>
              </a:solidFill>
              <a:latin typeface="Times New Roman" pitchFamily="18" charset="0"/>
              <a:cs typeface="Times New Roman" pitchFamily="18" charset="0"/>
            </a:rPr>
            <a:t>Building cooling towers to (10)………….. the water.</a:t>
          </a:r>
          <a:endParaRPr lang="en-US" sz="2400" dirty="0">
            <a:solidFill>
              <a:schemeClr val="tx1"/>
            </a:solidFill>
            <a:latin typeface="Times New Roman" pitchFamily="18" charset="0"/>
            <a:cs typeface="Times New Roman" pitchFamily="18" charset="0"/>
          </a:endParaRPr>
        </a:p>
      </dgm:t>
    </dgm:pt>
    <dgm:pt modelId="{1FD3F984-005D-41CE-A4F6-6F6B43AC5074}" type="parTrans" cxnId="{56ADE958-5D7B-4766-9CBA-F8175DA988BD}">
      <dgm:prSet/>
      <dgm:spPr/>
      <dgm:t>
        <a:bodyPr/>
        <a:lstStyle/>
        <a:p>
          <a:endParaRPr lang="en-US"/>
        </a:p>
      </dgm:t>
    </dgm:pt>
    <dgm:pt modelId="{A33D9180-2180-4300-A9CD-69B204492AA5}" type="sibTrans" cxnId="{56ADE958-5D7B-4766-9CBA-F8175DA988BD}">
      <dgm:prSet/>
      <dgm:spPr/>
      <dgm:t>
        <a:bodyPr/>
        <a:lstStyle/>
        <a:p>
          <a:endParaRPr lang="en-US"/>
        </a:p>
      </dgm:t>
    </dgm:pt>
    <dgm:pt modelId="{883FA584-86CE-4EC2-90F6-D02A8A86298B}">
      <dgm:prSet phldrT="[Text]" custT="1"/>
      <dgm:spPr>
        <a:solidFill>
          <a:schemeClr val="accent4">
            <a:lumMod val="60000"/>
            <a:lumOff val="40000"/>
          </a:schemeClr>
        </a:solidFill>
      </dgm:spPr>
      <dgm:t>
        <a:bodyPr/>
        <a:lstStyle/>
        <a:p>
          <a:pPr algn="ctr"/>
          <a:r>
            <a:rPr lang="en-US" sz="2400" dirty="0" smtClean="0">
              <a:solidFill>
                <a:schemeClr val="tx1"/>
              </a:solidFill>
              <a:latin typeface="Times New Roman" pitchFamily="18" charset="0"/>
              <a:cs typeface="Times New Roman" pitchFamily="18" charset="0"/>
            </a:rPr>
            <a:t>Causes</a:t>
          </a:r>
        </a:p>
        <a:p>
          <a:pPr algn="l"/>
          <a:r>
            <a:rPr lang="en-US" sz="2400" dirty="0" smtClean="0">
              <a:solidFill>
                <a:schemeClr val="tx1"/>
              </a:solidFill>
              <a:latin typeface="Times New Roman" pitchFamily="18" charset="0"/>
              <a:cs typeface="Times New Roman" pitchFamily="18" charset="0"/>
            </a:rPr>
            <a:t>- Power plants using water to (3)</a:t>
          </a:r>
        </a:p>
        <a:p>
          <a:pPr algn="l"/>
          <a:r>
            <a:rPr lang="en-US" sz="2400" dirty="0" smtClean="0">
              <a:solidFill>
                <a:schemeClr val="tx1"/>
              </a:solidFill>
              <a:latin typeface="Times New Roman" pitchFamily="18" charset="0"/>
              <a:cs typeface="Times New Roman" pitchFamily="18" charset="0"/>
            </a:rPr>
            <a:t>………….. equipment.</a:t>
          </a:r>
        </a:p>
        <a:p>
          <a:pPr algn="l"/>
          <a:r>
            <a:rPr lang="en-US" sz="2400" dirty="0" smtClean="0">
              <a:solidFill>
                <a:schemeClr val="tx1"/>
              </a:solidFill>
              <a:latin typeface="Times New Roman" pitchFamily="18" charset="0"/>
              <a:cs typeface="Times New Roman" pitchFamily="18" charset="0"/>
            </a:rPr>
            <a:t>- Discharge of cold water into (4)…………….</a:t>
          </a:r>
        </a:p>
        <a:p>
          <a:pPr algn="l"/>
          <a:endParaRPr lang="en-US" sz="2400" dirty="0">
            <a:latin typeface="Times New Roman" pitchFamily="18" charset="0"/>
            <a:cs typeface="Times New Roman" pitchFamily="18" charset="0"/>
          </a:endParaRPr>
        </a:p>
      </dgm:t>
    </dgm:pt>
    <dgm:pt modelId="{05752E9D-DF61-4398-BDFA-FAECE0DCE2CB}" type="parTrans" cxnId="{63907386-CCAB-48CF-B980-A53A3493EB1E}">
      <dgm:prSet/>
      <dgm:spPr/>
      <dgm:t>
        <a:bodyPr/>
        <a:lstStyle/>
        <a:p>
          <a:endParaRPr lang="en-US"/>
        </a:p>
      </dgm:t>
    </dgm:pt>
    <dgm:pt modelId="{5810D7FB-9379-4AAC-A372-9E13498272C6}" type="sibTrans" cxnId="{63907386-CCAB-48CF-B980-A53A3493EB1E}">
      <dgm:prSet/>
      <dgm:spPr/>
      <dgm:t>
        <a:bodyPr/>
        <a:lstStyle/>
        <a:p>
          <a:endParaRPr lang="en-US"/>
        </a:p>
      </dgm:t>
    </dgm:pt>
    <dgm:pt modelId="{6615316C-B7FD-46AF-B745-4F3E91B667BE}">
      <dgm:prSet phldrT="[Text]" custT="1"/>
      <dgm:spPr>
        <a:solidFill>
          <a:schemeClr val="accent3">
            <a:lumMod val="75000"/>
          </a:schemeClr>
        </a:solidFill>
      </dgm:spPr>
      <dgm:t>
        <a:bodyPr/>
        <a:lstStyle/>
        <a:p>
          <a:pPr algn="ctr"/>
          <a:r>
            <a:rPr lang="en-US" sz="2400" dirty="0" smtClean="0">
              <a:solidFill>
                <a:schemeClr val="tx1"/>
              </a:solidFill>
              <a:latin typeface="Times New Roman" pitchFamily="18" charset="0"/>
              <a:cs typeface="Times New Roman" pitchFamily="18" charset="0"/>
            </a:rPr>
            <a:t>Effects</a:t>
          </a:r>
        </a:p>
        <a:p>
          <a:pPr algn="l"/>
          <a:r>
            <a:rPr lang="en-US" sz="2400" dirty="0" smtClean="0">
              <a:solidFill>
                <a:schemeClr val="tx1"/>
              </a:solidFill>
              <a:latin typeface="Times New Roman" pitchFamily="18" charset="0"/>
              <a:cs typeface="Times New Roman" pitchFamily="18" charset="0"/>
            </a:rPr>
            <a:t>- (5)……….. ….decreasing oxygen</a:t>
          </a:r>
        </a:p>
        <a:p>
          <a:pPr algn="l"/>
          <a:r>
            <a:rPr lang="en-US" sz="2400" dirty="0" smtClean="0">
              <a:solidFill>
                <a:schemeClr val="tx1"/>
              </a:solidFill>
              <a:latin typeface="Times New Roman" pitchFamily="18" charset="0"/>
              <a:cs typeface="Times New Roman" pitchFamily="18" charset="0"/>
            </a:rPr>
            <a:t>- Less oxygen harming (6) …………………..</a:t>
          </a:r>
        </a:p>
        <a:p>
          <a:pPr algn="l"/>
          <a:r>
            <a:rPr lang="en-US" sz="2400" dirty="0" smtClean="0">
              <a:solidFill>
                <a:schemeClr val="tx1"/>
              </a:solidFill>
              <a:latin typeface="Times New Roman" pitchFamily="18" charset="0"/>
              <a:cs typeface="Times New Roman" pitchFamily="18" charset="0"/>
            </a:rPr>
            <a:t>- (7)………… algal blooms being another effect</a:t>
          </a:r>
        </a:p>
        <a:p>
          <a:pPr algn="l"/>
          <a:r>
            <a:rPr lang="en-US" sz="2400" dirty="0" smtClean="0">
              <a:solidFill>
                <a:schemeClr val="tx1"/>
              </a:solidFill>
              <a:latin typeface="Times New Roman" pitchFamily="18" charset="0"/>
              <a:cs typeface="Times New Roman" pitchFamily="18" charset="0"/>
            </a:rPr>
            <a:t>- Can change (8)……….. of the water and (9)………… fish.</a:t>
          </a:r>
          <a:endParaRPr lang="en-US" sz="2400" dirty="0">
            <a:solidFill>
              <a:schemeClr val="tx1"/>
            </a:solidFill>
            <a:latin typeface="Times New Roman" pitchFamily="18" charset="0"/>
            <a:cs typeface="Times New Roman" pitchFamily="18" charset="0"/>
          </a:endParaRPr>
        </a:p>
      </dgm:t>
    </dgm:pt>
    <dgm:pt modelId="{27B25C70-A807-4604-B22A-16070C571AE4}" type="parTrans" cxnId="{6E235D2C-F93B-4AB5-BA46-925E1B2CC22E}">
      <dgm:prSet/>
      <dgm:spPr/>
      <dgm:t>
        <a:bodyPr/>
        <a:lstStyle/>
        <a:p>
          <a:endParaRPr lang="en-US"/>
        </a:p>
      </dgm:t>
    </dgm:pt>
    <dgm:pt modelId="{43DF47C8-90C1-414D-8CBF-A9819E3F7BB1}" type="sibTrans" cxnId="{6E235D2C-F93B-4AB5-BA46-925E1B2CC22E}">
      <dgm:prSet/>
      <dgm:spPr/>
      <dgm:t>
        <a:bodyPr/>
        <a:lstStyle/>
        <a:p>
          <a:endParaRPr lang="en-US"/>
        </a:p>
      </dgm:t>
    </dgm:pt>
    <dgm:pt modelId="{61E266E4-6436-48BC-A9EB-CB6E6F591C5F}" type="pres">
      <dgm:prSet presAssocID="{45DCAED6-9373-4587-9F79-7FDEB0A0BA87}" presName="cycle" presStyleCnt="0">
        <dgm:presLayoutVars>
          <dgm:chMax val="1"/>
          <dgm:dir/>
          <dgm:animLvl val="ctr"/>
          <dgm:resizeHandles val="exact"/>
        </dgm:presLayoutVars>
      </dgm:prSet>
      <dgm:spPr/>
      <dgm:t>
        <a:bodyPr/>
        <a:lstStyle/>
        <a:p>
          <a:endParaRPr lang="en-US"/>
        </a:p>
      </dgm:t>
    </dgm:pt>
    <dgm:pt modelId="{7BE43996-DF84-405E-A15B-E0D70A8AA3D2}" type="pres">
      <dgm:prSet presAssocID="{9FCC1C53-1DE6-4CC3-81A3-31863199EA69}" presName="centerShape" presStyleLbl="node0" presStyleIdx="0" presStyleCnt="1" custScaleX="89064" custScaleY="144311" custLinFactNeighborX="-52696" custLinFactNeighborY="-25749"/>
      <dgm:spPr/>
      <dgm:t>
        <a:bodyPr/>
        <a:lstStyle/>
        <a:p>
          <a:endParaRPr lang="en-US"/>
        </a:p>
      </dgm:t>
    </dgm:pt>
    <dgm:pt modelId="{C21276DA-4832-4C53-9161-9E7DD2B2B4E8}" type="pres">
      <dgm:prSet presAssocID="{1FD3F984-005D-41CE-A4F6-6F6B43AC5074}" presName="parTrans" presStyleLbl="bgSibTrans2D1" presStyleIdx="0" presStyleCnt="3"/>
      <dgm:spPr/>
      <dgm:t>
        <a:bodyPr/>
        <a:lstStyle/>
        <a:p>
          <a:endParaRPr lang="en-US"/>
        </a:p>
      </dgm:t>
    </dgm:pt>
    <dgm:pt modelId="{84636976-61AA-4948-9CD5-834634B097D4}" type="pres">
      <dgm:prSet presAssocID="{0C7AB05C-8AA6-4BD2-93C7-531EB227798C}" presName="node" presStyleLbl="node1" presStyleIdx="0" presStyleCnt="3" custScaleX="190275" custScaleY="53681" custRadScaleRad="53880" custRadScaleInc="-294621">
        <dgm:presLayoutVars>
          <dgm:bulletEnabled val="1"/>
        </dgm:presLayoutVars>
      </dgm:prSet>
      <dgm:spPr/>
      <dgm:t>
        <a:bodyPr/>
        <a:lstStyle/>
        <a:p>
          <a:endParaRPr lang="en-US"/>
        </a:p>
      </dgm:t>
    </dgm:pt>
    <dgm:pt modelId="{45257C86-FA78-4FB1-B5BE-12E1F6392153}" type="pres">
      <dgm:prSet presAssocID="{05752E9D-DF61-4398-BDFA-FAECE0DCE2CB}" presName="parTrans" presStyleLbl="bgSibTrans2D1" presStyleIdx="1" presStyleCnt="3"/>
      <dgm:spPr/>
      <dgm:t>
        <a:bodyPr/>
        <a:lstStyle/>
        <a:p>
          <a:endParaRPr lang="en-US"/>
        </a:p>
      </dgm:t>
    </dgm:pt>
    <dgm:pt modelId="{2150B3B0-0D61-4C4B-8AA0-2FF157559682}" type="pres">
      <dgm:prSet presAssocID="{883FA584-86CE-4EC2-90F6-D02A8A86298B}" presName="node" presStyleLbl="node1" presStyleIdx="1" presStyleCnt="3" custScaleX="191797" custScaleY="113571" custRadScaleRad="106486" custRadScaleInc="37851">
        <dgm:presLayoutVars>
          <dgm:bulletEnabled val="1"/>
        </dgm:presLayoutVars>
      </dgm:prSet>
      <dgm:spPr/>
      <dgm:t>
        <a:bodyPr/>
        <a:lstStyle/>
        <a:p>
          <a:endParaRPr lang="en-US"/>
        </a:p>
      </dgm:t>
    </dgm:pt>
    <dgm:pt modelId="{76B8AC83-8D73-4465-88C1-C23EB13A5DC0}" type="pres">
      <dgm:prSet presAssocID="{27B25C70-A807-4604-B22A-16070C571AE4}" presName="parTrans" presStyleLbl="bgSibTrans2D1" presStyleIdx="2" presStyleCnt="3"/>
      <dgm:spPr/>
      <dgm:t>
        <a:bodyPr/>
        <a:lstStyle/>
        <a:p>
          <a:endParaRPr lang="en-US"/>
        </a:p>
      </dgm:t>
    </dgm:pt>
    <dgm:pt modelId="{584D6562-C457-4A03-8E84-CD9C4298280B}" type="pres">
      <dgm:prSet presAssocID="{6615316C-B7FD-46AF-B745-4F3E91B667BE}" presName="node" presStyleLbl="node1" presStyleIdx="2" presStyleCnt="3" custScaleX="193823" custScaleY="146321" custRadScaleRad="53673" custRadScaleInc="7517">
        <dgm:presLayoutVars>
          <dgm:bulletEnabled val="1"/>
        </dgm:presLayoutVars>
      </dgm:prSet>
      <dgm:spPr/>
      <dgm:t>
        <a:bodyPr/>
        <a:lstStyle/>
        <a:p>
          <a:endParaRPr lang="en-US"/>
        </a:p>
      </dgm:t>
    </dgm:pt>
  </dgm:ptLst>
  <dgm:cxnLst>
    <dgm:cxn modelId="{63907386-CCAB-48CF-B980-A53A3493EB1E}" srcId="{9FCC1C53-1DE6-4CC3-81A3-31863199EA69}" destId="{883FA584-86CE-4EC2-90F6-D02A8A86298B}" srcOrd="1" destOrd="0" parTransId="{05752E9D-DF61-4398-BDFA-FAECE0DCE2CB}" sibTransId="{5810D7FB-9379-4AAC-A372-9E13498272C6}"/>
    <dgm:cxn modelId="{C9BF7480-2BAA-48BD-9740-21B748DDDCA9}" type="presOf" srcId="{6615316C-B7FD-46AF-B745-4F3E91B667BE}" destId="{584D6562-C457-4A03-8E84-CD9C4298280B}" srcOrd="0" destOrd="0" presId="urn:microsoft.com/office/officeart/2005/8/layout/radial4"/>
    <dgm:cxn modelId="{67AD653E-F2EB-4910-B797-3A16B1C3230D}" srcId="{45DCAED6-9373-4587-9F79-7FDEB0A0BA87}" destId="{9FCC1C53-1DE6-4CC3-81A3-31863199EA69}" srcOrd="0" destOrd="0" parTransId="{7CB7B930-1867-4A4D-B8FC-88ECADB191BD}" sibTransId="{92674047-00EB-45BD-BC30-A85B5888FA4A}"/>
    <dgm:cxn modelId="{904AFBE3-2A31-4651-82A8-7E54693EB83C}" type="presOf" srcId="{45DCAED6-9373-4587-9F79-7FDEB0A0BA87}" destId="{61E266E4-6436-48BC-A9EB-CB6E6F591C5F}" srcOrd="0" destOrd="0" presId="urn:microsoft.com/office/officeart/2005/8/layout/radial4"/>
    <dgm:cxn modelId="{E40AA42B-8E8F-43F7-82B2-6BC7440969F4}" type="presOf" srcId="{0C7AB05C-8AA6-4BD2-93C7-531EB227798C}" destId="{84636976-61AA-4948-9CD5-834634B097D4}" srcOrd="0" destOrd="0" presId="urn:microsoft.com/office/officeart/2005/8/layout/radial4"/>
    <dgm:cxn modelId="{6E235D2C-F93B-4AB5-BA46-925E1B2CC22E}" srcId="{9FCC1C53-1DE6-4CC3-81A3-31863199EA69}" destId="{6615316C-B7FD-46AF-B745-4F3E91B667BE}" srcOrd="2" destOrd="0" parTransId="{27B25C70-A807-4604-B22A-16070C571AE4}" sibTransId="{43DF47C8-90C1-414D-8CBF-A9819E3F7BB1}"/>
    <dgm:cxn modelId="{56ADE958-5D7B-4766-9CBA-F8175DA988BD}" srcId="{9FCC1C53-1DE6-4CC3-81A3-31863199EA69}" destId="{0C7AB05C-8AA6-4BD2-93C7-531EB227798C}" srcOrd="0" destOrd="0" parTransId="{1FD3F984-005D-41CE-A4F6-6F6B43AC5074}" sibTransId="{A33D9180-2180-4300-A9CD-69B204492AA5}"/>
    <dgm:cxn modelId="{9B7ACBB1-7FCA-43DE-AE9B-814410CD764E}" type="presOf" srcId="{05752E9D-DF61-4398-BDFA-FAECE0DCE2CB}" destId="{45257C86-FA78-4FB1-B5BE-12E1F6392153}" srcOrd="0" destOrd="0" presId="urn:microsoft.com/office/officeart/2005/8/layout/radial4"/>
    <dgm:cxn modelId="{58533395-2D67-4511-9659-725FF2639A52}" type="presOf" srcId="{883FA584-86CE-4EC2-90F6-D02A8A86298B}" destId="{2150B3B0-0D61-4C4B-8AA0-2FF157559682}" srcOrd="0" destOrd="0" presId="urn:microsoft.com/office/officeart/2005/8/layout/radial4"/>
    <dgm:cxn modelId="{4A9862CB-6093-4DA9-B803-3C1F2778A223}" type="presOf" srcId="{9FCC1C53-1DE6-4CC3-81A3-31863199EA69}" destId="{7BE43996-DF84-405E-A15B-E0D70A8AA3D2}" srcOrd="0" destOrd="0" presId="urn:microsoft.com/office/officeart/2005/8/layout/radial4"/>
    <dgm:cxn modelId="{64A7863F-8B06-4BD8-80FC-64BA11EC3D3A}" type="presOf" srcId="{1FD3F984-005D-41CE-A4F6-6F6B43AC5074}" destId="{C21276DA-4832-4C53-9161-9E7DD2B2B4E8}" srcOrd="0" destOrd="0" presId="urn:microsoft.com/office/officeart/2005/8/layout/radial4"/>
    <dgm:cxn modelId="{0BF95609-4C91-4FFD-9E3F-4A0EE65CE5E5}" type="presOf" srcId="{27B25C70-A807-4604-B22A-16070C571AE4}" destId="{76B8AC83-8D73-4465-88C1-C23EB13A5DC0}" srcOrd="0" destOrd="0" presId="urn:microsoft.com/office/officeart/2005/8/layout/radial4"/>
    <dgm:cxn modelId="{D2830A1D-C471-4C4B-B8D1-580A123C3524}" type="presParOf" srcId="{61E266E4-6436-48BC-A9EB-CB6E6F591C5F}" destId="{7BE43996-DF84-405E-A15B-E0D70A8AA3D2}" srcOrd="0" destOrd="0" presId="urn:microsoft.com/office/officeart/2005/8/layout/radial4"/>
    <dgm:cxn modelId="{85A165F0-64F7-46F6-9071-98C7D3870FEC}" type="presParOf" srcId="{61E266E4-6436-48BC-A9EB-CB6E6F591C5F}" destId="{C21276DA-4832-4C53-9161-9E7DD2B2B4E8}" srcOrd="1" destOrd="0" presId="urn:microsoft.com/office/officeart/2005/8/layout/radial4"/>
    <dgm:cxn modelId="{C2AAB874-5D97-4798-90CA-CE140B40E284}" type="presParOf" srcId="{61E266E4-6436-48BC-A9EB-CB6E6F591C5F}" destId="{84636976-61AA-4948-9CD5-834634B097D4}" srcOrd="2" destOrd="0" presId="urn:microsoft.com/office/officeart/2005/8/layout/radial4"/>
    <dgm:cxn modelId="{2444176E-F663-4C11-AAC0-F16B1EBFD268}" type="presParOf" srcId="{61E266E4-6436-48BC-A9EB-CB6E6F591C5F}" destId="{45257C86-FA78-4FB1-B5BE-12E1F6392153}" srcOrd="3" destOrd="0" presId="urn:microsoft.com/office/officeart/2005/8/layout/radial4"/>
    <dgm:cxn modelId="{BDB3AFCF-D751-4194-BFB7-F3758FE97D15}" type="presParOf" srcId="{61E266E4-6436-48BC-A9EB-CB6E6F591C5F}" destId="{2150B3B0-0D61-4C4B-8AA0-2FF157559682}" srcOrd="4" destOrd="0" presId="urn:microsoft.com/office/officeart/2005/8/layout/radial4"/>
    <dgm:cxn modelId="{9CF2479D-85D6-4C84-8EBC-B2EEE8E32FF7}" type="presParOf" srcId="{61E266E4-6436-48BC-A9EB-CB6E6F591C5F}" destId="{76B8AC83-8D73-4465-88C1-C23EB13A5DC0}" srcOrd="5" destOrd="0" presId="urn:microsoft.com/office/officeart/2005/8/layout/radial4"/>
    <dgm:cxn modelId="{8886AEF4-99E2-493F-8B44-BCEF83C5EDE7}" type="presParOf" srcId="{61E266E4-6436-48BC-A9EB-CB6E6F591C5F}" destId="{584D6562-C457-4A03-8E84-CD9C4298280B}" srcOrd="6" destOrd="0" presId="urn:microsoft.com/office/officeart/2005/8/layout/radial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E43996-DF84-405E-A15B-E0D70A8AA3D2}">
      <dsp:nvSpPr>
        <dsp:cNvPr id="0" name=""/>
        <dsp:cNvSpPr/>
      </dsp:nvSpPr>
      <dsp:spPr>
        <a:xfrm>
          <a:off x="0" y="730865"/>
          <a:ext cx="2441931" cy="3956677"/>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Thermal pollution:</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Definition:</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(1)…………or (2)………..</a:t>
          </a:r>
          <a:endParaRPr lang="en-US" sz="2400" kern="1200" dirty="0">
            <a:solidFill>
              <a:schemeClr val="tx1"/>
            </a:solidFill>
            <a:latin typeface="Times New Roman" pitchFamily="18" charset="0"/>
            <a:cs typeface="Times New Roman" pitchFamily="18" charset="0"/>
          </a:endParaRPr>
        </a:p>
      </dsp:txBody>
      <dsp:txXfrm>
        <a:off x="0" y="730865"/>
        <a:ext cx="2441931" cy="3956677"/>
      </dsp:txXfrm>
    </dsp:sp>
    <dsp:sp modelId="{C21276DA-4832-4C53-9161-9E7DD2B2B4E8}">
      <dsp:nvSpPr>
        <dsp:cNvPr id="0" name=""/>
        <dsp:cNvSpPr/>
      </dsp:nvSpPr>
      <dsp:spPr>
        <a:xfrm rot="1992362">
          <a:off x="2221424" y="4280715"/>
          <a:ext cx="3994856" cy="78140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636976-61AA-4948-9CD5-834634B097D4}">
      <dsp:nvSpPr>
        <dsp:cNvPr id="0" name=""/>
        <dsp:cNvSpPr/>
      </dsp:nvSpPr>
      <dsp:spPr>
        <a:xfrm>
          <a:off x="3412084" y="5206024"/>
          <a:ext cx="4956059" cy="1118575"/>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Times New Roman" pitchFamily="18" charset="0"/>
              <a:cs typeface="Times New Roman" pitchFamily="18" charset="0"/>
            </a:rPr>
            <a:t>SOLUTIONS</a:t>
          </a:r>
        </a:p>
        <a:p>
          <a:pPr lvl="0" algn="l" defTabSz="8890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Building cooling towers to (10)………….. the water.</a:t>
          </a:r>
          <a:endParaRPr lang="en-US" sz="2400" kern="1200" dirty="0">
            <a:solidFill>
              <a:schemeClr val="tx1"/>
            </a:solidFill>
            <a:latin typeface="Times New Roman" pitchFamily="18" charset="0"/>
            <a:cs typeface="Times New Roman" pitchFamily="18" charset="0"/>
          </a:endParaRPr>
        </a:p>
      </dsp:txBody>
      <dsp:txXfrm>
        <a:off x="3412084" y="5206024"/>
        <a:ext cx="4956059" cy="1118575"/>
      </dsp:txXfrm>
    </dsp:sp>
    <dsp:sp modelId="{45257C86-FA78-4FB1-B5BE-12E1F6392153}">
      <dsp:nvSpPr>
        <dsp:cNvPr id="0" name=""/>
        <dsp:cNvSpPr/>
      </dsp:nvSpPr>
      <dsp:spPr>
        <a:xfrm rot="20367172">
          <a:off x="2489166" y="1193553"/>
          <a:ext cx="3466164" cy="78140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50B3B0-0D61-4C4B-8AA0-2FF157559682}">
      <dsp:nvSpPr>
        <dsp:cNvPr id="0" name=""/>
        <dsp:cNvSpPr/>
      </dsp:nvSpPr>
      <dsp:spPr>
        <a:xfrm>
          <a:off x="3347227" y="-207282"/>
          <a:ext cx="4995703" cy="2366531"/>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Causes</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Power plants using water to (3)</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equipment.</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Discharge of cold water into (4)…………….</a:t>
          </a:r>
        </a:p>
        <a:p>
          <a:pPr lvl="0" algn="l" defTabSz="1066800">
            <a:lnSpc>
              <a:spcPct val="90000"/>
            </a:lnSpc>
            <a:spcBef>
              <a:spcPct val="0"/>
            </a:spcBef>
            <a:spcAft>
              <a:spcPct val="35000"/>
            </a:spcAft>
          </a:pPr>
          <a:endParaRPr lang="en-US" sz="2400" kern="1200" dirty="0">
            <a:latin typeface="Times New Roman" pitchFamily="18" charset="0"/>
            <a:cs typeface="Times New Roman" pitchFamily="18" charset="0"/>
          </a:endParaRPr>
        </a:p>
      </dsp:txBody>
      <dsp:txXfrm>
        <a:off x="3347227" y="-207282"/>
        <a:ext cx="4995703" cy="2366531"/>
      </dsp:txXfrm>
    </dsp:sp>
    <dsp:sp modelId="{76B8AC83-8D73-4465-88C1-C23EB13A5DC0}">
      <dsp:nvSpPr>
        <dsp:cNvPr id="0" name=""/>
        <dsp:cNvSpPr/>
      </dsp:nvSpPr>
      <dsp:spPr>
        <a:xfrm rot="635249">
          <a:off x="2602511" y="2900356"/>
          <a:ext cx="3462652" cy="78140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4D6562-C457-4A03-8E84-CD9C4298280B}">
      <dsp:nvSpPr>
        <dsp:cNvPr id="0" name=""/>
        <dsp:cNvSpPr/>
      </dsp:nvSpPr>
      <dsp:spPr>
        <a:xfrm>
          <a:off x="3511452" y="2084687"/>
          <a:ext cx="5048474" cy="3048958"/>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Effects</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(5)……….. ….decreasing oxygen</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Less oxygen harming (6) …………………..</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(7)………… algal blooms being another effect</a:t>
          </a:r>
        </a:p>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 Can change (8)……….. of the water and (9)………… fish.</a:t>
          </a:r>
          <a:endParaRPr lang="en-US" sz="2400" kern="1200" dirty="0">
            <a:solidFill>
              <a:schemeClr val="tx1"/>
            </a:solidFill>
            <a:latin typeface="Times New Roman" pitchFamily="18" charset="0"/>
            <a:cs typeface="Times New Roman" pitchFamily="18" charset="0"/>
          </a:endParaRPr>
        </a:p>
      </dsp:txBody>
      <dsp:txXfrm>
        <a:off x="3511452" y="2084687"/>
        <a:ext cx="5048474" cy="304895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C589E3-11C1-4A0B-8D6E-F9690B63F1B7}"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C589E3-11C1-4A0B-8D6E-F9690B63F1B7}"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C589E3-11C1-4A0B-8D6E-F9690B63F1B7}"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C589E3-11C1-4A0B-8D6E-F9690B63F1B7}"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C589E3-11C1-4A0B-8D6E-F9690B63F1B7}"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C589E3-11C1-4A0B-8D6E-F9690B63F1B7}"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C589E3-11C1-4A0B-8D6E-F9690B63F1B7}"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C589E3-11C1-4A0B-8D6E-F9690B63F1B7}"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589E3-11C1-4A0B-8D6E-F9690B63F1B7}" type="datetimeFigureOut">
              <a:rPr lang="en-US" smtClean="0"/>
              <a:pPr/>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C589E3-11C1-4A0B-8D6E-F9690B63F1B7}"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C589E3-11C1-4A0B-8D6E-F9690B63F1B7}"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67B832-65FB-4025-8FD6-2F92ADE412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589E3-11C1-4A0B-8D6E-F9690B63F1B7}" type="datetimeFigureOut">
              <a:rPr lang="en-US" smtClean="0"/>
              <a:pPr/>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7B832-65FB-4025-8FD6-2F92ADE412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k2"/>
          <p:cNvPicPr>
            <a:picLocks noChangeAspect="1" noChangeArrowheads="1"/>
          </p:cNvPicPr>
          <p:nvPr/>
        </p:nvPicPr>
        <p:blipFill>
          <a:blip r:embed="rId2" cstate="print"/>
          <a:srcRect/>
          <a:stretch>
            <a:fillRect/>
          </a:stretch>
        </p:blipFill>
        <p:spPr bwMode="auto">
          <a:xfrm>
            <a:off x="0" y="0"/>
            <a:ext cx="9144000" cy="6858000"/>
          </a:xfrm>
          <a:prstGeom prst="rect">
            <a:avLst/>
          </a:prstGeom>
          <a:solidFill>
            <a:srgbClr val="66FF33"/>
          </a:solidFill>
          <a:ln w="9525">
            <a:noFill/>
            <a:miter lim="800000"/>
            <a:headEnd/>
            <a:tailEnd/>
          </a:ln>
        </p:spPr>
      </p:pic>
      <p:sp>
        <p:nvSpPr>
          <p:cNvPr id="5124" name="WordArt 4"/>
          <p:cNvSpPr>
            <a:spLocks noChangeArrowheads="1" noChangeShapeType="1" noTextEdit="1"/>
          </p:cNvSpPr>
          <p:nvPr/>
        </p:nvSpPr>
        <p:spPr bwMode="auto">
          <a:xfrm>
            <a:off x="2438400" y="4937125"/>
            <a:ext cx="4495800" cy="854075"/>
          </a:xfrm>
          <a:prstGeom prst="rect">
            <a:avLst/>
          </a:prstGeom>
        </p:spPr>
        <p:txBody>
          <a:bodyPr wrap="none" fromWordArt="1">
            <a:prstTxWarp prst="textPlain">
              <a:avLst>
                <a:gd name="adj" fmla="val 50000"/>
              </a:avLst>
            </a:prstTxWarp>
          </a:bodyPr>
          <a:lstStyle/>
          <a:p>
            <a:pPr algn="ctr"/>
            <a:endParaRPr lang="en-US" sz="3200" i="1" kern="10">
              <a:ln w="9525">
                <a:solidFill>
                  <a:srgbClr val="CC3300"/>
                </a:solidFill>
                <a:round/>
                <a:headEnd/>
                <a:tailEnd/>
              </a:ln>
              <a:solidFill>
                <a:srgbClr val="CC0099"/>
              </a:solidFill>
              <a:effectLst>
                <a:outerShdw dist="152928" dir="13701988" algn="ctr" rotWithShape="0">
                  <a:srgbClr val="808080">
                    <a:alpha val="50000"/>
                  </a:srgbClr>
                </a:outerShdw>
              </a:effectLst>
              <a:latin typeface="Times New Roman"/>
              <a:cs typeface="Times New Roman"/>
            </a:endParaRPr>
          </a:p>
        </p:txBody>
      </p:sp>
      <p:sp>
        <p:nvSpPr>
          <p:cNvPr id="5125" name="WordArt 5"/>
          <p:cNvSpPr>
            <a:spLocks noChangeArrowheads="1" noChangeShapeType="1" noTextEdit="1"/>
          </p:cNvSpPr>
          <p:nvPr/>
        </p:nvSpPr>
        <p:spPr bwMode="auto">
          <a:xfrm>
            <a:off x="1371600" y="1828800"/>
            <a:ext cx="6172200" cy="2667000"/>
          </a:xfrm>
          <a:prstGeom prst="rect">
            <a:avLst/>
          </a:prstGeom>
        </p:spPr>
        <p:txBody>
          <a:bodyPr wrap="none" fromWordArt="1">
            <a:prstTxWarp prst="textPlain">
              <a:avLst>
                <a:gd name="adj" fmla="val 50000"/>
              </a:avLst>
            </a:prstTxWarp>
          </a:bodyPr>
          <a:lstStyle/>
          <a:p>
            <a:pPr algn="ctr"/>
            <a:r>
              <a:rPr lang="en-US" sz="4000" kern="1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Good morning!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afterEffect">
                                  <p:stCondLst>
                                    <p:cond delay="0"/>
                                  </p:stCondLst>
                                  <p:childTnLst>
                                    <p:animClr clrSpc="hsl" dir="cw">
                                      <p:cBhvr override="childStyle">
                                        <p:cTn id="6" dur="2000" fill="hold"/>
                                        <p:tgtEl>
                                          <p:spTgt spid="5125"/>
                                        </p:tgtEl>
                                        <p:attrNameLst>
                                          <p:attrName>style.color</p:attrName>
                                        </p:attrNameLst>
                                      </p:cBhvr>
                                      <p:by>
                                        <p:hsl h="-7200000" s="0" l="0"/>
                                      </p:by>
                                    </p:animClr>
                                    <p:animClr clrSpc="hsl" dir="cw">
                                      <p:cBhvr>
                                        <p:cTn id="7" dur="2000" fill="hold"/>
                                        <p:tgtEl>
                                          <p:spTgt spid="5125"/>
                                        </p:tgtEl>
                                        <p:attrNameLst>
                                          <p:attrName>fillcolor</p:attrName>
                                        </p:attrNameLst>
                                      </p:cBhvr>
                                      <p:by>
                                        <p:hsl h="-7200000" s="0" l="0"/>
                                      </p:by>
                                    </p:animClr>
                                    <p:animClr clrSpc="hsl" dir="cw">
                                      <p:cBhvr>
                                        <p:cTn id="8" dur="2000" fill="hold"/>
                                        <p:tgtEl>
                                          <p:spTgt spid="5125"/>
                                        </p:tgtEl>
                                        <p:attrNameLst>
                                          <p:attrName>stroke.color</p:attrName>
                                        </p:attrNameLst>
                                      </p:cBhvr>
                                      <p:by>
                                        <p:hsl h="-7200000" s="0" l="0"/>
                                      </p:by>
                                    </p:animClr>
                                    <p:set>
                                      <p:cBhvr>
                                        <p:cTn id="9" dur="2000" fill="hold"/>
                                        <p:tgtEl>
                                          <p:spTgt spid="5125"/>
                                        </p:tgtEl>
                                        <p:attrNameLst>
                                          <p:attrName>fill.type</p:attrName>
                                        </p:attrNameLst>
                                      </p:cBhvr>
                                      <p:to>
                                        <p:strVal val="solid"/>
                                      </p:to>
                                    </p:set>
                                  </p:childTnLst>
                                </p:cTn>
                              </p:par>
                            </p:childTnLst>
                          </p:cTn>
                        </p:par>
                        <p:par>
                          <p:cTn id="10" fill="hold">
                            <p:stCondLst>
                              <p:cond delay="2000"/>
                            </p:stCondLst>
                            <p:childTnLst>
                              <p:par>
                                <p:cTn id="11" presetID="22" presetClass="emph" presetSubtype="0" repeatCount="indefinite" fill="hold" grpId="0" nodeType="afterEffect" nodePh="1">
                                  <p:stCondLst>
                                    <p:cond delay="0"/>
                                  </p:stCondLst>
                                  <p:endCondLst>
                                    <p:cond evt="begin" delay="0">
                                      <p:tn val="11"/>
                                    </p:cond>
                                  </p:endCondLst>
                                  <p:childTnLst>
                                    <p:animClr clrSpc="hsl" dir="cw">
                                      <p:cBhvr override="childStyle">
                                        <p:cTn id="12" dur="2000" fill="hold"/>
                                        <p:tgtEl>
                                          <p:spTgt spid="5124"/>
                                        </p:tgtEl>
                                        <p:attrNameLst>
                                          <p:attrName>style.color</p:attrName>
                                        </p:attrNameLst>
                                      </p:cBhvr>
                                      <p:by>
                                        <p:hsl h="-7200000" s="0" l="0"/>
                                      </p:by>
                                    </p:animClr>
                                    <p:animClr clrSpc="hsl" dir="cw">
                                      <p:cBhvr>
                                        <p:cTn id="13" dur="2000" fill="hold"/>
                                        <p:tgtEl>
                                          <p:spTgt spid="5124"/>
                                        </p:tgtEl>
                                        <p:attrNameLst>
                                          <p:attrName>fillcolor</p:attrName>
                                        </p:attrNameLst>
                                      </p:cBhvr>
                                      <p:by>
                                        <p:hsl h="-7200000" s="0" l="0"/>
                                      </p:by>
                                    </p:animClr>
                                    <p:animClr clrSpc="hsl" dir="cw">
                                      <p:cBhvr>
                                        <p:cTn id="14" dur="2000" fill="hold"/>
                                        <p:tgtEl>
                                          <p:spTgt spid="5124"/>
                                        </p:tgtEl>
                                        <p:attrNameLst>
                                          <p:attrName>stroke.color</p:attrName>
                                        </p:attrNameLst>
                                      </p:cBhvr>
                                      <p:by>
                                        <p:hsl h="-7200000" s="0" l="0"/>
                                      </p:by>
                                    </p:animClr>
                                    <p:set>
                                      <p:cBhvr>
                                        <p:cTn id="15" dur="2000" fill="hold"/>
                                        <p:tgtEl>
                                          <p:spTgt spid="51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2590800"/>
          </a:xfrm>
        </p:spPr>
        <p:txBody>
          <a:bodyPr>
            <a:normAutofit/>
          </a:bodyPr>
          <a:lstStyle/>
          <a:p>
            <a:pPr algn="l"/>
            <a:r>
              <a:rPr lang="en-US" sz="3200" dirty="0" smtClean="0">
                <a:solidFill>
                  <a:srgbClr val="002060"/>
                </a:solidFill>
                <a:latin typeface="Times New Roman" pitchFamily="18" charset="0"/>
                <a:cs typeface="Times New Roman" pitchFamily="18" charset="0"/>
              </a:rPr>
              <a:t>4. Imagine that you two are writing an article for the local newspaper about a type of pollution in your area. One of you writes about the causes and the other writes about the effects of the pollution type you have just discussed in </a:t>
            </a:r>
            <a:r>
              <a:rPr lang="en-US" sz="3200" dirty="0" smtClean="0">
                <a:solidFill>
                  <a:srgbClr val="C00000"/>
                </a:solidFill>
                <a:latin typeface="Times New Roman" pitchFamily="18" charset="0"/>
                <a:cs typeface="Times New Roman" pitchFamily="18" charset="0"/>
              </a:rPr>
              <a:t>3.</a:t>
            </a:r>
            <a:endParaRPr lang="en-US" sz="3200" dirty="0">
              <a:solidFill>
                <a:srgbClr val="C00000"/>
              </a:solidFill>
              <a:latin typeface="Times New Roman" pitchFamily="18" charset="0"/>
              <a:cs typeface="Times New Roman" pitchFamily="18" charset="0"/>
            </a:endParaRPr>
          </a:p>
        </p:txBody>
      </p:sp>
      <p:sp>
        <p:nvSpPr>
          <p:cNvPr id="4" name="TextBox 3"/>
          <p:cNvSpPr txBox="1"/>
          <p:nvPr/>
        </p:nvSpPr>
        <p:spPr>
          <a:xfrm>
            <a:off x="381000" y="3886200"/>
            <a:ext cx="8169865" cy="1077218"/>
          </a:xfrm>
          <a:prstGeom prst="rect">
            <a:avLst/>
          </a:prstGeom>
          <a:noFill/>
        </p:spPr>
        <p:txBody>
          <a:bodyPr wrap="none" rtlCol="0">
            <a:spAutoFit/>
          </a:bodyPr>
          <a:lstStyle/>
          <a:p>
            <a:r>
              <a:rPr lang="en-US" sz="3200" dirty="0" smtClean="0">
                <a:solidFill>
                  <a:srgbClr val="002060"/>
                </a:solidFill>
                <a:latin typeface="Times New Roman" pitchFamily="18" charset="0"/>
                <a:cs typeface="Times New Roman" pitchFamily="18" charset="0"/>
              </a:rPr>
              <a:t>5. Read each other’s work and put them together</a:t>
            </a:r>
          </a:p>
          <a:p>
            <a:r>
              <a:rPr lang="en-US" sz="3200" dirty="0" smtClean="0">
                <a:solidFill>
                  <a:srgbClr val="002060"/>
                </a:solidFill>
                <a:latin typeface="Times New Roman" pitchFamily="18" charset="0"/>
                <a:cs typeface="Times New Roman" pitchFamily="18" charset="0"/>
              </a:rPr>
              <a:t> to make a complete article.</a:t>
            </a:r>
            <a:endParaRPr lang="en-US" sz="32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229600" cy="6019800"/>
          </a:xfrm>
        </p:spPr>
        <p:txBody>
          <a:bodyPr>
            <a:normAutofit fontScale="85000" lnSpcReduction="10000"/>
          </a:bodyPr>
          <a:lstStyle/>
          <a:p>
            <a:pPr>
              <a:buNone/>
            </a:pPr>
            <a:r>
              <a:rPr lang="en-US" b="1" dirty="0" smtClean="0"/>
              <a:t>                                         Air Pollution</a:t>
            </a:r>
            <a:endParaRPr lang="en-US" dirty="0" smtClean="0"/>
          </a:p>
          <a:p>
            <a:pPr>
              <a:buNone/>
            </a:pPr>
            <a:r>
              <a:rPr lang="en-US" dirty="0" smtClean="0">
                <a:latin typeface="Times New Roman" pitchFamily="18" charset="0"/>
                <a:cs typeface="Times New Roman" pitchFamily="18" charset="0"/>
              </a:rPr>
              <a:t>Air pollution is now a serious problem for those living my area. Air pollution may be any industrial waste, gases , dust, fume or </a:t>
            </a:r>
            <a:r>
              <a:rPr lang="en-US" dirty="0" err="1" smtClean="0">
                <a:latin typeface="Times New Roman" pitchFamily="18" charset="0"/>
                <a:cs typeface="Times New Roman" pitchFamily="18" charset="0"/>
              </a:rPr>
              <a:t>odour</a:t>
            </a:r>
            <a:r>
              <a:rPr lang="en-US" dirty="0" smtClean="0">
                <a:latin typeface="Times New Roman" pitchFamily="18" charset="0"/>
                <a:cs typeface="Times New Roman" pitchFamily="18" charset="0"/>
              </a:rPr>
              <a:t> in harmful amounts which are harmful for man, vegetation, animals or buildings.</a:t>
            </a:r>
          </a:p>
          <a:p>
            <a:pPr>
              <a:buNone/>
            </a:pPr>
            <a:r>
              <a:rPr lang="en-US" dirty="0" smtClean="0">
                <a:latin typeface="Times New Roman" pitchFamily="18" charset="0"/>
                <a:cs typeface="Times New Roman" pitchFamily="18" charset="0"/>
              </a:rPr>
              <a:t>Air pollution can have some different causes. The major source of air pollution is industrial waste from factories. The </a:t>
            </a:r>
            <a:r>
              <a:rPr lang="en-US" smtClean="0">
                <a:latin typeface="Times New Roman" pitchFamily="18" charset="0"/>
                <a:cs typeface="Times New Roman" pitchFamily="18" charset="0"/>
              </a:rPr>
              <a:t>second is </a:t>
            </a:r>
            <a:r>
              <a:rPr lang="en-US" dirty="0" smtClean="0">
                <a:latin typeface="Times New Roman" pitchFamily="18" charset="0"/>
                <a:cs typeface="Times New Roman" pitchFamily="18" charset="0"/>
              </a:rPr>
              <a:t>exhaust from cars, motor vehicles and planes...Agricultural activities as crop spraying with pesticides and herbicides are another one.</a:t>
            </a:r>
          </a:p>
          <a:p>
            <a:pPr>
              <a:buNone/>
            </a:pPr>
            <a:r>
              <a:rPr lang="en-US" dirty="0" smtClean="0">
                <a:latin typeface="Times New Roman" pitchFamily="18" charset="0"/>
                <a:cs typeface="Times New Roman" pitchFamily="18" charset="0"/>
              </a:rPr>
              <a:t>Air Pollution can have dramatic effects. It causes various dangerous diseases, death to human, damage to other living organisms such as animals and food crops, or the natural or built environment. The buildings look dirty. </a:t>
            </a:r>
          </a:p>
          <a:p>
            <a:pPr>
              <a:buNone/>
            </a:pPr>
            <a:r>
              <a:rPr lang="en-US" dirty="0" smtClean="0">
                <a:latin typeface="Times New Roman" pitchFamily="18" charset="0"/>
                <a:cs typeface="Times New Roman" pitchFamily="18" charset="0"/>
              </a:rPr>
              <a:t>So, what should we do to reduce air pollution?</a:t>
            </a:r>
          </a:p>
          <a:p>
            <a:endParaRPr lang="en-US" dirty="0"/>
          </a:p>
        </p:txBody>
      </p:sp>
      <p:sp>
        <p:nvSpPr>
          <p:cNvPr id="4" name="TextBox 3"/>
          <p:cNvSpPr txBox="1"/>
          <p:nvPr/>
        </p:nvSpPr>
        <p:spPr>
          <a:xfrm>
            <a:off x="762000" y="304800"/>
            <a:ext cx="2643672" cy="523220"/>
          </a:xfrm>
          <a:prstGeom prst="rect">
            <a:avLst/>
          </a:prstGeom>
          <a:noFill/>
        </p:spPr>
        <p:txBody>
          <a:bodyPr wrap="none" rtlCol="0">
            <a:spAutoFit/>
          </a:bodyPr>
          <a:lstStyle/>
          <a:p>
            <a:r>
              <a:rPr lang="en-US" sz="2800" dirty="0" smtClean="0">
                <a:solidFill>
                  <a:srgbClr val="C00000"/>
                </a:solidFill>
                <a:latin typeface="Times New Roman" pitchFamily="18" charset="0"/>
                <a:cs typeface="Times New Roman" pitchFamily="18" charset="0"/>
              </a:rPr>
              <a:t>Suggested article</a:t>
            </a:r>
            <a:endParaRPr lang="en-US"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4"/>
          <p:cNvSpPr>
            <a:spLocks noChangeArrowheads="1" noChangeShapeType="1" noTextEdit="1"/>
          </p:cNvSpPr>
          <p:nvPr/>
        </p:nvSpPr>
        <p:spPr bwMode="auto">
          <a:xfrm>
            <a:off x="2133600" y="533400"/>
            <a:ext cx="4953000" cy="1066800"/>
          </a:xfrm>
          <a:prstGeom prst="rect">
            <a:avLst/>
          </a:prstGeom>
        </p:spPr>
        <p:txBody>
          <a:bodyPr wrap="none" fromWordArt="1">
            <a:prstTxWarp prst="textPlain">
              <a:avLst>
                <a:gd name="adj" fmla="val 50000"/>
              </a:avLst>
            </a:prstTxWarp>
          </a:bodyPr>
          <a:lstStyle/>
          <a:p>
            <a:pPr algn="ctr"/>
            <a:r>
              <a:rPr lang="en-US" sz="36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HOMEWORK</a:t>
            </a:r>
            <a:endPar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
        <p:nvSpPr>
          <p:cNvPr id="3" name="TextBox 2"/>
          <p:cNvSpPr txBox="1"/>
          <p:nvPr/>
        </p:nvSpPr>
        <p:spPr>
          <a:xfrm>
            <a:off x="457200" y="2438400"/>
            <a:ext cx="7943906" cy="1815882"/>
          </a:xfrm>
          <a:prstGeom prst="rect">
            <a:avLst/>
          </a:prstGeom>
          <a:noFill/>
        </p:spPr>
        <p:txBody>
          <a:bodyPr wrap="none" rtlCol="0">
            <a:spAutoFit/>
          </a:bodyPr>
          <a:lstStyle/>
          <a:p>
            <a:pPr>
              <a:buFontTx/>
              <a:buChar char="-"/>
            </a:pPr>
            <a:r>
              <a:rPr lang="en-US" sz="2800" dirty="0" smtClean="0">
                <a:latin typeface="Times New Roman" pitchFamily="18" charset="0"/>
                <a:cs typeface="Times New Roman" pitchFamily="18" charset="0"/>
              </a:rPr>
              <a:t>Learn by heart vocab.</a:t>
            </a:r>
          </a:p>
          <a:p>
            <a:pPr>
              <a:buFontTx/>
              <a:buChar char="-"/>
            </a:pPr>
            <a:r>
              <a:rPr lang="en-US" sz="2800" dirty="0" smtClean="0">
                <a:latin typeface="Times New Roman" pitchFamily="18" charset="0"/>
                <a:cs typeface="Times New Roman" pitchFamily="18" charset="0"/>
              </a:rPr>
              <a:t>Rewrite the article and do exercises E1,2 ( PAGE 10-</a:t>
            </a:r>
          </a:p>
          <a:p>
            <a:r>
              <a:rPr lang="en-US" sz="2800" dirty="0" smtClean="0">
                <a:latin typeface="Times New Roman" pitchFamily="18" charset="0"/>
                <a:cs typeface="Times New Roman" pitchFamily="18" charset="0"/>
              </a:rPr>
              <a:t> workbook).</a:t>
            </a:r>
          </a:p>
          <a:p>
            <a:pPr>
              <a:buFontTx/>
              <a:buChar cha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Prepare part :  LOOKING BACK &amp; PROJECT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anh dep.jpe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WordArt 25"/>
          <p:cNvSpPr>
            <a:spLocks noChangeArrowheads="1" noChangeShapeType="1" noTextEdit="1"/>
          </p:cNvSpPr>
          <p:nvPr/>
        </p:nvSpPr>
        <p:spPr bwMode="auto">
          <a:xfrm>
            <a:off x="1752600" y="914400"/>
            <a:ext cx="6248400" cy="1447800"/>
          </a:xfrm>
          <a:prstGeom prst="rect">
            <a:avLst/>
          </a:prstGeom>
        </p:spPr>
        <p:txBody>
          <a:bodyPr wrap="none" fromWordArt="1">
            <a:prstTxWarp prst="textWave1">
              <a:avLst>
                <a:gd name="adj1" fmla="val 20000"/>
                <a:gd name="adj2" fmla="val 0"/>
              </a:avLst>
            </a:prstTxWarp>
          </a:bodyPr>
          <a:lstStyle/>
          <a:p>
            <a:pPr algn="ctr"/>
            <a:r>
              <a:rPr lang="en-US" sz="3600" kern="10">
                <a:ln w="9525">
                  <a:noFill/>
                  <a:round/>
                  <a:headEnd/>
                  <a:tailEnd/>
                </a:ln>
                <a:solidFill>
                  <a:srgbClr val="FF0000"/>
                </a:solidFill>
                <a:effectLst>
                  <a:outerShdw dist="53882" dir="2700000" algn="ctr" rotWithShape="0">
                    <a:srgbClr val="C0C0C0">
                      <a:alpha val="79999"/>
                    </a:srgbClr>
                  </a:outerShdw>
                </a:effectLst>
                <a:latin typeface="Times New Roman"/>
                <a:cs typeface="Times New Roman"/>
              </a:rPr>
              <a:t>Thanks for your attendance!</a:t>
            </a:r>
          </a:p>
        </p:txBody>
      </p:sp>
      <p:sp>
        <p:nvSpPr>
          <p:cNvPr id="9" name="WordArt 3"/>
          <p:cNvSpPr>
            <a:spLocks noChangeArrowheads="1" noChangeShapeType="1" noTextEdit="1"/>
          </p:cNvSpPr>
          <p:nvPr/>
        </p:nvSpPr>
        <p:spPr bwMode="auto">
          <a:xfrm>
            <a:off x="914400" y="3276600"/>
            <a:ext cx="5991225" cy="2166938"/>
          </a:xfrm>
          <a:prstGeom prst="rect">
            <a:avLst/>
          </a:prstGeom>
        </p:spPr>
        <p:txBody>
          <a:bodyPr wrap="none" fromWordArt="1">
            <a:prstTxWarp prst="textCascadeUp">
              <a:avLst>
                <a:gd name="adj" fmla="val 44444"/>
              </a:avLst>
            </a:prstTxWarp>
            <a:scene3d>
              <a:camera prst="legacyPerspectiveTopLeft">
                <a:rot lat="0" lon="20519958" rev="0"/>
              </a:camera>
              <a:lightRig rig="legacyHarsh3" dir="r"/>
            </a:scene3d>
            <a:sp3d extrusionH="430200" prstMaterial="legacyMatte">
              <a:extrusionClr>
                <a:srgbClr val="006600"/>
              </a:extrusionClr>
            </a:sp3d>
          </a:bodyPr>
          <a:lstStyle/>
          <a:p>
            <a:pPr algn="ctr"/>
            <a:r>
              <a:rPr lang="en-US" sz="3600" kern="10">
                <a:ln w="9525">
                  <a:round/>
                  <a:headEnd/>
                  <a:tailEnd/>
                </a:ln>
                <a:gradFill rotWithShape="1">
                  <a:gsLst>
                    <a:gs pos="0">
                      <a:srgbClr val="767600"/>
                    </a:gs>
                    <a:gs pos="50000">
                      <a:srgbClr val="FFFF00"/>
                    </a:gs>
                    <a:gs pos="100000">
                      <a:srgbClr val="767600"/>
                    </a:gs>
                  </a:gsLst>
                  <a:lin ang="5400000" scaled="1"/>
                </a:gradFill>
                <a:latin typeface="Arial Black"/>
              </a:rPr>
              <a:t>Goodbye. See you again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path" presetSubtype="0" repeatCount="5000" accel="50000" decel="50000" autoRev="1" fill="hold" grpId="0" nodeType="withEffect">
                                  <p:stCondLst>
                                    <p:cond delay="0"/>
                                  </p:stCondLst>
                                  <p:childTnLst>
                                    <p:animMotion origin="layout" path="M 0.0 0.0  C 0.069 0.0  0.125 0.07458  0.125 0.16647  C 0.125 0.25837  0.069 0.33295  0.0 0.33295  C -0.069 0.33295  -0.125 0.25837  -0.125 0.16647  C -0.125 0.07458  -0.069 0.0  0.0 0.0  Z" pathEditMode="relative" ptsTypes="">
                                      <p:cBhvr>
                                        <p:cTn id="6" dur="5000" spd="-100000" fill="hold"/>
                                        <p:tgtEl>
                                          <p:spTgt spid="8"/>
                                        </p:tgtEl>
                                        <p:attrNameLst>
                                          <p:attrName>ppt_x</p:attrName>
                                          <p:attrName>ppt_y</p:attrName>
                                        </p:attrNameLst>
                                      </p:cBhvr>
                                    </p:animMotion>
                                  </p:childTnLst>
                                </p:cTn>
                              </p:par>
                              <p:par>
                                <p:cTn id="7" presetID="6" presetClass="emph" presetSubtype="0" repeatCount="indefinite" fill="hold" grpId="0" nodeType="withEffect">
                                  <p:stCondLst>
                                    <p:cond delay="0"/>
                                  </p:stCondLst>
                                  <p:childTnLst>
                                    <p:animScale>
                                      <p:cBhvr>
                                        <p:cTn id="8" dur="3000" fill="hold"/>
                                        <p:tgtEl>
                                          <p:spTgt spid="9"/>
                                        </p:tgtEl>
                                      </p:cBhvr>
                                      <p:by x="15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vi-VN" smtClean="0"/>
          </a:p>
        </p:txBody>
      </p:sp>
      <p:sp>
        <p:nvSpPr>
          <p:cNvPr id="4099" name="Rectangle 3"/>
          <p:cNvSpPr>
            <a:spLocks noGrp="1" noChangeArrowheads="1"/>
          </p:cNvSpPr>
          <p:nvPr>
            <p:ph type="body" idx="1"/>
          </p:nvPr>
        </p:nvSpPr>
        <p:spPr/>
        <p:txBody>
          <a:bodyPr/>
          <a:lstStyle/>
          <a:p>
            <a:pPr eaLnBrk="1" hangingPunct="1"/>
            <a:endParaRPr lang="vi-VN" smtClean="0"/>
          </a:p>
        </p:txBody>
      </p:sp>
      <p:pic>
        <p:nvPicPr>
          <p:cNvPr id="4100" name="Picture 4" descr="Blue hills"/>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101" name="Text Box 5"/>
          <p:cNvSpPr txBox="1">
            <a:spLocks noChangeArrowheads="1"/>
          </p:cNvSpPr>
          <p:nvPr/>
        </p:nvSpPr>
        <p:spPr bwMode="auto">
          <a:xfrm>
            <a:off x="1143000" y="1143000"/>
            <a:ext cx="6934200" cy="1082675"/>
          </a:xfrm>
          <a:prstGeom prst="rect">
            <a:avLst/>
          </a:prstGeom>
          <a:noFill/>
          <a:ln w="9525">
            <a:noFill/>
            <a:miter lim="800000"/>
            <a:headEnd/>
            <a:tailEnd/>
          </a:ln>
        </p:spPr>
        <p:txBody>
          <a:bodyPr>
            <a:spAutoFit/>
          </a:bodyPr>
          <a:lstStyle/>
          <a:p>
            <a:pPr eaLnBrk="0" hangingPunct="0">
              <a:spcBef>
                <a:spcPct val="50000"/>
              </a:spcBef>
            </a:pPr>
            <a:r>
              <a:rPr lang="en-US" sz="6500" b="1">
                <a:solidFill>
                  <a:srgbClr val="800080"/>
                </a:solidFill>
                <a:latin typeface=".VnAristote" pitchFamily="34" charset="0"/>
                <a:cs typeface="Times New Roman" pitchFamily="18" charset="0"/>
              </a:rPr>
              <a:t>Unit 7: Pollution</a:t>
            </a:r>
          </a:p>
        </p:txBody>
      </p:sp>
      <p:sp>
        <p:nvSpPr>
          <p:cNvPr id="4102" name="Text Box 6"/>
          <p:cNvSpPr txBox="1">
            <a:spLocks noChangeArrowheads="1"/>
          </p:cNvSpPr>
          <p:nvPr/>
        </p:nvSpPr>
        <p:spPr bwMode="auto">
          <a:xfrm>
            <a:off x="533400" y="2590800"/>
            <a:ext cx="8001000" cy="1785104"/>
          </a:xfrm>
          <a:prstGeom prst="rect">
            <a:avLst/>
          </a:prstGeom>
          <a:noFill/>
          <a:ln w="9525">
            <a:noFill/>
            <a:miter lim="800000"/>
            <a:headEnd/>
            <a:tailEnd/>
          </a:ln>
        </p:spPr>
        <p:txBody>
          <a:bodyPr wrap="square">
            <a:spAutoFit/>
          </a:bodyPr>
          <a:lstStyle/>
          <a:p>
            <a:pPr algn="ctr" eaLnBrk="0" hangingPunct="0">
              <a:spcBef>
                <a:spcPct val="50000"/>
              </a:spcBef>
            </a:pPr>
            <a:r>
              <a:rPr lang="en-US" sz="4400" b="1" dirty="0">
                <a:solidFill>
                  <a:srgbClr val="FFFF00"/>
                </a:solidFill>
                <a:latin typeface=".VnRevue" pitchFamily="34" charset="0"/>
                <a:cs typeface="Arial" charset="0"/>
              </a:rPr>
              <a:t>PERIOD </a:t>
            </a:r>
            <a:r>
              <a:rPr lang="en-US" sz="4400" b="1" dirty="0" smtClean="0">
                <a:solidFill>
                  <a:srgbClr val="FFFF00"/>
                </a:solidFill>
                <a:latin typeface=".VnRevue" pitchFamily="34" charset="0"/>
                <a:cs typeface="Arial" charset="0"/>
              </a:rPr>
              <a:t>60: </a:t>
            </a:r>
          </a:p>
          <a:p>
            <a:pPr algn="ctr" eaLnBrk="0" hangingPunct="0">
              <a:spcBef>
                <a:spcPct val="50000"/>
              </a:spcBef>
            </a:pPr>
            <a:r>
              <a:rPr lang="en-US" sz="4400" b="1" dirty="0" smtClean="0">
                <a:solidFill>
                  <a:srgbClr val="FFFF00"/>
                </a:solidFill>
                <a:latin typeface=".VnRevue" pitchFamily="34" charset="0"/>
                <a:cs typeface="Arial" charset="0"/>
              </a:rPr>
              <a:t>SKILLS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VOCABULARY</a:t>
            </a:r>
            <a:endParaRPr lang="en-US" dirty="0">
              <a:solidFill>
                <a:srgbClr val="C00000"/>
              </a:solidFill>
            </a:endParaRPr>
          </a:p>
        </p:txBody>
      </p:sp>
      <p:sp>
        <p:nvSpPr>
          <p:cNvPr id="3" name="Content Placeholder 2"/>
          <p:cNvSpPr>
            <a:spLocks noGrp="1"/>
          </p:cNvSpPr>
          <p:nvPr>
            <p:ph idx="1"/>
          </p:nvPr>
        </p:nvSpPr>
        <p:spPr/>
        <p:txBody>
          <a:bodyPr/>
          <a:lstStyle/>
          <a:p>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lgal (n) </a:t>
            </a:r>
            <a:r>
              <a:rPr lang="en-US" sz="2800" dirty="0" err="1" smtClean="0">
                <a:latin typeface="Times New Roman" pitchFamily="18" charset="0"/>
                <a:cs typeface="Times New Roman" pitchFamily="18" charset="0"/>
              </a:rPr>
              <a:t>tảo</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bloom (</a:t>
            </a:r>
            <a:r>
              <a:rPr lang="en-US" sz="2800" dirty="0" err="1" smtClean="0">
                <a:latin typeface="Times New Roman" pitchFamily="18" charset="0"/>
                <a:cs typeface="Times New Roman" pitchFamily="18" charset="0"/>
              </a:rPr>
              <a:t>v,n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a:t>
            </a:r>
            <a:endParaRPr lang="en-US" sz="2800" dirty="0" smtClean="0">
              <a:latin typeface="Times New Roman" pitchFamily="18" charset="0"/>
              <a:cs typeface="Times New Roman" pitchFamily="18" charset="0"/>
            </a:endParaRPr>
          </a:p>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ischarge (</a:t>
            </a:r>
            <a:r>
              <a:rPr lang="en-US" sz="2800" dirty="0" err="1" smtClean="0">
                <a:latin typeface="Times New Roman" pitchFamily="18" charset="0"/>
                <a:cs typeface="Times New Roman" pitchFamily="18" charset="0"/>
              </a:rPr>
              <a:t>n,v</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Power plant (n)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Power station (n) </a:t>
            </a:r>
            <a:r>
              <a:rPr lang="en-US" sz="2800" dirty="0" err="1" smtClean="0">
                <a:latin typeface="Times New Roman" pitchFamily="18" charset="0"/>
                <a:cs typeface="Times New Roman" pitchFamily="18" charset="0"/>
              </a:rPr>
              <a:t>trạm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228600"/>
            <a:ext cx="3810000" cy="533400"/>
          </a:xfrm>
        </p:spPr>
        <p:txBody>
          <a:bodyPr>
            <a:normAutofit fontScale="90000"/>
          </a:bodyPr>
          <a:lstStyle/>
          <a:p>
            <a:r>
              <a:rPr lang="en-US" dirty="0" smtClean="0">
                <a:solidFill>
                  <a:srgbClr val="C00000"/>
                </a:solidFill>
              </a:rPr>
              <a:t>LISTENING</a:t>
            </a:r>
            <a:endParaRPr lang="en-US" dirty="0">
              <a:solidFill>
                <a:srgbClr val="C00000"/>
              </a:solidFill>
            </a:endParaRPr>
          </a:p>
        </p:txBody>
      </p:sp>
      <p:sp>
        <p:nvSpPr>
          <p:cNvPr id="3" name="Subtitle 2"/>
          <p:cNvSpPr>
            <a:spLocks noGrp="1"/>
          </p:cNvSpPr>
          <p:nvPr>
            <p:ph type="subTitle" idx="1"/>
          </p:nvPr>
        </p:nvSpPr>
        <p:spPr>
          <a:xfrm>
            <a:off x="381000" y="5257800"/>
            <a:ext cx="8382000" cy="609600"/>
          </a:xfrm>
        </p:spPr>
        <p:txBody>
          <a:bodyPr>
            <a:normAutofit/>
          </a:bodyPr>
          <a:lstStyle/>
          <a:p>
            <a:pPr algn="l">
              <a:buFontTx/>
              <a:buChar char="-"/>
            </a:pPr>
            <a:r>
              <a:rPr lang="en-US" sz="2400" dirty="0" smtClean="0">
                <a:solidFill>
                  <a:schemeClr val="tx1"/>
                </a:solidFill>
                <a:latin typeface="Times New Roman" pitchFamily="18" charset="0"/>
                <a:cs typeface="Times New Roman" pitchFamily="18" charset="0"/>
              </a:rPr>
              <a:t>The first picture shows an algal bloom in coastal seawater.</a:t>
            </a:r>
          </a:p>
          <a:p>
            <a:pPr algn="l">
              <a:buFontTx/>
              <a:buChar char="-"/>
            </a:pPr>
            <a:endParaRPr lang="en-US" sz="2400" dirty="0">
              <a:solidFill>
                <a:schemeClr val="tx1"/>
              </a:solidFill>
              <a:latin typeface="Times New Roman" pitchFamily="18" charset="0"/>
              <a:cs typeface="Times New Roman" pitchFamily="18" charset="0"/>
            </a:endParaRPr>
          </a:p>
        </p:txBody>
      </p:sp>
      <p:pic>
        <p:nvPicPr>
          <p:cNvPr id="1026" name="Picture 2" descr="C:\Users\Admin\Pictures\tao bien no hoa.jpeg"/>
          <p:cNvPicPr>
            <a:picLocks noChangeAspect="1" noChangeArrowheads="1"/>
          </p:cNvPicPr>
          <p:nvPr/>
        </p:nvPicPr>
        <p:blipFill>
          <a:blip r:embed="rId2" cstate="print"/>
          <a:srcRect/>
          <a:stretch>
            <a:fillRect/>
          </a:stretch>
        </p:blipFill>
        <p:spPr bwMode="auto">
          <a:xfrm>
            <a:off x="457200" y="1600200"/>
            <a:ext cx="4119562" cy="3014662"/>
          </a:xfrm>
          <a:prstGeom prst="rect">
            <a:avLst/>
          </a:prstGeom>
          <a:noFill/>
        </p:spPr>
      </p:pic>
      <p:pic>
        <p:nvPicPr>
          <p:cNvPr id="1027" name="Picture 3" descr="C:\Users\Admin\Pictures\thap lam mat.jpg"/>
          <p:cNvPicPr>
            <a:picLocks noChangeAspect="1" noChangeArrowheads="1"/>
          </p:cNvPicPr>
          <p:nvPr/>
        </p:nvPicPr>
        <p:blipFill>
          <a:blip r:embed="rId3" cstate="print"/>
          <a:srcRect/>
          <a:stretch>
            <a:fillRect/>
          </a:stretch>
        </p:blipFill>
        <p:spPr bwMode="auto">
          <a:xfrm>
            <a:off x="4648200" y="1600200"/>
            <a:ext cx="4076700" cy="2971800"/>
          </a:xfrm>
          <a:prstGeom prst="rect">
            <a:avLst/>
          </a:prstGeom>
          <a:noFill/>
        </p:spPr>
      </p:pic>
      <p:sp>
        <p:nvSpPr>
          <p:cNvPr id="6" name="TextBox 5"/>
          <p:cNvSpPr txBox="1"/>
          <p:nvPr/>
        </p:nvSpPr>
        <p:spPr>
          <a:xfrm>
            <a:off x="152400" y="609600"/>
            <a:ext cx="8799204" cy="954107"/>
          </a:xfrm>
          <a:prstGeom prst="rect">
            <a:avLst/>
          </a:prstGeom>
          <a:noFill/>
        </p:spPr>
        <p:txBody>
          <a:bodyPr wrap="none" rtlCol="0">
            <a:spAutoFit/>
          </a:bodyPr>
          <a:lstStyle/>
          <a:p>
            <a:pPr marL="514350" indent="-514350">
              <a:buAutoNum type="arabicPeriod"/>
            </a:pPr>
            <a:r>
              <a:rPr lang="en-US" sz="2800" dirty="0" smtClean="0">
                <a:solidFill>
                  <a:srgbClr val="002060"/>
                </a:solidFill>
                <a:latin typeface="Times New Roman" pitchFamily="18" charset="0"/>
                <a:cs typeface="Times New Roman" pitchFamily="18" charset="0"/>
              </a:rPr>
              <a:t>Describe  what you see in the pictures and talk about the</a:t>
            </a:r>
          </a:p>
          <a:p>
            <a:pPr marL="514350" indent="-514350"/>
            <a:r>
              <a:rPr lang="en-US" sz="2800" dirty="0" smtClean="0">
                <a:solidFill>
                  <a:srgbClr val="002060"/>
                </a:solidFill>
                <a:latin typeface="Times New Roman" pitchFamily="18" charset="0"/>
                <a:cs typeface="Times New Roman" pitchFamily="18" charset="0"/>
              </a:rPr>
              <a:t> relationship between them.</a:t>
            </a:r>
            <a:endParaRPr lang="en-US" sz="2800" dirty="0">
              <a:solidFill>
                <a:srgbClr val="002060"/>
              </a:solidFill>
              <a:latin typeface="Times New Roman" pitchFamily="18" charset="0"/>
              <a:cs typeface="Times New Roman" pitchFamily="18" charset="0"/>
            </a:endParaRPr>
          </a:p>
        </p:txBody>
      </p:sp>
      <p:sp>
        <p:nvSpPr>
          <p:cNvPr id="7" name="TextBox 6"/>
          <p:cNvSpPr txBox="1"/>
          <p:nvPr/>
        </p:nvSpPr>
        <p:spPr>
          <a:xfrm>
            <a:off x="381000" y="5715000"/>
            <a:ext cx="8601265"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 The second picture shows the cooling towers from a power station.</a:t>
            </a:r>
            <a:endParaRPr lang="en-US" sz="2400" dirty="0">
              <a:latin typeface="Times New Roman" pitchFamily="18" charset="0"/>
              <a:cs typeface="Times New Roman" pitchFamily="18" charset="0"/>
            </a:endParaRPr>
          </a:p>
        </p:txBody>
      </p:sp>
      <p:sp>
        <p:nvSpPr>
          <p:cNvPr id="8" name="TextBox 7"/>
          <p:cNvSpPr txBox="1"/>
          <p:nvPr/>
        </p:nvSpPr>
        <p:spPr>
          <a:xfrm>
            <a:off x="381000" y="6172200"/>
            <a:ext cx="5397631"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They are both related to thermal pollution.</a:t>
            </a:r>
            <a:endParaRPr lang="en-US" sz="2400" dirty="0">
              <a:latin typeface="Times New Roman" pitchFamily="18" charset="0"/>
              <a:cs typeface="Times New Roman" pitchFamily="18" charset="0"/>
            </a:endParaRPr>
          </a:p>
        </p:txBody>
      </p:sp>
      <p:sp>
        <p:nvSpPr>
          <p:cNvPr id="9" name="TextBox 8"/>
          <p:cNvSpPr txBox="1"/>
          <p:nvPr/>
        </p:nvSpPr>
        <p:spPr>
          <a:xfrm>
            <a:off x="457200" y="4724400"/>
            <a:ext cx="4054315" cy="461665"/>
          </a:xfrm>
          <a:prstGeom prst="rect">
            <a:avLst/>
          </a:prstGeom>
          <a:noFill/>
        </p:spPr>
        <p:txBody>
          <a:bodyPr wrap="none" rtlCol="0">
            <a:spAutoFit/>
          </a:bodyPr>
          <a:lstStyle/>
          <a:p>
            <a:r>
              <a:rPr lang="en-US" sz="2400" dirty="0" smtClean="0">
                <a:solidFill>
                  <a:srgbClr val="002060"/>
                </a:solidFill>
                <a:latin typeface="Times New Roman" pitchFamily="18" charset="0"/>
                <a:cs typeface="Times New Roman" pitchFamily="18" charset="0"/>
              </a:rPr>
              <a:t>Listen and check your answers.</a:t>
            </a:r>
            <a:endParaRPr lang="en-US" sz="24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Kết quả hình ảnh cho thap lam m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Kết quả hình ảnh cho thap lam m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http://cms.kienthuc.net.vn/zoomh/500/uploaded/ngoclinh/2014_02_24/cooling%20tower/whatiscoolingtower001-34_ppau.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Kết quả hình ảnh cho tao bien no ho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098" name="Picture 2" descr="Kết quả hình ảnh cho phong van nguoi lam cong tac bao ton thien nhien"/>
          <p:cNvPicPr>
            <a:picLocks noChangeAspect="1" noChangeArrowheads="1"/>
          </p:cNvPicPr>
          <p:nvPr/>
        </p:nvPicPr>
        <p:blipFill>
          <a:blip r:embed="rId2" cstate="print"/>
          <a:srcRect/>
          <a:stretch>
            <a:fillRect/>
          </a:stretch>
        </p:blipFill>
        <p:spPr bwMode="auto">
          <a:xfrm>
            <a:off x="1447800" y="2514600"/>
            <a:ext cx="6096000" cy="3943350"/>
          </a:xfrm>
          <a:prstGeom prst="rect">
            <a:avLst/>
          </a:prstGeom>
          <a:noFill/>
        </p:spPr>
      </p:pic>
      <p:sp>
        <p:nvSpPr>
          <p:cNvPr id="7" name="TextBox 6"/>
          <p:cNvSpPr txBox="1"/>
          <p:nvPr/>
        </p:nvSpPr>
        <p:spPr>
          <a:xfrm>
            <a:off x="457200" y="609600"/>
            <a:ext cx="8491427" cy="1815882"/>
          </a:xfrm>
          <a:prstGeom prst="rect">
            <a:avLst/>
          </a:prstGeom>
          <a:noFill/>
        </p:spPr>
        <p:txBody>
          <a:bodyPr wrap="none" rtlCol="0">
            <a:spAutoFit/>
          </a:bodyPr>
          <a:lstStyle/>
          <a:p>
            <a:r>
              <a:rPr lang="en-US" sz="2800" dirty="0" smtClean="0">
                <a:solidFill>
                  <a:srgbClr val="002060"/>
                </a:solidFill>
                <a:latin typeface="Times New Roman" pitchFamily="18" charset="0"/>
                <a:cs typeface="Times New Roman" pitchFamily="18" charset="0"/>
              </a:rPr>
              <a:t>2. Listen to part of a conversation on TV between a</a:t>
            </a:r>
          </a:p>
          <a:p>
            <a:r>
              <a:rPr lang="en-US" sz="2800" dirty="0" smtClean="0">
                <a:solidFill>
                  <a:srgbClr val="002060"/>
                </a:solidFill>
                <a:latin typeface="Times New Roman" pitchFamily="18" charset="0"/>
                <a:cs typeface="Times New Roman" pitchFamily="18" charset="0"/>
              </a:rPr>
              <a:t> reporter and an environmentalist about thermal pollution.</a:t>
            </a:r>
          </a:p>
          <a:p>
            <a:r>
              <a:rPr lang="en-US" sz="2800" dirty="0" smtClean="0">
                <a:solidFill>
                  <a:srgbClr val="002060"/>
                </a:solidFill>
                <a:latin typeface="Times New Roman" pitchFamily="18" charset="0"/>
                <a:cs typeface="Times New Roman" pitchFamily="18" charset="0"/>
              </a:rPr>
              <a:t>Complete the diagram. Use no more than three words for</a:t>
            </a:r>
          </a:p>
          <a:p>
            <a:r>
              <a:rPr lang="en-US" sz="2800" dirty="0" smtClean="0">
                <a:solidFill>
                  <a:srgbClr val="002060"/>
                </a:solidFill>
                <a:latin typeface="Times New Roman" pitchFamily="18" charset="0"/>
                <a:cs typeface="Times New Roman" pitchFamily="18" charset="0"/>
              </a:rPr>
              <a:t> each blank.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295400" y="2895600"/>
            <a:ext cx="901209" cy="461665"/>
          </a:xfrm>
          <a:prstGeom prst="rect">
            <a:avLst/>
          </a:prstGeom>
          <a:noFill/>
        </p:spPr>
        <p:txBody>
          <a:bodyPr wrap="none" rtlCol="0">
            <a:spAutoFit/>
          </a:bodyPr>
          <a:lstStyle/>
          <a:p>
            <a:r>
              <a:rPr lang="en-US" sz="2400" dirty="0" smtClean="0">
                <a:solidFill>
                  <a:srgbClr val="0070C0"/>
                </a:solidFill>
                <a:latin typeface="Times New Roman" pitchFamily="18" charset="0"/>
                <a:cs typeface="Times New Roman" pitchFamily="18" charset="0"/>
              </a:rPr>
              <a:t>hotter</a:t>
            </a:r>
            <a:endParaRPr lang="en-US" sz="2400" dirty="0">
              <a:solidFill>
                <a:srgbClr val="0070C0"/>
              </a:solidFill>
              <a:latin typeface="Times New Roman" pitchFamily="18" charset="0"/>
              <a:cs typeface="Times New Roman" pitchFamily="18" charset="0"/>
            </a:endParaRPr>
          </a:p>
        </p:txBody>
      </p:sp>
      <p:sp>
        <p:nvSpPr>
          <p:cNvPr id="6" name="TextBox 5"/>
          <p:cNvSpPr txBox="1"/>
          <p:nvPr/>
        </p:nvSpPr>
        <p:spPr>
          <a:xfrm>
            <a:off x="1219200" y="3505200"/>
            <a:ext cx="952505" cy="461665"/>
          </a:xfrm>
          <a:prstGeom prst="rect">
            <a:avLst/>
          </a:prstGeom>
          <a:noFill/>
        </p:spPr>
        <p:txBody>
          <a:bodyPr wrap="none" rtlCol="0">
            <a:spAutoFit/>
          </a:bodyPr>
          <a:lstStyle/>
          <a:p>
            <a:r>
              <a:rPr lang="en-US" sz="2400" dirty="0" smtClean="0">
                <a:solidFill>
                  <a:srgbClr val="0070C0"/>
                </a:solidFill>
                <a:latin typeface="Times New Roman" pitchFamily="18" charset="0"/>
                <a:cs typeface="Times New Roman" pitchFamily="18" charset="0"/>
              </a:rPr>
              <a:t>cooler</a:t>
            </a:r>
            <a:endParaRPr lang="en-US" sz="2400" dirty="0">
              <a:solidFill>
                <a:srgbClr val="0070C0"/>
              </a:solidFill>
              <a:latin typeface="Times New Roman" pitchFamily="18" charset="0"/>
              <a:cs typeface="Times New Roman" pitchFamily="18" charset="0"/>
            </a:endParaRPr>
          </a:p>
        </p:txBody>
      </p:sp>
      <p:sp>
        <p:nvSpPr>
          <p:cNvPr id="7" name="TextBox 6"/>
          <p:cNvSpPr txBox="1"/>
          <p:nvPr/>
        </p:nvSpPr>
        <p:spPr>
          <a:xfrm>
            <a:off x="4322916" y="685800"/>
            <a:ext cx="706284" cy="461665"/>
          </a:xfrm>
          <a:prstGeom prst="rect">
            <a:avLst/>
          </a:prstGeom>
          <a:noFill/>
        </p:spPr>
        <p:txBody>
          <a:bodyPr wrap="none" rtlCol="0">
            <a:spAutoFit/>
          </a:bodyPr>
          <a:lstStyle/>
          <a:p>
            <a:r>
              <a:rPr lang="en-US" sz="2400" dirty="0" smtClean="0">
                <a:solidFill>
                  <a:srgbClr val="C00000"/>
                </a:solidFill>
              </a:rPr>
              <a:t>cool</a:t>
            </a:r>
            <a:endParaRPr lang="en-US" sz="2400" dirty="0">
              <a:solidFill>
                <a:srgbClr val="C00000"/>
              </a:solidFill>
            </a:endParaRPr>
          </a:p>
        </p:txBody>
      </p:sp>
      <p:sp>
        <p:nvSpPr>
          <p:cNvPr id="8" name="TextBox 7"/>
          <p:cNvSpPr txBox="1"/>
          <p:nvPr/>
        </p:nvSpPr>
        <p:spPr>
          <a:xfrm>
            <a:off x="4238261" y="1447800"/>
            <a:ext cx="1662635"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warm rivers</a:t>
            </a:r>
            <a:endParaRPr lang="en-US" sz="2400" dirty="0">
              <a:solidFill>
                <a:srgbClr val="C00000"/>
              </a:solidFill>
              <a:latin typeface="Times New Roman" pitchFamily="18" charset="0"/>
              <a:cs typeface="Times New Roman" pitchFamily="18" charset="0"/>
            </a:endParaRPr>
          </a:p>
        </p:txBody>
      </p:sp>
      <p:sp>
        <p:nvSpPr>
          <p:cNvPr id="9" name="TextBox 8"/>
          <p:cNvSpPr txBox="1"/>
          <p:nvPr/>
        </p:nvSpPr>
        <p:spPr>
          <a:xfrm>
            <a:off x="4560694" y="2590800"/>
            <a:ext cx="1687706"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Warm water</a:t>
            </a:r>
            <a:endParaRPr lang="en-US" sz="2400" dirty="0">
              <a:solidFill>
                <a:srgbClr val="C00000"/>
              </a:solidFill>
              <a:latin typeface="Times New Roman" pitchFamily="18" charset="0"/>
              <a:cs typeface="Times New Roman" pitchFamily="18" charset="0"/>
            </a:endParaRPr>
          </a:p>
        </p:txBody>
      </p:sp>
      <p:sp>
        <p:nvSpPr>
          <p:cNvPr id="10" name="TextBox 9"/>
          <p:cNvSpPr txBox="1"/>
          <p:nvPr/>
        </p:nvSpPr>
        <p:spPr>
          <a:xfrm>
            <a:off x="4114800" y="3352800"/>
            <a:ext cx="2157963"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fish populations</a:t>
            </a:r>
            <a:endParaRPr lang="en-US" sz="2400" dirty="0">
              <a:solidFill>
                <a:srgbClr val="C00000"/>
              </a:solidFill>
              <a:latin typeface="Times New Roman" pitchFamily="18" charset="0"/>
              <a:cs typeface="Times New Roman" pitchFamily="18" charset="0"/>
            </a:endParaRPr>
          </a:p>
        </p:txBody>
      </p:sp>
      <p:sp>
        <p:nvSpPr>
          <p:cNvPr id="11" name="TextBox 10"/>
          <p:cNvSpPr txBox="1"/>
          <p:nvPr/>
        </p:nvSpPr>
        <p:spPr>
          <a:xfrm>
            <a:off x="4648200" y="3805535"/>
            <a:ext cx="1226618"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Harmful</a:t>
            </a:r>
            <a:endParaRPr lang="en-US" sz="2400" dirty="0">
              <a:solidFill>
                <a:srgbClr val="C00000"/>
              </a:solidFill>
              <a:latin typeface="Times New Roman" pitchFamily="18" charset="0"/>
              <a:cs typeface="Times New Roman" pitchFamily="18" charset="0"/>
            </a:endParaRPr>
          </a:p>
        </p:txBody>
      </p:sp>
      <p:sp>
        <p:nvSpPr>
          <p:cNvPr id="12" name="TextBox 11"/>
          <p:cNvSpPr txBox="1"/>
          <p:nvPr/>
        </p:nvSpPr>
        <p:spPr>
          <a:xfrm>
            <a:off x="6400800" y="4491335"/>
            <a:ext cx="816249"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color</a:t>
            </a:r>
            <a:endParaRPr lang="en-US" sz="2400" dirty="0">
              <a:solidFill>
                <a:srgbClr val="C00000"/>
              </a:solidFill>
              <a:latin typeface="Times New Roman" pitchFamily="18" charset="0"/>
              <a:cs typeface="Times New Roman" pitchFamily="18" charset="0"/>
            </a:endParaRPr>
          </a:p>
        </p:txBody>
      </p:sp>
      <p:sp>
        <p:nvSpPr>
          <p:cNvPr id="13" name="TextBox 12"/>
          <p:cNvSpPr txBox="1"/>
          <p:nvPr/>
        </p:nvSpPr>
        <p:spPr>
          <a:xfrm>
            <a:off x="5105400" y="4876800"/>
            <a:ext cx="1005403"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poison</a:t>
            </a:r>
            <a:endParaRPr lang="en-US" sz="2400" dirty="0">
              <a:solidFill>
                <a:srgbClr val="C00000"/>
              </a:solidFill>
              <a:latin typeface="Times New Roman" pitchFamily="18" charset="0"/>
              <a:cs typeface="Times New Roman" pitchFamily="18" charset="0"/>
            </a:endParaRPr>
          </a:p>
        </p:txBody>
      </p:sp>
      <p:sp>
        <p:nvSpPr>
          <p:cNvPr id="14" name="TextBox 13"/>
          <p:cNvSpPr txBox="1"/>
          <p:nvPr/>
        </p:nvSpPr>
        <p:spPr>
          <a:xfrm>
            <a:off x="4419600" y="6015335"/>
            <a:ext cx="1475084" cy="461665"/>
          </a:xfrm>
          <a:prstGeom prst="rect">
            <a:avLst/>
          </a:prstGeom>
          <a:noFill/>
        </p:spPr>
        <p:txBody>
          <a:bodyPr wrap="none" rtlCol="0">
            <a:spAutoFit/>
          </a:bodyPr>
          <a:lstStyle/>
          <a:p>
            <a:r>
              <a:rPr lang="en-US" sz="2400" dirty="0" smtClean="0">
                <a:solidFill>
                  <a:srgbClr val="C00000"/>
                </a:solidFill>
                <a:latin typeface="Times New Roman" pitchFamily="18" charset="0"/>
                <a:cs typeface="Times New Roman" pitchFamily="18" charset="0"/>
              </a:rPr>
              <a:t>cool down</a:t>
            </a:r>
            <a:endParaRPr lang="en-US"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WRITING</a:t>
            </a:r>
            <a:endParaRPr lang="en-US" dirty="0">
              <a:solidFill>
                <a:srgbClr val="C00000"/>
              </a:solidFill>
            </a:endParaRPr>
          </a:p>
        </p:txBody>
      </p:sp>
      <p:sp>
        <p:nvSpPr>
          <p:cNvPr id="3" name="Content Placeholder 2"/>
          <p:cNvSpPr>
            <a:spLocks noGrp="1"/>
          </p:cNvSpPr>
          <p:nvPr>
            <p:ph idx="1"/>
          </p:nvPr>
        </p:nvSpPr>
        <p:spPr>
          <a:xfrm>
            <a:off x="457200" y="1219201"/>
            <a:ext cx="8229600" cy="1676400"/>
          </a:xfrm>
        </p:spPr>
        <p:txBody>
          <a:bodyPr/>
          <a:lstStyle/>
          <a:p>
            <a:pPr>
              <a:buNone/>
            </a:pPr>
            <a:r>
              <a:rPr lang="en-US" dirty="0" smtClean="0">
                <a:solidFill>
                  <a:srgbClr val="002060"/>
                </a:solidFill>
              </a:rPr>
              <a:t>3. Work in pairs. Discuss the causes and effects of one type of pollution in your area. Make notes in the diagram.</a:t>
            </a:r>
            <a:endParaRPr lang="en-US" dirty="0">
              <a:solidFill>
                <a:srgbClr val="002060"/>
              </a:solidFill>
            </a:endParaRPr>
          </a:p>
        </p:txBody>
      </p:sp>
      <p:pic>
        <p:nvPicPr>
          <p:cNvPr id="18434" name="Picture 2" descr="C:\Users\Admin\Pictures\ong khoi.jpg"/>
          <p:cNvPicPr>
            <a:picLocks noChangeAspect="1" noChangeArrowheads="1"/>
          </p:cNvPicPr>
          <p:nvPr/>
        </p:nvPicPr>
        <p:blipFill>
          <a:blip r:embed="rId2" cstate="print"/>
          <a:srcRect/>
          <a:stretch>
            <a:fillRect/>
          </a:stretch>
        </p:blipFill>
        <p:spPr bwMode="auto">
          <a:xfrm>
            <a:off x="1600200" y="2971800"/>
            <a:ext cx="5943600" cy="3352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6" name="8-Point Star 5"/>
          <p:cNvSpPr/>
          <p:nvPr/>
        </p:nvSpPr>
        <p:spPr>
          <a:xfrm>
            <a:off x="1981200" y="152400"/>
            <a:ext cx="4800600" cy="2971800"/>
          </a:xfrm>
          <a:prstGeom prst="star8">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 pollution</a:t>
            </a:r>
          </a:p>
          <a:p>
            <a:pPr algn="ctr"/>
            <a:r>
              <a:rPr lang="en-US" sz="2400" dirty="0" smtClean="0">
                <a:solidFill>
                  <a:schemeClr val="tx1"/>
                </a:solidFill>
                <a:latin typeface="Times New Roman" pitchFamily="18" charset="0"/>
                <a:cs typeface="Times New Roman" pitchFamily="18" charset="0"/>
              </a:rPr>
              <a:t>Definition: ………………………</a:t>
            </a:r>
            <a:endParaRPr lang="en-US" sz="2400" dirty="0">
              <a:solidFill>
                <a:schemeClr val="tx1"/>
              </a:solidFill>
              <a:latin typeface="Times New Roman" pitchFamily="18" charset="0"/>
              <a:cs typeface="Times New Roman" pitchFamily="18" charset="0"/>
            </a:endParaRPr>
          </a:p>
        </p:txBody>
      </p:sp>
      <p:sp>
        <p:nvSpPr>
          <p:cNvPr id="7" name="8-Point Star 6"/>
          <p:cNvSpPr/>
          <p:nvPr/>
        </p:nvSpPr>
        <p:spPr>
          <a:xfrm>
            <a:off x="4343400" y="2895600"/>
            <a:ext cx="4800600" cy="2971800"/>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EFFECTS</a:t>
            </a:r>
          </a:p>
          <a:p>
            <a:pPr algn="ct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
        <p:nvSpPr>
          <p:cNvPr id="8" name="8-Point Star 7"/>
          <p:cNvSpPr/>
          <p:nvPr/>
        </p:nvSpPr>
        <p:spPr>
          <a:xfrm>
            <a:off x="152400" y="3886200"/>
            <a:ext cx="4800600" cy="2971800"/>
          </a:xfrm>
          <a:prstGeom prst="star8">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CAUSES</a:t>
            </a:r>
          </a:p>
          <a:p>
            <a:pPr algn="ct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normAutofit fontScale="90000"/>
          </a:bodyPr>
          <a:lstStyle/>
          <a:p>
            <a:pPr algn="l"/>
            <a:r>
              <a:rPr lang="en-US" sz="2800" dirty="0" smtClean="0">
                <a:latin typeface="Times New Roman" pitchFamily="18" charset="0"/>
                <a:cs typeface="Times New Roman" pitchFamily="18" charset="0"/>
              </a:rPr>
              <a:t>Air pollution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Definition: Air pollution occurs when the air contains gases, dust, fumes or </a:t>
            </a:r>
            <a:r>
              <a:rPr lang="en-US" sz="2800" dirty="0" err="1" smtClean="0">
                <a:latin typeface="Times New Roman" pitchFamily="18" charset="0"/>
                <a:cs typeface="Times New Roman" pitchFamily="18" charset="0"/>
              </a:rPr>
              <a:t>odour</a:t>
            </a:r>
            <a:r>
              <a:rPr lang="en-US" sz="2800" dirty="0" smtClean="0">
                <a:latin typeface="Times New Roman" pitchFamily="18" charset="0"/>
                <a:cs typeface="Times New Roman" pitchFamily="18" charset="0"/>
              </a:rPr>
              <a:t> in harmful amounts.</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2133600"/>
            <a:ext cx="8229600" cy="4525963"/>
          </a:xfrm>
        </p:spPr>
        <p:txBody>
          <a:bodyPr>
            <a:normAutofit/>
          </a:bodyPr>
          <a:lstStyle/>
          <a:p>
            <a:r>
              <a:rPr lang="en-US" sz="2800" dirty="0" smtClean="0">
                <a:latin typeface="Times New Roman" pitchFamily="18" charset="0"/>
                <a:cs typeface="Times New Roman" pitchFamily="18" charset="0"/>
              </a:rPr>
              <a:t>Causes: industrial waste,  exhaust from cars and plane…</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Effects: causing diseases, death to human, damage to other living organisms such as animals and food crops, or the natural or built environment.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562</Words>
  <Application>Microsoft Office PowerPoint</Application>
  <PresentationFormat>On-screen Show (4:3)</PresentationFormat>
  <Paragraphs>75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VOCABULARY</vt:lpstr>
      <vt:lpstr>LISTENING</vt:lpstr>
      <vt:lpstr>Slide 5</vt:lpstr>
      <vt:lpstr>Slide 6</vt:lpstr>
      <vt:lpstr>WRITING</vt:lpstr>
      <vt:lpstr>Slide 8</vt:lpstr>
      <vt:lpstr>Air pollution Definition: Air pollution occurs when the air contains gases, dust, fumes or odour in harmful amounts. </vt:lpstr>
      <vt:lpstr>4. Imagine that you two are writing an article for the local newspaper about a type of pollution in your area. One of you writes about the causes and the other writes about the effects of the pollution type you have just discussed in 3.</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cp:lastModifiedBy>
  <cp:revision>17</cp:revision>
  <dcterms:created xsi:type="dcterms:W3CDTF">2017-02-09T10:56:51Z</dcterms:created>
  <dcterms:modified xsi:type="dcterms:W3CDTF">2020-02-03T13:42:18Z</dcterms:modified>
</cp:coreProperties>
</file>