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Candar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g/n6N2oNSLrQ/6Zj1es0QROCkp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2BCE1C-DE44-43A0-87FE-656DBA208E19}">
  <a:tblStyle styleId="{172BCE1C-DE44-43A0-87FE-656DBA208E19}" styleName="Table_0">
    <a:wholeTbl>
      <a:tcTxStyle b="off" i="off">
        <a:font>
          <a:latin typeface="Candara"/>
          <a:ea typeface="Candara"/>
          <a:cs typeface="Candar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2FF"/>
          </a:solidFill>
        </a:fill>
      </a:tcStyle>
    </a:wholeTbl>
    <a:band1H>
      <a:tcTxStyle/>
      <a:tcStyle>
        <a:fill>
          <a:solidFill>
            <a:srgbClr val="CCE5FE"/>
          </a:solidFill>
        </a:fill>
      </a:tcStyle>
    </a:band1H>
    <a:band2H>
      <a:tcTxStyle/>
    </a:band2H>
    <a:band1V>
      <a:tcTxStyle/>
      <a:tcStyle>
        <a:fill>
          <a:solidFill>
            <a:srgbClr val="CCE5FE"/>
          </a:solidFill>
        </a:fill>
      </a:tcStyle>
    </a:band1V>
    <a:band2V>
      <a:tcTxStyle/>
    </a:band2V>
    <a:lastCol>
      <a:tcTxStyle b="on" i="off">
        <a:font>
          <a:latin typeface="Candara"/>
          <a:ea typeface="Candara"/>
          <a:cs typeface="Candara"/>
        </a:font>
        <a:schemeClr val="lt1"/>
      </a:tcTxStyle>
      <a:tcStyle>
        <a:fill>
          <a:solidFill>
            <a:schemeClr val="accent1"/>
          </a:solidFill>
        </a:fill>
      </a:tcStyle>
    </a:lastCol>
    <a:firstCol>
      <a:tcTxStyle b="on" i="off">
        <a:font>
          <a:latin typeface="Candara"/>
          <a:ea typeface="Candara"/>
          <a:cs typeface="Candara"/>
        </a:font>
        <a:schemeClr val="lt1"/>
      </a:tcTxStyle>
      <a:tcStyle>
        <a:fill>
          <a:solidFill>
            <a:schemeClr val="accent1"/>
          </a:solidFill>
        </a:fill>
      </a:tcStyle>
    </a:firstCol>
    <a:lastRow>
      <a:tcTxStyle b="on" i="off">
        <a:font>
          <a:latin typeface="Candara"/>
          <a:ea typeface="Candara"/>
          <a:cs typeface="Candar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ndara"/>
          <a:ea typeface="Candara"/>
          <a:cs typeface="Candar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ndara-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ndar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ndara-boldItalic.fntdata"/><Relationship Id="rId30" Type="http://schemas.openxmlformats.org/officeDocument/2006/relationships/font" Target="fonts/Candara-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sp>
        <p:nvSpPr>
          <p:cNvPr id="23" name="Google Shape;23;p23"/>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4" name="Google Shape;24;p23"/>
          <p:cNvGrpSpPr/>
          <p:nvPr/>
        </p:nvGrpSpPr>
        <p:grpSpPr>
          <a:xfrm>
            <a:off x="211665" y="5353963"/>
            <a:ext cx="8723376" cy="1331580"/>
            <a:chOff x="-3905250" y="4294188"/>
            <a:chExt cx="13011150" cy="1892300"/>
          </a:xfrm>
        </p:grpSpPr>
        <p:sp>
          <p:nvSpPr>
            <p:cNvPr id="25" name="Google Shape;25;p23"/>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6" name="Google Shape;26;p23"/>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7" name="Google Shape;27;p23"/>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8" name="Google Shape;28;p23"/>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9" name="Google Shape;29;p23"/>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30" name="Google Shape;30;p23"/>
          <p:cNvSpPr txBox="1"/>
          <p:nvPr>
            <p:ph type="ctrTitle"/>
          </p:nvPr>
        </p:nvSpPr>
        <p:spPr>
          <a:xfrm>
            <a:off x="685800" y="1600200"/>
            <a:ext cx="7772400" cy="178010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 type="subTitle"/>
          </p:nvPr>
        </p:nvSpPr>
        <p:spPr>
          <a:xfrm>
            <a:off x="1371600" y="3556001"/>
            <a:ext cx="6400800" cy="1473200"/>
          </a:xfrm>
          <a:prstGeom prst="rect">
            <a:avLst/>
          </a:prstGeom>
          <a:noFill/>
          <a:ln>
            <a:noFill/>
          </a:ln>
        </p:spPr>
        <p:txBody>
          <a:bodyPr anchorCtr="0" anchor="t" bIns="45700" lIns="91425" spcFirstLastPara="1" rIns="91425" wrap="square" tIns="45700">
            <a:norm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32" name="Google Shape;32;p23"/>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3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2"/>
          <p:cNvSpPr txBox="1"/>
          <p:nvPr>
            <p:ph idx="1" type="body"/>
          </p:nvPr>
        </p:nvSpPr>
        <p:spPr>
          <a:xfrm rot="5400000">
            <a:off x="2850886" y="696649"/>
            <a:ext cx="3450696" cy="7408333"/>
          </a:xfrm>
          <a:prstGeom prst="rect">
            <a:avLst/>
          </a:prstGeom>
          <a:noFill/>
          <a:ln>
            <a:noFill/>
          </a:ln>
        </p:spPr>
        <p:txBody>
          <a:bodyPr anchorCtr="0" anchor="ctr" bIns="45700" lIns="91425" spcFirstLastPara="1" rIns="91425" wrap="square" tIns="45700">
            <a:norm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16" name="Google Shape;116;p32"/>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2"/>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9" name="Shape 119"/>
        <p:cNvGrpSpPr/>
        <p:nvPr/>
      </p:nvGrpSpPr>
      <p:grpSpPr>
        <a:xfrm>
          <a:off x="0" y="0"/>
          <a:ext cx="0" cy="0"/>
          <a:chOff x="0" y="0"/>
          <a:chExt cx="0" cy="0"/>
        </a:xfrm>
      </p:grpSpPr>
      <p:sp>
        <p:nvSpPr>
          <p:cNvPr id="120" name="Google Shape;120;p33"/>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21" name="Google Shape;121;p33"/>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3"/>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3"/>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124" name="Google Shape;124;p33"/>
          <p:cNvGrpSpPr/>
          <p:nvPr/>
        </p:nvGrpSpPr>
        <p:grpSpPr>
          <a:xfrm>
            <a:off x="211665" y="714191"/>
            <a:ext cx="8723376" cy="1331580"/>
            <a:chOff x="-3905250" y="4294188"/>
            <a:chExt cx="13011150" cy="1892300"/>
          </a:xfrm>
        </p:grpSpPr>
        <p:sp>
          <p:nvSpPr>
            <p:cNvPr id="125" name="Google Shape;125;p33"/>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6" name="Google Shape;126;p33"/>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7" name="Google Shape;127;p33"/>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8" name="Google Shape;128;p33"/>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9" name="Google Shape;129;p33"/>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30" name="Google Shape;130;p33"/>
          <p:cNvSpPr txBox="1"/>
          <p:nvPr>
            <p:ph type="title"/>
          </p:nvPr>
        </p:nvSpPr>
        <p:spPr>
          <a:xfrm rot="5400000">
            <a:off x="5414433" y="2662767"/>
            <a:ext cx="448733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3"/>
          <p:cNvSpPr txBox="1"/>
          <p:nvPr>
            <p:ph idx="1" type="body"/>
          </p:nvPr>
        </p:nvSpPr>
        <p:spPr>
          <a:xfrm rot="5400000">
            <a:off x="1223433" y="681567"/>
            <a:ext cx="4487334" cy="60198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24"/>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37" name="Google Shape;37;p24"/>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24"/>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sp>
        <p:nvSpPr>
          <p:cNvPr id="42" name="Google Shape;42;p25"/>
          <p:cNvSpPr/>
          <p:nvPr/>
        </p:nvSpPr>
        <p:spPr>
          <a:xfrm>
            <a:off x="228600" y="228600"/>
            <a:ext cx="8695944" cy="4736592"/>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43" name="Google Shape;43;p25"/>
          <p:cNvSpPr/>
          <p:nvPr/>
        </p:nvSpPr>
        <p:spPr>
          <a:xfrm>
            <a:off x="6047438" y="4203592"/>
            <a:ext cx="2876429" cy="714026"/>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 name="Google Shape;44;p25"/>
          <p:cNvSpPr/>
          <p:nvPr/>
        </p:nvSpPr>
        <p:spPr>
          <a:xfrm>
            <a:off x="2619320" y="4075290"/>
            <a:ext cx="5544515" cy="850138"/>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5" name="Google Shape;45;p25"/>
          <p:cNvSpPr/>
          <p:nvPr/>
        </p:nvSpPr>
        <p:spPr>
          <a:xfrm>
            <a:off x="2828728" y="4087562"/>
            <a:ext cx="5467980" cy="774272"/>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6" name="Google Shape;46;p25"/>
          <p:cNvSpPr/>
          <p:nvPr/>
        </p:nvSpPr>
        <p:spPr>
          <a:xfrm>
            <a:off x="5609489" y="4074174"/>
            <a:ext cx="3308000" cy="651549"/>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7" name="Google Shape;47;p25"/>
          <p:cNvSpPr/>
          <p:nvPr/>
        </p:nvSpPr>
        <p:spPr>
          <a:xfrm>
            <a:off x="211665" y="4058555"/>
            <a:ext cx="8723376" cy="1329874"/>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8" name="Google Shape;48;p25"/>
          <p:cNvSpPr txBox="1"/>
          <p:nvPr>
            <p:ph type="title"/>
          </p:nvPr>
        </p:nvSpPr>
        <p:spPr>
          <a:xfrm>
            <a:off x="690032" y="2463560"/>
            <a:ext cx="7772400" cy="15240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rgbClr val="FFFFFF"/>
              </a:buClr>
              <a:buSzPts val="4400"/>
              <a:buFont typeface="Candara"/>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 type="body"/>
          </p:nvPr>
        </p:nvSpPr>
        <p:spPr>
          <a:xfrm>
            <a:off x="1367365" y="1437448"/>
            <a:ext cx="6417734" cy="939801"/>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50" name="Google Shape;50;p25"/>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26"/>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26"/>
          <p:cNvSpPr txBox="1"/>
          <p:nvPr>
            <p:ph idx="1" type="body"/>
          </p:nvPr>
        </p:nvSpPr>
        <p:spPr>
          <a:xfrm>
            <a:off x="676655" y="2679192"/>
            <a:ext cx="3822192" cy="3447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59" name="Google Shape;59;p26"/>
          <p:cNvSpPr txBox="1"/>
          <p:nvPr>
            <p:ph idx="2" type="body"/>
          </p:nvPr>
        </p:nvSpPr>
        <p:spPr>
          <a:xfrm>
            <a:off x="4645152" y="2679192"/>
            <a:ext cx="3822192" cy="3447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7"/>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 type="body"/>
          </p:nvPr>
        </p:nvSpPr>
        <p:spPr>
          <a:xfrm>
            <a:off x="676656" y="2678114"/>
            <a:ext cx="3822192"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3" name="Google Shape;63;p27"/>
          <p:cNvSpPr txBox="1"/>
          <p:nvPr>
            <p:ph idx="2" type="body"/>
          </p:nvPr>
        </p:nvSpPr>
        <p:spPr>
          <a:xfrm>
            <a:off x="677332" y="3429000"/>
            <a:ext cx="3820055" cy="26971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4" name="Google Shape;64;p27"/>
          <p:cNvSpPr txBox="1"/>
          <p:nvPr>
            <p:ph idx="3" type="body"/>
          </p:nvPr>
        </p:nvSpPr>
        <p:spPr>
          <a:xfrm>
            <a:off x="4648200" y="2678113"/>
            <a:ext cx="3822192"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5" name="Google Shape;65;p27"/>
          <p:cNvSpPr txBox="1"/>
          <p:nvPr>
            <p:ph idx="4" type="body"/>
          </p:nvPr>
        </p:nvSpPr>
        <p:spPr>
          <a:xfrm>
            <a:off x="4645025" y="3429000"/>
            <a:ext cx="3822192" cy="2697163"/>
          </a:xfrm>
          <a:prstGeom prst="rect">
            <a:avLst/>
          </a:prstGeom>
          <a:noFill/>
          <a:ln>
            <a:noFill/>
          </a:ln>
        </p:spPr>
        <p:txBody>
          <a:bodyPr anchorCtr="0" anchor="t" bIns="45700" lIns="91425" spcFirstLastPara="1" rIns="91425" wrap="square" tIns="45700">
            <a:norm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6" name="Google Shape;66;p27"/>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28"/>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4" name="Shape 74"/>
        <p:cNvGrpSpPr/>
        <p:nvPr/>
      </p:nvGrpSpPr>
      <p:grpSpPr>
        <a:xfrm>
          <a:off x="0" y="0"/>
          <a:ext cx="0" cy="0"/>
          <a:chOff x="0" y="0"/>
          <a:chExt cx="0" cy="0"/>
        </a:xfrm>
      </p:grpSpPr>
      <p:sp>
        <p:nvSpPr>
          <p:cNvPr id="75" name="Google Shape;75;p29"/>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6" name="Google Shape;76;p29"/>
          <p:cNvGrpSpPr/>
          <p:nvPr/>
        </p:nvGrpSpPr>
        <p:grpSpPr>
          <a:xfrm>
            <a:off x="211665" y="714191"/>
            <a:ext cx="8723376" cy="1329874"/>
            <a:chOff x="-3905251" y="4294188"/>
            <a:chExt cx="13027839" cy="1892300"/>
          </a:xfrm>
        </p:grpSpPr>
        <p:sp>
          <p:nvSpPr>
            <p:cNvPr id="77" name="Google Shape;77;p2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8" name="Google Shape;78;p29"/>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9" name="Google Shape;79;p2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0" name="Google Shape;80;p2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1" name="Google Shape;81;p29"/>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82" name="Google Shape;82;p29"/>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9"/>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5" name="Shape 85"/>
        <p:cNvGrpSpPr/>
        <p:nvPr/>
      </p:nvGrpSpPr>
      <p:grpSpPr>
        <a:xfrm>
          <a:off x="0" y="0"/>
          <a:ext cx="0" cy="0"/>
          <a:chOff x="0" y="0"/>
          <a:chExt cx="0" cy="0"/>
        </a:xfrm>
      </p:grpSpPr>
      <p:sp>
        <p:nvSpPr>
          <p:cNvPr id="86" name="Google Shape;86;p30"/>
          <p:cNvSpPr/>
          <p:nvPr/>
        </p:nvSpPr>
        <p:spPr>
          <a:xfrm>
            <a:off x="228600" y="228600"/>
            <a:ext cx="8695944" cy="1426464"/>
          </a:xfrm>
          <a:prstGeom prst="roundRect">
            <a:avLst>
              <a:gd fmla="val 7136"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7" name="Google Shape;87;p30"/>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30"/>
          <p:cNvSpPr txBox="1"/>
          <p:nvPr>
            <p:ph idx="1" type="body"/>
          </p:nvPr>
        </p:nvSpPr>
        <p:spPr>
          <a:xfrm>
            <a:off x="914400" y="3581400"/>
            <a:ext cx="3352800" cy="1905001"/>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grpSp>
        <p:nvGrpSpPr>
          <p:cNvPr id="91" name="Google Shape;91;p30"/>
          <p:cNvGrpSpPr/>
          <p:nvPr/>
        </p:nvGrpSpPr>
        <p:grpSpPr>
          <a:xfrm>
            <a:off x="211665" y="714191"/>
            <a:ext cx="8723376" cy="1331580"/>
            <a:chOff x="-3905250" y="4294188"/>
            <a:chExt cx="13011150" cy="1892300"/>
          </a:xfrm>
        </p:grpSpPr>
        <p:sp>
          <p:nvSpPr>
            <p:cNvPr id="92" name="Google Shape;92;p3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3" name="Google Shape;93;p30"/>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4" name="Google Shape;94;p3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5" name="Google Shape;95;p3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6" name="Google Shape;96;p3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7" name="Google Shape;97;p30"/>
          <p:cNvSpPr txBox="1"/>
          <p:nvPr>
            <p:ph type="title"/>
          </p:nvPr>
        </p:nvSpPr>
        <p:spPr>
          <a:xfrm>
            <a:off x="914400" y="2286000"/>
            <a:ext cx="3352800" cy="125272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0"/>
          <p:cNvSpPr txBox="1"/>
          <p:nvPr>
            <p:ph idx="2" type="body"/>
          </p:nvPr>
        </p:nvSpPr>
        <p:spPr>
          <a:xfrm>
            <a:off x="4651962" y="1828800"/>
            <a:ext cx="3904076" cy="3810000"/>
          </a:xfrm>
          <a:prstGeom prst="rect">
            <a:avLst/>
          </a:prstGeom>
          <a:noFill/>
          <a:ln>
            <a:noFill/>
          </a:ln>
        </p:spPr>
        <p:txBody>
          <a:bodyPr anchorCtr="0" anchor="ctr" bIns="45700" lIns="91425" spcFirstLastPara="1" rIns="91425" wrap="square" tIns="45700">
            <a:norm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9" name="Shape 99"/>
        <p:cNvGrpSpPr/>
        <p:nvPr/>
      </p:nvGrpSpPr>
      <p:grpSpPr>
        <a:xfrm>
          <a:off x="0" y="0"/>
          <a:ext cx="0" cy="0"/>
          <a:chOff x="0" y="0"/>
          <a:chExt cx="0" cy="0"/>
        </a:xfrm>
      </p:grpSpPr>
      <p:sp>
        <p:nvSpPr>
          <p:cNvPr id="100" name="Google Shape;100;p31"/>
          <p:cNvSpPr/>
          <p:nvPr/>
        </p:nvSpPr>
        <p:spPr>
          <a:xfrm>
            <a:off x="228600" y="228600"/>
            <a:ext cx="8695944" cy="6035040"/>
          </a:xfrm>
          <a:prstGeom prst="roundRect">
            <a:avLst>
              <a:gd fmla="val 1272" name="adj"/>
            </a:avLst>
          </a:prstGeom>
          <a:gradFill>
            <a:gsLst>
              <a:gs pos="0">
                <a:srgbClr val="0293E0"/>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101" name="Google Shape;101;p31"/>
          <p:cNvGrpSpPr/>
          <p:nvPr/>
        </p:nvGrpSpPr>
        <p:grpSpPr>
          <a:xfrm>
            <a:off x="211665" y="5353963"/>
            <a:ext cx="8723376" cy="1331580"/>
            <a:chOff x="-3905250" y="4294188"/>
            <a:chExt cx="13011150" cy="1892300"/>
          </a:xfrm>
        </p:grpSpPr>
        <p:sp>
          <p:nvSpPr>
            <p:cNvPr id="102" name="Google Shape;102;p31"/>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3" name="Google Shape;103;p31"/>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4" name="Google Shape;104;p31"/>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5" name="Google Shape;105;p31"/>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6" name="Google Shape;106;p31"/>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07" name="Google Shape;107;p31"/>
          <p:cNvSpPr txBox="1"/>
          <p:nvPr>
            <p:ph type="title"/>
          </p:nvPr>
        </p:nvSpPr>
        <p:spPr>
          <a:xfrm>
            <a:off x="4874155" y="338667"/>
            <a:ext cx="3812645" cy="242993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FFFFF"/>
              </a:buClr>
              <a:buSzPts val="2800"/>
              <a:buFont typeface="Candara"/>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1"/>
          <p:cNvSpPr txBox="1"/>
          <p:nvPr>
            <p:ph idx="1" type="body"/>
          </p:nvPr>
        </p:nvSpPr>
        <p:spPr>
          <a:xfrm>
            <a:off x="4868333" y="2785533"/>
            <a:ext cx="3818467" cy="2421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09" name="Google Shape;109;p31"/>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1"/>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2" name="Google Shape;112;p31"/>
          <p:cNvSpPr/>
          <p:nvPr>
            <p:ph idx="2" type="pic"/>
          </p:nvPr>
        </p:nvSpPr>
        <p:spPr>
          <a:xfrm>
            <a:off x="838200" y="1371600"/>
            <a:ext cx="3566160" cy="2926080"/>
          </a:xfrm>
          <a:prstGeom prst="roundRect">
            <a:avLst>
              <a:gd fmla="val 3924" name="adj"/>
            </a:avLst>
          </a:prstGeom>
          <a:solidFill>
            <a:schemeClr val="accent1"/>
          </a:solidFill>
          <a:ln>
            <a:noFill/>
          </a:ln>
          <a:effectLst>
            <a:reflection blurRad="0" dir="5400000" dist="5000" endA="0" endPos="30000" fadeDir="5400000" kx="0" rotWithShape="0" algn="bl" stA="30000" stPos="0" sy="-100000" ky="0"/>
          </a:effectLst>
        </p:spPr>
        <p:txBody>
          <a:bodyPr anchorCtr="0" anchor="t" bIns="45700" lIns="91425" spcFirstLastPara="1" rIns="91425" wrap="square" tIns="45700">
            <a:normAutofit/>
          </a:bodyPr>
          <a:lstStyle>
            <a:lvl1pPr lvl="0" marR="0" rtl="0" algn="ctr">
              <a:spcBef>
                <a:spcPts val="640"/>
              </a:spcBef>
              <a:spcAft>
                <a:spcPts val="0"/>
              </a:spcAft>
              <a:buClr>
                <a:schemeClr val="accent1"/>
              </a:buClr>
              <a:buSzPts val="3200"/>
              <a:buFont typeface="Noto Sans Symbols"/>
              <a:buNone/>
              <a:defRPr b="0" i="0" sz="3200" u="none" cap="none" strike="noStrike">
                <a:solidFill>
                  <a:schemeClr val="lt1"/>
                </a:solidFill>
                <a:latin typeface="Candara"/>
                <a:ea typeface="Candara"/>
                <a:cs typeface="Candara"/>
                <a:sym typeface="Candara"/>
              </a:defRPr>
            </a:lvl1pPr>
            <a:lvl2pPr lvl="1" marR="0" rtl="0" algn="l">
              <a:spcBef>
                <a:spcPts val="560"/>
              </a:spcBef>
              <a:spcAft>
                <a:spcPts val="0"/>
              </a:spcAft>
              <a:buClr>
                <a:schemeClr val="accent1"/>
              </a:buClr>
              <a:buSzPts val="2800"/>
              <a:buFont typeface="Noto Sans Symbols"/>
              <a:buNone/>
              <a:defRPr b="0" i="0" sz="2800" u="none" cap="none" strike="noStrike">
                <a:solidFill>
                  <a:schemeClr val="dk2"/>
                </a:solidFill>
                <a:latin typeface="Candara"/>
                <a:ea typeface="Candara"/>
                <a:cs typeface="Candara"/>
                <a:sym typeface="Candara"/>
              </a:defRPr>
            </a:lvl2pPr>
            <a:lvl3pPr lvl="2" marR="0" rtl="0" algn="l">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3pPr>
            <a:lvl4pPr lvl="3"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4pPr>
            <a:lvl5pPr lvl="4" marR="0" rtl="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5pPr>
            <a:lvl6pPr lvl="5"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6pPr>
            <a:lvl7pPr lvl="6"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7pPr>
            <a:lvl8pPr lvl="7"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8pPr>
            <a:lvl9pPr lvl="8" marR="0" rtl="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p:nvPr/>
        </p:nvSpPr>
        <p:spPr>
          <a:xfrm>
            <a:off x="228600" y="228600"/>
            <a:ext cx="8695944" cy="2468880"/>
          </a:xfrm>
          <a:prstGeom prst="roundRect">
            <a:avLst>
              <a:gd fmla="val 3362" name="adj"/>
            </a:avLst>
          </a:prstGeom>
          <a:gradFill>
            <a:gsLst>
              <a:gs pos="0">
                <a:srgbClr val="0293E0"/>
              </a:gs>
              <a:gs pos="90000">
                <a:srgbClr val="81D2FE"/>
              </a:gs>
              <a:gs pos="100000">
                <a:srgbClr val="81D2F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11" name="Google Shape;11;p22"/>
          <p:cNvGrpSpPr/>
          <p:nvPr/>
        </p:nvGrpSpPr>
        <p:grpSpPr>
          <a:xfrm>
            <a:off x="211665" y="1679429"/>
            <a:ext cx="8723376" cy="1329874"/>
            <a:chOff x="-3905251" y="4294188"/>
            <a:chExt cx="13027839" cy="1892300"/>
          </a:xfrm>
        </p:grpSpPr>
        <p:sp>
          <p:nvSpPr>
            <p:cNvPr id="12" name="Google Shape;12;p2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3" name="Google Shape;13;p22"/>
            <p:cNvSpPr/>
            <p:nvPr/>
          </p:nvSpPr>
          <p:spPr>
            <a:xfrm>
              <a:off x="-309563" y="4318000"/>
              <a:ext cx="8280401"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4" name="Google Shape;14;p2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5" name="Google Shape;15;p2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6" name="Google Shape;16;p22"/>
            <p:cNvSpPr/>
            <p:nvPr/>
          </p:nvSpPr>
          <p:spPr>
            <a:xfrm>
              <a:off x="-3905251" y="4294188"/>
              <a:ext cx="1302783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7" name="Google Shape;17;p2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22"/>
          <p:cNvSpPr txBox="1"/>
          <p:nvPr>
            <p:ph idx="10" type="dt"/>
          </p:nvPr>
        </p:nvSpPr>
        <p:spPr>
          <a:xfrm>
            <a:off x="5163672" y="6250164"/>
            <a:ext cx="378669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9" name="Google Shape;19;p22"/>
          <p:cNvSpPr txBox="1"/>
          <p:nvPr>
            <p:ph idx="11" type="ftr"/>
          </p:nvPr>
        </p:nvSpPr>
        <p:spPr>
          <a:xfrm>
            <a:off x="193638" y="6250164"/>
            <a:ext cx="378669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dk2"/>
                </a:solidFill>
                <a:latin typeface="Candara"/>
                <a:ea typeface="Candara"/>
                <a:cs typeface="Candara"/>
                <a:sym typeface="Candara"/>
              </a:defRPr>
            </a:lvl1pPr>
            <a:lvl2pPr lvl="1"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rtl="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20" name="Google Shape;20;p22"/>
          <p:cNvSpPr txBox="1"/>
          <p:nvPr>
            <p:ph idx="12" type="sldNum"/>
          </p:nvPr>
        </p:nvSpPr>
        <p:spPr>
          <a:xfrm>
            <a:off x="3991088" y="6250163"/>
            <a:ext cx="116182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sz="1000" u="none">
                <a:solidFill>
                  <a:schemeClr val="dk2"/>
                </a:solidFill>
                <a:latin typeface="Candara"/>
                <a:ea typeface="Candara"/>
                <a:cs typeface="Candara"/>
                <a:sym typeface="Candara"/>
              </a:defRPr>
            </a:lvl1pPr>
            <a:lvl2pPr indent="0" lvl="1" marL="0" marR="0" rtl="0" algn="ctr">
              <a:spcBef>
                <a:spcPts val="0"/>
              </a:spcBef>
              <a:buNone/>
              <a:defRPr b="0" sz="1000" u="none">
                <a:solidFill>
                  <a:schemeClr val="dk2"/>
                </a:solidFill>
                <a:latin typeface="Candara"/>
                <a:ea typeface="Candara"/>
                <a:cs typeface="Candara"/>
                <a:sym typeface="Candara"/>
              </a:defRPr>
            </a:lvl2pPr>
            <a:lvl3pPr indent="0" lvl="2" marL="0" marR="0" rtl="0" algn="ctr">
              <a:spcBef>
                <a:spcPts val="0"/>
              </a:spcBef>
              <a:buNone/>
              <a:defRPr b="0" sz="1000" u="none">
                <a:solidFill>
                  <a:schemeClr val="dk2"/>
                </a:solidFill>
                <a:latin typeface="Candara"/>
                <a:ea typeface="Candara"/>
                <a:cs typeface="Candara"/>
                <a:sym typeface="Candara"/>
              </a:defRPr>
            </a:lvl3pPr>
            <a:lvl4pPr indent="0" lvl="3" marL="0" marR="0" rtl="0" algn="ctr">
              <a:spcBef>
                <a:spcPts val="0"/>
              </a:spcBef>
              <a:buNone/>
              <a:defRPr b="0" sz="1000" u="none">
                <a:solidFill>
                  <a:schemeClr val="dk2"/>
                </a:solidFill>
                <a:latin typeface="Candara"/>
                <a:ea typeface="Candara"/>
                <a:cs typeface="Candara"/>
                <a:sym typeface="Candara"/>
              </a:defRPr>
            </a:lvl4pPr>
            <a:lvl5pPr indent="0" lvl="4" marL="0" marR="0" rtl="0" algn="ctr">
              <a:spcBef>
                <a:spcPts val="0"/>
              </a:spcBef>
              <a:buNone/>
              <a:defRPr b="0" sz="1000" u="none">
                <a:solidFill>
                  <a:schemeClr val="dk2"/>
                </a:solidFill>
                <a:latin typeface="Candara"/>
                <a:ea typeface="Candara"/>
                <a:cs typeface="Candara"/>
                <a:sym typeface="Candara"/>
              </a:defRPr>
            </a:lvl5pPr>
            <a:lvl6pPr indent="0" lvl="5" marL="0" marR="0" rtl="0" algn="ctr">
              <a:spcBef>
                <a:spcPts val="0"/>
              </a:spcBef>
              <a:buNone/>
              <a:defRPr b="0" sz="1000" u="none">
                <a:solidFill>
                  <a:schemeClr val="dk2"/>
                </a:solidFill>
                <a:latin typeface="Candara"/>
                <a:ea typeface="Candara"/>
                <a:cs typeface="Candara"/>
                <a:sym typeface="Candara"/>
              </a:defRPr>
            </a:lvl6pPr>
            <a:lvl7pPr indent="0" lvl="6" marL="0" marR="0" rtl="0" algn="ctr">
              <a:spcBef>
                <a:spcPts val="0"/>
              </a:spcBef>
              <a:buNone/>
              <a:defRPr b="0" sz="1000" u="none">
                <a:solidFill>
                  <a:schemeClr val="dk2"/>
                </a:solidFill>
                <a:latin typeface="Candara"/>
                <a:ea typeface="Candara"/>
                <a:cs typeface="Candara"/>
                <a:sym typeface="Candara"/>
              </a:defRPr>
            </a:lvl7pPr>
            <a:lvl8pPr indent="0" lvl="7" marL="0" marR="0" rtl="0" algn="ctr">
              <a:spcBef>
                <a:spcPts val="0"/>
              </a:spcBef>
              <a:buNone/>
              <a:defRPr b="0" sz="1000" u="none">
                <a:solidFill>
                  <a:schemeClr val="dk2"/>
                </a:solidFill>
                <a:latin typeface="Candara"/>
                <a:ea typeface="Candara"/>
                <a:cs typeface="Candara"/>
                <a:sym typeface="Candara"/>
              </a:defRPr>
            </a:lvl8pPr>
            <a:lvl9pPr indent="0" lvl="8" marL="0" marR="0" rtl="0" algn="ctr">
              <a:spcBef>
                <a:spcPts val="0"/>
              </a:spcBef>
              <a:buNone/>
              <a:defRPr b="0" sz="1000" u="none">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US"/>
              <a:t>‹#›</a:t>
            </a:fld>
            <a:endParaRPr/>
          </a:p>
        </p:txBody>
      </p:sp>
      <p:sp>
        <p:nvSpPr>
          <p:cNvPr id="21" name="Google Shape;21;p22"/>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rtl="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rtl="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rtl="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rtl="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rtl="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hyperlink" Target="http://www.google.com.vn/imgres?imgurl=http://www.minhkhai.vn/hinhlon/219578.jpg&amp;imgrefurl=http://minhkhai.vn/store/index.aspx?ss&amp;ShopID=0&amp;searchText=%C4%90o%C3%A0n+H%E1%BB%93ng+Nguy%C3%AAn&amp;usg=___yqaEcwId1ca_XgFN_kc6N9O6IY=&amp;h=427&amp;w=280&amp;sz=35&amp;hl=vi&amp;start=22&amp;zoom=1&amp;tbnid=0q_sw6n0X6rJMM:&amp;tbnh=126&amp;tbnw=83&amp;ei=tdhdTZuQGYeougPh-9i8DQ&amp;prev=/images?q=T%C3%A1c+ph%E1%BA%A9m+c%E1%BB%A7a+t%E1%BA%BF+x%C6%B0%C6%A1ng&amp;start=20&amp;hl=vi&amp;sa=N&amp;gbv=2&amp;tbs=isch:1&amp;itbs=1" TargetMode="External"/><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533400" y="304800"/>
            <a:ext cx="7772400" cy="838199"/>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FFFFFF"/>
              </a:buClr>
              <a:buSzPts val="4400"/>
              <a:buFont typeface="Times New Roman"/>
              <a:buNone/>
            </a:pPr>
            <a:r>
              <a:rPr lang="en-US">
                <a:latin typeface="Times New Roman"/>
                <a:ea typeface="Times New Roman"/>
                <a:cs typeface="Times New Roman"/>
                <a:sym typeface="Times New Roman"/>
              </a:rPr>
              <a:t>KHỞI ĐỘNG</a:t>
            </a:r>
            <a:endParaRPr>
              <a:latin typeface="Times New Roman"/>
              <a:ea typeface="Times New Roman"/>
              <a:cs typeface="Times New Roman"/>
              <a:sym typeface="Times New Roman"/>
            </a:endParaRPr>
          </a:p>
        </p:txBody>
      </p:sp>
      <p:sp>
        <p:nvSpPr>
          <p:cNvPr id="137" name="Google Shape;137;p1"/>
          <p:cNvSpPr txBox="1"/>
          <p:nvPr>
            <p:ph idx="1" type="subTitle"/>
          </p:nvPr>
        </p:nvSpPr>
        <p:spPr>
          <a:xfrm>
            <a:off x="609600" y="1828800"/>
            <a:ext cx="8077200" cy="4267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000"/>
              <a:buNone/>
            </a:pPr>
            <a:r>
              <a:t/>
            </a:r>
            <a:endParaRPr/>
          </a:p>
          <a:p>
            <a:pPr indent="0" lvl="0" marL="0" rtl="0" algn="ctr">
              <a:spcBef>
                <a:spcPts val="400"/>
              </a:spcBef>
              <a:spcAft>
                <a:spcPts val="0"/>
              </a:spcAft>
              <a:buSzPts val="2000"/>
              <a:buNone/>
            </a:pPr>
            <a:r>
              <a:t/>
            </a:r>
            <a:endParaRPr/>
          </a:p>
          <a:p>
            <a:pPr indent="0" lvl="0" marL="0" rtl="0" algn="ctr">
              <a:spcBef>
                <a:spcPts val="400"/>
              </a:spcBef>
              <a:spcAft>
                <a:spcPts val="0"/>
              </a:spcAft>
              <a:buSzPts val="2000"/>
              <a:buNone/>
            </a:pPr>
            <a:r>
              <a:t/>
            </a:r>
            <a:endParaRPr>
              <a:latin typeface="Times New Roman"/>
              <a:ea typeface="Times New Roman"/>
              <a:cs typeface="Times New Roman"/>
              <a:sym typeface="Times New Roman"/>
            </a:endParaRPr>
          </a:p>
        </p:txBody>
      </p:sp>
      <p:sp>
        <p:nvSpPr>
          <p:cNvPr id="138" name="Google Shape;138;p1"/>
          <p:cNvSpPr txBox="1"/>
          <p:nvPr/>
        </p:nvSpPr>
        <p:spPr>
          <a:xfrm>
            <a:off x="990600" y="2286000"/>
            <a:ext cx="70866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aphicFrame>
        <p:nvGraphicFramePr>
          <p:cNvPr id="139" name="Google Shape;139;p1"/>
          <p:cNvGraphicFramePr/>
          <p:nvPr/>
        </p:nvGraphicFramePr>
        <p:xfrm>
          <a:off x="1916917" y="1595768"/>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c>
                  <a:txBody>
                    <a:bodyPr/>
                    <a:lstStyle/>
                    <a:p>
                      <a:pPr indent="0" lvl="0" marL="0" marR="0" rtl="0" algn="l">
                        <a:spcBef>
                          <a:spcPts val="0"/>
                        </a:spcBef>
                        <a:spcAft>
                          <a:spcPts val="0"/>
                        </a:spcAft>
                        <a:buNone/>
                      </a:pPr>
                      <a:r>
                        <a:t/>
                      </a:r>
                      <a:endParaRPr sz="1800"/>
                    </a:p>
                  </a:txBody>
                  <a:tcPr marT="45725" marB="45725" marR="91450" marL="91450">
                    <a:solidFill>
                      <a:srgbClr val="3366FF"/>
                    </a:solidFill>
                  </a:tcPr>
                </a:tc>
              </a:tr>
            </a:tbl>
          </a:graphicData>
        </a:graphic>
      </p:graphicFrame>
      <p:graphicFrame>
        <p:nvGraphicFramePr>
          <p:cNvPr id="140" name="Google Shape;140;p1"/>
          <p:cNvGraphicFramePr/>
          <p:nvPr/>
        </p:nvGraphicFramePr>
        <p:xfrm>
          <a:off x="2561659" y="3951326"/>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66"/>
                    </a:solidFill>
                  </a:tcPr>
                </a:tc>
              </a:tr>
            </a:tbl>
          </a:graphicData>
        </a:graphic>
      </p:graphicFrame>
      <p:graphicFrame>
        <p:nvGraphicFramePr>
          <p:cNvPr id="141" name="Google Shape;141;p1"/>
          <p:cNvGraphicFramePr/>
          <p:nvPr/>
        </p:nvGraphicFramePr>
        <p:xfrm>
          <a:off x="4477202" y="2065325"/>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00CC"/>
                    </a:solidFill>
                  </a:tcPr>
                </a:tc>
              </a:tr>
            </a:tbl>
          </a:graphicData>
        </a:graphic>
      </p:graphicFrame>
      <p:graphicFrame>
        <p:nvGraphicFramePr>
          <p:cNvPr id="142" name="Google Shape;142;p1"/>
          <p:cNvGraphicFramePr/>
          <p:nvPr/>
        </p:nvGraphicFramePr>
        <p:xfrm>
          <a:off x="3204074" y="2537037"/>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c>
                  <a:txBody>
                    <a:bodyPr/>
                    <a:lstStyle/>
                    <a:p>
                      <a:pPr indent="0" lvl="0" marL="0" marR="0" rtl="0" algn="l">
                        <a:spcBef>
                          <a:spcPts val="0"/>
                        </a:spcBef>
                        <a:spcAft>
                          <a:spcPts val="0"/>
                        </a:spcAft>
                        <a:buNone/>
                      </a:pPr>
                      <a:r>
                        <a:t/>
                      </a:r>
                      <a:endParaRPr sz="1800"/>
                    </a:p>
                  </a:txBody>
                  <a:tcPr marT="45725" marB="45725" marR="91450" marL="91450">
                    <a:solidFill>
                      <a:srgbClr val="339966"/>
                    </a:solidFill>
                  </a:tcPr>
                </a:tc>
              </a:tr>
            </a:tbl>
          </a:graphicData>
        </a:graphic>
      </p:graphicFrame>
      <p:graphicFrame>
        <p:nvGraphicFramePr>
          <p:cNvPr id="143" name="Google Shape;143;p1"/>
          <p:cNvGraphicFramePr/>
          <p:nvPr/>
        </p:nvGraphicFramePr>
        <p:xfrm>
          <a:off x="1925130" y="3003566"/>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c>
                  <a:txBody>
                    <a:bodyPr/>
                    <a:lstStyle/>
                    <a:p>
                      <a:pPr indent="0" lvl="0" marL="0" marR="0" rtl="0" algn="l">
                        <a:spcBef>
                          <a:spcPts val="0"/>
                        </a:spcBef>
                        <a:spcAft>
                          <a:spcPts val="0"/>
                        </a:spcAft>
                        <a:buNone/>
                      </a:pPr>
                      <a:r>
                        <a:t/>
                      </a:r>
                      <a:endParaRPr sz="1800"/>
                    </a:p>
                  </a:txBody>
                  <a:tcPr marT="45725" marB="45725" marR="91450" marL="91450">
                    <a:solidFill>
                      <a:srgbClr val="003300"/>
                    </a:solidFill>
                  </a:tcPr>
                </a:tc>
              </a:tr>
            </a:tbl>
          </a:graphicData>
        </a:graphic>
      </p:graphicFrame>
      <p:graphicFrame>
        <p:nvGraphicFramePr>
          <p:cNvPr id="144" name="Google Shape;144;p1"/>
          <p:cNvGraphicFramePr/>
          <p:nvPr/>
        </p:nvGraphicFramePr>
        <p:xfrm>
          <a:off x="2569214" y="3480713"/>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c>
                  <a:txBody>
                    <a:bodyPr/>
                    <a:lstStyle/>
                    <a:p>
                      <a:pPr indent="0" lvl="0" marL="0" marR="0" rtl="0" algn="l">
                        <a:spcBef>
                          <a:spcPts val="0"/>
                        </a:spcBef>
                        <a:spcAft>
                          <a:spcPts val="0"/>
                        </a:spcAft>
                        <a:buNone/>
                      </a:pPr>
                      <a:r>
                        <a:t/>
                      </a:r>
                      <a:endParaRPr sz="1800"/>
                    </a:p>
                  </a:txBody>
                  <a:tcPr marT="45725" marB="45725" marR="91450" marL="91450">
                    <a:solidFill>
                      <a:srgbClr val="CC0099"/>
                    </a:solidFill>
                  </a:tcPr>
                </a:tc>
              </a:tr>
            </a:tbl>
          </a:graphicData>
        </a:graphic>
      </p:graphicFrame>
      <p:graphicFrame>
        <p:nvGraphicFramePr>
          <p:cNvPr id="145" name="Google Shape;145;p1"/>
          <p:cNvGraphicFramePr/>
          <p:nvPr/>
        </p:nvGraphicFramePr>
        <p:xfrm>
          <a:off x="2559174" y="4413543"/>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CC6600"/>
                    </a:solidFill>
                  </a:tcPr>
                </a:tc>
                <a:tc>
                  <a:txBody>
                    <a:bodyPr/>
                    <a:lstStyle/>
                    <a:p>
                      <a:pPr indent="0" lvl="0" marL="0" marR="0" rtl="0" algn="l">
                        <a:spcBef>
                          <a:spcPts val="0"/>
                        </a:spcBef>
                        <a:spcAft>
                          <a:spcPts val="0"/>
                        </a:spcAft>
                        <a:buNone/>
                      </a:pPr>
                      <a:r>
                        <a:t/>
                      </a:r>
                      <a:endParaRPr sz="1800"/>
                    </a:p>
                  </a:txBody>
                  <a:tcPr marT="45725" marB="45725" marR="91450" marL="91450">
                    <a:solidFill>
                      <a:srgbClr val="CC6600"/>
                    </a:solidFill>
                  </a:tcPr>
                </a:tc>
                <a:tc>
                  <a:txBody>
                    <a:bodyPr/>
                    <a:lstStyle/>
                    <a:p>
                      <a:pPr indent="0" lvl="0" marL="0" marR="0" rtl="0" algn="l">
                        <a:spcBef>
                          <a:spcPts val="0"/>
                        </a:spcBef>
                        <a:spcAft>
                          <a:spcPts val="0"/>
                        </a:spcAft>
                        <a:buNone/>
                      </a:pPr>
                      <a:r>
                        <a:t/>
                      </a:r>
                      <a:endParaRPr sz="1800"/>
                    </a:p>
                  </a:txBody>
                  <a:tcPr marT="45725" marB="45725" marR="91450" marL="91450">
                    <a:solidFill>
                      <a:srgbClr val="CC6600"/>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CC6600"/>
                    </a:solidFill>
                  </a:tcPr>
                </a:tc>
              </a:tr>
            </a:tbl>
          </a:graphicData>
        </a:graphic>
      </p:graphicFrame>
      <p:graphicFrame>
        <p:nvGraphicFramePr>
          <p:cNvPr id="146" name="Google Shape;146;p1"/>
          <p:cNvGraphicFramePr/>
          <p:nvPr/>
        </p:nvGraphicFramePr>
        <p:xfrm>
          <a:off x="634890" y="4878606"/>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6600CC"/>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c>
                  <a:txBody>
                    <a:bodyPr/>
                    <a:lstStyle/>
                    <a:p>
                      <a:pPr indent="0" lvl="0" marL="0" marR="0" rtl="0" algn="l">
                        <a:spcBef>
                          <a:spcPts val="0"/>
                        </a:spcBef>
                        <a:spcAft>
                          <a:spcPts val="0"/>
                        </a:spcAft>
                        <a:buNone/>
                      </a:pPr>
                      <a:r>
                        <a:t/>
                      </a:r>
                      <a:endParaRPr sz="1800"/>
                    </a:p>
                  </a:txBody>
                  <a:tcPr marT="45725" marB="45725" marR="91450" marL="91450">
                    <a:solidFill>
                      <a:srgbClr val="800000"/>
                    </a:solidFill>
                  </a:tcPr>
                </a:tc>
              </a:tr>
            </a:tbl>
          </a:graphicData>
        </a:graphic>
      </p:graphicFrame>
      <p:sp>
        <p:nvSpPr>
          <p:cNvPr id="147" name="Google Shape;147;p1"/>
          <p:cNvSpPr/>
          <p:nvPr/>
        </p:nvSpPr>
        <p:spPr>
          <a:xfrm>
            <a:off x="95095" y="1601337"/>
            <a:ext cx="407773" cy="407773"/>
          </a:xfrm>
          <a:prstGeom prst="ellipse">
            <a:avLst/>
          </a:prstGeom>
          <a:solidFill>
            <a:srgbClr val="3366FF"/>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1</a:t>
            </a:r>
            <a:endParaRPr b="1" sz="2400">
              <a:solidFill>
                <a:schemeClr val="lt1"/>
              </a:solidFill>
              <a:latin typeface="Times New Roman"/>
              <a:ea typeface="Times New Roman"/>
              <a:cs typeface="Times New Roman"/>
              <a:sym typeface="Times New Roman"/>
            </a:endParaRPr>
          </a:p>
        </p:txBody>
      </p:sp>
      <p:sp>
        <p:nvSpPr>
          <p:cNvPr id="148" name="Google Shape;148;p1"/>
          <p:cNvSpPr/>
          <p:nvPr/>
        </p:nvSpPr>
        <p:spPr>
          <a:xfrm>
            <a:off x="95094" y="2056835"/>
            <a:ext cx="407773" cy="407773"/>
          </a:xfrm>
          <a:prstGeom prst="ellipse">
            <a:avLst/>
          </a:prstGeom>
          <a:solidFill>
            <a:srgbClr val="0000CC"/>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2</a:t>
            </a:r>
            <a:endParaRPr b="1" sz="2400">
              <a:solidFill>
                <a:schemeClr val="lt1"/>
              </a:solidFill>
              <a:latin typeface="Times New Roman"/>
              <a:ea typeface="Times New Roman"/>
              <a:cs typeface="Times New Roman"/>
              <a:sym typeface="Times New Roman"/>
            </a:endParaRPr>
          </a:p>
        </p:txBody>
      </p:sp>
      <p:sp>
        <p:nvSpPr>
          <p:cNvPr id="149" name="Google Shape;149;p1"/>
          <p:cNvSpPr/>
          <p:nvPr/>
        </p:nvSpPr>
        <p:spPr>
          <a:xfrm>
            <a:off x="95094" y="2532429"/>
            <a:ext cx="407773" cy="407773"/>
          </a:xfrm>
          <a:prstGeom prst="ellipse">
            <a:avLst/>
          </a:prstGeom>
          <a:solidFill>
            <a:srgbClr val="339966"/>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3</a:t>
            </a:r>
            <a:endParaRPr b="1" sz="2400">
              <a:solidFill>
                <a:schemeClr val="lt1"/>
              </a:solidFill>
              <a:latin typeface="Times New Roman"/>
              <a:ea typeface="Times New Roman"/>
              <a:cs typeface="Times New Roman"/>
              <a:sym typeface="Times New Roman"/>
            </a:endParaRPr>
          </a:p>
        </p:txBody>
      </p:sp>
      <p:sp>
        <p:nvSpPr>
          <p:cNvPr id="150" name="Google Shape;150;p1"/>
          <p:cNvSpPr/>
          <p:nvPr/>
        </p:nvSpPr>
        <p:spPr>
          <a:xfrm>
            <a:off x="95093" y="3008023"/>
            <a:ext cx="407773" cy="407773"/>
          </a:xfrm>
          <a:prstGeom prst="ellipse">
            <a:avLst/>
          </a:prstGeom>
          <a:solidFill>
            <a:srgbClr val="003300"/>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4</a:t>
            </a:r>
            <a:endParaRPr b="1" sz="2400">
              <a:solidFill>
                <a:schemeClr val="lt1"/>
              </a:solidFill>
              <a:latin typeface="Times New Roman"/>
              <a:ea typeface="Times New Roman"/>
              <a:cs typeface="Times New Roman"/>
              <a:sym typeface="Times New Roman"/>
            </a:endParaRPr>
          </a:p>
        </p:txBody>
      </p:sp>
      <p:sp>
        <p:nvSpPr>
          <p:cNvPr id="151" name="Google Shape;151;p1"/>
          <p:cNvSpPr/>
          <p:nvPr/>
        </p:nvSpPr>
        <p:spPr>
          <a:xfrm>
            <a:off x="95092" y="3469699"/>
            <a:ext cx="407773" cy="407773"/>
          </a:xfrm>
          <a:prstGeom prst="ellipse">
            <a:avLst/>
          </a:prstGeom>
          <a:solidFill>
            <a:srgbClr val="CC0099"/>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5</a:t>
            </a:r>
            <a:endParaRPr b="1" sz="2400">
              <a:solidFill>
                <a:schemeClr val="lt1"/>
              </a:solidFill>
              <a:latin typeface="Times New Roman"/>
              <a:ea typeface="Times New Roman"/>
              <a:cs typeface="Times New Roman"/>
              <a:sym typeface="Times New Roman"/>
            </a:endParaRPr>
          </a:p>
        </p:txBody>
      </p:sp>
      <p:sp>
        <p:nvSpPr>
          <p:cNvPr id="152" name="Google Shape;152;p1"/>
          <p:cNvSpPr/>
          <p:nvPr/>
        </p:nvSpPr>
        <p:spPr>
          <a:xfrm>
            <a:off x="95092" y="3934499"/>
            <a:ext cx="407773" cy="407773"/>
          </a:xfrm>
          <a:prstGeom prst="ellipse">
            <a:avLst/>
          </a:prstGeom>
          <a:solidFill>
            <a:srgbClr val="660066"/>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6</a:t>
            </a:r>
            <a:endParaRPr b="1" sz="2400">
              <a:solidFill>
                <a:schemeClr val="lt1"/>
              </a:solidFill>
              <a:latin typeface="Times New Roman"/>
              <a:ea typeface="Times New Roman"/>
              <a:cs typeface="Times New Roman"/>
              <a:sym typeface="Times New Roman"/>
            </a:endParaRPr>
          </a:p>
        </p:txBody>
      </p:sp>
      <p:sp>
        <p:nvSpPr>
          <p:cNvPr id="153" name="Google Shape;153;p1"/>
          <p:cNvSpPr/>
          <p:nvPr/>
        </p:nvSpPr>
        <p:spPr>
          <a:xfrm>
            <a:off x="95091" y="4406969"/>
            <a:ext cx="407773" cy="407773"/>
          </a:xfrm>
          <a:prstGeom prst="ellipse">
            <a:avLst/>
          </a:prstGeom>
          <a:solidFill>
            <a:srgbClr val="CC6600"/>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7</a:t>
            </a:r>
            <a:endParaRPr b="1" sz="2400">
              <a:solidFill>
                <a:schemeClr val="lt1"/>
              </a:solidFill>
              <a:latin typeface="Times New Roman"/>
              <a:ea typeface="Times New Roman"/>
              <a:cs typeface="Times New Roman"/>
              <a:sym typeface="Times New Roman"/>
            </a:endParaRPr>
          </a:p>
        </p:txBody>
      </p:sp>
      <p:sp>
        <p:nvSpPr>
          <p:cNvPr id="154" name="Google Shape;154;p1"/>
          <p:cNvSpPr/>
          <p:nvPr/>
        </p:nvSpPr>
        <p:spPr>
          <a:xfrm>
            <a:off x="95091" y="4890303"/>
            <a:ext cx="407773" cy="407773"/>
          </a:xfrm>
          <a:prstGeom prst="ellipse">
            <a:avLst/>
          </a:prstGeom>
          <a:solidFill>
            <a:srgbClr val="800000"/>
          </a:solidFill>
          <a:ln cap="flat"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imes New Roman"/>
                <a:ea typeface="Times New Roman"/>
                <a:cs typeface="Times New Roman"/>
                <a:sym typeface="Times New Roman"/>
              </a:rPr>
              <a:t>8</a:t>
            </a:r>
            <a:endParaRPr b="1" sz="2400">
              <a:solidFill>
                <a:schemeClr val="lt1"/>
              </a:solidFill>
              <a:latin typeface="Times New Roman"/>
              <a:ea typeface="Times New Roman"/>
              <a:cs typeface="Times New Roman"/>
              <a:sym typeface="Times New Roman"/>
            </a:endParaRPr>
          </a:p>
        </p:txBody>
      </p:sp>
      <p:sp>
        <p:nvSpPr>
          <p:cNvPr id="155" name="Google Shape;155;p1"/>
          <p:cNvSpPr txBox="1"/>
          <p:nvPr/>
        </p:nvSpPr>
        <p:spPr>
          <a:xfrm>
            <a:off x="2545683" y="5789271"/>
            <a:ext cx="2190908" cy="523220"/>
          </a:xfrm>
          <a:prstGeom prst="rect">
            <a:avLst/>
          </a:prstGeom>
          <a:solidFill>
            <a:srgbClr val="6600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800">
                <a:solidFill>
                  <a:schemeClr val="lt1"/>
                </a:solidFill>
                <a:latin typeface="Times New Roman"/>
                <a:ea typeface="Times New Roman"/>
                <a:cs typeface="Times New Roman"/>
                <a:sym typeface="Times New Roman"/>
              </a:rPr>
              <a:t>HÀNG DỌC:</a:t>
            </a:r>
            <a:endParaRPr sz="2800">
              <a:solidFill>
                <a:schemeClr val="lt1"/>
              </a:solidFill>
              <a:latin typeface="Times New Roman"/>
              <a:ea typeface="Times New Roman"/>
              <a:cs typeface="Times New Roman"/>
              <a:sym typeface="Times New Roman"/>
            </a:endParaRPr>
          </a:p>
        </p:txBody>
      </p:sp>
      <p:sp>
        <p:nvSpPr>
          <p:cNvPr id="156" name="Google Shape;156;p1"/>
          <p:cNvSpPr txBox="1"/>
          <p:nvPr/>
        </p:nvSpPr>
        <p:spPr>
          <a:xfrm>
            <a:off x="4736591" y="5789271"/>
            <a:ext cx="2358191" cy="523220"/>
          </a:xfrm>
          <a:prstGeom prst="rect">
            <a:avLst/>
          </a:prstGeom>
          <a:solidFill>
            <a:srgbClr val="6600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800">
                <a:solidFill>
                  <a:schemeClr val="lt1"/>
                </a:solidFill>
                <a:latin typeface="Times New Roman"/>
                <a:ea typeface="Times New Roman"/>
                <a:cs typeface="Times New Roman"/>
                <a:sym typeface="Times New Roman"/>
              </a:rPr>
              <a:t>THƯƠNG VỢ</a:t>
            </a:r>
            <a:endParaRPr sz="2800">
              <a:solidFill>
                <a:schemeClr val="lt1"/>
              </a:solidFill>
              <a:latin typeface="Times New Roman"/>
              <a:ea typeface="Times New Roman"/>
              <a:cs typeface="Times New Roman"/>
              <a:sym typeface="Times New Roman"/>
            </a:endParaRPr>
          </a:p>
        </p:txBody>
      </p:sp>
      <p:graphicFrame>
        <p:nvGraphicFramePr>
          <p:cNvPr id="157" name="Google Shape;157;p1"/>
          <p:cNvGraphicFramePr/>
          <p:nvPr/>
        </p:nvGraphicFramePr>
        <p:xfrm>
          <a:off x="1919164" y="1600805"/>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Đ</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O</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A</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T</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Đ</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Ê</a:t>
                      </a:r>
                      <a:endParaRPr sz="2000">
                        <a:latin typeface="Times New Roman"/>
                        <a:ea typeface="Times New Roman"/>
                        <a:cs typeface="Times New Roman"/>
                        <a:sym typeface="Times New Roman"/>
                      </a:endParaRPr>
                    </a:p>
                  </a:txBody>
                  <a:tcPr marT="45725" marB="45725" marR="91450" marL="91450">
                    <a:solidFill>
                      <a:srgbClr val="3366FF"/>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M</a:t>
                      </a:r>
                      <a:endParaRPr sz="2000">
                        <a:latin typeface="Times New Roman"/>
                        <a:ea typeface="Times New Roman"/>
                        <a:cs typeface="Times New Roman"/>
                        <a:sym typeface="Times New Roman"/>
                      </a:endParaRPr>
                    </a:p>
                  </a:txBody>
                  <a:tcPr marT="45725" marB="45725" marR="91450" marL="91450">
                    <a:solidFill>
                      <a:srgbClr val="3366FF"/>
                    </a:solidFill>
                  </a:tcPr>
                </a:tc>
              </a:tr>
            </a:tbl>
          </a:graphicData>
        </a:graphic>
      </p:graphicFrame>
      <p:graphicFrame>
        <p:nvGraphicFramePr>
          <p:cNvPr id="158" name="Google Shape;158;p1"/>
          <p:cNvGraphicFramePr/>
          <p:nvPr/>
        </p:nvGraphicFramePr>
        <p:xfrm>
          <a:off x="2563906" y="3956363"/>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Ô</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G</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A</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B</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A</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C</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P</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Â</a:t>
                      </a:r>
                      <a:endParaRPr sz="2000">
                        <a:latin typeface="Times New Roman"/>
                        <a:ea typeface="Times New Roman"/>
                        <a:cs typeface="Times New Roman"/>
                        <a:sym typeface="Times New Roman"/>
                      </a:endParaRPr>
                    </a:p>
                  </a:txBody>
                  <a:tcPr marT="45725" marB="45725" marR="91450" marL="91450">
                    <a:solidFill>
                      <a:srgbClr val="6600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660066"/>
                    </a:solidFill>
                  </a:tcPr>
                </a:tc>
              </a:tr>
            </a:tbl>
          </a:graphicData>
        </a:graphic>
      </p:graphicFrame>
      <p:graphicFrame>
        <p:nvGraphicFramePr>
          <p:cNvPr id="159" name="Google Shape;159;p1"/>
          <p:cNvGraphicFramePr/>
          <p:nvPr/>
        </p:nvGraphicFramePr>
        <p:xfrm>
          <a:off x="4479449" y="2070362"/>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Ô</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X</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U</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Â</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Ư</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Ơ</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00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G</a:t>
                      </a:r>
                      <a:endParaRPr sz="2000">
                        <a:latin typeface="Times New Roman"/>
                        <a:ea typeface="Times New Roman"/>
                        <a:cs typeface="Times New Roman"/>
                        <a:sym typeface="Times New Roman"/>
                      </a:endParaRPr>
                    </a:p>
                  </a:txBody>
                  <a:tcPr marT="45725" marB="45725" marR="91450" marL="91450">
                    <a:solidFill>
                      <a:srgbClr val="0000CC"/>
                    </a:solidFill>
                  </a:tcPr>
                </a:tc>
              </a:tr>
            </a:tbl>
          </a:graphicData>
        </a:graphic>
      </p:graphicFrame>
      <p:graphicFrame>
        <p:nvGraphicFramePr>
          <p:cNvPr id="160" name="Google Shape;160;p1"/>
          <p:cNvGraphicFramePr/>
          <p:nvPr/>
        </p:nvGraphicFramePr>
        <p:xfrm>
          <a:off x="3206321" y="2542074"/>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G</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Ư</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Ơ</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P</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U</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339966"/>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Ư</a:t>
                      </a:r>
                      <a:endParaRPr sz="2000">
                        <a:latin typeface="Times New Roman"/>
                        <a:ea typeface="Times New Roman"/>
                        <a:cs typeface="Times New Roman"/>
                        <a:sym typeface="Times New Roman"/>
                      </a:endParaRPr>
                    </a:p>
                  </a:txBody>
                  <a:tcPr marT="45725" marB="45725" marR="91450" marL="91450">
                    <a:solidFill>
                      <a:srgbClr val="339966"/>
                    </a:solidFill>
                  </a:tcPr>
                </a:tc>
              </a:tr>
            </a:tbl>
          </a:graphicData>
        </a:graphic>
      </p:graphicFrame>
      <p:graphicFrame>
        <p:nvGraphicFramePr>
          <p:cNvPr id="161" name="Google Shape;161;p1"/>
          <p:cNvGraphicFramePr/>
          <p:nvPr/>
        </p:nvGraphicFramePr>
        <p:xfrm>
          <a:off x="1927377" y="3008603"/>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V</a:t>
                      </a:r>
                      <a:endParaRPr sz="2000">
                        <a:latin typeface="Times New Roman"/>
                        <a:ea typeface="Times New Roman"/>
                        <a:cs typeface="Times New Roman"/>
                        <a:sym typeface="Times New Roman"/>
                      </a:endParaRPr>
                    </a:p>
                  </a:txBody>
                  <a:tcPr marT="45725" marB="45725" marR="91450" marL="91450">
                    <a:solidFill>
                      <a:srgbClr val="0033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U</a:t>
                      </a:r>
                      <a:endParaRPr sz="2000">
                        <a:latin typeface="Times New Roman"/>
                        <a:ea typeface="Times New Roman"/>
                        <a:cs typeface="Times New Roman"/>
                        <a:sym typeface="Times New Roman"/>
                      </a:endParaRPr>
                    </a:p>
                  </a:txBody>
                  <a:tcPr marT="45725" marB="45725" marR="91450" marL="91450">
                    <a:solidFill>
                      <a:srgbClr val="0033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0033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Ư</a:t>
                      </a:r>
                      <a:endParaRPr sz="2000">
                        <a:latin typeface="Times New Roman"/>
                        <a:ea typeface="Times New Roman"/>
                        <a:cs typeface="Times New Roman"/>
                        <a:sym typeface="Times New Roman"/>
                      </a:endParaRPr>
                    </a:p>
                  </a:txBody>
                  <a:tcPr marT="45725" marB="45725" marR="91450" marL="91450">
                    <a:solidFill>
                      <a:srgbClr val="0033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Ơ</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0033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G</a:t>
                      </a:r>
                      <a:endParaRPr sz="2000">
                        <a:latin typeface="Times New Roman"/>
                        <a:ea typeface="Times New Roman"/>
                        <a:cs typeface="Times New Roman"/>
                        <a:sym typeface="Times New Roman"/>
                      </a:endParaRPr>
                    </a:p>
                  </a:txBody>
                  <a:tcPr marT="45725" marB="45725" marR="91450" marL="91450">
                    <a:solidFill>
                      <a:srgbClr val="003300"/>
                    </a:solidFill>
                  </a:tcPr>
                </a:tc>
              </a:tr>
            </a:tbl>
          </a:graphicData>
        </a:graphic>
      </p:graphicFrame>
      <p:graphicFrame>
        <p:nvGraphicFramePr>
          <p:cNvPr id="162" name="Google Shape;162;p1"/>
          <p:cNvGraphicFramePr/>
          <p:nvPr/>
        </p:nvGraphicFramePr>
        <p:xfrm>
          <a:off x="2571461" y="3485750"/>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CC0099"/>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CC0099"/>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Â</a:t>
                      </a:r>
                      <a:endParaRPr sz="2000">
                        <a:latin typeface="Times New Roman"/>
                        <a:ea typeface="Times New Roman"/>
                        <a:cs typeface="Times New Roman"/>
                        <a:sym typeface="Times New Roman"/>
                      </a:endParaRPr>
                    </a:p>
                  </a:txBody>
                  <a:tcPr marT="45725" marB="45725" marR="91450" marL="91450">
                    <a:solidFill>
                      <a:srgbClr val="CC0099"/>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Đ</a:t>
                      </a:r>
                      <a:endParaRPr sz="2000">
                        <a:latin typeface="Times New Roman"/>
                        <a:ea typeface="Times New Roman"/>
                        <a:cs typeface="Times New Roman"/>
                        <a:sym typeface="Times New Roman"/>
                      </a:endParaRPr>
                    </a:p>
                  </a:txBody>
                  <a:tcPr marT="45725" marB="45725" marR="91450" marL="91450">
                    <a:solidFill>
                      <a:srgbClr val="CC0099"/>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A</a:t>
                      </a:r>
                      <a:endParaRPr sz="2000">
                        <a:latin typeface="Times New Roman"/>
                        <a:ea typeface="Times New Roman"/>
                        <a:cs typeface="Times New Roman"/>
                        <a:sym typeface="Times New Roman"/>
                      </a:endParaRPr>
                    </a:p>
                  </a:txBody>
                  <a:tcPr marT="45725" marB="45725" marR="91450" marL="91450">
                    <a:solidFill>
                      <a:srgbClr val="CC0099"/>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O</a:t>
                      </a:r>
                      <a:endParaRPr sz="2000">
                        <a:latin typeface="Times New Roman"/>
                        <a:ea typeface="Times New Roman"/>
                        <a:cs typeface="Times New Roman"/>
                        <a:sym typeface="Times New Roman"/>
                      </a:endParaRPr>
                    </a:p>
                  </a:txBody>
                  <a:tcPr marT="45725" marB="45725" marR="91450" marL="91450">
                    <a:solidFill>
                      <a:srgbClr val="CC0099"/>
                    </a:solidFill>
                  </a:tcPr>
                </a:tc>
              </a:tr>
            </a:tbl>
          </a:graphicData>
        </a:graphic>
      </p:graphicFrame>
      <p:graphicFrame>
        <p:nvGraphicFramePr>
          <p:cNvPr id="163" name="Google Shape;163;p1"/>
          <p:cNvGraphicFramePr/>
          <p:nvPr/>
        </p:nvGraphicFramePr>
        <p:xfrm>
          <a:off x="2561421" y="4418580"/>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C</a:t>
                      </a:r>
                      <a:endParaRPr sz="2000">
                        <a:latin typeface="Times New Roman"/>
                        <a:ea typeface="Times New Roman"/>
                        <a:cs typeface="Times New Roman"/>
                        <a:sym typeface="Times New Roman"/>
                      </a:endParaRPr>
                    </a:p>
                  </a:txBody>
                  <a:tcPr marT="45725" marB="45725" marR="91450" marL="91450">
                    <a:solidFill>
                      <a:srgbClr val="CC66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CC66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CC66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V</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Ê</a:t>
                      </a:r>
                      <a:endParaRPr sz="2000">
                        <a:latin typeface="Times New Roman"/>
                        <a:ea typeface="Times New Roman"/>
                        <a:cs typeface="Times New Roman"/>
                        <a:sym typeface="Times New Roman"/>
                      </a:endParaRPr>
                    </a:p>
                  </a:txBody>
                  <a:tcPr marT="45725" marB="45725" marR="91450" marL="91450">
                    <a:solidFill>
                      <a:srgbClr val="CC6600"/>
                    </a:solidFill>
                  </a:tcPr>
                </a:tc>
              </a:tr>
            </a:tbl>
          </a:graphicData>
        </a:graphic>
      </p:graphicFrame>
      <p:graphicFrame>
        <p:nvGraphicFramePr>
          <p:cNvPr id="164" name="Google Shape;164;p1"/>
          <p:cNvGraphicFramePr/>
          <p:nvPr/>
        </p:nvGraphicFramePr>
        <p:xfrm>
          <a:off x="637137" y="4883643"/>
          <a:ext cx="3000000" cy="3000000"/>
        </p:xfrm>
        <a:graphic>
          <a:graphicData uri="http://schemas.openxmlformats.org/drawingml/2006/table">
            <a:tbl>
              <a:tblPr bandRow="1" firstRow="1">
                <a:noFill/>
                <a:tableStyleId>{172BCE1C-DE44-43A0-87FE-656DBA208E19}</a:tableStyleId>
              </a:tblPr>
              <a:tblGrid>
                <a:gridCol w="640075"/>
                <a:gridCol w="640075"/>
                <a:gridCol w="640075"/>
                <a:gridCol w="640075"/>
                <a:gridCol w="640075"/>
                <a:gridCol w="640075"/>
                <a:gridCol w="640075"/>
                <a:gridCol w="640075"/>
                <a:gridCol w="640075"/>
                <a:gridCol w="640075"/>
                <a:gridCol w="640075"/>
                <a:gridCol w="640075"/>
                <a:gridCol w="640075"/>
              </a:tblGrid>
              <a:tr h="457200">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Ô</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T</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Ư</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Ơ</a:t>
                      </a:r>
                      <a:endParaRPr sz="2000">
                        <a:latin typeface="Times New Roman"/>
                        <a:ea typeface="Times New Roman"/>
                        <a:cs typeface="Times New Roman"/>
                        <a:sym typeface="Times New Roman"/>
                      </a:endParaRPr>
                    </a:p>
                  </a:txBody>
                  <a:tcPr marT="45725" marB="45725" marR="91450" marL="91450">
                    <a:solidFill>
                      <a:srgbClr val="6600CC"/>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G</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M</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I</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N</a:t>
                      </a:r>
                      <a:endParaRPr sz="2000">
                        <a:latin typeface="Times New Roman"/>
                        <a:ea typeface="Times New Roman"/>
                        <a:cs typeface="Times New Roman"/>
                        <a:sym typeface="Times New Roman"/>
                      </a:endParaRPr>
                    </a:p>
                  </a:txBody>
                  <a:tcPr marT="45725" marB="45725" marR="91450" marL="91450">
                    <a:solidFill>
                      <a:srgbClr val="800000"/>
                    </a:solidFill>
                  </a:tcPr>
                </a:tc>
                <a:tc>
                  <a:txBody>
                    <a:bodyPr/>
                    <a:lstStyle/>
                    <a:p>
                      <a:pPr indent="0" lvl="0" marL="0" marR="0" rtl="0" algn="ctr">
                        <a:spcBef>
                          <a:spcPts val="0"/>
                        </a:spcBef>
                        <a:spcAft>
                          <a:spcPts val="0"/>
                        </a:spcAft>
                        <a:buNone/>
                      </a:pPr>
                      <a:r>
                        <a:rPr lang="en-US" sz="2000">
                          <a:latin typeface="Times New Roman"/>
                          <a:ea typeface="Times New Roman"/>
                          <a:cs typeface="Times New Roman"/>
                          <a:sym typeface="Times New Roman"/>
                        </a:rPr>
                        <a:t>H</a:t>
                      </a:r>
                      <a:endParaRPr sz="2000">
                        <a:latin typeface="Times New Roman"/>
                        <a:ea typeface="Times New Roman"/>
                        <a:cs typeface="Times New Roman"/>
                        <a:sym typeface="Times New Roman"/>
                      </a:endParaRPr>
                    </a:p>
                  </a:txBody>
                  <a:tcPr marT="45725" marB="45725" marR="91450" marL="91450">
                    <a:solidFill>
                      <a:srgbClr val="8000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10"/>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959"/>
              <a:buFont typeface="Times New Roman"/>
              <a:buNone/>
            </a:pPr>
            <a:r>
              <a:rPr b="1" lang="en-US" sz="3959" u="sng">
                <a:solidFill>
                  <a:schemeClr val="dk1"/>
                </a:solidFill>
                <a:latin typeface="Times New Roman"/>
                <a:ea typeface="Times New Roman"/>
                <a:cs typeface="Times New Roman"/>
                <a:sym typeface="Times New Roman"/>
              </a:rPr>
              <a:t>II. Đọc hiểu văn bản</a:t>
            </a:r>
            <a:br>
              <a:rPr lang="en-US" sz="3959"/>
            </a:br>
            <a:endParaRPr sz="3959"/>
          </a:p>
        </p:txBody>
      </p:sp>
      <p:sp>
        <p:nvSpPr>
          <p:cNvPr id="244" name="Google Shape;244;p10"/>
          <p:cNvSpPr txBox="1"/>
          <p:nvPr/>
        </p:nvSpPr>
        <p:spPr>
          <a:xfrm>
            <a:off x="762000" y="1905000"/>
            <a:ext cx="1143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rgbClr val="FF3300"/>
                </a:solidFill>
                <a:latin typeface="Times New Roman"/>
                <a:ea typeface="Times New Roman"/>
                <a:cs typeface="Times New Roman"/>
                <a:sym typeface="Times New Roman"/>
              </a:rPr>
              <a:t>Văn bản</a:t>
            </a:r>
            <a:endParaRPr/>
          </a:p>
        </p:txBody>
      </p:sp>
      <p:sp>
        <p:nvSpPr>
          <p:cNvPr id="245" name="Google Shape;245;p10"/>
          <p:cNvSpPr txBox="1"/>
          <p:nvPr/>
        </p:nvSpPr>
        <p:spPr>
          <a:xfrm>
            <a:off x="2590800" y="1751112"/>
            <a:ext cx="36576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hlink"/>
                </a:solidFill>
                <a:latin typeface="Times New Roman"/>
                <a:ea typeface="Times New Roman"/>
                <a:cs typeface="Times New Roman"/>
                <a:sym typeface="Times New Roman"/>
              </a:rPr>
              <a:t>Thương vợ</a:t>
            </a:r>
            <a:endParaRPr/>
          </a:p>
        </p:txBody>
      </p:sp>
      <p:sp>
        <p:nvSpPr>
          <p:cNvPr id="246" name="Google Shape;246;p10"/>
          <p:cNvSpPr txBox="1"/>
          <p:nvPr/>
        </p:nvSpPr>
        <p:spPr>
          <a:xfrm>
            <a:off x="1752600" y="2660073"/>
            <a:ext cx="5334000"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Quanh năm buôn bán ở mom sông, </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Nuôi đủ năm con với một chồng.</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Lặn lội thân cò khi quãng vắng, </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Eo sèo mặt nước buổi đò đông.</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Một duyên hai nợ âu đành phận,</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Năm nắng mười mưa dám quản công.</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Cha mẹ thói đời ăn ở bạc, </a:t>
            </a:r>
            <a:endParaRPr/>
          </a:p>
          <a:p>
            <a:pPr indent="0" lvl="0" marL="0" marR="0" rtl="0" algn="l">
              <a:spcBef>
                <a:spcPts val="0"/>
              </a:spcBef>
              <a:spcAft>
                <a:spcPts val="0"/>
              </a:spcAft>
              <a:buNone/>
            </a:pPr>
            <a:r>
              <a:rPr i="1" lang="en-US" sz="2400">
                <a:solidFill>
                  <a:srgbClr val="052E65"/>
                </a:solidFill>
                <a:latin typeface="Times New Roman"/>
                <a:ea typeface="Times New Roman"/>
                <a:cs typeface="Times New Roman"/>
                <a:sym typeface="Times New Roman"/>
              </a:rPr>
              <a:t>Có chồng hờ hững cũng như không</a:t>
            </a:r>
            <a:endParaRPr i="1" sz="2400">
              <a:solidFill>
                <a:srgbClr val="052E65"/>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ph idx="1" type="body"/>
          </p:nvPr>
        </p:nvSpPr>
        <p:spPr>
          <a:xfrm>
            <a:off x="457200" y="457200"/>
            <a:ext cx="8229599" cy="5668963"/>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SzPts val="2400"/>
              <a:buNone/>
            </a:pPr>
            <a:r>
              <a:rPr b="1" lang="en-US" sz="2400">
                <a:solidFill>
                  <a:schemeClr val="dk1"/>
                </a:solidFill>
                <a:latin typeface="Times New Roman"/>
                <a:ea typeface="Times New Roman"/>
                <a:cs typeface="Times New Roman"/>
                <a:sym typeface="Times New Roman"/>
              </a:rPr>
              <a:t>Giao nhiệm vụ cho 3 nhóm: Đánh dấu và ghi chú bên lề theo gợi dẫn để tìm hiểu về hình ảnh bà Tú trong bài thơ?</a:t>
            </a:r>
            <a:endParaRPr/>
          </a:p>
          <a:p>
            <a:pPr indent="0" lvl="1" marL="457200" rtl="0" algn="l">
              <a:lnSpc>
                <a:spcPct val="90000"/>
              </a:lnSpc>
              <a:spcBef>
                <a:spcPts val="480"/>
              </a:spcBef>
              <a:spcAft>
                <a:spcPts val="0"/>
              </a:spcAft>
              <a:buSzPts val="2400"/>
              <a:buNone/>
            </a:pPr>
            <a:r>
              <a:rPr lang="en-US" sz="2400">
                <a:solidFill>
                  <a:schemeClr val="dk1"/>
                </a:solidFill>
                <a:latin typeface="Times New Roman"/>
                <a:ea typeface="Times New Roman"/>
                <a:cs typeface="Times New Roman"/>
                <a:sym typeface="Times New Roman"/>
              </a:rPr>
              <a:t>Nhóm 1 (Câu 1,2)</a:t>
            </a:r>
            <a:endParaRPr sz="2400">
              <a:solidFill>
                <a:schemeClr val="dk1"/>
              </a:solidFill>
              <a:latin typeface="Times New Roman"/>
              <a:ea typeface="Times New Roman"/>
              <a:cs typeface="Times New Roman"/>
              <a:sym typeface="Times New Roman"/>
            </a:endParaRPr>
          </a:p>
          <a:p>
            <a:pPr indent="-274319" lvl="1" marL="576263" rtl="0" algn="l">
              <a:lnSpc>
                <a:spcPct val="90000"/>
              </a:lnSpc>
              <a:spcBef>
                <a:spcPts val="480"/>
              </a:spcBef>
              <a:spcAft>
                <a:spcPts val="0"/>
              </a:spcAft>
              <a:buSzPts val="2400"/>
              <a:buFont typeface="Times New Roman"/>
              <a:buChar char="-"/>
            </a:pPr>
            <a:r>
              <a:rPr b="1" lang="en-US" sz="2400">
                <a:solidFill>
                  <a:schemeClr val="dk1"/>
                </a:solidFill>
                <a:latin typeface="Times New Roman"/>
                <a:ea typeface="Times New Roman"/>
                <a:cs typeface="Times New Roman"/>
                <a:sym typeface="Times New Roman"/>
              </a:rPr>
              <a:t>Quanh năm</a:t>
            </a:r>
            <a:r>
              <a:rPr lang="en-US" sz="2400">
                <a:solidFill>
                  <a:schemeClr val="dk1"/>
                </a:solidFill>
                <a:latin typeface="Times New Roman"/>
                <a:ea typeface="Times New Roman"/>
                <a:cs typeface="Times New Roman"/>
                <a:sym typeface="Times New Roman"/>
              </a:rPr>
              <a:t>: Gợi thời gian làm việc như thế nào của bà Tú?...</a:t>
            </a:r>
            <a:endParaRPr/>
          </a:p>
          <a:p>
            <a:pPr indent="-274319" lvl="1" marL="576263" rtl="0" algn="l">
              <a:lnSpc>
                <a:spcPct val="90000"/>
              </a:lnSpc>
              <a:spcBef>
                <a:spcPts val="480"/>
              </a:spcBef>
              <a:spcAft>
                <a:spcPts val="0"/>
              </a:spcAft>
              <a:buSzPts val="2400"/>
              <a:buFont typeface="Times New Roman"/>
              <a:buChar char="-"/>
            </a:pPr>
            <a:r>
              <a:rPr b="1" lang="en-US" sz="2400">
                <a:solidFill>
                  <a:schemeClr val="dk1"/>
                </a:solidFill>
                <a:latin typeface="Times New Roman"/>
                <a:ea typeface="Times New Roman"/>
                <a:cs typeface="Times New Roman"/>
                <a:sym typeface="Times New Roman"/>
              </a:rPr>
              <a:t>Mom sông</a:t>
            </a:r>
            <a:r>
              <a:rPr lang="en-US" sz="2400">
                <a:solidFill>
                  <a:schemeClr val="dk1"/>
                </a:solidFill>
                <a:latin typeface="Times New Roman"/>
                <a:ea typeface="Times New Roman"/>
                <a:cs typeface="Times New Roman"/>
                <a:sym typeface="Times New Roman"/>
              </a:rPr>
              <a:t>: Là địa điểm như thế nào?Gợi ra cảm giác gì cho người đọc?........</a:t>
            </a:r>
            <a:endParaRPr/>
          </a:p>
          <a:p>
            <a:pPr indent="-274319" lvl="1" marL="576263" rtl="0" algn="l">
              <a:lnSpc>
                <a:spcPct val="90000"/>
              </a:lnSpc>
              <a:spcBef>
                <a:spcPts val="48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Tìm hiểu xem công việc cụ thể của bà Tú là gì, công việc đó có vất vả không?......</a:t>
            </a:r>
            <a:endParaRPr/>
          </a:p>
          <a:p>
            <a:pPr indent="-274319" lvl="1" marL="576263" rtl="0" algn="l">
              <a:lnSpc>
                <a:spcPct val="90000"/>
              </a:lnSpc>
              <a:spcBef>
                <a:spcPts val="480"/>
              </a:spcBef>
              <a:spcAft>
                <a:spcPts val="0"/>
              </a:spcAft>
              <a:buSzPts val="2400"/>
              <a:buFont typeface="Times New Roman"/>
              <a:buChar char="-"/>
            </a:pPr>
            <a:r>
              <a:rPr b="1" lang="en-US" sz="2400">
                <a:solidFill>
                  <a:schemeClr val="dk1"/>
                </a:solidFill>
                <a:latin typeface="Times New Roman"/>
                <a:ea typeface="Times New Roman"/>
                <a:cs typeface="Times New Roman"/>
                <a:sym typeface="Times New Roman"/>
              </a:rPr>
              <a:t>“Nuôi đủ” </a:t>
            </a:r>
            <a:r>
              <a:rPr lang="en-US" sz="2400">
                <a:solidFill>
                  <a:schemeClr val="dk1"/>
                </a:solidFill>
                <a:latin typeface="Times New Roman"/>
                <a:ea typeface="Times New Roman"/>
                <a:cs typeface="Times New Roman"/>
                <a:sym typeface="Times New Roman"/>
              </a:rPr>
              <a:t>là nuôi như thế nào? .....</a:t>
            </a:r>
            <a:endParaRPr/>
          </a:p>
          <a:p>
            <a:pPr indent="-274319" lvl="1" marL="576263" rtl="0" algn="l">
              <a:lnSpc>
                <a:spcPct val="90000"/>
              </a:lnSpc>
              <a:spcBef>
                <a:spcPts val="48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 Tại sao TX ko nói bà Tú nuôi 6 bố con mà lại viết </a:t>
            </a:r>
            <a:r>
              <a:rPr i="1" lang="en-US" sz="2400">
                <a:solidFill>
                  <a:schemeClr val="dk1"/>
                </a:solidFill>
                <a:latin typeface="Times New Roman"/>
                <a:ea typeface="Times New Roman"/>
                <a:cs typeface="Times New Roman"/>
                <a:sym typeface="Times New Roman"/>
              </a:rPr>
              <a:t>Nuôi đủ năm con với một chồng</a:t>
            </a:r>
            <a:r>
              <a:rPr lang="en-US" sz="2400">
                <a:solidFill>
                  <a:schemeClr val="dk1"/>
                </a:solidFill>
                <a:latin typeface="Times New Roman"/>
                <a:ea typeface="Times New Roman"/>
                <a:cs typeface="Times New Roman"/>
                <a:sym typeface="Times New Roman"/>
              </a:rPr>
              <a:t>?....</a:t>
            </a:r>
            <a:endParaRPr/>
          </a:p>
          <a:p>
            <a:pPr indent="-274319" lvl="1" marL="576263" rtl="0" algn="l">
              <a:lnSpc>
                <a:spcPct val="90000"/>
              </a:lnSpc>
              <a:spcBef>
                <a:spcPts val="480"/>
              </a:spcBef>
              <a:spcAft>
                <a:spcPts val="0"/>
              </a:spcAft>
              <a:buSzPts val="2400"/>
              <a:buFont typeface="Times New Roman"/>
              <a:buChar char="-"/>
            </a:pPr>
            <a:r>
              <a:rPr lang="en-US" sz="2400">
                <a:solidFill>
                  <a:schemeClr val="dk1"/>
                </a:solidFill>
                <a:latin typeface="Times New Roman"/>
                <a:ea typeface="Times New Roman"/>
                <a:cs typeface="Times New Roman"/>
                <a:sym typeface="Times New Roman"/>
              </a:rPr>
              <a:t>Đọc câu thơ, em có thoáng thấy nụ cười tự trào của tác giả không? Vì sao?.....</a:t>
            </a:r>
            <a:endParaRPr/>
          </a:p>
          <a:p>
            <a:pPr indent="-134619" lvl="1" marL="576263" rtl="0" algn="l">
              <a:lnSpc>
                <a:spcPct val="90000"/>
              </a:lnSpc>
              <a:spcBef>
                <a:spcPts val="440"/>
              </a:spcBef>
              <a:spcAft>
                <a:spcPts val="0"/>
              </a:spcAft>
              <a:buSzPts val="2200"/>
              <a:buFont typeface="Candara"/>
              <a:buNone/>
            </a:pPr>
            <a:r>
              <a:t/>
            </a:r>
            <a:endParaRPr/>
          </a:p>
          <a:p>
            <a:pPr indent="-134619" lvl="1" marL="576263" rtl="0" algn="l">
              <a:lnSpc>
                <a:spcPct val="90000"/>
              </a:lnSpc>
              <a:spcBef>
                <a:spcPts val="440"/>
              </a:spcBef>
              <a:spcAft>
                <a:spcPts val="0"/>
              </a:spcAft>
              <a:buSzPts val="2200"/>
              <a:buFont typeface="Candara"/>
              <a:buNone/>
            </a:pPr>
            <a:r>
              <a:t/>
            </a:r>
            <a:endParaRPr/>
          </a:p>
        </p:txBody>
      </p:sp>
      <p:sp>
        <p:nvSpPr>
          <p:cNvPr id="253" name="Google Shape;253;p11"/>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2400"/>
              <a:buFont typeface="Times New Roman"/>
              <a:buNone/>
            </a:pP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r>
              <a:rPr b="1" lang="en-US" sz="2400">
                <a:latin typeface="Times New Roman"/>
                <a:ea typeface="Times New Roman"/>
                <a:cs typeface="Times New Roman"/>
                <a:sym typeface="Times New Roman"/>
              </a:rPr>
              <a:t>- </a:t>
            </a:r>
            <a:br>
              <a:rPr b="1" lang="en-US" sz="2400">
                <a:latin typeface="Times New Roman"/>
                <a:ea typeface="Times New Roman"/>
                <a:cs typeface="Times New Roman"/>
                <a:sym typeface="Times New Roman"/>
              </a:rPr>
            </a:br>
            <a:endParaRPr b="1" sz="2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2"/>
          <p:cNvSpPr txBox="1"/>
          <p:nvPr>
            <p:ph idx="1" type="body"/>
          </p:nvPr>
        </p:nvSpPr>
        <p:spPr>
          <a:xfrm>
            <a:off x="533400" y="2895600"/>
            <a:ext cx="8305800" cy="1600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rPr b="1" lang="en-US" sz="2800" u="sng">
                <a:solidFill>
                  <a:schemeClr val="dk1"/>
                </a:solidFill>
                <a:latin typeface="Times New Roman"/>
                <a:ea typeface="Times New Roman"/>
                <a:cs typeface="Times New Roman"/>
                <a:sym typeface="Times New Roman"/>
              </a:rPr>
              <a:t>Nhóm 3: (Câu 5,6)</a:t>
            </a:r>
            <a:endParaRPr/>
          </a:p>
          <a:p>
            <a:pPr indent="0" lvl="0" marL="0" rtl="0" algn="l">
              <a:spcBef>
                <a:spcPts val="560"/>
              </a:spcBef>
              <a:spcAft>
                <a:spcPts val="0"/>
              </a:spcAft>
              <a:buSzPts val="2800"/>
              <a:buNone/>
            </a:pPr>
            <a:r>
              <a:rPr lang="en-US" sz="2800">
                <a:solidFill>
                  <a:schemeClr val="dk1"/>
                </a:solidFill>
                <a:latin typeface="Times New Roman"/>
                <a:ea typeface="Times New Roman"/>
                <a:cs typeface="Times New Roman"/>
                <a:sym typeface="Times New Roman"/>
              </a:rPr>
              <a:t>- Gạch chân dưới các thành ngữ và chỉ ra hiệu quả biểu đạt của chúng....</a:t>
            </a:r>
            <a:endParaRPr/>
          </a:p>
          <a:p>
            <a:pPr indent="-274320" lvl="0" marL="274320" rtl="0" algn="l">
              <a:spcBef>
                <a:spcPts val="560"/>
              </a:spcBef>
              <a:spcAft>
                <a:spcPts val="0"/>
              </a:spcAft>
              <a:buSzPts val="2800"/>
              <a:buFont typeface="Times New Roman"/>
              <a:buChar char="-"/>
            </a:pPr>
            <a:r>
              <a:rPr lang="en-US" sz="2800">
                <a:solidFill>
                  <a:schemeClr val="dk1"/>
                </a:solidFill>
                <a:latin typeface="Times New Roman"/>
                <a:ea typeface="Times New Roman"/>
                <a:cs typeface="Times New Roman"/>
                <a:sym typeface="Times New Roman"/>
              </a:rPr>
              <a:t>Hai câu này gợi ra phẩm chất tốt đẹp gì của nhân vật bà Tú?..</a:t>
            </a:r>
            <a:endParaRPr/>
          </a:p>
          <a:p>
            <a:pPr indent="-274320" lvl="0" marL="274320" rtl="0" algn="l">
              <a:spcBef>
                <a:spcPts val="560"/>
              </a:spcBef>
              <a:spcAft>
                <a:spcPts val="0"/>
              </a:spcAft>
              <a:buSzPts val="2800"/>
              <a:buFont typeface="Times New Roman"/>
              <a:buChar char="-"/>
            </a:pPr>
            <a:r>
              <a:rPr lang="en-US" sz="2800">
                <a:solidFill>
                  <a:schemeClr val="dk1"/>
                </a:solidFill>
                <a:latin typeface="Times New Roman"/>
                <a:ea typeface="Times New Roman"/>
                <a:cs typeface="Times New Roman"/>
                <a:sym typeface="Times New Roman"/>
              </a:rPr>
              <a:t>Nhận xét về âm hưởng của 2 câu thơ?</a:t>
            </a:r>
            <a:endParaRPr/>
          </a:p>
          <a:p>
            <a:pPr indent="-274320" lvl="0" marL="274320" rtl="0" algn="l">
              <a:spcBef>
                <a:spcPts val="560"/>
              </a:spcBef>
              <a:spcAft>
                <a:spcPts val="0"/>
              </a:spcAft>
              <a:buSzPts val="2800"/>
              <a:buFont typeface="Times New Roman"/>
              <a:buChar char="-"/>
            </a:pPr>
            <a:r>
              <a:rPr lang="en-US" sz="2800">
                <a:solidFill>
                  <a:schemeClr val="dk1"/>
                </a:solidFill>
                <a:latin typeface="Times New Roman"/>
                <a:ea typeface="Times New Roman"/>
                <a:cs typeface="Times New Roman"/>
                <a:sym typeface="Times New Roman"/>
              </a:rPr>
              <a:t>Hình ảnh bà Tú trong bài thơ có thể gợi cho em nghĩ đến ai?</a:t>
            </a:r>
            <a:endParaRPr sz="2800">
              <a:solidFill>
                <a:schemeClr val="dk1"/>
              </a:solidFill>
              <a:latin typeface="Times New Roman"/>
              <a:ea typeface="Times New Roman"/>
              <a:cs typeface="Times New Roman"/>
              <a:sym typeface="Times New Roman"/>
            </a:endParaRPr>
          </a:p>
        </p:txBody>
      </p:sp>
      <p:sp>
        <p:nvSpPr>
          <p:cNvPr id="259" name="Google Shape;259;p12"/>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959"/>
              <a:buFont typeface="Candara"/>
              <a:buNone/>
            </a:pPr>
            <a:br>
              <a:rPr lang="en-US" sz="3959"/>
            </a:br>
            <a:br>
              <a:rPr lang="en-US" sz="3959"/>
            </a:br>
            <a:r>
              <a:rPr b="1" lang="en-US" sz="3240" u="sng">
                <a:solidFill>
                  <a:schemeClr val="dk1"/>
                </a:solidFill>
                <a:latin typeface="Times New Roman"/>
                <a:ea typeface="Times New Roman"/>
                <a:cs typeface="Times New Roman"/>
                <a:sym typeface="Times New Roman"/>
              </a:rPr>
              <a:t>Nhóm 2 (câu 3,4)</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Chỉ ra biện pháp nghệ thuật đảo ngữ, phép đối, hình ảnh ẩn dụ và từ tượng thanh trong hai câu thơ:...</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Những biện pháp đó tạo ra hiệu quả nghệ thuật gì?......</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Ghi lại ít nhất 02 câu ca dao có hình ảnh con cò</a:t>
            </a:r>
            <a:r>
              <a:rPr lang="en-US" sz="2790">
                <a:solidFill>
                  <a:schemeClr val="dk1"/>
                </a:solidFill>
              </a:rPr>
              <a:t>.....</a:t>
            </a:r>
            <a:endParaRPr sz="279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solidFill>
                <a:schemeClr val="dk1"/>
              </a:solidFill>
            </a:endParaRPr>
          </a:p>
        </p:txBody>
      </p:sp>
      <p:sp>
        <p:nvSpPr>
          <p:cNvPr id="265" name="Google Shape;265;p13"/>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430"/>
              <a:buFont typeface="Times New Roman"/>
              <a:buNone/>
            </a:pP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r>
              <a:rPr b="1" i="1" lang="en-US" sz="2790" u="sng">
                <a:solidFill>
                  <a:srgbClr val="FF0000"/>
                </a:solidFill>
                <a:latin typeface="Times New Roman"/>
                <a:ea typeface="Times New Roman"/>
                <a:cs typeface="Times New Roman"/>
                <a:sym typeface="Times New Roman"/>
              </a:rPr>
              <a:t>1. Hình ảnh bà Tú</a:t>
            </a: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br>
              <a:rPr lang="en-US" sz="2430">
                <a:solidFill>
                  <a:schemeClr val="dk1"/>
                </a:solidFill>
                <a:latin typeface="Times New Roman"/>
                <a:ea typeface="Times New Roman"/>
                <a:cs typeface="Times New Roman"/>
                <a:sym typeface="Times New Roman"/>
              </a:rPr>
            </a:br>
            <a:r>
              <a:rPr lang="en-US" sz="2430">
                <a:solidFill>
                  <a:srgbClr val="7030A0"/>
                </a:solidFill>
                <a:latin typeface="Times New Roman"/>
                <a:ea typeface="Times New Roman"/>
                <a:cs typeface="Times New Roman"/>
                <a:sym typeface="Times New Roman"/>
              </a:rPr>
              <a:t>a) Câu 1,2: Nỗi vất vả gian truân của bà Tú</a:t>
            </a:r>
            <a:br>
              <a:rPr lang="en-US" sz="2430">
                <a:solidFill>
                  <a:srgbClr val="7030A0"/>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Quanh năm: triền miên ko ngừng, ko nghỉ, hết ngày này sang ngày khác, hết năm này sang năm khác =&gt; nỗi vất vả của một đời người</a:t>
            </a:r>
            <a:r>
              <a:rPr lang="en-US" sz="3959">
                <a:solidFill>
                  <a:schemeClr val="dk1"/>
                </a:solidFill>
                <a:latin typeface="Times New Roman"/>
                <a:ea typeface="Times New Roman"/>
                <a:cs typeface="Times New Roman"/>
                <a:sym typeface="Times New Roman"/>
              </a:rPr>
              <a:t>.</a:t>
            </a:r>
            <a:br>
              <a:rPr lang="en-US" sz="3959">
                <a:solidFill>
                  <a:schemeClr val="dk1"/>
                </a:solidFill>
                <a:latin typeface="Times New Roman"/>
                <a:ea typeface="Times New Roman"/>
                <a:cs typeface="Times New Roman"/>
                <a:sym typeface="Times New Roman"/>
              </a:rPr>
            </a:br>
            <a:r>
              <a:rPr lang="en-US" sz="3959">
                <a:solidFill>
                  <a:schemeClr val="dk1"/>
                </a:solidFill>
                <a:latin typeface="Times New Roman"/>
                <a:ea typeface="Times New Roman"/>
                <a:cs typeface="Times New Roman"/>
                <a:sym typeface="Times New Roman"/>
              </a:rPr>
              <a:t>-</a:t>
            </a:r>
            <a:r>
              <a:rPr lang="en-US" sz="2430">
                <a:solidFill>
                  <a:schemeClr val="dk1"/>
                </a:solidFill>
                <a:latin typeface="Times New Roman"/>
                <a:ea typeface="Times New Roman"/>
                <a:cs typeface="Times New Roman"/>
                <a:sym typeface="Times New Roman"/>
              </a:rPr>
              <a:t> Mom sông: địa điểm - dẻo đất nhô ra sông, chênh vênh, cheo leo, mang tính chất tạm bợ 🡪gợi cảm giác bấp bênh, chật hẹp, nguy hiểm.</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Công việc: buôn bán🡪lam lũ, vất vả, cực nhọc </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Nuôi đủ: vừa đủ, không thừa không thiếu; nuôi đủ ăn đủ mặc</a:t>
            </a:r>
            <a:endParaRPr sz="243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ph idx="1" type="body"/>
          </p:nvPr>
        </p:nvSpPr>
        <p:spPr>
          <a:xfrm>
            <a:off x="533400" y="2819400"/>
            <a:ext cx="7789333" cy="322209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4400"/>
              <a:buNone/>
            </a:pPr>
            <a:r>
              <a:rPr lang="en-US" sz="4400">
                <a:solidFill>
                  <a:srgbClr val="FF0000"/>
                </a:solidFill>
                <a:latin typeface="Times New Roman"/>
                <a:ea typeface="Times New Roman"/>
                <a:cs typeface="Times New Roman"/>
                <a:sym typeface="Times New Roman"/>
              </a:rPr>
              <a:t>🡺Khắc họa hình ảnh bà Tú vất vả, tần tảo, hi sinh.</a:t>
            </a:r>
            <a:endParaRPr sz="4400">
              <a:solidFill>
                <a:srgbClr val="FF0000"/>
              </a:solidFill>
              <a:latin typeface="Times New Roman"/>
              <a:ea typeface="Times New Roman"/>
              <a:cs typeface="Times New Roman"/>
              <a:sym typeface="Times New Roman"/>
            </a:endParaRPr>
          </a:p>
        </p:txBody>
      </p:sp>
      <p:sp>
        <p:nvSpPr>
          <p:cNvPr id="271" name="Google Shape;271;p14"/>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430"/>
              <a:buFont typeface="Candara"/>
              <a:buNone/>
            </a:pPr>
            <a:br>
              <a:rPr lang="en-US" sz="2430">
                <a:solidFill>
                  <a:schemeClr val="dk1"/>
                </a:solidFill>
              </a:rPr>
            </a:br>
            <a:br>
              <a:rPr lang="en-US" sz="2430">
                <a:solidFill>
                  <a:schemeClr val="dk1"/>
                </a:solidFill>
              </a:rPr>
            </a:b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Nhà thơ tự đặt mình ngang hàng với những đứa con, cho mình là “đứa con đặc biệt”.</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+ 2 vế: 5 con /1 chồng: Số lượng giảm nhưng chất lượng lại tăng: Nuôi ông Tú khổ hơn nuôi 5 đứa con.</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 Tiếng cười tự trào: Tác giả cười chính mình, cười một kẻ “ăn không ngồi rồi”, 1 kẻ vô tích sự đã làm cho gánh nặng trên vai người vợ nặng thêm.</a:t>
            </a:r>
            <a:endParaRPr sz="243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txBox="1"/>
          <p:nvPr>
            <p:ph idx="1" type="body"/>
          </p:nvPr>
        </p:nvSpPr>
        <p:spPr>
          <a:xfrm>
            <a:off x="872067" y="2015698"/>
            <a:ext cx="7408333" cy="24039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 </a:t>
            </a:r>
            <a:r>
              <a:rPr lang="en-US">
                <a:solidFill>
                  <a:srgbClr val="C00000"/>
                </a:solidFill>
                <a:latin typeface="Times New Roman"/>
                <a:ea typeface="Times New Roman"/>
                <a:cs typeface="Times New Roman"/>
                <a:sym typeface="Times New Roman"/>
              </a:rPr>
              <a:t>Đảo ngữ</a:t>
            </a:r>
            <a:r>
              <a:rPr lang="en-US">
                <a:latin typeface="Times New Roman"/>
                <a:ea typeface="Times New Roman"/>
                <a:cs typeface="Times New Roman"/>
                <a:sym typeface="Times New Roman"/>
              </a:rPr>
              <a:t>: đảo từ láy “</a:t>
            </a:r>
            <a:r>
              <a:rPr lang="en-US">
                <a:solidFill>
                  <a:srgbClr val="FF0000"/>
                </a:solidFill>
                <a:latin typeface="Times New Roman"/>
                <a:ea typeface="Times New Roman"/>
                <a:cs typeface="Times New Roman"/>
                <a:sym typeface="Times New Roman"/>
              </a:rPr>
              <a:t>lặn lội</a:t>
            </a:r>
            <a:r>
              <a:rPr lang="en-US">
                <a:latin typeface="Times New Roman"/>
                <a:ea typeface="Times New Roman"/>
                <a:cs typeface="Times New Roman"/>
                <a:sym typeface="Times New Roman"/>
              </a:rPr>
              <a:t>” và “</a:t>
            </a:r>
            <a:r>
              <a:rPr lang="en-US">
                <a:solidFill>
                  <a:srgbClr val="FF0000"/>
                </a:solidFill>
                <a:latin typeface="Times New Roman"/>
                <a:ea typeface="Times New Roman"/>
                <a:cs typeface="Times New Roman"/>
                <a:sym typeface="Times New Roman"/>
              </a:rPr>
              <a:t>eo sèo” </a:t>
            </a:r>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=&gt; Vừa gợi âm thanh tiếng kỳ kèo mua bán, vừa khắc sâu hơn nỗi vất vả lam lũ của bà Tú.</a:t>
            </a:r>
            <a:endParaRPr/>
          </a:p>
          <a:p>
            <a:pPr indent="0" lvl="0" marL="0" rtl="0" algn="l">
              <a:spcBef>
                <a:spcPts val="480"/>
              </a:spcBef>
              <a:spcAft>
                <a:spcPts val="0"/>
              </a:spcAft>
              <a:buSzPts val="2400"/>
              <a:buNone/>
            </a:pPr>
            <a:r>
              <a:rPr lang="en-US">
                <a:solidFill>
                  <a:srgbClr val="C00000"/>
                </a:solidFill>
                <a:latin typeface="Times New Roman"/>
                <a:ea typeface="Times New Roman"/>
                <a:cs typeface="Times New Roman"/>
                <a:sym typeface="Times New Roman"/>
              </a:rPr>
              <a:t>-  Đối lập </a:t>
            </a:r>
            <a:r>
              <a:rPr lang="en-US">
                <a:latin typeface="Times New Roman"/>
                <a:ea typeface="Times New Roman"/>
                <a:cs typeface="Times New Roman"/>
                <a:sym typeface="Times New Roman"/>
              </a:rPr>
              <a:t>: </a:t>
            </a:r>
            <a:r>
              <a:rPr lang="en-US">
                <a:solidFill>
                  <a:srgbClr val="FF0000"/>
                </a:solidFill>
                <a:latin typeface="Times New Roman"/>
                <a:ea typeface="Times New Roman"/>
                <a:cs typeface="Times New Roman"/>
                <a:sym typeface="Times New Roman"/>
              </a:rPr>
              <a:t>Khi quãng vắng &gt;&lt; buổi đò đông </a:t>
            </a:r>
            <a:r>
              <a:rPr lang="en-US">
                <a:latin typeface="Times New Roman"/>
                <a:ea typeface="Times New Roman"/>
                <a:cs typeface="Times New Roman"/>
                <a:sym typeface="Times New Roman"/>
              </a:rPr>
              <a:t>=&gt; Nhấn mạnh hơn nỗi cơ cực của bà</a:t>
            </a:r>
            <a:endParaRPr/>
          </a:p>
          <a:p>
            <a:pPr indent="0" lvl="0" marL="0" rtl="0" algn="l">
              <a:spcBef>
                <a:spcPts val="480"/>
              </a:spcBef>
              <a:spcAft>
                <a:spcPts val="0"/>
              </a:spcAft>
              <a:buSzPts val="2400"/>
              <a:buNone/>
            </a:pPr>
            <a:r>
              <a:rPr lang="en-US"/>
              <a:t>- </a:t>
            </a:r>
            <a:endParaRPr/>
          </a:p>
        </p:txBody>
      </p:sp>
      <p:sp>
        <p:nvSpPr>
          <p:cNvPr id="277" name="Google Shape;277;p15"/>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7030A0"/>
              </a:buClr>
              <a:buSzPts val="2800"/>
              <a:buFont typeface="Times New Roman"/>
              <a:buNone/>
            </a:pPr>
            <a:r>
              <a:rPr lang="en-US" sz="2800">
                <a:solidFill>
                  <a:srgbClr val="7030A0"/>
                </a:solidFill>
                <a:latin typeface="Times New Roman"/>
                <a:ea typeface="Times New Roman"/>
                <a:cs typeface="Times New Roman"/>
                <a:sym typeface="Times New Roman"/>
              </a:rPr>
              <a:t>b) Câu 3,4:</a:t>
            </a:r>
            <a:r>
              <a:rPr b="1" i="1" lang="en-US" sz="2800">
                <a:solidFill>
                  <a:srgbClr val="7030A0"/>
                </a:solidFill>
                <a:latin typeface="Times New Roman"/>
                <a:ea typeface="Times New Roman"/>
                <a:cs typeface="Times New Roman"/>
                <a:sym typeface="Times New Roman"/>
              </a:rPr>
              <a:t>gợi tả cụ thể hơn cuộc sống tảo tần, buôn bán ngược xuôi của bà Tú</a:t>
            </a:r>
            <a:br>
              <a:rPr b="1" i="1" lang="en-US" sz="2800">
                <a:solidFill>
                  <a:srgbClr val="009900"/>
                </a:solidFill>
                <a:latin typeface="Times New Roman"/>
                <a:ea typeface="Times New Roman"/>
                <a:cs typeface="Times New Roman"/>
                <a:sym typeface="Times New Roman"/>
              </a:rPr>
            </a:br>
            <a:endParaRPr sz="2800">
              <a:latin typeface="Times New Roman"/>
              <a:ea typeface="Times New Roman"/>
              <a:cs typeface="Times New Roman"/>
              <a:sym typeface="Times New Roman"/>
            </a:endParaRPr>
          </a:p>
        </p:txBody>
      </p:sp>
      <p:sp>
        <p:nvSpPr>
          <p:cNvPr id="278" name="Google Shape;278;p15"/>
          <p:cNvSpPr txBox="1"/>
          <p:nvPr/>
        </p:nvSpPr>
        <p:spPr>
          <a:xfrm>
            <a:off x="685800" y="1600200"/>
            <a:ext cx="827116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 Thân cò (ẩn dụ): → Nhấn mạnh nỗi vất vả, gian truân của bà Tú và gợi nỗi đau thân phận.</a:t>
            </a:r>
            <a:endParaRPr sz="2400">
              <a:solidFill>
                <a:schemeClr val="dk1"/>
              </a:solidFill>
              <a:latin typeface="Times New Roman"/>
              <a:ea typeface="Times New Roman"/>
              <a:cs typeface="Times New Roman"/>
              <a:sym typeface="Times New Roman"/>
            </a:endParaRPr>
          </a:p>
        </p:txBody>
      </p:sp>
      <p:pic>
        <p:nvPicPr>
          <p:cNvPr id="279" name="Google Shape;279;p15"/>
          <p:cNvPicPr preferRelativeResize="0"/>
          <p:nvPr/>
        </p:nvPicPr>
        <p:blipFill rotWithShape="1">
          <a:blip r:embed="rId3">
            <a:alphaModFix/>
          </a:blip>
          <a:srcRect b="0" l="0" r="0" t="0"/>
          <a:stretch/>
        </p:blipFill>
        <p:spPr>
          <a:xfrm>
            <a:off x="3886200" y="4648200"/>
            <a:ext cx="5070764" cy="198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6"/>
          <p:cNvSpPr txBox="1"/>
          <p:nvPr>
            <p:ph idx="1" type="body"/>
          </p:nvPr>
        </p:nvSpPr>
        <p:spPr>
          <a:xfrm>
            <a:off x="872067" y="2675467"/>
            <a:ext cx="7408333" cy="2277533"/>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p>
        </p:txBody>
      </p:sp>
      <p:sp>
        <p:nvSpPr>
          <p:cNvPr id="285" name="Google Shape;285;p16"/>
          <p:cNvSpPr txBox="1"/>
          <p:nvPr>
            <p:ph type="title"/>
          </p:nvPr>
        </p:nvSpPr>
        <p:spPr>
          <a:xfrm>
            <a:off x="457200" y="3429000"/>
            <a:ext cx="8229600" cy="381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520"/>
              <a:buFont typeface="Candara"/>
              <a:buNone/>
            </a:pPr>
            <a:br>
              <a:rPr lang="en-US" sz="2520">
                <a:solidFill>
                  <a:schemeClr val="dk1"/>
                </a:solidFill>
              </a:rPr>
            </a:br>
            <a:br>
              <a:rPr lang="en-US" sz="2520">
                <a:solidFill>
                  <a:schemeClr val="dk1"/>
                </a:solidFill>
              </a:rPr>
            </a:br>
            <a:br>
              <a:rPr lang="en-US" sz="2520">
                <a:solidFill>
                  <a:schemeClr val="dk1"/>
                </a:solidFill>
              </a:rPr>
            </a:br>
            <a:r>
              <a:rPr lang="en-US" sz="2520">
                <a:solidFill>
                  <a:schemeClr val="dk1"/>
                </a:solidFill>
              </a:rPr>
              <a:t>=&gt;</a:t>
            </a:r>
            <a:r>
              <a:rPr lang="en-US" sz="2520">
                <a:solidFill>
                  <a:schemeClr val="dk1"/>
                </a:solidFill>
                <a:latin typeface="Times New Roman"/>
                <a:ea typeface="Times New Roman"/>
                <a:cs typeface="Times New Roman"/>
                <a:sym typeface="Times New Roman"/>
              </a:rPr>
              <a:t> </a:t>
            </a:r>
            <a:r>
              <a:rPr lang="en-US" sz="2970">
                <a:solidFill>
                  <a:srgbClr val="FF0000"/>
                </a:solidFill>
                <a:latin typeface="Times New Roman"/>
                <a:ea typeface="Times New Roman"/>
                <a:cs typeface="Times New Roman"/>
                <a:sym typeface="Times New Roman"/>
              </a:rPr>
              <a:t>Hình ảnh bà Tú vất vả lam lũ cô đơn đến tội nghiệp khi phải một mình bươn trải giữa cuộc đời. </a:t>
            </a:r>
            <a:endParaRPr sz="2970">
              <a:solidFill>
                <a:srgbClr val="FF0000"/>
              </a:solidFill>
            </a:endParaRPr>
          </a:p>
        </p:txBody>
      </p:sp>
      <p:sp>
        <p:nvSpPr>
          <p:cNvPr id="286" name="Google Shape;286;p16"/>
          <p:cNvSpPr/>
          <p:nvPr/>
        </p:nvSpPr>
        <p:spPr>
          <a:xfrm>
            <a:off x="609600" y="331231"/>
            <a:ext cx="8305800" cy="2209801"/>
          </a:xfrm>
          <a:prstGeom prst="ellipse">
            <a:avLst/>
          </a:prstGeom>
          <a:gradFill>
            <a:gsLst>
              <a:gs pos="0">
                <a:srgbClr val="1CDA69"/>
              </a:gs>
              <a:gs pos="50000">
                <a:schemeClr val="lt1"/>
              </a:gs>
              <a:gs pos="100000">
                <a:srgbClr val="1CDA69"/>
              </a:gs>
            </a:gsLst>
            <a:lin ang="5400000" scaled="0"/>
          </a:gradFill>
          <a:ln cap="flat" cmpd="sng" w="952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Con cò lặn lội bờ sông</a:t>
            </a:r>
            <a:endParaRPr i="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Gánh gạo đưa chồng tiếng khóc nỉ non.</a:t>
            </a:r>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Thân cò lên thác xuống ghềnh bấy nay</a:t>
            </a:r>
            <a:r>
              <a:rPr lang="en-US" sz="24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 Con cò mà đi ăn đêm</a:t>
            </a:r>
            <a:endParaRPr i="1"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2400">
                <a:solidFill>
                  <a:schemeClr val="dk1"/>
                </a:solidFill>
                <a:latin typeface="Times New Roman"/>
                <a:ea typeface="Times New Roman"/>
                <a:cs typeface="Times New Roman"/>
                <a:sym typeface="Times New Roman"/>
              </a:rPr>
              <a:t>Đậu phải cành mềm lôn cổ xuống ao…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idx="1" type="body"/>
          </p:nvPr>
        </p:nvSpPr>
        <p:spPr>
          <a:xfrm>
            <a:off x="762000" y="5486400"/>
            <a:ext cx="8381999" cy="137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lang="en-US">
                <a:solidFill>
                  <a:srgbClr val="C00000"/>
                </a:solidFill>
                <a:latin typeface="Times New Roman"/>
                <a:ea typeface="Times New Roman"/>
                <a:cs typeface="Times New Roman"/>
                <a:sym typeface="Times New Roman"/>
              </a:rPr>
              <a:t>=&gt;Đức tính hi sinh, nhẫn nhịn âm thầm của bà Tú. Sâu thẳm trong vẻ đẹp tâm hồn đó của bà Tú là lòng yêu thương chồng con tha thiết, sâu nặng.</a:t>
            </a:r>
            <a:endParaRPr>
              <a:solidFill>
                <a:srgbClr val="C00000"/>
              </a:solidFill>
              <a:latin typeface="Times New Roman"/>
              <a:ea typeface="Times New Roman"/>
              <a:cs typeface="Times New Roman"/>
              <a:sym typeface="Times New Roman"/>
            </a:endParaRPr>
          </a:p>
        </p:txBody>
      </p:sp>
      <p:sp>
        <p:nvSpPr>
          <p:cNvPr id="292" name="Google Shape;292;p17"/>
          <p:cNvSpPr txBox="1"/>
          <p:nvPr>
            <p:ph type="title"/>
          </p:nvPr>
        </p:nvSpPr>
        <p:spPr>
          <a:xfrm>
            <a:off x="381000" y="304800"/>
            <a:ext cx="8229600" cy="381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030A0"/>
              </a:buClr>
              <a:buSzPts val="2430"/>
              <a:buFont typeface="Times New Roman"/>
              <a:buNone/>
            </a:pPr>
            <a:br>
              <a:rPr lang="en-US" sz="2430">
                <a:solidFill>
                  <a:srgbClr val="7030A0"/>
                </a:solidFill>
                <a:latin typeface="Times New Roman"/>
                <a:ea typeface="Times New Roman"/>
                <a:cs typeface="Times New Roman"/>
                <a:sym typeface="Times New Roman"/>
              </a:rPr>
            </a:br>
            <a:r>
              <a:rPr lang="en-US" sz="2430">
                <a:solidFill>
                  <a:srgbClr val="7030A0"/>
                </a:solidFill>
                <a:latin typeface="Times New Roman"/>
                <a:ea typeface="Times New Roman"/>
                <a:cs typeface="Times New Roman"/>
                <a:sym typeface="Times New Roman"/>
              </a:rPr>
              <a:t>c) Câu 5,6: </a:t>
            </a:r>
            <a:r>
              <a:rPr b="1" i="1" lang="en-US" sz="2430">
                <a:solidFill>
                  <a:srgbClr val="7030A0"/>
                </a:solidFill>
                <a:latin typeface="Times New Roman"/>
                <a:ea typeface="Times New Roman"/>
                <a:cs typeface="Times New Roman"/>
                <a:sym typeface="Times New Roman"/>
              </a:rPr>
              <a:t>Bà Tú là người giàu đức hi sinh</a:t>
            </a:r>
            <a:r>
              <a:rPr lang="en-US" sz="2430">
                <a:solidFill>
                  <a:srgbClr val="7030A0"/>
                </a:solidFill>
                <a:latin typeface="Times New Roman"/>
                <a:ea typeface="Times New Roman"/>
                <a:cs typeface="Times New Roman"/>
                <a:sym typeface="Times New Roman"/>
              </a:rPr>
              <a:t>.</a:t>
            </a:r>
            <a:br>
              <a:rPr lang="en-US" sz="3959">
                <a:latin typeface="Times New Roman"/>
                <a:ea typeface="Times New Roman"/>
                <a:cs typeface="Times New Roman"/>
                <a:sym typeface="Times New Roman"/>
              </a:rPr>
            </a:br>
            <a:endParaRPr sz="3959"/>
          </a:p>
        </p:txBody>
      </p:sp>
      <p:sp>
        <p:nvSpPr>
          <p:cNvPr id="293" name="Google Shape;293;p17"/>
          <p:cNvSpPr txBox="1"/>
          <p:nvPr/>
        </p:nvSpPr>
        <p:spPr>
          <a:xfrm>
            <a:off x="609600" y="609600"/>
            <a:ext cx="64008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Thành ngữ: +</a:t>
            </a:r>
            <a:r>
              <a:rPr lang="en-US" sz="2800">
                <a:solidFill>
                  <a:srgbClr val="C00000"/>
                </a:solidFill>
                <a:latin typeface="Times New Roman"/>
                <a:ea typeface="Times New Roman"/>
                <a:cs typeface="Times New Roman"/>
                <a:sym typeface="Times New Roman"/>
              </a:rPr>
              <a:t>Một</a:t>
            </a:r>
            <a:r>
              <a:rPr lang="en-US" sz="2800">
                <a:solidFill>
                  <a:schemeClr val="dk1"/>
                </a:solidFill>
                <a:latin typeface="Times New Roman"/>
                <a:ea typeface="Times New Roman"/>
                <a:cs typeface="Times New Roman"/>
                <a:sym typeface="Times New Roman"/>
              </a:rPr>
              <a:t> duyên </a:t>
            </a:r>
            <a:r>
              <a:rPr lang="en-US" sz="2800">
                <a:solidFill>
                  <a:srgbClr val="C00000"/>
                </a:solidFill>
                <a:latin typeface="Times New Roman"/>
                <a:ea typeface="Times New Roman"/>
                <a:cs typeface="Times New Roman"/>
                <a:sym typeface="Times New Roman"/>
              </a:rPr>
              <a:t>hai</a:t>
            </a:r>
            <a:r>
              <a:rPr lang="en-US" sz="2800">
                <a:solidFill>
                  <a:schemeClr val="dk1"/>
                </a:solidFill>
                <a:latin typeface="Times New Roman"/>
                <a:ea typeface="Times New Roman"/>
                <a:cs typeface="Times New Roman"/>
                <a:sym typeface="Times New Roman"/>
              </a:rPr>
              <a:t> nợ: duyên ít mà nợ nhiều=&gt; Hóa thân vào bà Tú giãi bày tâm sự: bà lấy ông Tú khó khăn vất vả nhiều hơn hạnh phúc, bà hiểu mà không hề oán trách, coi đó là số phận.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 </a:t>
            </a:r>
            <a:r>
              <a:rPr lang="en-US" sz="2800">
                <a:solidFill>
                  <a:srgbClr val="C00000"/>
                </a:solidFill>
                <a:latin typeface="Times New Roman"/>
                <a:ea typeface="Times New Roman"/>
                <a:cs typeface="Times New Roman"/>
                <a:sym typeface="Times New Roman"/>
              </a:rPr>
              <a:t>Năm</a:t>
            </a:r>
            <a:r>
              <a:rPr lang="en-US" sz="2800">
                <a:solidFill>
                  <a:schemeClr val="dk1"/>
                </a:solidFill>
                <a:latin typeface="Times New Roman"/>
                <a:ea typeface="Times New Roman"/>
                <a:cs typeface="Times New Roman"/>
                <a:sym typeface="Times New Roman"/>
              </a:rPr>
              <a:t> nắng </a:t>
            </a:r>
            <a:r>
              <a:rPr lang="en-US" sz="2800">
                <a:solidFill>
                  <a:srgbClr val="C00000"/>
                </a:solidFill>
                <a:latin typeface="Times New Roman"/>
                <a:ea typeface="Times New Roman"/>
                <a:cs typeface="Times New Roman"/>
                <a:sym typeface="Times New Roman"/>
              </a:rPr>
              <a:t>mười</a:t>
            </a:r>
            <a:r>
              <a:rPr lang="en-US" sz="2800">
                <a:solidFill>
                  <a:schemeClr val="dk1"/>
                </a:solidFill>
                <a:latin typeface="Times New Roman"/>
                <a:ea typeface="Times New Roman"/>
                <a:cs typeface="Times New Roman"/>
                <a:sym typeface="Times New Roman"/>
              </a:rPr>
              <a:t> mưa: Vừa nói lên sự vất vả, gian truân, vừa thể hiện được đức tính chịu thương, chịu khó, hết lòng vì chồng vì con của bà Tú.</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Âm hưởng: Câu 5 dằn vặt; Câu 6 như một tiếng thở dài cam chịu chấp nhận số phận</a:t>
            </a:r>
            <a:endParaRPr/>
          </a:p>
        </p:txBody>
      </p:sp>
      <p:pic>
        <p:nvPicPr>
          <p:cNvPr id="294" name="Google Shape;294;p17"/>
          <p:cNvPicPr preferRelativeResize="0"/>
          <p:nvPr/>
        </p:nvPicPr>
        <p:blipFill rotWithShape="1">
          <a:blip r:embed="rId3">
            <a:alphaModFix/>
          </a:blip>
          <a:srcRect b="0" l="0" r="0" t="0"/>
          <a:stretch/>
        </p:blipFill>
        <p:spPr>
          <a:xfrm>
            <a:off x="6934200" y="1828800"/>
            <a:ext cx="2133600" cy="3283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18"/>
          <p:cNvSpPr txBox="1"/>
          <p:nvPr>
            <p:ph idx="1" type="body"/>
          </p:nvPr>
        </p:nvSpPr>
        <p:spPr>
          <a:xfrm>
            <a:off x="1" y="381000"/>
            <a:ext cx="9144000" cy="5638800"/>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p>
        </p:txBody>
      </p:sp>
      <p:sp>
        <p:nvSpPr>
          <p:cNvPr id="300" name="Google Shape;300;p18"/>
          <p:cNvSpPr txBox="1"/>
          <p:nvPr>
            <p:ph type="title"/>
          </p:nvPr>
        </p:nvSpPr>
        <p:spPr>
          <a:xfrm>
            <a:off x="152400" y="152400"/>
            <a:ext cx="8915400" cy="495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C00000"/>
              </a:buClr>
              <a:buSzPts val="3600"/>
              <a:buFont typeface="Times New Roman"/>
              <a:buNone/>
            </a:pPr>
            <a:r>
              <a:rPr b="1" i="1" lang="en-US" sz="3600">
                <a:solidFill>
                  <a:srgbClr val="C00000"/>
                </a:solidFill>
                <a:latin typeface="Times New Roman"/>
                <a:ea typeface="Times New Roman"/>
                <a:cs typeface="Times New Roman"/>
                <a:sym typeface="Times New Roman"/>
              </a:rPr>
              <a:t>⬄ 6 câu đầu hiện lên bức chân dung bà Tú: Tuy vất vả, cô đơn nhưng đảm đang tháo vát, giàu đức hi sinh. Bà Tú - chân dung điển hình của phụ nữ Việt Nam: tần tảo, chịu thương chịu khó luôn hết lòng hi sinh, chịu đựng vì chồng vì con.  </a:t>
            </a:r>
            <a:endParaRPr b="1" i="1" sz="360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9"/>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C00000"/>
              </a:buClr>
              <a:buSzPts val="4000"/>
              <a:buFont typeface="Times New Roman"/>
              <a:buNone/>
            </a:pPr>
            <a:r>
              <a:rPr lang="en-US" sz="4000">
                <a:solidFill>
                  <a:srgbClr val="C00000"/>
                </a:solidFill>
                <a:latin typeface="Times New Roman"/>
                <a:ea typeface="Times New Roman"/>
                <a:cs typeface="Times New Roman"/>
                <a:sym typeface="Times New Roman"/>
              </a:rPr>
              <a:t>LUYỆN TẬP -VẬN DỤNG</a:t>
            </a:r>
            <a:endParaRPr sz="4000">
              <a:solidFill>
                <a:srgbClr val="C00000"/>
              </a:solidFill>
              <a:latin typeface="Times New Roman"/>
              <a:ea typeface="Times New Roman"/>
              <a:cs typeface="Times New Roman"/>
              <a:sym typeface="Times New Roman"/>
            </a:endParaRPr>
          </a:p>
        </p:txBody>
      </p:sp>
      <p:sp>
        <p:nvSpPr>
          <p:cNvPr id="306" name="Google Shape;306;p19"/>
          <p:cNvSpPr txBox="1"/>
          <p:nvPr/>
        </p:nvSpPr>
        <p:spPr>
          <a:xfrm>
            <a:off x="381000" y="1371600"/>
            <a:ext cx="605097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Anh/chị nghĩ người nữ trong xã hội hiện đại của chúng ta ngày nay có gì giống với hình ảnh bà Tú trong bài thơ Thương vợ của Trần Tế Xương? Hãy tìm kiếm câu trả lời theo gợi dẫn sau</a:t>
            </a:r>
            <a:endParaRPr b="1" sz="2000">
              <a:solidFill>
                <a:schemeClr val="dk1"/>
              </a:solidFill>
              <a:latin typeface="Times New Roman"/>
              <a:ea typeface="Times New Roman"/>
              <a:cs typeface="Times New Roman"/>
              <a:sym typeface="Times New Roman"/>
            </a:endParaRPr>
          </a:p>
        </p:txBody>
      </p:sp>
      <p:cxnSp>
        <p:nvCxnSpPr>
          <p:cNvPr id="307" name="Google Shape;307;p19"/>
          <p:cNvCxnSpPr/>
          <p:nvPr/>
        </p:nvCxnSpPr>
        <p:spPr>
          <a:xfrm>
            <a:off x="4028209" y="4191000"/>
            <a:ext cx="2403764" cy="0"/>
          </a:xfrm>
          <a:prstGeom prst="straightConnector1">
            <a:avLst/>
          </a:prstGeom>
          <a:noFill/>
          <a:ln cap="flat" cmpd="sng" w="9525">
            <a:solidFill>
              <a:schemeClr val="accent1"/>
            </a:solidFill>
            <a:prstDash val="solid"/>
            <a:round/>
            <a:headEnd len="sm" w="sm" type="none"/>
            <a:tailEnd len="sm" w="sm" type="none"/>
          </a:ln>
        </p:spPr>
      </p:cxnSp>
      <p:sp>
        <p:nvSpPr>
          <p:cNvPr id="308" name="Google Shape;308;p19"/>
          <p:cNvSpPr/>
          <p:nvPr/>
        </p:nvSpPr>
        <p:spPr>
          <a:xfrm>
            <a:off x="3674918" y="2750126"/>
            <a:ext cx="4097482" cy="2694705"/>
          </a:xfrm>
          <a:prstGeom prst="rect">
            <a:avLst/>
          </a:prstGeom>
          <a:solidFill>
            <a:schemeClr val="l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09" name="Google Shape;309;p19"/>
          <p:cNvSpPr/>
          <p:nvPr/>
        </p:nvSpPr>
        <p:spPr>
          <a:xfrm>
            <a:off x="1200151" y="3906978"/>
            <a:ext cx="4057650" cy="2459182"/>
          </a:xfrm>
          <a:prstGeom prst="rect">
            <a:avLst/>
          </a:prstGeom>
          <a:solidFill>
            <a:schemeClr val="l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10" name="Google Shape;310;p19"/>
          <p:cNvSpPr/>
          <p:nvPr/>
        </p:nvSpPr>
        <p:spPr>
          <a:xfrm>
            <a:off x="3674918" y="3906978"/>
            <a:ext cx="1888547" cy="1537853"/>
          </a:xfrm>
          <a:prstGeom prst="rect">
            <a:avLst/>
          </a:prstGeom>
          <a:solidFill>
            <a:srgbClr val="FCF2D8"/>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0000"/>
                </a:solidFill>
                <a:latin typeface="Times New Roman"/>
                <a:ea typeface="Times New Roman"/>
                <a:cs typeface="Times New Roman"/>
                <a:sym typeface="Times New Roman"/>
              </a:rPr>
              <a:t>Người phụ nữ của </a:t>
            </a:r>
            <a:endParaRPr/>
          </a:p>
          <a:p>
            <a:pPr indent="0" lvl="0" marL="0" marR="0" rtl="0" algn="ctr">
              <a:spcBef>
                <a:spcPts val="0"/>
              </a:spcBef>
              <a:spcAft>
                <a:spcPts val="0"/>
              </a:spcAft>
              <a:buNone/>
            </a:pPr>
            <a:r>
              <a:rPr lang="en-US" sz="1800">
                <a:solidFill>
                  <a:srgbClr val="FF0000"/>
                </a:solidFill>
                <a:latin typeface="Times New Roman"/>
                <a:ea typeface="Times New Roman"/>
                <a:cs typeface="Times New Roman"/>
                <a:sym typeface="Times New Roman"/>
              </a:rPr>
              <a:t>muôn đời..................................................................................</a:t>
            </a:r>
            <a:endParaRPr sz="1800">
              <a:solidFill>
                <a:srgbClr val="FF0000"/>
              </a:solidFill>
              <a:latin typeface="Times New Roman"/>
              <a:ea typeface="Times New Roman"/>
              <a:cs typeface="Times New Roman"/>
              <a:sym typeface="Times New Roman"/>
            </a:endParaRPr>
          </a:p>
        </p:txBody>
      </p:sp>
      <p:sp>
        <p:nvSpPr>
          <p:cNvPr id="311" name="Google Shape;311;p19"/>
          <p:cNvSpPr/>
          <p:nvPr/>
        </p:nvSpPr>
        <p:spPr>
          <a:xfrm flipH="1">
            <a:off x="6629400" y="2202871"/>
            <a:ext cx="2209800" cy="1219200"/>
          </a:xfrm>
          <a:prstGeom prst="ellipse">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Bà Tú- Người phụ nữ truyền thống</a:t>
            </a:r>
            <a:endParaRPr sz="1800">
              <a:solidFill>
                <a:schemeClr val="lt1"/>
              </a:solidFill>
              <a:latin typeface="Times New Roman"/>
              <a:ea typeface="Times New Roman"/>
              <a:cs typeface="Times New Roman"/>
              <a:sym typeface="Times New Roman"/>
            </a:endParaRPr>
          </a:p>
        </p:txBody>
      </p:sp>
      <p:sp>
        <p:nvSpPr>
          <p:cNvPr id="312" name="Google Shape;312;p19"/>
          <p:cNvSpPr/>
          <p:nvPr/>
        </p:nvSpPr>
        <p:spPr>
          <a:xfrm>
            <a:off x="76200" y="2812471"/>
            <a:ext cx="2362199" cy="1378529"/>
          </a:xfrm>
          <a:prstGeom prst="ellipse">
            <a:avLst/>
          </a:prstGeom>
          <a:solidFill>
            <a:schemeClr val="accent1"/>
          </a:solidFill>
          <a:ln cap="flat" cmpd="sng" w="15875">
            <a:solidFill>
              <a:srgbClr val="175B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Times New Roman"/>
                <a:ea typeface="Times New Roman"/>
                <a:cs typeface="Times New Roman"/>
                <a:sym typeface="Times New Roman"/>
              </a:rPr>
              <a:t>Người phụ nữ hiện đại</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Frame_1143" id="169" name="Google Shape;169;p2"/>
          <p:cNvPicPr preferRelativeResize="0"/>
          <p:nvPr/>
        </p:nvPicPr>
        <p:blipFill rotWithShape="1">
          <a:blip r:embed="rId3">
            <a:alphaModFix/>
          </a:blip>
          <a:srcRect b="0" l="0" r="0" t="0"/>
          <a:stretch/>
        </p:blipFill>
        <p:spPr>
          <a:xfrm>
            <a:off x="-133350" y="0"/>
            <a:ext cx="9563100" cy="7172325"/>
          </a:xfrm>
          <a:prstGeom prst="rect">
            <a:avLst/>
          </a:prstGeom>
          <a:noFill/>
          <a:ln>
            <a:noFill/>
          </a:ln>
        </p:spPr>
      </p:pic>
      <p:sp>
        <p:nvSpPr>
          <p:cNvPr id="170" name="Google Shape;170;p2"/>
          <p:cNvSpPr/>
          <p:nvPr/>
        </p:nvSpPr>
        <p:spPr>
          <a:xfrm>
            <a:off x="838200" y="1752600"/>
            <a:ext cx="7620000" cy="2743200"/>
          </a:xfrm>
          <a:prstGeom prst="rect">
            <a:avLst/>
          </a:prstGeom>
        </p:spPr>
        <p:txBody>
          <a:bodyPr>
            <a:prstTxWarp prst="textPlain"/>
          </a:bodyPr>
          <a:lstStyle/>
          <a:p>
            <a:pPr lvl="0" algn="ctr"/>
            <a:r>
              <a:rPr b="1" i="0">
                <a:ln cap="flat" cmpd="sng" w="12700">
                  <a:solidFill>
                    <a:srgbClr val="3333CC"/>
                  </a:solidFill>
                  <a:prstDash val="solid"/>
                  <a:round/>
                  <a:headEnd len="sm" w="sm" type="none"/>
                  <a:tailEnd len="sm" w="sm" type="none"/>
                </a:ln>
                <a:solidFill>
                  <a:srgbClr val="B2B2B2">
                    <a:alpha val="49803"/>
                  </a:srgbClr>
                </a:solidFill>
                <a:latin typeface="Times New Roman"/>
              </a:rPr>
              <a:t>THƯƠNG VỢ</a:t>
            </a:r>
          </a:p>
        </p:txBody>
      </p:sp>
      <p:sp>
        <p:nvSpPr>
          <p:cNvPr id="171" name="Google Shape;171;p2"/>
          <p:cNvSpPr/>
          <p:nvPr/>
        </p:nvSpPr>
        <p:spPr>
          <a:xfrm>
            <a:off x="3048000" y="1066800"/>
            <a:ext cx="3124200" cy="685800"/>
          </a:xfrm>
          <a:prstGeom prst="rect">
            <a:avLst/>
          </a:prstGeom>
        </p:spPr>
        <p:txBody>
          <a:bodyPr>
            <a:prstTxWarp prst="textPlain"/>
          </a:bodyPr>
          <a:lstStyle/>
          <a:p>
            <a:pPr lvl="0" algn="ctr"/>
            <a:r>
              <a:rPr b="1" i="0">
                <a:ln cap="flat" cmpd="sng" w="12700">
                  <a:solidFill>
                    <a:srgbClr val="EAEAEA"/>
                  </a:solidFill>
                  <a:prstDash val="solid"/>
                  <a:round/>
                  <a:headEnd len="sm" w="sm" type="none"/>
                  <a:tailEnd len="sm" w="sm" type="none"/>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TIẾT 9+10</a:t>
            </a:r>
          </a:p>
        </p:txBody>
      </p:sp>
      <p:sp>
        <p:nvSpPr>
          <p:cNvPr id="172" name="Google Shape;172;p2"/>
          <p:cNvSpPr/>
          <p:nvPr/>
        </p:nvSpPr>
        <p:spPr>
          <a:xfrm>
            <a:off x="4572000" y="4343400"/>
            <a:ext cx="4343400" cy="676275"/>
          </a:xfrm>
          <a:prstGeom prst="rect">
            <a:avLst/>
          </a:prstGeom>
        </p:spPr>
        <p:txBody>
          <a:bodyPr>
            <a:prstTxWarp prst="textPlain"/>
          </a:bodyPr>
          <a:lstStyle/>
          <a:p>
            <a:pPr lvl="0" algn="ctr"/>
            <a:r>
              <a:rPr b="1" i="0">
                <a:ln cap="flat" cmpd="sng" w="19050">
                  <a:solidFill>
                    <a:srgbClr val="99CCFF"/>
                  </a:solidFill>
                  <a:prstDash val="solid"/>
                  <a:round/>
                  <a:headEnd len="sm" w="sm" type="none"/>
                  <a:tailEnd len="sm" w="sm" type="none"/>
                </a:ln>
                <a:solidFill>
                  <a:srgbClr val="0066CC"/>
                </a:solidFill>
                <a:latin typeface="Times New Roman"/>
              </a:rPr>
              <a:t>TRẦN TẾ XƯƠNG</a:t>
            </a:r>
          </a:p>
        </p:txBody>
      </p:sp>
      <p:sp>
        <p:nvSpPr>
          <p:cNvPr id="173" name="Google Shape;173;p2"/>
          <p:cNvSpPr/>
          <p:nvPr/>
        </p:nvSpPr>
        <p:spPr>
          <a:xfrm>
            <a:off x="828675" y="5558270"/>
            <a:ext cx="7639050" cy="523875"/>
          </a:xfrm>
          <a:prstGeom prst="rect">
            <a:avLst/>
          </a:prstGeom>
        </p:spPr>
      </p:sp>
      <p:sp>
        <p:nvSpPr>
          <p:cNvPr id="174" name="Google Shape;174;p2"/>
          <p:cNvSpPr txBox="1"/>
          <p:nvPr/>
        </p:nvSpPr>
        <p:spPr>
          <a:xfrm flipH="1">
            <a:off x="364840" y="5957500"/>
            <a:ext cx="32165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2060"/>
                </a:solidFill>
                <a:latin typeface="Times New Roman"/>
                <a:ea typeface="Times New Roman"/>
                <a:cs typeface="Times New Roman"/>
                <a:sym typeface="Times New Roman"/>
              </a:rPr>
              <a:t>Gv: Ngô Thị Quỳnh Oanh</a:t>
            </a:r>
            <a:endParaRPr/>
          </a:p>
          <a:p>
            <a:pPr indent="0" lvl="0" marL="0" marR="0" rtl="0" algn="l">
              <a:spcBef>
                <a:spcPts val="0"/>
              </a:spcBef>
              <a:spcAft>
                <a:spcPts val="0"/>
              </a:spcAft>
              <a:buNone/>
            </a:pPr>
            <a:r>
              <a:rPr lang="en-US" sz="2000">
                <a:solidFill>
                  <a:srgbClr val="002060"/>
                </a:solidFill>
                <a:latin typeface="Times New Roman"/>
                <a:ea typeface="Times New Roman"/>
                <a:cs typeface="Times New Roman"/>
                <a:sym typeface="Times New Roman"/>
              </a:rPr>
              <a:t>Lớp: 10 A6</a:t>
            </a:r>
            <a:endParaRPr sz="2000">
              <a:solidFill>
                <a:srgbClr val="00206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grpSp>
        <p:nvGrpSpPr>
          <p:cNvPr id="317" name="Google Shape;317;p20"/>
          <p:cNvGrpSpPr/>
          <p:nvPr/>
        </p:nvGrpSpPr>
        <p:grpSpPr>
          <a:xfrm>
            <a:off x="877192" y="533399"/>
            <a:ext cx="7694414" cy="5765800"/>
            <a:chOff x="343792" y="-1"/>
            <a:chExt cx="7694414" cy="5765800"/>
          </a:xfrm>
        </p:grpSpPr>
        <p:sp>
          <p:nvSpPr>
            <p:cNvPr id="318" name="Google Shape;318;p20"/>
            <p:cNvSpPr/>
            <p:nvPr/>
          </p:nvSpPr>
          <p:spPr>
            <a:xfrm rot="5400000">
              <a:off x="4509268" y="138926"/>
              <a:ext cx="2137337" cy="1859483"/>
            </a:xfrm>
            <a:prstGeom prst="hexagon">
              <a:avLst>
                <a:gd fmla="val 25000" name="adj"/>
                <a:gd fmla="val 115470" name="vf"/>
              </a:avLst>
            </a:prstGeom>
            <a:solidFill>
              <a:schemeClr val="accent5"/>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txBox="1"/>
            <p:nvPr/>
          </p:nvSpPr>
          <p:spPr>
            <a:xfrm>
              <a:off x="4937964" y="333067"/>
              <a:ext cx="1279945" cy="147120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i="1" lang="en-US" sz="2800">
                  <a:solidFill>
                    <a:schemeClr val="lt1"/>
                  </a:solidFill>
                  <a:latin typeface="Times New Roman"/>
                  <a:ea typeface="Times New Roman"/>
                  <a:cs typeface="Times New Roman"/>
                  <a:sym typeface="Times New Roman"/>
                </a:rPr>
                <a:t>Người mẹ</a:t>
              </a:r>
              <a:endParaRPr i="1" sz="2800">
                <a:solidFill>
                  <a:schemeClr val="lt1"/>
                </a:solidFill>
                <a:latin typeface="Times New Roman"/>
                <a:ea typeface="Times New Roman"/>
                <a:cs typeface="Times New Roman"/>
                <a:sym typeface="Times New Roman"/>
              </a:endParaRPr>
            </a:p>
          </p:txBody>
        </p:sp>
        <p:sp>
          <p:nvSpPr>
            <p:cNvPr id="320" name="Google Shape;320;p20"/>
            <p:cNvSpPr/>
            <p:nvPr/>
          </p:nvSpPr>
          <p:spPr>
            <a:xfrm>
              <a:off x="5272106" y="0"/>
              <a:ext cx="2385268" cy="12824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txBox="1"/>
            <p:nvPr/>
          </p:nvSpPr>
          <p:spPr>
            <a:xfrm>
              <a:off x="5272106" y="0"/>
              <a:ext cx="2385268" cy="1282402"/>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t/>
              </a:r>
              <a:endParaRPr sz="2400">
                <a:solidFill>
                  <a:schemeClr val="dk1"/>
                </a:solidFill>
                <a:latin typeface="Candara"/>
                <a:ea typeface="Candara"/>
                <a:cs typeface="Candara"/>
                <a:sym typeface="Candara"/>
              </a:endParaRPr>
            </a:p>
          </p:txBody>
        </p:sp>
        <p:sp>
          <p:nvSpPr>
            <p:cNvPr id="322" name="Google Shape;322;p20"/>
            <p:cNvSpPr/>
            <p:nvPr/>
          </p:nvSpPr>
          <p:spPr>
            <a:xfrm rot="5400000">
              <a:off x="394473" y="367531"/>
              <a:ext cx="2137337" cy="1859483"/>
            </a:xfrm>
            <a:prstGeom prst="hexagon">
              <a:avLst>
                <a:gd fmla="val 25000" name="adj"/>
                <a:gd fmla="val 115470" name="vf"/>
              </a:avLst>
            </a:prstGeom>
            <a:solidFill>
              <a:schemeClr val="accent3"/>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0"/>
            <p:cNvSpPr txBox="1"/>
            <p:nvPr/>
          </p:nvSpPr>
          <p:spPr>
            <a:xfrm>
              <a:off x="823169" y="561672"/>
              <a:ext cx="1279945" cy="147120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1" lang="en-US" sz="2200">
                  <a:solidFill>
                    <a:schemeClr val="lt1"/>
                  </a:solidFill>
                  <a:latin typeface="Times New Roman"/>
                  <a:ea typeface="Times New Roman"/>
                  <a:cs typeface="Times New Roman"/>
                  <a:sym typeface="Times New Roman"/>
                </a:rPr>
                <a:t>Người lao động , sản xuất, chiến đấu..</a:t>
              </a:r>
              <a:endParaRPr i="1" sz="2200">
                <a:solidFill>
                  <a:schemeClr val="lt1"/>
                </a:solidFill>
                <a:latin typeface="Times New Roman"/>
                <a:ea typeface="Times New Roman"/>
                <a:cs typeface="Times New Roman"/>
                <a:sym typeface="Times New Roman"/>
              </a:endParaRPr>
            </a:p>
          </p:txBody>
        </p:sp>
        <p:sp>
          <p:nvSpPr>
            <p:cNvPr id="324" name="Google Shape;324;p20"/>
            <p:cNvSpPr/>
            <p:nvPr/>
          </p:nvSpPr>
          <p:spPr>
            <a:xfrm rot="5400000">
              <a:off x="2646644" y="2156953"/>
              <a:ext cx="2137337" cy="1859483"/>
            </a:xfrm>
            <a:prstGeom prst="hexagon">
              <a:avLst>
                <a:gd fmla="val 25000" name="adj"/>
                <a:gd fmla="val 115470" name="vf"/>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txBox="1"/>
            <p:nvPr/>
          </p:nvSpPr>
          <p:spPr>
            <a:xfrm>
              <a:off x="3075340" y="2351094"/>
              <a:ext cx="1279945" cy="1471201"/>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1" i="0" lang="en-US" sz="2400">
                  <a:solidFill>
                    <a:srgbClr val="FFFF00"/>
                  </a:solidFill>
                  <a:latin typeface="Times New Roman"/>
                  <a:ea typeface="Times New Roman"/>
                  <a:cs typeface="Times New Roman"/>
                  <a:sym typeface="Times New Roman"/>
                </a:rPr>
                <a:t>Vai trò của người phụ nữ </a:t>
              </a:r>
              <a:endParaRPr b="1" i="0" sz="2400">
                <a:solidFill>
                  <a:srgbClr val="FFFF00"/>
                </a:solidFill>
                <a:latin typeface="Times New Roman"/>
                <a:ea typeface="Times New Roman"/>
                <a:cs typeface="Times New Roman"/>
                <a:sym typeface="Times New Roman"/>
              </a:endParaRPr>
            </a:p>
          </p:txBody>
        </p:sp>
        <p:sp>
          <p:nvSpPr>
            <p:cNvPr id="326" name="Google Shape;326;p20"/>
            <p:cNvSpPr/>
            <p:nvPr/>
          </p:nvSpPr>
          <p:spPr>
            <a:xfrm>
              <a:off x="343792" y="2241698"/>
              <a:ext cx="2308324" cy="12824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txBox="1"/>
            <p:nvPr/>
          </p:nvSpPr>
          <p:spPr>
            <a:xfrm>
              <a:off x="343792" y="2241698"/>
              <a:ext cx="2308324" cy="128240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None/>
              </a:pPr>
              <a:r>
                <a:t/>
              </a:r>
              <a:endParaRPr sz="2400">
                <a:solidFill>
                  <a:schemeClr val="dk1"/>
                </a:solidFill>
                <a:latin typeface="Candara"/>
                <a:ea typeface="Candara"/>
                <a:cs typeface="Candara"/>
                <a:sym typeface="Candara"/>
              </a:endParaRPr>
            </a:p>
          </p:txBody>
        </p:sp>
        <p:sp>
          <p:nvSpPr>
            <p:cNvPr id="328" name="Google Shape;328;p20"/>
            <p:cNvSpPr/>
            <p:nvPr/>
          </p:nvSpPr>
          <p:spPr>
            <a:xfrm rot="5400000">
              <a:off x="5957082" y="2120127"/>
              <a:ext cx="2137337" cy="1859483"/>
            </a:xfrm>
            <a:prstGeom prst="hexagon">
              <a:avLst>
                <a:gd fmla="val 25000" name="adj"/>
                <a:gd fmla="val 115470" name="vf"/>
              </a:avLst>
            </a:prstGeom>
            <a:solidFill>
              <a:srgbClr val="7030A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txBox="1"/>
            <p:nvPr/>
          </p:nvSpPr>
          <p:spPr>
            <a:xfrm>
              <a:off x="6385778" y="2314268"/>
              <a:ext cx="1279945" cy="147120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1" lang="en-US" sz="3200">
                  <a:solidFill>
                    <a:schemeClr val="lt1"/>
                  </a:solidFill>
                  <a:latin typeface="Times New Roman"/>
                  <a:ea typeface="Times New Roman"/>
                  <a:cs typeface="Times New Roman"/>
                  <a:sym typeface="Times New Roman"/>
                </a:rPr>
                <a:t>Người vợ</a:t>
              </a:r>
              <a:endParaRPr i="1" sz="3200">
                <a:solidFill>
                  <a:schemeClr val="lt1"/>
                </a:solidFill>
                <a:latin typeface="Times New Roman"/>
                <a:ea typeface="Times New Roman"/>
                <a:cs typeface="Times New Roman"/>
                <a:sym typeface="Times New Roman"/>
              </a:endParaRPr>
            </a:p>
          </p:txBody>
        </p:sp>
        <p:sp>
          <p:nvSpPr>
            <p:cNvPr id="330" name="Google Shape;330;p20"/>
            <p:cNvSpPr/>
            <p:nvPr/>
          </p:nvSpPr>
          <p:spPr>
            <a:xfrm rot="5400000">
              <a:off x="4471167" y="3767389"/>
              <a:ext cx="2137337" cy="1859483"/>
            </a:xfrm>
            <a:prstGeom prst="hexagon">
              <a:avLst>
                <a:gd fmla="val 25000" name="adj"/>
                <a:gd fmla="val 115470" name="vf"/>
              </a:avLst>
            </a:prstGeom>
            <a:solidFill>
              <a:srgbClr val="0070C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txBox="1"/>
            <p:nvPr/>
          </p:nvSpPr>
          <p:spPr>
            <a:xfrm>
              <a:off x="4899863" y="3961530"/>
              <a:ext cx="1279945" cy="147120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i="1" lang="en-US" sz="2000">
                  <a:solidFill>
                    <a:schemeClr val="lt1"/>
                  </a:solidFill>
                  <a:latin typeface="Times New Roman"/>
                  <a:ea typeface="Times New Roman"/>
                  <a:cs typeface="Times New Roman"/>
                  <a:sym typeface="Times New Roman"/>
                </a:rPr>
                <a:t>Người tham gia hoạt động xã hội- </a:t>
              </a:r>
              <a:endParaRPr i="1" sz="2000">
                <a:solidFill>
                  <a:schemeClr val="lt1"/>
                </a:solidFill>
                <a:latin typeface="Times New Roman"/>
                <a:ea typeface="Times New Roman"/>
                <a:cs typeface="Times New Roman"/>
                <a:sym typeface="Times New Roman"/>
              </a:endParaRPr>
            </a:p>
            <a:p>
              <a:pPr indent="0" lvl="0" marL="0" marR="0" rtl="0" algn="ctr">
                <a:lnSpc>
                  <a:spcPct val="90000"/>
                </a:lnSpc>
                <a:spcBef>
                  <a:spcPts val="700"/>
                </a:spcBef>
                <a:spcAft>
                  <a:spcPts val="0"/>
                </a:spcAft>
                <a:buNone/>
              </a:pPr>
              <a:r>
                <a:rPr i="1" lang="en-US" sz="2000">
                  <a:solidFill>
                    <a:schemeClr val="lt1"/>
                  </a:solidFill>
                  <a:latin typeface="Times New Roman"/>
                  <a:ea typeface="Times New Roman"/>
                  <a:cs typeface="Times New Roman"/>
                  <a:sym typeface="Times New Roman"/>
                </a:rPr>
                <a:t>nhà lãnh đạo </a:t>
              </a:r>
              <a:endParaRPr i="1" sz="2000">
                <a:solidFill>
                  <a:schemeClr val="lt1"/>
                </a:solidFill>
                <a:latin typeface="Times New Roman"/>
                <a:ea typeface="Times New Roman"/>
                <a:cs typeface="Times New Roman"/>
                <a:sym typeface="Times New Roman"/>
              </a:endParaRPr>
            </a:p>
          </p:txBody>
        </p:sp>
        <p:sp>
          <p:nvSpPr>
            <p:cNvPr id="332" name="Google Shape;332;p20"/>
            <p:cNvSpPr/>
            <p:nvPr/>
          </p:nvSpPr>
          <p:spPr>
            <a:xfrm>
              <a:off x="5652938" y="4055870"/>
              <a:ext cx="2385268" cy="12824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txBox="1"/>
            <p:nvPr/>
          </p:nvSpPr>
          <p:spPr>
            <a:xfrm>
              <a:off x="5652938" y="4055870"/>
              <a:ext cx="2385268" cy="12824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i="1" sz="2400">
                <a:solidFill>
                  <a:schemeClr val="dk1"/>
                </a:solidFill>
                <a:latin typeface="Candara"/>
                <a:ea typeface="Candara"/>
                <a:cs typeface="Candara"/>
                <a:sym typeface="Candara"/>
              </a:endParaRPr>
            </a:p>
          </p:txBody>
        </p:sp>
        <p:sp>
          <p:nvSpPr>
            <p:cNvPr id="334" name="Google Shape;334;p20"/>
            <p:cNvSpPr/>
            <p:nvPr/>
          </p:nvSpPr>
          <p:spPr>
            <a:xfrm rot="5400000">
              <a:off x="654726" y="3767389"/>
              <a:ext cx="2137337" cy="1859483"/>
            </a:xfrm>
            <a:prstGeom prst="hexagon">
              <a:avLst>
                <a:gd fmla="val 25000" name="adj"/>
                <a:gd fmla="val 115470" name="vf"/>
              </a:avLst>
            </a:prstGeom>
            <a:solidFill>
              <a:srgbClr val="FF000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
            <p:cNvSpPr txBox="1"/>
            <p:nvPr/>
          </p:nvSpPr>
          <p:spPr>
            <a:xfrm>
              <a:off x="1083422" y="3961530"/>
              <a:ext cx="1279945" cy="147120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i="1" lang="en-US" sz="2300">
                  <a:solidFill>
                    <a:schemeClr val="lt1"/>
                  </a:solidFill>
                  <a:latin typeface="Times New Roman"/>
                  <a:ea typeface="Times New Roman"/>
                  <a:cs typeface="Times New Roman"/>
                  <a:sym typeface="Times New Roman"/>
                </a:rPr>
                <a:t>Người bạn, người thầy của các con</a:t>
              </a:r>
              <a:endParaRPr i="1" sz="2300">
                <a:solidFill>
                  <a:schemeClr val="lt1"/>
                </a:solidFill>
                <a:latin typeface="Times New Roman"/>
                <a:ea typeface="Times New Roman"/>
                <a:cs typeface="Times New Roman"/>
                <a:sym typeface="Times New Roman"/>
              </a:endParaRPr>
            </a:p>
          </p:txBody>
        </p:sp>
      </p:grpSp>
      <p:cxnSp>
        <p:nvCxnSpPr>
          <p:cNvPr id="336" name="Google Shape;336;p20"/>
          <p:cNvCxnSpPr/>
          <p:nvPr/>
        </p:nvCxnSpPr>
        <p:spPr>
          <a:xfrm>
            <a:off x="2819400" y="2209800"/>
            <a:ext cx="990600" cy="609600"/>
          </a:xfrm>
          <a:prstGeom prst="straightConnector1">
            <a:avLst/>
          </a:prstGeom>
          <a:noFill/>
          <a:ln cap="flat" cmpd="sng" w="9525">
            <a:solidFill>
              <a:schemeClr val="accent1"/>
            </a:solidFill>
            <a:prstDash val="solid"/>
            <a:round/>
            <a:headEnd len="sm" w="sm" type="none"/>
            <a:tailEnd len="sm" w="sm" type="none"/>
          </a:ln>
        </p:spPr>
      </p:cxnSp>
      <p:cxnSp>
        <p:nvCxnSpPr>
          <p:cNvPr id="337" name="Google Shape;337;p20"/>
          <p:cNvCxnSpPr/>
          <p:nvPr/>
        </p:nvCxnSpPr>
        <p:spPr>
          <a:xfrm flipH="1">
            <a:off x="4800600" y="2362200"/>
            <a:ext cx="685800" cy="457200"/>
          </a:xfrm>
          <a:prstGeom prst="straightConnector1">
            <a:avLst/>
          </a:prstGeom>
          <a:noFill/>
          <a:ln cap="flat" cmpd="sng" w="9525">
            <a:solidFill>
              <a:schemeClr val="accent1"/>
            </a:solidFill>
            <a:prstDash val="solid"/>
            <a:round/>
            <a:headEnd len="sm" w="sm" type="none"/>
            <a:tailEnd len="sm" w="sm" type="none"/>
          </a:ln>
        </p:spPr>
      </p:cxnSp>
      <p:cxnSp>
        <p:nvCxnSpPr>
          <p:cNvPr id="338" name="Google Shape;338;p20"/>
          <p:cNvCxnSpPr/>
          <p:nvPr/>
        </p:nvCxnSpPr>
        <p:spPr>
          <a:xfrm flipH="1" rot="10800000">
            <a:off x="5143500" y="3505200"/>
            <a:ext cx="1485900" cy="76200"/>
          </a:xfrm>
          <a:prstGeom prst="straightConnector1">
            <a:avLst/>
          </a:prstGeom>
          <a:noFill/>
          <a:ln cap="flat" cmpd="sng" w="9525">
            <a:solidFill>
              <a:schemeClr val="accent1"/>
            </a:solidFill>
            <a:prstDash val="solid"/>
            <a:round/>
            <a:headEnd len="sm" w="sm" type="none"/>
            <a:tailEnd len="sm" w="sm" type="none"/>
          </a:ln>
        </p:spPr>
      </p:cxnSp>
      <p:cxnSp>
        <p:nvCxnSpPr>
          <p:cNvPr id="339" name="Google Shape;339;p20"/>
          <p:cNvCxnSpPr/>
          <p:nvPr/>
        </p:nvCxnSpPr>
        <p:spPr>
          <a:xfrm>
            <a:off x="4572000" y="4610100"/>
            <a:ext cx="571500" cy="800100"/>
          </a:xfrm>
          <a:prstGeom prst="straightConnector1">
            <a:avLst/>
          </a:prstGeom>
          <a:noFill/>
          <a:ln cap="flat" cmpd="sng" w="9525">
            <a:solidFill>
              <a:schemeClr val="accent1"/>
            </a:solidFill>
            <a:prstDash val="solid"/>
            <a:round/>
            <a:headEnd len="sm" w="sm" type="none"/>
            <a:tailEnd len="sm" w="sm" type="none"/>
          </a:ln>
        </p:spPr>
      </p:cxnSp>
      <p:cxnSp>
        <p:nvCxnSpPr>
          <p:cNvPr id="340" name="Google Shape;340;p20"/>
          <p:cNvCxnSpPr/>
          <p:nvPr/>
        </p:nvCxnSpPr>
        <p:spPr>
          <a:xfrm flipH="1">
            <a:off x="3200400" y="4495800"/>
            <a:ext cx="762000" cy="228600"/>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21"/>
          <p:cNvSpPr txBox="1"/>
          <p:nvPr>
            <p:ph type="title"/>
          </p:nvPr>
        </p:nvSpPr>
        <p:spPr>
          <a:xfrm>
            <a:off x="381000" y="381000"/>
            <a:ext cx="8305800" cy="259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FFFF"/>
              </a:buClr>
              <a:buSzPts val="3200"/>
              <a:buFont typeface="Candara"/>
              <a:buNone/>
            </a:pPr>
            <a:br>
              <a:rPr lang="en-US" sz="3200"/>
            </a:br>
            <a:br>
              <a:rPr lang="en-US" sz="3200"/>
            </a:br>
            <a:br>
              <a:rPr lang="en-US" sz="3200"/>
            </a:br>
            <a:br>
              <a:rPr lang="en-US" sz="3200"/>
            </a:br>
            <a:r>
              <a:rPr i="1" lang="en-US" sz="2400">
                <a:solidFill>
                  <a:srgbClr val="031F43"/>
                </a:solidFill>
                <a:latin typeface="Times New Roman"/>
                <a:ea typeface="Times New Roman"/>
                <a:cs typeface="Times New Roman"/>
                <a:sym typeface="Times New Roman"/>
              </a:rPr>
              <a:t>Buổi sớm mai ướm bước chân mình lên vết chân trên cát</a:t>
            </a:r>
            <a:br>
              <a:rPr i="1" lang="en-US" sz="2400">
                <a:solidFill>
                  <a:srgbClr val="031F43"/>
                </a:solidFill>
                <a:latin typeface="Times New Roman"/>
                <a:ea typeface="Times New Roman"/>
                <a:cs typeface="Times New Roman"/>
                <a:sym typeface="Times New Roman"/>
              </a:rPr>
            </a:br>
            <a:r>
              <a:rPr i="1" lang="en-US" sz="2400">
                <a:solidFill>
                  <a:srgbClr val="031F43"/>
                </a:solidFill>
                <a:latin typeface="Times New Roman"/>
                <a:ea typeface="Times New Roman"/>
                <a:cs typeface="Times New Roman"/>
                <a:sym typeface="Times New Roman"/>
              </a:rPr>
              <a:t>Bà mẹ đã cho ra đời những Phù Đổng Thiên Vương</a:t>
            </a:r>
            <a:br>
              <a:rPr i="1" lang="en-US" sz="2400">
                <a:solidFill>
                  <a:srgbClr val="031F43"/>
                </a:solidFill>
                <a:latin typeface="Times New Roman"/>
                <a:ea typeface="Times New Roman"/>
                <a:cs typeface="Times New Roman"/>
                <a:sym typeface="Times New Roman"/>
              </a:rPr>
            </a:br>
            <a:r>
              <a:rPr i="1" lang="en-US" sz="2400">
                <a:solidFill>
                  <a:srgbClr val="031F43"/>
                </a:solidFill>
                <a:latin typeface="Times New Roman"/>
                <a:ea typeface="Times New Roman"/>
                <a:cs typeface="Times New Roman"/>
                <a:sym typeface="Times New Roman"/>
              </a:rPr>
              <a:t>Dẫu là nguyên thủ quốc gia hay là những anh hùng</a:t>
            </a:r>
            <a:br>
              <a:rPr i="1" lang="en-US" sz="2400">
                <a:solidFill>
                  <a:srgbClr val="031F43"/>
                </a:solidFill>
                <a:latin typeface="Times New Roman"/>
                <a:ea typeface="Times New Roman"/>
                <a:cs typeface="Times New Roman"/>
                <a:sym typeface="Times New Roman"/>
              </a:rPr>
            </a:br>
            <a:r>
              <a:rPr i="1" lang="en-US" sz="2400">
                <a:solidFill>
                  <a:srgbClr val="031F43"/>
                </a:solidFill>
                <a:latin typeface="Times New Roman"/>
                <a:ea typeface="Times New Roman"/>
                <a:cs typeface="Times New Roman"/>
                <a:sym typeface="Times New Roman"/>
              </a:rPr>
              <a:t>Là bác học... hay là ai đi nữa</a:t>
            </a:r>
            <a:br>
              <a:rPr i="1" lang="en-US" sz="2400">
                <a:solidFill>
                  <a:srgbClr val="031F43"/>
                </a:solidFill>
                <a:latin typeface="Times New Roman"/>
                <a:ea typeface="Times New Roman"/>
                <a:cs typeface="Times New Roman"/>
                <a:sym typeface="Times New Roman"/>
              </a:rPr>
            </a:br>
            <a:r>
              <a:rPr i="1" lang="en-US" sz="2400">
                <a:solidFill>
                  <a:srgbClr val="031F43"/>
                </a:solidFill>
                <a:latin typeface="Times New Roman"/>
                <a:ea typeface="Times New Roman"/>
                <a:cs typeface="Times New Roman"/>
                <a:sym typeface="Times New Roman"/>
              </a:rPr>
              <a:t>Vẫn là con của một người phụ nữ</a:t>
            </a:r>
            <a:br>
              <a:rPr i="1" lang="en-US" sz="2400">
                <a:solidFill>
                  <a:srgbClr val="031F43"/>
                </a:solidFill>
                <a:latin typeface="Times New Roman"/>
                <a:ea typeface="Times New Roman"/>
                <a:cs typeface="Times New Roman"/>
                <a:sym typeface="Times New Roman"/>
              </a:rPr>
            </a:br>
            <a:r>
              <a:rPr i="1" lang="en-US" sz="2400">
                <a:solidFill>
                  <a:srgbClr val="031F43"/>
                </a:solidFill>
                <a:latin typeface="Times New Roman"/>
                <a:ea typeface="Times New Roman"/>
                <a:cs typeface="Times New Roman"/>
                <a:sym typeface="Times New Roman"/>
              </a:rPr>
              <a:t>Một người đàn bà bình thường, không ai biết tuổi tên</a:t>
            </a:r>
            <a:br>
              <a:rPr i="1" lang="en-US" sz="2400">
                <a:solidFill>
                  <a:srgbClr val="031F43"/>
                </a:solidFill>
                <a:latin typeface="Times New Roman"/>
                <a:ea typeface="Times New Roman"/>
                <a:cs typeface="Times New Roman"/>
                <a:sym typeface="Times New Roman"/>
              </a:rPr>
            </a:br>
            <a:r>
              <a:rPr i="1" lang="en-US" sz="2400">
                <a:solidFill>
                  <a:srgbClr val="00B050"/>
                </a:solidFill>
                <a:latin typeface="Times New Roman"/>
                <a:ea typeface="Times New Roman"/>
                <a:cs typeface="Times New Roman"/>
                <a:sym typeface="Times New Roman"/>
              </a:rPr>
              <a:t>                                               </a:t>
            </a:r>
            <a:r>
              <a:rPr i="1" lang="en-US" sz="2400">
                <a:solidFill>
                  <a:srgbClr val="FF0000"/>
                </a:solidFill>
                <a:latin typeface="Times New Roman"/>
                <a:ea typeface="Times New Roman"/>
                <a:cs typeface="Times New Roman"/>
                <a:sym typeface="Times New Roman"/>
              </a:rPr>
              <a:t>  (Thơ vui về phái yếu- Xuân Quỳnh)</a:t>
            </a:r>
            <a:br>
              <a:rPr i="1" lang="en-US" sz="2400">
                <a:solidFill>
                  <a:srgbClr val="00B050"/>
                </a:solidFill>
                <a:latin typeface="Times New Roman"/>
                <a:ea typeface="Times New Roman"/>
                <a:cs typeface="Times New Roman"/>
                <a:sym typeface="Times New Roman"/>
              </a:rPr>
            </a:br>
            <a:br>
              <a:rPr lang="en-US" sz="2400"/>
            </a:br>
            <a:br>
              <a:rPr lang="en-US" sz="2400"/>
            </a:br>
            <a:r>
              <a:rPr lang="en-US" sz="2400"/>
              <a:t>C</a:t>
            </a:r>
            <a:br>
              <a:rPr lang="en-US" sz="3200"/>
            </a:br>
            <a:br>
              <a:rPr lang="en-US" sz="3200"/>
            </a:br>
            <a:endParaRPr i="1" sz="3200">
              <a:solidFill>
                <a:srgbClr val="00B05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p>
        </p:txBody>
      </p:sp>
      <p:sp>
        <p:nvSpPr>
          <p:cNvPr id="180" name="Google Shape;180;p3"/>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FFFF"/>
              </a:buClr>
              <a:buSzPts val="4400"/>
              <a:buFont typeface="Candara"/>
              <a:buNone/>
            </a:pPr>
            <a:r>
              <a:t/>
            </a:r>
            <a:endParaRPr/>
          </a:p>
        </p:txBody>
      </p:sp>
      <p:pic>
        <p:nvPicPr>
          <p:cNvPr descr="small_323" id="181" name="Google Shape;181;p3"/>
          <p:cNvPicPr preferRelativeResize="0"/>
          <p:nvPr/>
        </p:nvPicPr>
        <p:blipFill rotWithShape="1">
          <a:blip r:embed="rId3">
            <a:alphaModFix/>
          </a:blip>
          <a:srcRect b="0" l="0" r="0" t="0"/>
          <a:stretch/>
        </p:blipFill>
        <p:spPr>
          <a:xfrm>
            <a:off x="-200891" y="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ph idx="1" type="body"/>
          </p:nvPr>
        </p:nvSpPr>
        <p:spPr>
          <a:xfrm>
            <a:off x="228601" y="1676400"/>
            <a:ext cx="8763000" cy="5105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rPr b="1" lang="en-US">
                <a:latin typeface="Times New Roman"/>
                <a:ea typeface="Times New Roman"/>
                <a:cs typeface="Times New Roman"/>
                <a:sym typeface="Times New Roman"/>
              </a:rPr>
              <a:t>1. Năm sinh/năm mất của tác giả Tú Xương</a:t>
            </a:r>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	A. 1870/1907              C. 1872/1906</a:t>
            </a:r>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            B. 1871/1921              D. Không rõ năm sinh</a:t>
            </a:r>
            <a:endParaRPr/>
          </a:p>
          <a:p>
            <a:pPr indent="0" lvl="0" marL="0" rtl="0" algn="l">
              <a:spcBef>
                <a:spcPts val="480"/>
              </a:spcBef>
              <a:spcAft>
                <a:spcPts val="0"/>
              </a:spcAft>
              <a:buSzPts val="2400"/>
              <a:buNone/>
            </a:pPr>
            <a:r>
              <a:rPr b="1" lang="en-US">
                <a:latin typeface="Times New Roman"/>
                <a:ea typeface="Times New Roman"/>
                <a:cs typeface="Times New Roman"/>
                <a:sym typeface="Times New Roman"/>
              </a:rPr>
              <a:t>2. Tú Xương có tên hiệu là gì?</a:t>
            </a:r>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	A. Hoàng Ngọc                       C.Trung Hòa</a:t>
            </a:r>
            <a:endParaRPr/>
          </a:p>
          <a:p>
            <a:pPr indent="0" lvl="0" marL="0" rtl="0" algn="l">
              <a:spcBef>
                <a:spcPts val="480"/>
              </a:spcBef>
              <a:spcAft>
                <a:spcPts val="0"/>
              </a:spcAft>
              <a:buSzPts val="2400"/>
              <a:buNone/>
            </a:pPr>
            <a:r>
              <a:rPr lang="en-US">
                <a:latin typeface="Times New Roman"/>
                <a:ea typeface="Times New Roman"/>
                <a:cs typeface="Times New Roman"/>
                <a:sym typeface="Times New Roman"/>
              </a:rPr>
              <a:t>	B. Văn Hiếu                            D. Cả A.B.C đều sai</a:t>
            </a:r>
            <a:endParaRPr/>
          </a:p>
          <a:p>
            <a:pPr indent="0" lvl="0" marL="0" rtl="0" algn="l">
              <a:spcBef>
                <a:spcPts val="480"/>
              </a:spcBef>
              <a:spcAft>
                <a:spcPts val="0"/>
              </a:spcAft>
              <a:buSzPts val="2400"/>
              <a:buNone/>
            </a:pPr>
            <a:r>
              <a:rPr b="1" lang="en-US">
                <a:latin typeface="Times New Roman"/>
                <a:ea typeface="Times New Roman"/>
                <a:cs typeface="Times New Roman"/>
                <a:sym typeface="Times New Roman"/>
              </a:rPr>
              <a:t>3. Địa danh nào sau đây là quê hương của Trần Tế Xương?</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	A. Làng Phú Thị, huyện Gia Lâm, Hà Nội</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	B. Làng Yên Đổ, huyện Bình Lục, Hà Nam</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	C. Làng Vị Xuyên, huyện Mĩ Lộc, Nam Định.</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	D. Làng Uy Viễn, huyện Nghi Xuân, Hà Tĩnh.</a:t>
            </a:r>
            <a:endParaRPr>
              <a:latin typeface="Times New Roman"/>
              <a:ea typeface="Times New Roman"/>
              <a:cs typeface="Times New Roman"/>
              <a:sym typeface="Times New Roman"/>
            </a:endParaRPr>
          </a:p>
          <a:p>
            <a:pPr indent="-121920" lvl="0" marL="274320" rtl="0" algn="l">
              <a:spcBef>
                <a:spcPts val="480"/>
              </a:spcBef>
              <a:spcAft>
                <a:spcPts val="0"/>
              </a:spcAft>
              <a:buSzPts val="2400"/>
              <a:buNone/>
            </a:pPr>
            <a:r>
              <a:t/>
            </a:r>
            <a:endParaRPr/>
          </a:p>
        </p:txBody>
      </p:sp>
      <p:sp>
        <p:nvSpPr>
          <p:cNvPr id="187" name="Google Shape;187;p4"/>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2060"/>
              </a:buClr>
              <a:buSzPts val="3959"/>
              <a:buFont typeface="Times New Roman"/>
              <a:buNone/>
            </a:pPr>
            <a:r>
              <a:rPr lang="en-US" sz="3959" u="sng">
                <a:solidFill>
                  <a:srgbClr val="002060"/>
                </a:solidFill>
                <a:latin typeface="Times New Roman"/>
                <a:ea typeface="Times New Roman"/>
                <a:cs typeface="Times New Roman"/>
                <a:sym typeface="Times New Roman"/>
              </a:rPr>
              <a:t>I. Tìm hiểu chung</a:t>
            </a:r>
            <a:br>
              <a:rPr lang="en-US" sz="3959">
                <a:latin typeface="Times New Roman"/>
                <a:ea typeface="Times New Roman"/>
                <a:cs typeface="Times New Roman"/>
                <a:sym typeface="Times New Roman"/>
              </a:rPr>
            </a:br>
            <a:r>
              <a:rPr i="1" lang="en-US" sz="3600">
                <a:solidFill>
                  <a:srgbClr val="C00000"/>
                </a:solidFill>
                <a:latin typeface="Times New Roman"/>
                <a:ea typeface="Times New Roman"/>
                <a:cs typeface="Times New Roman"/>
                <a:sym typeface="Times New Roman"/>
              </a:rPr>
              <a:t>1. Tác giả Tú Xương</a:t>
            </a:r>
            <a:endParaRPr i="1" sz="3600">
              <a:solidFill>
                <a:srgbClr val="C00000"/>
              </a:solidFill>
            </a:endParaRPr>
          </a:p>
        </p:txBody>
      </p:sp>
      <p:sp>
        <p:nvSpPr>
          <p:cNvPr id="188" name="Google Shape;188;p4"/>
          <p:cNvSpPr/>
          <p:nvPr/>
        </p:nvSpPr>
        <p:spPr>
          <a:xfrm>
            <a:off x="990600" y="2057400"/>
            <a:ext cx="609600" cy="6096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89" name="Google Shape;189;p4"/>
          <p:cNvSpPr/>
          <p:nvPr/>
        </p:nvSpPr>
        <p:spPr>
          <a:xfrm>
            <a:off x="4648200" y="3810000"/>
            <a:ext cx="609600" cy="609600"/>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90" name="Google Shape;190;p4"/>
          <p:cNvSpPr/>
          <p:nvPr/>
        </p:nvSpPr>
        <p:spPr>
          <a:xfrm rot="-6639191">
            <a:off x="1121119" y="5415816"/>
            <a:ext cx="434904" cy="45850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5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5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5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animEffect filter="fade" transition="in">
                                      <p:cBhvr>
                                        <p:cTn dur="500"/>
                                        <p:tgtEl>
                                          <p:spTgt spid="18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animEffect filter="fade" transition="in">
                                      <p:cBhvr>
                                        <p:cTn dur="500"/>
                                        <p:tgtEl>
                                          <p:spTgt spid="18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6" st="6"/>
                                            </p:txEl>
                                          </p:spTgt>
                                        </p:tgtEl>
                                        <p:attrNameLst>
                                          <p:attrName>style.visibility</p:attrName>
                                        </p:attrNameLst>
                                      </p:cBhvr>
                                      <p:to>
                                        <p:strVal val="visible"/>
                                      </p:to>
                                    </p:set>
                                    <p:animEffect filter="fade" transition="in">
                                      <p:cBhvr>
                                        <p:cTn dur="500"/>
                                        <p:tgtEl>
                                          <p:spTgt spid="18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7" st="7"/>
                                            </p:txEl>
                                          </p:spTgt>
                                        </p:tgtEl>
                                        <p:attrNameLst>
                                          <p:attrName>style.visibility</p:attrName>
                                        </p:attrNameLst>
                                      </p:cBhvr>
                                      <p:to>
                                        <p:strVal val="visible"/>
                                      </p:to>
                                    </p:set>
                                    <p:animEffect filter="fade" transition="in">
                                      <p:cBhvr>
                                        <p:cTn dur="500"/>
                                        <p:tgtEl>
                                          <p:spTgt spid="18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p>
          <a:p>
            <a:pPr indent="0" lvl="0" marL="0" rtl="0" algn="l">
              <a:spcBef>
                <a:spcPts val="480"/>
              </a:spcBef>
              <a:spcAft>
                <a:spcPts val="0"/>
              </a:spcAft>
              <a:buSzPts val="2400"/>
              <a:buNone/>
            </a:pPr>
            <a:r>
              <a:t/>
            </a:r>
            <a:endParaRPr/>
          </a:p>
          <a:p>
            <a:pPr indent="0" lvl="0" marL="0" rtl="0" algn="l">
              <a:spcBef>
                <a:spcPts val="480"/>
              </a:spcBef>
              <a:spcAft>
                <a:spcPts val="0"/>
              </a:spcAft>
              <a:buSzPts val="2400"/>
              <a:buNone/>
            </a:pPr>
            <a:r>
              <a:t/>
            </a:r>
            <a:endParaRPr sz="2400">
              <a:latin typeface="Times New Roman"/>
              <a:ea typeface="Times New Roman"/>
              <a:cs typeface="Times New Roman"/>
              <a:sym typeface="Times New Roman"/>
            </a:endParaRPr>
          </a:p>
        </p:txBody>
      </p:sp>
      <p:sp>
        <p:nvSpPr>
          <p:cNvPr id="196" name="Google Shape;196;p5"/>
          <p:cNvSpPr txBox="1"/>
          <p:nvPr>
            <p:ph type="title"/>
          </p:nvPr>
        </p:nvSpPr>
        <p:spPr>
          <a:xfrm>
            <a:off x="457200" y="338328"/>
            <a:ext cx="8229600" cy="270967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FFFF"/>
              </a:buClr>
              <a:buSzPts val="3959"/>
              <a:buFont typeface="Candara"/>
              <a:buNone/>
            </a:pPr>
            <a:br>
              <a:rPr b="1" lang="en-US" sz="3959"/>
            </a:br>
            <a:br>
              <a:rPr b="1" lang="en-US" sz="3959"/>
            </a:br>
            <a:br>
              <a:rPr b="1" lang="en-US" sz="3959"/>
            </a:br>
            <a:br>
              <a:rPr b="1" lang="en-US" sz="3959"/>
            </a:br>
            <a:br>
              <a:rPr b="1" lang="en-US" sz="3959"/>
            </a:br>
            <a:br>
              <a:rPr b="1" lang="en-US" sz="3959"/>
            </a:br>
            <a:r>
              <a:rPr b="1" lang="en-US" sz="2790">
                <a:solidFill>
                  <a:schemeClr val="dk1"/>
                </a:solidFill>
                <a:latin typeface="Times New Roman"/>
                <a:ea typeface="Times New Roman"/>
                <a:cs typeface="Times New Roman"/>
                <a:sym typeface="Times New Roman"/>
              </a:rPr>
              <a:t>4.  Tú Xương là người có tài cao, học rộng, đi nhiều, qua nhiều lần đi thi ông đã đạt được gì?</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A. Tú Xương thi đỗ tiến sĩ, làm quan</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B. Tú Xương nhiều lần đi thi nhưng chỉ đỗ tú tài</a:t>
            </a:r>
            <a:br>
              <a:rPr lang="en-US" sz="2790">
                <a:solidFill>
                  <a:schemeClr val="dk1"/>
                </a:solidFill>
                <a:latin typeface="Times New Roman"/>
                <a:ea typeface="Times New Roman"/>
                <a:cs typeface="Times New Roman"/>
                <a:sym typeface="Times New Roman"/>
              </a:rPr>
            </a:br>
            <a:r>
              <a:rPr lang="en-US" sz="2790">
                <a:solidFill>
                  <a:schemeClr val="dk1"/>
                </a:solidFill>
                <a:latin typeface="Times New Roman"/>
                <a:ea typeface="Times New Roman"/>
                <a:cs typeface="Times New Roman"/>
                <a:sym typeface="Times New Roman"/>
              </a:rPr>
              <a:t>  C.Tú Xương nhiều lần đi thi dù có tài nhưng không đỗ đạt gì.</a:t>
            </a:r>
            <a:br>
              <a:rPr lang="en-US" sz="2790">
                <a:solidFill>
                  <a:schemeClr val="dk1"/>
                </a:solidFill>
                <a:latin typeface="Times New Roman"/>
                <a:ea typeface="Times New Roman"/>
                <a:cs typeface="Times New Roman"/>
                <a:sym typeface="Times New Roman"/>
              </a:rPr>
            </a:br>
            <a:br>
              <a:rPr lang="en-US" sz="2790">
                <a:solidFill>
                  <a:schemeClr val="dk1"/>
                </a:solidFill>
                <a:latin typeface="Times New Roman"/>
                <a:ea typeface="Times New Roman"/>
                <a:cs typeface="Times New Roman"/>
                <a:sym typeface="Times New Roman"/>
              </a:rPr>
            </a:br>
            <a:br>
              <a:rPr lang="en-US" sz="2790">
                <a:solidFill>
                  <a:schemeClr val="dk1"/>
                </a:solidFill>
                <a:latin typeface="Times New Roman"/>
                <a:ea typeface="Times New Roman"/>
                <a:cs typeface="Times New Roman"/>
                <a:sym typeface="Times New Roman"/>
              </a:rPr>
            </a:br>
            <a:br>
              <a:rPr lang="en-US" sz="2790">
                <a:solidFill>
                  <a:schemeClr val="dk1"/>
                </a:solidFill>
                <a:latin typeface="Times New Roman"/>
                <a:ea typeface="Times New Roman"/>
                <a:cs typeface="Times New Roman"/>
                <a:sym typeface="Times New Roman"/>
              </a:rPr>
            </a:br>
            <a:br>
              <a:rPr lang="en-US" sz="2790">
                <a:solidFill>
                  <a:schemeClr val="dk1"/>
                </a:solidFill>
                <a:latin typeface="Times New Roman"/>
                <a:ea typeface="Times New Roman"/>
                <a:cs typeface="Times New Roman"/>
                <a:sym typeface="Times New Roman"/>
              </a:rPr>
            </a:br>
            <a:br>
              <a:rPr lang="en-US" sz="2790">
                <a:solidFill>
                  <a:schemeClr val="dk1"/>
                </a:solidFill>
                <a:latin typeface="Times New Roman"/>
                <a:ea typeface="Times New Roman"/>
                <a:cs typeface="Times New Roman"/>
                <a:sym typeface="Times New Roman"/>
              </a:rPr>
            </a:br>
            <a:br>
              <a:rPr b="1" lang="en-US" sz="3959"/>
            </a:br>
            <a:br>
              <a:rPr lang="en-US" sz="2430">
                <a:solidFill>
                  <a:schemeClr val="dk1"/>
                </a:solidFill>
                <a:latin typeface="Times New Roman"/>
                <a:ea typeface="Times New Roman"/>
                <a:cs typeface="Times New Roman"/>
                <a:sym typeface="Times New Roman"/>
              </a:rPr>
            </a:br>
            <a:endParaRPr sz="2430">
              <a:solidFill>
                <a:schemeClr val="dk1"/>
              </a:solidFill>
              <a:latin typeface="Times New Roman"/>
              <a:ea typeface="Times New Roman"/>
              <a:cs typeface="Times New Roman"/>
              <a:sym typeface="Times New Roman"/>
            </a:endParaRPr>
          </a:p>
        </p:txBody>
      </p:sp>
      <p:sp>
        <p:nvSpPr>
          <p:cNvPr id="197" name="Google Shape;197;p5"/>
          <p:cNvSpPr/>
          <p:nvPr/>
        </p:nvSpPr>
        <p:spPr>
          <a:xfrm>
            <a:off x="457200" y="2587231"/>
            <a:ext cx="8059402" cy="3600986"/>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cap="none" strike="noStrike">
                <a:solidFill>
                  <a:schemeClr val="dk1"/>
                </a:solidFill>
                <a:latin typeface="Times New Roman"/>
                <a:ea typeface="Times New Roman"/>
                <a:cs typeface="Times New Roman"/>
                <a:sym typeface="Times New Roman"/>
              </a:rPr>
              <a:t>5. Con người Tú Xương có đặc điểm:</a:t>
            </a:r>
            <a:endParaRPr/>
          </a:p>
          <a:p>
            <a:pPr indent="0" lvl="0" marL="0" marR="0" rtl="0" algn="l">
              <a:lnSpc>
                <a:spcPct val="10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A. Là người con có hiếu, người thầy mẫu mực, nhà nho tiết tháo, sống theo đạo nghĩa của nhân dân.</a:t>
            </a:r>
            <a:endParaRPr/>
          </a:p>
          <a:p>
            <a:pPr indent="0" lvl="0" marL="0" marR="0" rtl="0" algn="l">
              <a:lnSpc>
                <a:spcPct val="10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 B. Là con người giàu năng lực, có cốt cách tài tử phong lưu, biết sống và dám sống, không ngần ngại khẳng định cá tính của mình.</a:t>
            </a:r>
            <a:endParaRPr/>
          </a:p>
          <a:p>
            <a:pPr indent="0" lvl="0" marL="0" marR="0" rtl="0" algn="l">
              <a:lnSpc>
                <a:spcPct val="10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 Là con người có cá tính đầy góc cạnh, phóng túng, không chịu</a:t>
            </a:r>
            <a:r>
              <a:rPr b="0" i="0" lang="en-US" sz="2400" u="none" cap="none" strike="noStrike">
                <a:solidFill>
                  <a:schemeClr val="dk1"/>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gò mình vào khuôn sáo trường quy.</a:t>
            </a:r>
            <a:endParaRPr/>
          </a:p>
          <a:p>
            <a:pPr indent="0" lvl="0" marL="0" marR="0" rtl="0" algn="l">
              <a:lnSpc>
                <a:spcPct val="100000"/>
              </a:lnSpc>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D. Là con người thông minh, cần cù, chăm chỉ, đạt đỉnh vinh quang trong học tập, khoa cử.</a:t>
            </a:r>
            <a:endParaRPr/>
          </a:p>
          <a:p>
            <a:pPr indent="0" lvl="0" marL="0" marR="0" rtl="0" algn="l">
              <a:lnSpc>
                <a:spcPct val="100000"/>
              </a:lnSpc>
              <a:spcBef>
                <a:spcPts val="0"/>
              </a:spcBef>
              <a:spcAft>
                <a:spcPts val="0"/>
              </a:spcAft>
              <a:buClr>
                <a:schemeClr val="dk1"/>
              </a:buClr>
              <a:buSzPts val="1800"/>
              <a:buFont typeface="Candara"/>
              <a:buNone/>
            </a:pPr>
            <a:r>
              <a:t/>
            </a:r>
            <a:endParaRPr b="0" i="0" sz="1800" u="none" cap="none" strike="noStrike">
              <a:solidFill>
                <a:schemeClr val="dk1"/>
              </a:solidFill>
              <a:latin typeface="Arial"/>
              <a:ea typeface="Arial"/>
              <a:cs typeface="Arial"/>
              <a:sym typeface="Arial"/>
            </a:endParaRPr>
          </a:p>
        </p:txBody>
      </p:sp>
      <p:sp>
        <p:nvSpPr>
          <p:cNvPr id="198" name="Google Shape;198;p5"/>
          <p:cNvSpPr/>
          <p:nvPr/>
        </p:nvSpPr>
        <p:spPr>
          <a:xfrm flipH="1" rot="-6639191">
            <a:off x="572385" y="1757188"/>
            <a:ext cx="489842" cy="45850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99" name="Google Shape;199;p5"/>
          <p:cNvSpPr/>
          <p:nvPr/>
        </p:nvSpPr>
        <p:spPr>
          <a:xfrm rot="-6639191">
            <a:off x="388304" y="4435381"/>
            <a:ext cx="404055" cy="436856"/>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animEffect filter="fade" transition="in">
                                      <p:cBhvr>
                                        <p:cTn dur="1000"/>
                                        <p:tgtEl>
                                          <p:spTgt spid="1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p>
            <a:pPr indent="-121920" lvl="0" marL="274320" rtl="0" algn="l">
              <a:spcBef>
                <a:spcPts val="0"/>
              </a:spcBef>
              <a:spcAft>
                <a:spcPts val="0"/>
              </a:spcAft>
              <a:buSzPts val="2400"/>
              <a:buNone/>
            </a:pPr>
            <a:r>
              <a:t/>
            </a:r>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a:p>
            <a:pPr indent="-121920" lvl="0" marL="274320" rtl="0" algn="l">
              <a:spcBef>
                <a:spcPts val="480"/>
              </a:spcBef>
              <a:spcAft>
                <a:spcPts val="0"/>
              </a:spcAft>
              <a:buSzPts val="2400"/>
              <a:buNone/>
            </a:pPr>
            <a:r>
              <a:t/>
            </a:r>
            <a:endParaRPr/>
          </a:p>
        </p:txBody>
      </p:sp>
      <p:sp>
        <p:nvSpPr>
          <p:cNvPr id="205" name="Google Shape;205;p6"/>
          <p:cNvSpPr txBox="1"/>
          <p:nvPr>
            <p:ph type="title"/>
          </p:nvPr>
        </p:nvSpPr>
        <p:spPr>
          <a:xfrm>
            <a:off x="457200" y="338328"/>
            <a:ext cx="8229600" cy="125272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FFFF"/>
              </a:buClr>
              <a:buSzPts val="2400"/>
              <a:buFont typeface="Times New Roman"/>
              <a:buNone/>
            </a:pP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i="1" lang="en-US" sz="2400">
                <a:solidFill>
                  <a:schemeClr val="dk1"/>
                </a:solidFill>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endParaRPr sz="2400">
              <a:solidFill>
                <a:schemeClr val="dk1"/>
              </a:solidFill>
            </a:endParaRPr>
          </a:p>
        </p:txBody>
      </p:sp>
      <p:sp>
        <p:nvSpPr>
          <p:cNvPr id="206" name="Google Shape;206;p6"/>
          <p:cNvSpPr txBox="1"/>
          <p:nvPr/>
        </p:nvSpPr>
        <p:spPr>
          <a:xfrm>
            <a:off x="304800" y="5191034"/>
            <a:ext cx="83058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6. Các sáng tác của Tú Xương chủ yếu là:</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A. Thơ chữ Hán                                B. Thơ chữ Nôm</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C. Tiểu luận phê bình                       D. Văn tế, phú và câu đối.</a:t>
            </a:r>
            <a:br>
              <a:rPr lang="en-US"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p:txBody>
      </p:sp>
      <p:sp>
        <p:nvSpPr>
          <p:cNvPr id="207" name="Google Shape;207;p6"/>
          <p:cNvSpPr txBox="1"/>
          <p:nvPr/>
        </p:nvSpPr>
        <p:spPr>
          <a:xfrm>
            <a:off x="304800" y="270164"/>
            <a:ext cx="8001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5. Điểm khác biệt nhất giữa nhà thơ Trần Tế Xương với nhiều nhà thơ khác thời phong kiến là gì?</a:t>
            </a:r>
            <a:endParaRPr sz="2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A. Trần Tế Xương sáng tác chủ yếu là thơ Nôm, ngoài ra còn có văn tế, đối và phú.</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B. Trần Tế Xương sử dụng nhiều thể thơ.</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C. Trần Tế Xương dành hẳn một đề tài gồm cả thơ, đối, văn tế... để viết về người vợ của mình, lúc bà đang sống.</a:t>
            </a:r>
            <a:br>
              <a:rPr lang="en-US" sz="2800">
                <a:solidFill>
                  <a:schemeClr val="dk1"/>
                </a:solidFill>
                <a:latin typeface="Times New Roman"/>
                <a:ea typeface="Times New Roman"/>
                <a:cs typeface="Times New Roman"/>
                <a:sym typeface="Times New Roman"/>
              </a:rPr>
            </a:br>
            <a:r>
              <a:rPr lang="en-US" sz="2800">
                <a:solidFill>
                  <a:schemeClr val="dk1"/>
                </a:solidFill>
                <a:latin typeface="Times New Roman"/>
                <a:ea typeface="Times New Roman"/>
                <a:cs typeface="Times New Roman"/>
                <a:sym typeface="Times New Roman"/>
              </a:rPr>
              <a:t>D. Trần Tế Xương sáng tác không những để thể hiện mình mà còn dành cả tấm lòng trân trọng cuộc đời.</a:t>
            </a:r>
            <a:endParaRPr/>
          </a:p>
        </p:txBody>
      </p:sp>
      <p:sp>
        <p:nvSpPr>
          <p:cNvPr id="208" name="Google Shape;208;p6"/>
          <p:cNvSpPr/>
          <p:nvPr/>
        </p:nvSpPr>
        <p:spPr>
          <a:xfrm flipH="1" rot="4160809">
            <a:off x="331692" y="2920211"/>
            <a:ext cx="380800" cy="418444"/>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09" name="Google Shape;209;p6"/>
          <p:cNvSpPr/>
          <p:nvPr/>
        </p:nvSpPr>
        <p:spPr>
          <a:xfrm rot="-6639191">
            <a:off x="4642480" y="5561383"/>
            <a:ext cx="468637" cy="44578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5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5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7"/>
          <p:cNvSpPr txBox="1"/>
          <p:nvPr>
            <p:ph idx="1" type="body"/>
          </p:nvPr>
        </p:nvSpPr>
        <p:spPr>
          <a:xfrm>
            <a:off x="304801" y="2209800"/>
            <a:ext cx="8458200" cy="39163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t/>
            </a:r>
            <a:endParaRPr>
              <a:solidFill>
                <a:schemeClr val="dk1"/>
              </a:solidFill>
            </a:endParaRPr>
          </a:p>
        </p:txBody>
      </p:sp>
      <p:sp>
        <p:nvSpPr>
          <p:cNvPr id="215" name="Google Shape;215;p7"/>
          <p:cNvSpPr txBox="1"/>
          <p:nvPr>
            <p:ph type="title"/>
          </p:nvPr>
        </p:nvSpPr>
        <p:spPr>
          <a:xfrm>
            <a:off x="304800" y="0"/>
            <a:ext cx="8534400" cy="1905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Candara"/>
              <a:buNone/>
            </a:pP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b="1" lang="en-US" sz="2400">
                <a:solidFill>
                  <a:schemeClr val="dk1"/>
                </a:solidFill>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7. Nhận định nào đúng với hoàn cảnh xã hội lúc Trần Tế Xương sống?</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A. Tế Xương sống trong hoàn cảnh xã hội nhiều biến động lúc Hồ Quý Ly soán ngôi nhà Trần.</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B. Ông sống trong hoàn cảnh nhà Minh xâm lược nước ta, dân tình khốn đốn, xã hội loạn ly.</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C. Ông may mắn trưởng thành lúc anh hùng áo vải Quang Trung đánh tan mấy mươi vạn quân Thanh, đất nước trở lại thái bình, kẻ sĩ được trọng đãi và ông được mời vào kinh dạy học.</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D. Tú Xương sống vào giai đoạn giao thời đổ vỡ, xã hội phong kiến già nua đang chuyển thành xã hội lai căng thực dân nửa phong kiến.</a:t>
            </a:r>
            <a:br>
              <a:rPr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8. Các sáng tác của Tú Xương chủ yếu tập trung vào hai phương diện nào sau đây?</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A. Phê phán – tố cáo                      </a:t>
            </a:r>
            <a:r>
              <a:rPr lang="en-US" sz="2400">
                <a:solidFill>
                  <a:srgbClr val="FF0000"/>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B. Trữ tình - trào phúng</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C. Ngợi ca - đả kích    </a:t>
            </a:r>
            <a:r>
              <a:rPr lang="en-US" sz="2400">
                <a:solidFill>
                  <a:schemeClr val="dk1"/>
                </a:solidFill>
              </a:rPr>
              <a:t>                   </a:t>
            </a:r>
            <a:r>
              <a:rPr lang="en-US" sz="2400">
                <a:solidFill>
                  <a:schemeClr val="dk1"/>
                </a:solidFill>
                <a:latin typeface="Times New Roman"/>
                <a:ea typeface="Times New Roman"/>
                <a:cs typeface="Times New Roman"/>
                <a:sym typeface="Times New Roman"/>
              </a:rPr>
              <a:t>   D. Gia đình - xã hội</a:t>
            </a: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br>
              <a:rPr lang="en-US" sz="2400">
                <a:solidFill>
                  <a:schemeClr val="dk1"/>
                </a:solidFill>
                <a:latin typeface="Times New Roman"/>
                <a:ea typeface="Times New Roman"/>
                <a:cs typeface="Times New Roman"/>
                <a:sym typeface="Times New Roman"/>
              </a:rPr>
            </a:br>
            <a:endParaRPr sz="2400">
              <a:solidFill>
                <a:schemeClr val="dk1"/>
              </a:solidFill>
            </a:endParaRPr>
          </a:p>
        </p:txBody>
      </p:sp>
      <p:sp>
        <p:nvSpPr>
          <p:cNvPr id="216" name="Google Shape;216;p7"/>
          <p:cNvSpPr/>
          <p:nvPr/>
        </p:nvSpPr>
        <p:spPr>
          <a:xfrm rot="-6639191">
            <a:off x="226164" y="4017485"/>
            <a:ext cx="434904" cy="45850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17" name="Google Shape;217;p7"/>
          <p:cNvSpPr/>
          <p:nvPr/>
        </p:nvSpPr>
        <p:spPr>
          <a:xfrm rot="-6639191">
            <a:off x="4594214" y="5444547"/>
            <a:ext cx="385605" cy="477086"/>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ph idx="1" type="body"/>
          </p:nvPr>
        </p:nvSpPr>
        <p:spPr>
          <a:xfrm>
            <a:off x="381000" y="1828801"/>
            <a:ext cx="8458200" cy="1142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latin typeface="Times New Roman"/>
              <a:ea typeface="Times New Roman"/>
              <a:cs typeface="Times New Roman"/>
              <a:sym typeface="Times New Roman"/>
            </a:endParaRPr>
          </a:p>
          <a:p>
            <a:pPr indent="0" lvl="0" marL="0" rtl="0" algn="l">
              <a:spcBef>
                <a:spcPts val="480"/>
              </a:spcBef>
              <a:spcAft>
                <a:spcPts val="0"/>
              </a:spcAft>
              <a:buSzPts val="2400"/>
              <a:buNone/>
            </a:pPr>
            <a:r>
              <a:t/>
            </a:r>
            <a:endParaRPr/>
          </a:p>
        </p:txBody>
      </p:sp>
      <p:sp>
        <p:nvSpPr>
          <p:cNvPr id="223" name="Google Shape;223;p8"/>
          <p:cNvSpPr txBox="1"/>
          <p:nvPr>
            <p:ph type="title"/>
          </p:nvPr>
        </p:nvSpPr>
        <p:spPr>
          <a:xfrm>
            <a:off x="228600" y="304800"/>
            <a:ext cx="9067800" cy="162283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Times New Roman"/>
              <a:buNone/>
            </a:pPr>
            <a:br>
              <a:rPr lang="en-US" sz="2400">
                <a:solidFill>
                  <a:schemeClr val="dk1"/>
                </a:solidFill>
                <a:latin typeface="Times New Roman"/>
                <a:ea typeface="Times New Roman"/>
                <a:cs typeface="Times New Roman"/>
                <a:sym typeface="Times New Roman"/>
              </a:rPr>
            </a:br>
            <a:r>
              <a:rPr b="1" lang="en-US" sz="2400">
                <a:solidFill>
                  <a:schemeClr val="dk1"/>
                </a:solidFill>
                <a:latin typeface="Times New Roman"/>
                <a:ea typeface="Times New Roman"/>
                <a:cs typeface="Times New Roman"/>
                <a:sym typeface="Times New Roman"/>
              </a:rPr>
              <a:t>9. Dòng nào nói đúng cái gốc của tiếng cười trong thơ Tú Xương?</a:t>
            </a:r>
            <a:br>
              <a:rPr b="1"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A. Tư tưởng nhân đạo, lòng yêu nước</a:t>
            </a:r>
            <a:r>
              <a:rPr lang="en-US" sz="2400">
                <a:solidFill>
                  <a:srgbClr val="FF0000"/>
                </a:solidFill>
                <a:latin typeface="Times New Roman"/>
                <a:ea typeface="Times New Roman"/>
                <a:cs typeface="Times New Roman"/>
                <a:sym typeface="Times New Roman"/>
              </a:rPr>
              <a:t>.</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B. Tình yêu thiên nhiên, lòng yêu nước.</a:t>
            </a:r>
            <a:br>
              <a:rPr lang="en-US" sz="2400">
                <a:solidFill>
                  <a:schemeClr val="dk1"/>
                </a:solidFill>
                <a:latin typeface="Times New Roman"/>
                <a:ea typeface="Times New Roman"/>
                <a:cs typeface="Times New Roman"/>
                <a:sym typeface="Times New Roman"/>
              </a:rPr>
            </a:br>
            <a:r>
              <a:rPr lang="en-US" sz="2400">
                <a:solidFill>
                  <a:schemeClr val="dk1"/>
                </a:solidFill>
                <a:latin typeface="Times New Roman"/>
                <a:ea typeface="Times New Roman"/>
                <a:cs typeface="Times New Roman"/>
                <a:sym typeface="Times New Roman"/>
              </a:rPr>
              <a:t>C. Tình yêu thiên nhiên, tư tưởng nhân đạo.</a:t>
            </a:r>
            <a:br>
              <a:rPr lang="en-US" sz="2400">
                <a:solidFill>
                  <a:schemeClr val="dk1"/>
                </a:solidFill>
                <a:latin typeface="Times New Roman"/>
                <a:ea typeface="Times New Roman"/>
                <a:cs typeface="Times New Roman"/>
                <a:sym typeface="Times New Roman"/>
              </a:rPr>
            </a:br>
            <a:endParaRPr sz="2400"/>
          </a:p>
        </p:txBody>
      </p:sp>
      <p:sp>
        <p:nvSpPr>
          <p:cNvPr id="224" name="Google Shape;224;p8"/>
          <p:cNvSpPr/>
          <p:nvPr/>
        </p:nvSpPr>
        <p:spPr>
          <a:xfrm>
            <a:off x="519545" y="1927636"/>
            <a:ext cx="831965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🡺Tú Xương chỉ sống có 37 năm, cuộc đời có nhiều gian truân nhưng sự nghiệp thơ ca của ông đã trở thành bất tử</a:t>
            </a:r>
            <a:endParaRPr sz="2800">
              <a:solidFill>
                <a:srgbClr val="FF0000"/>
              </a:solidFill>
              <a:latin typeface="Times New Roman"/>
              <a:ea typeface="Times New Roman"/>
              <a:cs typeface="Times New Roman"/>
              <a:sym typeface="Times New Roman"/>
            </a:endParaRPr>
          </a:p>
        </p:txBody>
      </p:sp>
      <p:pic>
        <p:nvPicPr>
          <p:cNvPr descr="Picture1" id="225" name="Google Shape;225;p8"/>
          <p:cNvPicPr preferRelativeResize="0"/>
          <p:nvPr/>
        </p:nvPicPr>
        <p:blipFill rotWithShape="1">
          <a:blip r:embed="rId3">
            <a:alphaModFix/>
          </a:blip>
          <a:srcRect b="0" l="0" r="0" t="0"/>
          <a:stretch/>
        </p:blipFill>
        <p:spPr>
          <a:xfrm>
            <a:off x="540327" y="3093955"/>
            <a:ext cx="3733800" cy="3729409"/>
          </a:xfrm>
          <a:prstGeom prst="rect">
            <a:avLst/>
          </a:prstGeom>
          <a:noFill/>
          <a:ln>
            <a:noFill/>
          </a:ln>
        </p:spPr>
      </p:pic>
      <p:pic>
        <p:nvPicPr>
          <p:cNvPr id="226" name="Google Shape;226;p8">
            <a:hlinkClick r:id="rId4"/>
          </p:cNvPr>
          <p:cNvPicPr preferRelativeResize="0"/>
          <p:nvPr/>
        </p:nvPicPr>
        <p:blipFill rotWithShape="1">
          <a:blip r:embed="rId5">
            <a:alphaModFix/>
          </a:blip>
          <a:srcRect b="0" l="0" r="0" t="0"/>
          <a:stretch/>
        </p:blipFill>
        <p:spPr>
          <a:xfrm>
            <a:off x="4592782" y="3200400"/>
            <a:ext cx="3657600" cy="3823857"/>
          </a:xfrm>
          <a:prstGeom prst="rect">
            <a:avLst/>
          </a:prstGeom>
          <a:noFill/>
          <a:ln>
            <a:noFill/>
          </a:ln>
        </p:spPr>
      </p:pic>
      <p:sp>
        <p:nvSpPr>
          <p:cNvPr id="227" name="Google Shape;227;p8"/>
          <p:cNvSpPr/>
          <p:nvPr/>
        </p:nvSpPr>
        <p:spPr>
          <a:xfrm rot="-6639191">
            <a:off x="217808" y="751084"/>
            <a:ext cx="385605" cy="355726"/>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2000"/>
                                        <p:tgtEl>
                                          <p:spTgt spid="2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9"/>
          <p:cNvSpPr txBox="1"/>
          <p:nvPr>
            <p:ph idx="1" type="body"/>
          </p:nvPr>
        </p:nvSpPr>
        <p:spPr>
          <a:xfrm>
            <a:off x="872067" y="2675467"/>
            <a:ext cx="7408333" cy="345069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400"/>
              <a:buNone/>
            </a:pPr>
            <a:r>
              <a:t/>
            </a:r>
            <a:endParaRPr/>
          </a:p>
          <a:p>
            <a:pPr indent="0" lvl="0" marL="0" rtl="0" algn="l">
              <a:spcBef>
                <a:spcPts val="480"/>
              </a:spcBef>
              <a:spcAft>
                <a:spcPts val="0"/>
              </a:spcAft>
              <a:buSzPts val="2400"/>
              <a:buNone/>
            </a:pPr>
            <a:r>
              <a:t/>
            </a:r>
            <a:endParaRPr/>
          </a:p>
          <a:p>
            <a:pPr indent="0" lvl="0" marL="0" rtl="0" algn="l">
              <a:spcBef>
                <a:spcPts val="480"/>
              </a:spcBef>
              <a:spcAft>
                <a:spcPts val="0"/>
              </a:spcAft>
              <a:buSzPts val="2400"/>
              <a:buNone/>
            </a:pPr>
            <a:r>
              <a:t/>
            </a:r>
            <a:endParaRPr/>
          </a:p>
        </p:txBody>
      </p:sp>
      <p:sp>
        <p:nvSpPr>
          <p:cNvPr id="233" name="Google Shape;233;p9"/>
          <p:cNvSpPr txBox="1"/>
          <p:nvPr>
            <p:ph type="title"/>
          </p:nvPr>
        </p:nvSpPr>
        <p:spPr>
          <a:xfrm>
            <a:off x="381000" y="399812"/>
            <a:ext cx="8229600" cy="32004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160"/>
              <a:buFont typeface="Times New Roman"/>
              <a:buNone/>
            </a:pPr>
            <a:br>
              <a:rPr lang="en-US" sz="2160">
                <a:solidFill>
                  <a:schemeClr val="dk1"/>
                </a:solidFill>
                <a:latin typeface="Times New Roman"/>
                <a:ea typeface="Times New Roman"/>
                <a:cs typeface="Times New Roman"/>
                <a:sym typeface="Times New Roman"/>
              </a:rPr>
            </a:br>
            <a:br>
              <a:rPr lang="en-US" sz="2160">
                <a:solidFill>
                  <a:schemeClr val="dk1"/>
                </a:solidFill>
                <a:latin typeface="Times New Roman"/>
                <a:ea typeface="Times New Roman"/>
                <a:cs typeface="Times New Roman"/>
                <a:sym typeface="Times New Roman"/>
              </a:rPr>
            </a:br>
            <a:br>
              <a:rPr lang="en-US" sz="2160">
                <a:solidFill>
                  <a:schemeClr val="dk1"/>
                </a:solidFill>
                <a:latin typeface="Times New Roman"/>
                <a:ea typeface="Times New Roman"/>
                <a:cs typeface="Times New Roman"/>
                <a:sym typeface="Times New Roman"/>
              </a:rPr>
            </a:br>
            <a:br>
              <a:rPr lang="en-US" sz="2160">
                <a:solidFill>
                  <a:schemeClr val="dk1"/>
                </a:solidFill>
                <a:latin typeface="Times New Roman"/>
                <a:ea typeface="Times New Roman"/>
                <a:cs typeface="Times New Roman"/>
                <a:sym typeface="Times New Roman"/>
              </a:rPr>
            </a:br>
            <a:br>
              <a:rPr lang="en-US" sz="1800">
                <a:solidFill>
                  <a:schemeClr val="dk1"/>
                </a:solidFill>
                <a:latin typeface="Times New Roman"/>
                <a:ea typeface="Times New Roman"/>
                <a:cs typeface="Times New Roman"/>
                <a:sym typeface="Times New Roman"/>
              </a:rPr>
            </a:br>
            <a:br>
              <a:rPr lang="en-US" sz="1800">
                <a:solidFill>
                  <a:schemeClr val="dk1"/>
                </a:solidFill>
                <a:latin typeface="Times New Roman"/>
                <a:ea typeface="Times New Roman"/>
                <a:cs typeface="Times New Roman"/>
                <a:sym typeface="Times New Roman"/>
              </a:rPr>
            </a:br>
            <a:r>
              <a:rPr i="1" lang="en-US" sz="3240" u="sng">
                <a:solidFill>
                  <a:srgbClr val="FF0000"/>
                </a:solidFill>
                <a:latin typeface="Times New Roman"/>
                <a:ea typeface="Times New Roman"/>
                <a:cs typeface="Times New Roman"/>
                <a:sym typeface="Times New Roman"/>
              </a:rPr>
              <a:t>2. Văn bản</a:t>
            </a:r>
            <a:br>
              <a:rPr lang="en-US" sz="2430">
                <a:solidFill>
                  <a:schemeClr val="dk1"/>
                </a:solidFill>
                <a:latin typeface="Times New Roman"/>
                <a:ea typeface="Times New Roman"/>
                <a:cs typeface="Times New Roman"/>
                <a:sym typeface="Times New Roman"/>
              </a:rPr>
            </a:br>
            <a:r>
              <a:rPr b="1" i="1" lang="en-US" sz="2430">
                <a:solidFill>
                  <a:schemeClr val="dk1"/>
                </a:solidFill>
                <a:latin typeface="Times New Roman"/>
                <a:ea typeface="Times New Roman"/>
                <a:cs typeface="Times New Roman"/>
                <a:sym typeface="Times New Roman"/>
              </a:rPr>
              <a:t>a. Đề tài:</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Đề tài bài </a:t>
            </a:r>
            <a:r>
              <a:rPr i="1" lang="en-US" sz="2430">
                <a:solidFill>
                  <a:schemeClr val="dk1"/>
                </a:solidFill>
                <a:latin typeface="Times New Roman"/>
                <a:ea typeface="Times New Roman"/>
                <a:cs typeface="Times New Roman"/>
                <a:sym typeface="Times New Roman"/>
              </a:rPr>
              <a:t>Thương vợ</a:t>
            </a:r>
            <a:r>
              <a:rPr lang="en-US" sz="2430">
                <a:solidFill>
                  <a:schemeClr val="dk1"/>
                </a:solidFill>
                <a:latin typeface="Times New Roman"/>
                <a:ea typeface="Times New Roman"/>
                <a:cs typeface="Times New Roman"/>
                <a:sym typeface="Times New Roman"/>
              </a:rPr>
              <a:t> của Tú Xương là:</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A. Viết về tình yêu lứa đôi.</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B. Viết về người phụ nữ.</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C. Viết về người vợ của nhà thơ.</a:t>
            </a:r>
            <a:br>
              <a:rPr lang="en-US" sz="2430">
                <a:solidFill>
                  <a:schemeClr val="dk1"/>
                </a:solidFill>
                <a:latin typeface="Times New Roman"/>
                <a:ea typeface="Times New Roman"/>
                <a:cs typeface="Times New Roman"/>
                <a:sym typeface="Times New Roman"/>
              </a:rPr>
            </a:br>
            <a:r>
              <a:rPr lang="en-US" sz="2430">
                <a:solidFill>
                  <a:schemeClr val="dk1"/>
                </a:solidFill>
                <a:latin typeface="Times New Roman"/>
                <a:ea typeface="Times New Roman"/>
                <a:cs typeface="Times New Roman"/>
                <a:sym typeface="Times New Roman"/>
              </a:rPr>
              <a:t>D. Viết về tình cảm gia đình.</a:t>
            </a:r>
            <a:br>
              <a:rPr lang="en-US" sz="1800">
                <a:solidFill>
                  <a:schemeClr val="dk1"/>
                </a:solidFill>
                <a:latin typeface="Times New Roman"/>
                <a:ea typeface="Times New Roman"/>
                <a:cs typeface="Times New Roman"/>
                <a:sym typeface="Times New Roman"/>
              </a:rPr>
            </a:br>
            <a:br>
              <a:rPr lang="en-US" sz="1800">
                <a:solidFill>
                  <a:schemeClr val="dk1"/>
                </a:solidFill>
                <a:latin typeface="Times New Roman"/>
                <a:ea typeface="Times New Roman"/>
                <a:cs typeface="Times New Roman"/>
                <a:sym typeface="Times New Roman"/>
              </a:rPr>
            </a:br>
            <a:br>
              <a:rPr lang="en-US" sz="1800">
                <a:solidFill>
                  <a:schemeClr val="dk1"/>
                </a:solidFill>
                <a:latin typeface="Times New Roman"/>
                <a:ea typeface="Times New Roman"/>
                <a:cs typeface="Times New Roman"/>
                <a:sym typeface="Times New Roman"/>
              </a:rPr>
            </a:br>
            <a:br>
              <a:rPr lang="en-US" sz="2160">
                <a:solidFill>
                  <a:schemeClr val="dk1"/>
                </a:solidFill>
                <a:latin typeface="Times New Roman"/>
                <a:ea typeface="Times New Roman"/>
                <a:cs typeface="Times New Roman"/>
                <a:sym typeface="Times New Roman"/>
              </a:rPr>
            </a:br>
            <a:br>
              <a:rPr lang="en-US" sz="2160">
                <a:latin typeface="Times New Roman"/>
                <a:ea typeface="Times New Roman"/>
                <a:cs typeface="Times New Roman"/>
                <a:sym typeface="Times New Roman"/>
              </a:rPr>
            </a:br>
            <a:br>
              <a:rPr lang="en-US" sz="2160">
                <a:latin typeface="Times New Roman"/>
                <a:ea typeface="Times New Roman"/>
                <a:cs typeface="Times New Roman"/>
                <a:sym typeface="Times New Roman"/>
              </a:rPr>
            </a:br>
            <a:br>
              <a:rPr lang="en-US" sz="2160">
                <a:latin typeface="Times New Roman"/>
                <a:ea typeface="Times New Roman"/>
                <a:cs typeface="Times New Roman"/>
                <a:sym typeface="Times New Roman"/>
              </a:rPr>
            </a:br>
            <a:endParaRPr sz="2160">
              <a:latin typeface="Times New Roman"/>
              <a:ea typeface="Times New Roman"/>
              <a:cs typeface="Times New Roman"/>
              <a:sym typeface="Times New Roman"/>
            </a:endParaRPr>
          </a:p>
        </p:txBody>
      </p:sp>
      <p:sp>
        <p:nvSpPr>
          <p:cNvPr id="234" name="Google Shape;234;p9"/>
          <p:cNvSpPr/>
          <p:nvPr/>
        </p:nvSpPr>
        <p:spPr>
          <a:xfrm>
            <a:off x="0" y="2105561"/>
            <a:ext cx="89916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p:txBody>
      </p:sp>
      <p:sp>
        <p:nvSpPr>
          <p:cNvPr id="235" name="Google Shape;235;p9"/>
          <p:cNvSpPr/>
          <p:nvPr/>
        </p:nvSpPr>
        <p:spPr>
          <a:xfrm>
            <a:off x="990600" y="396240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Times New Roman"/>
                <a:ea typeface="Times New Roman"/>
                <a:cs typeface="Times New Roman"/>
                <a:sym typeface="Times New Roman"/>
              </a:rPr>
            </a:br>
            <a:endParaRPr sz="1800">
              <a:solidFill>
                <a:schemeClr val="dk1"/>
              </a:solidFill>
              <a:latin typeface="Times New Roman"/>
              <a:ea typeface="Times New Roman"/>
              <a:cs typeface="Times New Roman"/>
              <a:sym typeface="Times New Roman"/>
            </a:endParaRPr>
          </a:p>
        </p:txBody>
      </p:sp>
      <p:sp>
        <p:nvSpPr>
          <p:cNvPr id="236" name="Google Shape;236;p9"/>
          <p:cNvSpPr txBox="1"/>
          <p:nvPr/>
        </p:nvSpPr>
        <p:spPr>
          <a:xfrm flipH="1">
            <a:off x="381000" y="3754904"/>
            <a:ext cx="76962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c. Bố cục: </a:t>
            </a:r>
            <a:endParaRPr/>
          </a:p>
          <a:p>
            <a:pPr indent="-152400" lvl="0" marL="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cách 1: Đề - thực – luận – kết</a:t>
            </a:r>
            <a:endParaRPr/>
          </a:p>
          <a:p>
            <a:pPr indent="-152400" lvl="0" marL="0" marR="0" rtl="0" algn="l">
              <a:spcBef>
                <a:spcPts val="0"/>
              </a:spcBef>
              <a:spcAft>
                <a:spcPts val="0"/>
              </a:spcAft>
              <a:buClr>
                <a:srgbClr val="7030A0"/>
              </a:buClr>
              <a:buSzPts val="2400"/>
              <a:buFont typeface="Times New Roman"/>
              <a:buChar char="-"/>
            </a:pPr>
            <a:r>
              <a:rPr lang="en-US" sz="2400" u="sng">
                <a:solidFill>
                  <a:srgbClr val="7030A0"/>
                </a:solidFill>
                <a:latin typeface="Times New Roman"/>
                <a:ea typeface="Times New Roman"/>
                <a:cs typeface="Times New Roman"/>
                <a:sym typeface="Times New Roman"/>
              </a:rPr>
              <a:t> cách 2</a:t>
            </a:r>
            <a:r>
              <a:rPr lang="en-US" sz="24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+ 6 câu đầu: Hình ảnh bà Tú</a:t>
            </a:r>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+ 2 câu cuối: Hình ảnh ông Tú </a:t>
            </a:r>
            <a:endParaRPr/>
          </a:p>
        </p:txBody>
      </p:sp>
      <p:sp>
        <p:nvSpPr>
          <p:cNvPr id="237" name="Google Shape;237;p9"/>
          <p:cNvSpPr/>
          <p:nvPr/>
        </p:nvSpPr>
        <p:spPr>
          <a:xfrm rot="-6639191">
            <a:off x="340596" y="2427861"/>
            <a:ext cx="385605" cy="477086"/>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238" name="Google Shape;238;p9"/>
          <p:cNvSpPr txBox="1"/>
          <p:nvPr/>
        </p:nvSpPr>
        <p:spPr>
          <a:xfrm>
            <a:off x="180106" y="3251307"/>
            <a:ext cx="78970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a:t>
            </a:r>
            <a:r>
              <a:rPr b="1" i="1" lang="en-US" sz="2400">
                <a:solidFill>
                  <a:schemeClr val="dk1"/>
                </a:solidFill>
                <a:latin typeface="Times New Roman"/>
                <a:ea typeface="Times New Roman"/>
                <a:cs typeface="Times New Roman"/>
                <a:sym typeface="Times New Roman"/>
              </a:rPr>
              <a:t> b. Thể loại: </a:t>
            </a:r>
            <a:r>
              <a:rPr lang="en-US" sz="2400">
                <a:solidFill>
                  <a:schemeClr val="dk1"/>
                </a:solidFill>
                <a:latin typeface="Times New Roman"/>
                <a:ea typeface="Times New Roman"/>
                <a:cs typeface="Times New Roman"/>
                <a:sym typeface="Times New Roman"/>
              </a:rPr>
              <a:t>Thất ngôn bát cú</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2018-08-25T08:38:37Z</dcterms:created>
  <dc:creator>AutoBVT</dc:creator>
</cp:coreProperties>
</file>