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1"/>
  </p:notesMasterIdLst>
  <p:sldIdLst>
    <p:sldId id="4152" r:id="rId3"/>
    <p:sldId id="4191" r:id="rId4"/>
    <p:sldId id="4189" r:id="rId5"/>
    <p:sldId id="4269" r:id="rId6"/>
    <p:sldId id="4219" r:id="rId7"/>
    <p:sldId id="4262" r:id="rId8"/>
    <p:sldId id="4220" r:id="rId9"/>
    <p:sldId id="4263" r:id="rId10"/>
    <p:sldId id="4195" r:id="rId11"/>
    <p:sldId id="4190" r:id="rId12"/>
    <p:sldId id="4264" r:id="rId13"/>
    <p:sldId id="4265" r:id="rId14"/>
    <p:sldId id="4202" r:id="rId15"/>
    <p:sldId id="4170" r:id="rId16"/>
    <p:sldId id="4205" r:id="rId17"/>
    <p:sldId id="4248" r:id="rId18"/>
    <p:sldId id="4249" r:id="rId19"/>
    <p:sldId id="4266" r:id="rId20"/>
    <p:sldId id="4250" r:id="rId21"/>
    <p:sldId id="4251" r:id="rId22"/>
    <p:sldId id="4252" r:id="rId23"/>
    <p:sldId id="4253" r:id="rId24"/>
    <p:sldId id="4267" r:id="rId25"/>
    <p:sldId id="4268" r:id="rId26"/>
    <p:sldId id="4257" r:id="rId27"/>
    <p:sldId id="4259" r:id="rId28"/>
    <p:sldId id="4261" r:id="rId29"/>
    <p:sldId id="4246"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ooper Std Black" panose="0208090304030B020404" charset="0"/>
      <p:bold r:id="rId38"/>
      <p:boldItalic r:id="rId39"/>
    </p:embeddedFont>
    <p:embeddedFont>
      <p:font typeface="Pangolin" panose="020B0604020202020204" charset="0"/>
      <p:regular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bold r:id="rId45"/>
      <p:boldItalic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7C"/>
    <a:srgbClr val="F0EF84"/>
    <a:srgbClr val="E17070"/>
    <a:srgbClr val="548B89"/>
    <a:srgbClr val="EE1AD5"/>
    <a:srgbClr val="F7B3C5"/>
    <a:srgbClr val="7DD4F7"/>
    <a:srgbClr val="EC8E38"/>
    <a:srgbClr val="EC8E3B"/>
    <a:srgbClr val="F1A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varScale="1">
        <p:scale>
          <a:sx n="102" d="100"/>
          <a:sy n="102"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 múa</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a:t>
            </a:r>
            <a:r>
              <a:rPr lang="en-US" baseline="0">
                <a:latin typeface="Times New Roman" panose="02020603050405020304" pitchFamily="18" charset="0"/>
                <a:cs typeface="Times New Roman" panose="02020603050405020304" pitchFamily="18" charset="0"/>
              </a:rPr>
              <a:t> chọn thẻ nhiều hình nhất. Bấm chuột vào thẻ táo 10 để phóng to hình</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63712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thẻ toán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415241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a:t>
            </a:r>
            <a:r>
              <a:rPr lang="en-US">
                <a:effectLst/>
              </a:rPr>
              <a:t>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07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a:t>
            </a:r>
            <a:r>
              <a:rPr lang="en-US">
                <a:latin typeface="Times New Roman" panose="02020603050405020304" pitchFamily="18" charset="0"/>
                <a:cs typeface="Times New Roman" panose="02020603050405020304" pitchFamily="18" charset="0"/>
              </a:rPr>
              <a:t> làm</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5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bằng các câu hỏi và hình ảnh thẻ toán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51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99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96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chơi trò chơi: </a:t>
            </a:r>
            <a:r>
              <a:rPr lang="vi-VN" baseline="0"/>
              <a:t>yêu cầu </a:t>
            </a:r>
            <a:r>
              <a:rPr lang="en-US" baseline="0"/>
              <a:t>HS</a:t>
            </a:r>
            <a:r>
              <a:rPr lang="vi-VN" baseline="0"/>
              <a:t> viết một số mình thích vào bảng. Tổ chức cho </a:t>
            </a:r>
            <a:r>
              <a:rPr lang="en-US" baseline="0"/>
              <a:t>HS</a:t>
            </a:r>
            <a:r>
              <a:rPr lang="vi-VN" baseline="0"/>
              <a:t> chơi Tập tầm vông. Vật giấu trong tay quản trò là mảnh giấy ghi số 5 chẳng hạn.</a:t>
            </a:r>
          </a:p>
          <a:p>
            <a:r>
              <a:rPr lang="vi-VN" baseline="0"/>
              <a:t>- Khi </a:t>
            </a:r>
            <a:r>
              <a:rPr lang="en-US" baseline="0"/>
              <a:t>HS</a:t>
            </a:r>
            <a:r>
              <a:rPr lang="vi-VN" baseline="0"/>
              <a:t> tìm ra tay có vật bị giấu, mở mảnh giấy, yêu cầu </a:t>
            </a:r>
            <a:r>
              <a:rPr lang="en-US" baseline="0"/>
              <a:t>HS </a:t>
            </a:r>
            <a:r>
              <a:rPr lang="vi-VN" baseline="0"/>
              <a:t>đọc to số ghi trên mảnh giấy. (Số 5)</a:t>
            </a:r>
            <a:endParaRPr lang="en-US" baseline="0"/>
          </a:p>
          <a:p>
            <a:r>
              <a:rPr lang="en-US" baseline="0"/>
              <a:t>GV h</a:t>
            </a:r>
            <a:r>
              <a:rPr lang="vi-VN" baseline="0"/>
              <a:t>ỏi: Lượt 1:  Ai viết số giống số trong mảnh giấy thì giơ bảng lên. (HS viết số 5 giơ bảng)</a:t>
            </a:r>
            <a:r>
              <a:rPr lang="en-US" baseline="0"/>
              <a:t>.</a:t>
            </a:r>
            <a:r>
              <a:rPr lang="vi-VN" baseline="0"/>
              <a:t> </a:t>
            </a:r>
            <a:endParaRPr lang="en-US" baseline="0"/>
          </a:p>
          <a:p>
            <a:r>
              <a:rPr lang="vi-VN" baseline="0"/>
              <a:t>Hỏi: Lượt 2:  Ai viết số bé hơn 5 giơ bảng lên. (HS viết số 0, 1, 2, 3, 4 giơ bảng)</a:t>
            </a:r>
            <a:r>
              <a:rPr lang="en-US" baseline="0"/>
              <a:t>.</a:t>
            </a:r>
            <a:r>
              <a:rPr lang="vi-VN" baseline="0"/>
              <a:t> </a:t>
            </a:r>
            <a:endParaRPr lang="en-US" baseline="0"/>
          </a:p>
          <a:p>
            <a:r>
              <a:rPr lang="vi-VN" baseline="0"/>
              <a:t>Hỏi: Lượt 3: Ai viết số lớn hơn 5 giơ bảng lên. (HS viết số 6, 7, 8, 9, 10 giơ bảng)</a:t>
            </a:r>
            <a:r>
              <a:rPr lang="en-US" baseline="0"/>
              <a:t>.</a:t>
            </a:r>
            <a:endParaRPr lang="vi-VN" baseline="0"/>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359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 cắt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070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53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9261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759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747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685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600291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350774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a:t>
            </a:r>
            <a:r>
              <a:rPr lang="en-US" baseline="0"/>
              <a:t> Hs xem các bạn cầm gì trên tay? Trên đó có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39128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Các bạn chơi thật là vui. Các con có muốn làm thẻ để chơi như các bạn không. Chúng ta cùng học bài hôm nay</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11301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làm việc nhóm để hoàn thiện phiếu học tập số 1. Cho HS thảo luận nhóm, sau đó đại diện HS lên trình bày phiếu học tập của nhóm.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a:t>
            </a:r>
            <a:r>
              <a:rPr lang="vi-VN" baseline="0">
                <a:latin typeface="Times New Roman" panose="02020603050405020304" pitchFamily="18" charset="0"/>
                <a:cs typeface="Times New Roman" panose="02020603050405020304" pitchFamily="18" charset="0"/>
              </a:rPr>
              <a:t>HS đếm số hình và nối với thẻ số thích hợp; chữa bài trong nhóm; chữa trước lớp</a:t>
            </a:r>
            <a:endParaRPr lang="en-US" baseline="0">
              <a:latin typeface="Times New Roman" panose="02020603050405020304" pitchFamily="18" charset="0"/>
              <a:cs typeface="Times New Roman" panose="02020603050405020304" pitchFamily="18" charset="0"/>
            </a:endParaRPr>
          </a:p>
          <a:p>
            <a:r>
              <a:rPr lang="en-US" baseline="0">
                <a:latin typeface="Times New Roman" panose="02020603050405020304" pitchFamily="18" charset="0"/>
                <a:cs typeface="Times New Roman" panose="02020603050405020304" pitchFamily="18" charset="0"/>
              </a:rPr>
              <a:t>GV bấm vào các ô số để ô số chạy đến đúng thẻ</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49195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0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9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83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66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0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9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2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4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30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0.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3300758" y="1973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chemeClr val="accent5">
                      <a:lumMod val="50000"/>
                    </a:schemeClr>
                  </a:solidFill>
                </a:ln>
                <a:solidFill>
                  <a:srgbClr val="EC8E38"/>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789764" y="863282"/>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CÙNG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THẺ HỌC TOÁN</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870486" y="384178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48B89"/>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10" name="Picture 9"/>
          <p:cNvPicPr>
            <a:picLocks noChangeAspect="1"/>
          </p:cNvPicPr>
          <p:nvPr/>
        </p:nvPicPr>
        <p:blipFill>
          <a:blip r:embed="rId4"/>
          <a:stretch>
            <a:fillRect/>
          </a:stretch>
        </p:blipFill>
        <p:spPr>
          <a:xfrm>
            <a:off x="2755999" y="2795269"/>
            <a:ext cx="6886575" cy="338137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53946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với thẻ số cho phù hợp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397935" y="3366430"/>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6" name="10 táo"/>
          <p:cNvGrpSpPr/>
          <p:nvPr/>
        </p:nvGrpSpPr>
        <p:grpSpPr>
          <a:xfrm>
            <a:off x="494295" y="1580903"/>
            <a:ext cx="3326099" cy="1442207"/>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09" name="8 bánh"/>
          <p:cNvGrpSpPr/>
          <p:nvPr/>
        </p:nvGrpSpPr>
        <p:grpSpPr>
          <a:xfrm>
            <a:off x="7782037" y="1376734"/>
            <a:ext cx="3353558" cy="1395612"/>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2680801" y="3366430"/>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446505" y="5070987"/>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2680801" y="5070987"/>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9856953" y="5120295"/>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9584434" y="2990761"/>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7224936" y="5120295"/>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6986542" y="300436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sp>
        <p:nvSpPr>
          <p:cNvPr id="18" name="2"/>
          <p:cNvSpPr/>
          <p:nvPr/>
        </p:nvSpPr>
        <p:spPr>
          <a:xfrm>
            <a:off x="5004134" y="277234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2</a:t>
            </a:r>
          </a:p>
        </p:txBody>
      </p:sp>
      <p:sp>
        <p:nvSpPr>
          <p:cNvPr id="20" name="1"/>
          <p:cNvSpPr/>
          <p:nvPr/>
        </p:nvSpPr>
        <p:spPr>
          <a:xfrm>
            <a:off x="5004134" y="175608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1</a:t>
            </a:r>
          </a:p>
        </p:txBody>
      </p:sp>
      <p:sp>
        <p:nvSpPr>
          <p:cNvPr id="23" name="9"/>
          <p:cNvSpPr/>
          <p:nvPr/>
        </p:nvSpPr>
        <p:spPr>
          <a:xfrm>
            <a:off x="5816177" y="2791808"/>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9</a:t>
            </a:r>
          </a:p>
        </p:txBody>
      </p:sp>
      <p:sp>
        <p:nvSpPr>
          <p:cNvPr id="29" name="8"/>
          <p:cNvSpPr/>
          <p:nvPr/>
        </p:nvSpPr>
        <p:spPr>
          <a:xfrm>
            <a:off x="5816177" y="375797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8</a:t>
            </a:r>
          </a:p>
        </p:txBody>
      </p:sp>
      <p:sp>
        <p:nvSpPr>
          <p:cNvPr id="30" name="7"/>
          <p:cNvSpPr/>
          <p:nvPr/>
        </p:nvSpPr>
        <p:spPr>
          <a:xfrm>
            <a:off x="5816177" y="472413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7</a:t>
            </a:r>
          </a:p>
        </p:txBody>
      </p:sp>
      <p:sp>
        <p:nvSpPr>
          <p:cNvPr id="31" name="6"/>
          <p:cNvSpPr/>
          <p:nvPr/>
        </p:nvSpPr>
        <p:spPr>
          <a:xfrm>
            <a:off x="5816177" y="569992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6</a:t>
            </a:r>
          </a:p>
        </p:txBody>
      </p:sp>
      <p:sp>
        <p:nvSpPr>
          <p:cNvPr id="36" name="5"/>
          <p:cNvSpPr/>
          <p:nvPr/>
        </p:nvSpPr>
        <p:spPr>
          <a:xfrm>
            <a:off x="5004134" y="5702351"/>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5</a:t>
            </a:r>
          </a:p>
        </p:txBody>
      </p:sp>
      <p:sp>
        <p:nvSpPr>
          <p:cNvPr id="37" name="4"/>
          <p:cNvSpPr/>
          <p:nvPr/>
        </p:nvSpPr>
        <p:spPr>
          <a:xfrm>
            <a:off x="5004134" y="472568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4</a:t>
            </a:r>
          </a:p>
        </p:txBody>
      </p:sp>
      <p:sp>
        <p:nvSpPr>
          <p:cNvPr id="38" name="3"/>
          <p:cNvSpPr/>
          <p:nvPr/>
        </p:nvSpPr>
        <p:spPr>
          <a:xfrm>
            <a:off x="5004134" y="3749014"/>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3</a:t>
            </a:r>
          </a:p>
        </p:txBody>
      </p:sp>
      <p:grpSp>
        <p:nvGrpSpPr>
          <p:cNvPr id="2" name="10"/>
          <p:cNvGrpSpPr/>
          <p:nvPr/>
        </p:nvGrpSpPr>
        <p:grpSpPr>
          <a:xfrm>
            <a:off x="5729552" y="1727211"/>
            <a:ext cx="987093" cy="646331"/>
            <a:chOff x="5914221" y="1985097"/>
            <a:chExt cx="991403" cy="646331"/>
          </a:xfrm>
        </p:grpSpPr>
        <p:sp>
          <p:nvSpPr>
            <p:cNvPr id="22" name="Rounded Rectangle 21"/>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41" name="TextBox 40"/>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randombar(horizontal)">
                                      <p:cBhvr>
                                        <p:cTn id="19" dur="500"/>
                                        <p:tgtEl>
                                          <p:spTgt spid="107"/>
                                        </p:tgtEl>
                                      </p:cBhvr>
                                    </p:animEffect>
                                  </p:childTnLst>
                                </p:cTn>
                              </p:par>
                              <p:par>
                                <p:cTn id="20" presetID="14" presetClass="entr" presetSubtype="1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randombar(horizontal)">
                                      <p:cBhvr>
                                        <p:cTn id="22" dur="500"/>
                                        <p:tgtEl>
                                          <p:spTgt spid="108"/>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grpId="1" nodeType="withEffect">
                                  <p:stCondLst>
                                    <p:cond delay="0"/>
                                  </p:stCondLst>
                                  <p:childTnLst>
                                    <p:animMotion origin="layout" path="M -2.29167E-6 3.7037E-7 L 0.06185 0.16042 " pathEditMode="relative" rAng="0" ptsTypes="AA">
                                      <p:cBhvr>
                                        <p:cTn id="75" dur="2000" fill="hold"/>
                                        <p:tgtEl>
                                          <p:spTgt spid="23"/>
                                        </p:tgtEl>
                                        <p:attrNameLst>
                                          <p:attrName>ppt_x</p:attrName>
                                          <p:attrName>ppt_y</p:attrName>
                                        </p:attrNameLst>
                                      </p:cBhvr>
                                      <p:rCtr x="3086" y="8009"/>
                                    </p:animMotion>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42" presetClass="path" presetSubtype="0" accel="50000" decel="50000" fill="hold" grpId="1" nodeType="withEffect">
                                  <p:stCondLst>
                                    <p:cond delay="0"/>
                                  </p:stCondLst>
                                  <p:childTnLst>
                                    <p:animMotion origin="layout" path="M -2.29167E-6 -3.7037E-7 L 0.12578 -0.3037 " pathEditMode="relative" rAng="0" ptsTypes="AA">
                                      <p:cBhvr>
                                        <p:cTn id="80" dur="2000" fill="hold"/>
                                        <p:tgtEl>
                                          <p:spTgt spid="29"/>
                                        </p:tgtEl>
                                        <p:attrNameLst>
                                          <p:attrName>ppt_x</p:attrName>
                                          <p:attrName>ppt_y</p:attrName>
                                        </p:attrNameLst>
                                      </p:cBhvr>
                                      <p:rCtr x="6289" y="-15185"/>
                                    </p:animMotion>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grpId="1" nodeType="withEffect">
                                  <p:stCondLst>
                                    <p:cond delay="0"/>
                                  </p:stCondLst>
                                  <p:childTnLst>
                                    <p:animMotion origin="layout" path="M 4.16667E-6 -2.22222E-6 L -0.32969 0.22107 " pathEditMode="relative" rAng="0" ptsTypes="AA">
                                      <p:cBhvr>
                                        <p:cTn id="85" dur="2000" fill="hold"/>
                                        <p:tgtEl>
                                          <p:spTgt spid="20"/>
                                        </p:tgtEl>
                                        <p:attrNameLst>
                                          <p:attrName>ppt_x</p:attrName>
                                          <p:attrName>ppt_y</p:attrName>
                                        </p:attrNameLst>
                                      </p:cBhvr>
                                      <p:rCtr x="-16484" y="11042"/>
                                    </p:animMotion>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grpId="1" nodeType="withEffect">
                                  <p:stCondLst>
                                    <p:cond delay="0"/>
                                  </p:stCondLst>
                                  <p:childTnLst>
                                    <p:animMotion origin="layout" path="M 4.16667E-6 -1.85185E-6 L -0.14922 0.46829 " pathEditMode="relative" rAng="0" ptsTypes="AA">
                                      <p:cBhvr>
                                        <p:cTn id="90" dur="2000" fill="hold"/>
                                        <p:tgtEl>
                                          <p:spTgt spid="18"/>
                                        </p:tgtEl>
                                        <p:attrNameLst>
                                          <p:attrName>ppt_x</p:attrName>
                                          <p:attrName>ppt_y</p:attrName>
                                        </p:attrNameLst>
                                      </p:cBhvr>
                                      <p:rCtr x="-7461" y="23403"/>
                                    </p:animMotion>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42" presetClass="path" presetSubtype="0" accel="50000" decel="50000" fill="hold" grpId="1" nodeType="withEffect">
                                  <p:stCondLst>
                                    <p:cond delay="0"/>
                                  </p:stCondLst>
                                  <p:childTnLst>
                                    <p:animMotion origin="layout" path="M 4.16667E-6 -2.96296E-6 L -0.37566 0.32593 " pathEditMode="relative" rAng="0" ptsTypes="AA">
                                      <p:cBhvr>
                                        <p:cTn id="95" dur="2000" fill="hold"/>
                                        <p:tgtEl>
                                          <p:spTgt spid="38"/>
                                        </p:tgtEl>
                                        <p:attrNameLst>
                                          <p:attrName>ppt_x</p:attrName>
                                          <p:attrName>ppt_y</p:attrName>
                                        </p:attrNameLst>
                                      </p:cBhvr>
                                      <p:rCtr x="-18789" y="16296"/>
                                    </p:animMotion>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7"/>
                    </p:tgtEl>
                  </p:cond>
                </p:stCondLst>
                <p:endSync evt="end" delay="0">
                  <p:rtn val="all"/>
                </p:endSync>
                <p:childTnLst>
                  <p:par>
                    <p:cTn id="97" fill="hold">
                      <p:stCondLst>
                        <p:cond delay="0"/>
                      </p:stCondLst>
                      <p:childTnLst>
                        <p:par>
                          <p:cTn id="98" fill="hold">
                            <p:stCondLst>
                              <p:cond delay="0"/>
                            </p:stCondLst>
                            <p:childTnLst>
                              <p:par>
                                <p:cTn id="99" presetID="42" presetClass="path" presetSubtype="0" accel="50000" decel="50000" fill="hold" grpId="1" nodeType="withEffect">
                                  <p:stCondLst>
                                    <p:cond delay="0"/>
                                  </p:stCondLst>
                                  <p:childTnLst>
                                    <p:animMotion origin="layout" path="M 4.16667E-6 -4.07407E-6 L -0.07696 -0.14745 " pathEditMode="relative" rAng="0" ptsTypes="AA">
                                      <p:cBhvr>
                                        <p:cTn id="100" dur="2000" fill="hold"/>
                                        <p:tgtEl>
                                          <p:spTgt spid="37"/>
                                        </p:tgtEl>
                                        <p:attrNameLst>
                                          <p:attrName>ppt_x</p:attrName>
                                          <p:attrName>ppt_y</p:attrName>
                                        </p:attrNameLst>
                                      </p:cBhvr>
                                      <p:rCtr x="-3854" y="-7384"/>
                                    </p:animMotion>
                                  </p:childTnLst>
                                </p:cTn>
                              </p:par>
                            </p:childTnLst>
                          </p:cTn>
                        </p:par>
                      </p:childTnLst>
                    </p:cTn>
                  </p:par>
                </p:childTnLst>
              </p:cTn>
              <p:nextCondLst>
                <p:cond evt="onClick" delay="0">
                  <p:tgtEl>
                    <p:spTgt spid="37"/>
                  </p:tgtEl>
                </p:cond>
              </p:nextCondLst>
            </p:seq>
            <p:seq concurrent="1" nextAc="seek">
              <p:cTn id="101" restart="whenNotActive" fill="hold" evtFilter="cancelBubble" nodeType="interactiveSeq">
                <p:stCondLst>
                  <p:cond evt="onClick" delay="0">
                    <p:tgtEl>
                      <p:spTgt spid="36"/>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16667E-6 4.81481E-6 L 0.15768 0.01296 " pathEditMode="relative" rAng="0" ptsTypes="AA">
                                      <p:cBhvr>
                                        <p:cTn id="105" dur="2000" fill="hold"/>
                                        <p:tgtEl>
                                          <p:spTgt spid="36"/>
                                        </p:tgtEl>
                                        <p:attrNameLst>
                                          <p:attrName>ppt_x</p:attrName>
                                          <p:attrName>ppt_y</p:attrName>
                                        </p:attrNameLst>
                                      </p:cBhvr>
                                      <p:rCtr x="7878" y="648"/>
                                    </p:animMotion>
                                  </p:childTnLst>
                                </p:cTn>
                              </p:par>
                            </p:childTnLst>
                          </p:cTn>
                        </p:par>
                      </p:childTnLst>
                    </p:cTn>
                  </p:par>
                </p:childTnLst>
              </p:cTn>
              <p:nextCondLst>
                <p:cond evt="onClick" delay="0">
                  <p:tgtEl>
                    <p:spTgt spid="36"/>
                  </p:tgtEl>
                </p:cond>
              </p:nextCondLst>
            </p:seq>
            <p:seq concurrent="1" nextAc="seek">
              <p:cTn id="106" restart="whenNotActive" fill="hold" evtFilter="cancelBubble" nodeType="interactiveSeq">
                <p:stCondLst>
                  <p:cond evt="onClick" delay="0">
                    <p:tgtEl>
                      <p:spTgt spid="31"/>
                    </p:tgtEl>
                  </p:cond>
                </p:stCondLst>
                <p:endSync evt="end" delay="0">
                  <p:rtn val="all"/>
                </p:endSync>
                <p:childTnLst>
                  <p:par>
                    <p:cTn id="107" fill="hold">
                      <p:stCondLst>
                        <p:cond delay="0"/>
                      </p:stCondLst>
                      <p:childTnLst>
                        <p:par>
                          <p:cTn id="108" fill="hold">
                            <p:stCondLst>
                              <p:cond delay="0"/>
                            </p:stCondLst>
                            <p:childTnLst>
                              <p:par>
                                <p:cTn id="109" presetID="42" presetClass="path" presetSubtype="0" accel="50000" decel="50000" fill="hold" grpId="1" nodeType="withEffect">
                                  <p:stCondLst>
                                    <p:cond delay="0"/>
                                  </p:stCondLst>
                                  <p:childTnLst>
                                    <p:animMotion origin="layout" path="M -2.29167E-6 -3.7037E-6 L 0.2892 -0.02361 " pathEditMode="relative" rAng="0" ptsTypes="AA">
                                      <p:cBhvr>
                                        <p:cTn id="110" dur="2000" fill="hold"/>
                                        <p:tgtEl>
                                          <p:spTgt spid="31"/>
                                        </p:tgtEl>
                                        <p:attrNameLst>
                                          <p:attrName>ppt_x</p:attrName>
                                          <p:attrName>ppt_y</p:attrName>
                                        </p:attrNameLst>
                                      </p:cBhvr>
                                      <p:rCtr x="14453" y="-1181"/>
                                    </p:animMotion>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grpId="1" nodeType="withEffect">
                                  <p:stCondLst>
                                    <p:cond delay="0"/>
                                  </p:stCondLst>
                                  <p:childTnLst>
                                    <p:animMotion origin="layout" path="M -2.29167E-6 -2.59259E-6 L 0.453 -0.27037 " pathEditMode="relative" rAng="0" ptsTypes="AA">
                                      <p:cBhvr>
                                        <p:cTn id="115" dur="2000" fill="hold"/>
                                        <p:tgtEl>
                                          <p:spTgt spid="30"/>
                                        </p:tgtEl>
                                        <p:attrNameLst>
                                          <p:attrName>ppt_x</p:attrName>
                                          <p:attrName>ppt_y</p:attrName>
                                        </p:attrNameLst>
                                      </p:cBhvr>
                                      <p:rCtr x="22643" y="-13519"/>
                                    </p:animMotion>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42" presetClass="path" presetSubtype="0" accel="50000" decel="50000" fill="hold" nodeType="withEffect">
                                  <p:stCondLst>
                                    <p:cond delay="0"/>
                                  </p:stCondLst>
                                  <p:childTnLst>
                                    <p:animMotion origin="layout" path="M 3.33333E-6 -2.59259E-6 L -0.35482 0.02107 " pathEditMode="relative" rAng="0" ptsTypes="AA">
                                      <p:cBhvr>
                                        <p:cTn id="120" dur="2000" fill="hold"/>
                                        <p:tgtEl>
                                          <p:spTgt spid="2"/>
                                        </p:tgtEl>
                                        <p:attrNameLst>
                                          <p:attrName>ppt_x</p:attrName>
                                          <p:attrName>ppt_y</p:attrName>
                                        </p:attrNameLst>
                                      </p:cBhvr>
                                      <p:rCtr x="-17747" y="1042"/>
                                    </p:animMotion>
                                  </p:childTnLst>
                                </p:cTn>
                              </p:par>
                            </p:childTnLst>
                          </p:cTn>
                        </p:par>
                      </p:childTnLst>
                    </p:cTn>
                  </p:par>
                </p:childTnLst>
              </p:cTn>
              <p:nextCondLst>
                <p:cond evt="onClick" delay="0">
                  <p:tgtEl>
                    <p:spTgt spid="2"/>
                  </p:tgtEl>
                </p:cond>
              </p:nextCondLst>
            </p:seq>
          </p:childTnLst>
        </p:cTn>
      </p:par>
    </p:tnLst>
    <p:bldLst>
      <p:bldP spid="14" grpId="0"/>
      <p:bldP spid="17" grpId="0"/>
      <p:bldP spid="18" grpId="0" animBg="1"/>
      <p:bldP spid="18" grpId="1" animBg="1"/>
      <p:bldP spid="20" grpId="0" animBg="1"/>
      <p:bldP spid="20" grpId="1" animBg="1"/>
      <p:bldP spid="23" grpId="0" animBg="1"/>
      <p:bldP spid="23" grpId="1" animBg="1"/>
      <p:bldP spid="29" grpId="0" animBg="1"/>
      <p:bldP spid="29" grpId="1" animBg="1"/>
      <p:bldP spid="30" grpId="0" animBg="1"/>
      <p:bldP spid="30" grpId="1" animBg="1"/>
      <p:bldP spid="31" grpId="0" animBg="1"/>
      <p:bldP spid="31" grpId="1" animBg="1"/>
      <p:bldP spid="36" grpId="0" animBg="1"/>
      <p:bldP spid="36" grpId="1" animBg="1"/>
      <p:bldP spid="37" grpId="0" animBg="1"/>
      <p:bldP spid="37" grpId="1" animBg="1"/>
      <p:bldP spid="38" grpId="0" animBg="1"/>
      <p:bldP spid="3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68598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có số lượng hình nhiều nhất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1060035" y="1519208"/>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09" name="8 bánh"/>
          <p:cNvGrpSpPr/>
          <p:nvPr/>
        </p:nvGrpSpPr>
        <p:grpSpPr>
          <a:xfrm>
            <a:off x="557973" y="3018252"/>
            <a:ext cx="3555856" cy="1753927"/>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3795773" y="1501146"/>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9001018" y="1442975"/>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6351559" y="1503368"/>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7934652" y="5167158"/>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8973082" y="2991393"/>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2086762" y="5114898"/>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4902491" y="490721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grpSp>
        <p:nvGrpSpPr>
          <p:cNvPr id="16" name="10 táo"/>
          <p:cNvGrpSpPr/>
          <p:nvPr/>
        </p:nvGrpSpPr>
        <p:grpSpPr>
          <a:xfrm>
            <a:off x="4578230" y="2985004"/>
            <a:ext cx="3572619" cy="1725296"/>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14" name="10"/>
          <p:cNvGrpSpPr/>
          <p:nvPr/>
        </p:nvGrpSpPr>
        <p:grpSpPr>
          <a:xfrm>
            <a:off x="5594291" y="3489067"/>
            <a:ext cx="987093" cy="646331"/>
            <a:chOff x="5914221" y="1985097"/>
            <a:chExt cx="991403" cy="646331"/>
          </a:xfrm>
        </p:grpSpPr>
        <p:sp>
          <p:nvSpPr>
            <p:cNvPr id="115" name="Rounded Rectangle 114"/>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116" name="TextBox 115"/>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10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randombar(horizontal)">
                                      <p:cBhvr>
                                        <p:cTn id="16" dur="500"/>
                                        <p:tgtEl>
                                          <p:spTgt spid="107"/>
                                        </p:tgtEl>
                                      </p:cBhvr>
                                    </p:animEffect>
                                  </p:childTnLst>
                                </p:cTn>
                              </p:par>
                              <p:par>
                                <p:cTn id="17" presetID="14" presetClass="entr" presetSubtype="1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randombar(horizontal)">
                                      <p:cBhvr>
                                        <p:cTn id="19" dur="500"/>
                                        <p:tgtEl>
                                          <p:spTgt spid="108"/>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4" presetClass="entr" presetSubtype="10" fill="hold" nodeType="with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randombar(horizontal)">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nodeType="withEffect">
                                  <p:stCondLst>
                                    <p:cond delay="0"/>
                                  </p:stCondLst>
                                  <p:childTnLst>
                                    <p:animScale>
                                      <p:cBhvr>
                                        <p:cTn id="45" dur="2000" fill="hold"/>
                                        <p:tgtEl>
                                          <p:spTgt spid="16"/>
                                        </p:tgtEl>
                                      </p:cBhvr>
                                      <p:by x="150000" y="150000"/>
                                    </p:animScale>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childTnLst>
                    </p:cTn>
                  </p:par>
                </p:childTnLst>
              </p:cTn>
              <p:nextCondLst>
                <p:cond evt="onClick" delay="0">
                  <p:tgtEl>
                    <p:spTgt spid="16"/>
                  </p:tgtEl>
                </p:cond>
              </p:nextCondLst>
            </p:seq>
          </p:childTnLst>
        </p:cTn>
      </p:par>
    </p:tnLst>
    <p:bldLst>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tretch>
            <a:fillRect/>
          </a:stretch>
        </p:blipFill>
        <p:spPr>
          <a:xfrm>
            <a:off x="3057213" y="2411754"/>
            <a:ext cx="6886575" cy="33813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730298" y="1791215"/>
            <a:ext cx="446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Tô màu vào đáp án đúng:</a:t>
            </a:r>
            <a:endParaRPr kumimoji="0" lang="en-US" altLang="en-US" sz="2400" b="0" i="0" u="none" strike="noStrike" cap="none" normalizeH="0" baseline="0">
              <a:ln>
                <a:noFill/>
              </a:ln>
              <a:solidFill>
                <a:schemeClr val="tx1"/>
              </a:solidFill>
              <a:effectLst/>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3694095" y="3803385"/>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9" name="Rectangle 8"/>
          <p:cNvSpPr/>
          <p:nvPr/>
        </p:nvSpPr>
        <p:spPr>
          <a:xfrm>
            <a:off x="4494223" y="3803385"/>
            <a:ext cx="314536"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0" name="Rectangle 9"/>
          <p:cNvSpPr/>
          <p:nvPr/>
        </p:nvSpPr>
        <p:spPr>
          <a:xfrm>
            <a:off x="5776407"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1" name="Rectangle 10"/>
          <p:cNvSpPr/>
          <p:nvPr/>
        </p:nvSpPr>
        <p:spPr>
          <a:xfrm>
            <a:off x="6880400"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12" name="Rectangle 11"/>
          <p:cNvSpPr/>
          <p:nvPr/>
        </p:nvSpPr>
        <p:spPr>
          <a:xfrm>
            <a:off x="7584872" y="38073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3" name="Rectangle 12"/>
          <p:cNvSpPr/>
          <p:nvPr/>
        </p:nvSpPr>
        <p:spPr>
          <a:xfrm>
            <a:off x="9234434" y="3808533"/>
            <a:ext cx="371789"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10</a:t>
            </a:r>
          </a:p>
        </p:txBody>
      </p:sp>
      <p:sp>
        <p:nvSpPr>
          <p:cNvPr id="14" name="Rectangle 13"/>
          <p:cNvSpPr/>
          <p:nvPr/>
        </p:nvSpPr>
        <p:spPr>
          <a:xfrm>
            <a:off x="4026736" y="52066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Rectangle 14"/>
          <p:cNvSpPr/>
          <p:nvPr/>
        </p:nvSpPr>
        <p:spPr>
          <a:xfrm>
            <a:off x="4483514" y="521298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6" name="Rectangle 15"/>
          <p:cNvSpPr/>
          <p:nvPr/>
        </p:nvSpPr>
        <p:spPr>
          <a:xfrm>
            <a:off x="5500955"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7" name="Rectangle 16"/>
          <p:cNvSpPr/>
          <p:nvPr/>
        </p:nvSpPr>
        <p:spPr>
          <a:xfrm>
            <a:off x="7211995"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8" name="Rectangle 17"/>
          <p:cNvSpPr/>
          <p:nvPr/>
        </p:nvSpPr>
        <p:spPr>
          <a:xfrm>
            <a:off x="7584873" y="5200848"/>
            <a:ext cx="331594"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Rectangle 18">
            <a:extLst>
              <a:ext uri="{FF2B5EF4-FFF2-40B4-BE49-F238E27FC236}">
                <a16:creationId xmlns:a16="http://schemas.microsoft.com/office/drawing/2014/main" id="{892960C3-0C85-982E-15E9-47B6635A6731}"/>
              </a:ext>
            </a:extLst>
          </p:cNvPr>
          <p:cNvSpPr/>
          <p:nvPr/>
        </p:nvSpPr>
        <p:spPr>
          <a:xfrm>
            <a:off x="8660840" y="383908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8</a:t>
            </a:r>
          </a:p>
        </p:txBody>
      </p:sp>
      <p:sp>
        <p:nvSpPr>
          <p:cNvPr id="8" name="Rectangle 7">
            <a:extLst>
              <a:ext uri="{FF2B5EF4-FFF2-40B4-BE49-F238E27FC236}">
                <a16:creationId xmlns:a16="http://schemas.microsoft.com/office/drawing/2014/main" id="{89CBA429-EA85-67C7-D304-29ADB2DA0DA9}"/>
              </a:ext>
            </a:extLst>
          </p:cNvPr>
          <p:cNvSpPr/>
          <p:nvPr/>
        </p:nvSpPr>
        <p:spPr>
          <a:xfrm>
            <a:off x="8995092" y="523249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
        <p:nvSpPr>
          <p:cNvPr id="20" name="Rectangle 19">
            <a:extLst>
              <a:ext uri="{FF2B5EF4-FFF2-40B4-BE49-F238E27FC236}">
                <a16:creationId xmlns:a16="http://schemas.microsoft.com/office/drawing/2014/main" id="{62318CFD-ED4C-77E2-AE75-BE638333E356}"/>
              </a:ext>
            </a:extLst>
          </p:cNvPr>
          <p:cNvSpPr/>
          <p:nvPr/>
        </p:nvSpPr>
        <p:spPr>
          <a:xfrm>
            <a:off x="8969891"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006426" y="479547"/>
            <a:ext cx="483053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8"/>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57" y="18595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4.16667E-6 -3.33333E-6 L 4.16667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nip Diagonal Corner Rectangle 1"/>
          <p:cNvSpPr/>
          <p:nvPr/>
        </p:nvSpPr>
        <p:spPr>
          <a:xfrm>
            <a:off x="513521" y="1502820"/>
            <a:ext cx="4596112" cy="4135411"/>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solidFill>
            <a:srgbClr val="548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3066005" y="6140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grpSp>
        <p:nvGrpSpPr>
          <p:cNvPr id="22" name="Group 21"/>
          <p:cNvGrpSpPr/>
          <p:nvPr/>
        </p:nvGrpSpPr>
        <p:grpSpPr>
          <a:xfrm>
            <a:off x="6336411" y="5281581"/>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4998027" y="2112859"/>
            <a:ext cx="6233348" cy="286232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6000" b="1">
                <a:solidFill>
                  <a:srgbClr val="EE1AD5"/>
                </a:solidFill>
                <a:latin typeface="Roboto Black" panose="02000000000000000000" pitchFamily="2" charset="0"/>
                <a:ea typeface="Roboto Black" panose="02000000000000000000" pitchFamily="2" charset="0"/>
              </a:rPr>
              <a:t>CÙNG</a:t>
            </a:r>
            <a:r>
              <a:rPr lang="en-US" altLang="zh-CN" sz="6000" b="1">
                <a:solidFill>
                  <a:srgbClr val="0070C0"/>
                </a:solidFill>
                <a:latin typeface="Roboto Black" panose="02000000000000000000" pitchFamily="2" charset="0"/>
                <a:ea typeface="Roboto Black" panose="02000000000000000000" pitchFamily="2" charset="0"/>
              </a:rPr>
              <a:t> </a:t>
            </a:r>
          </a:p>
          <a:p>
            <a:pPr lvl="0" algn="ctr">
              <a:defRPr/>
            </a:pPr>
            <a:r>
              <a:rPr lang="en-US" altLang="zh-CN" sz="6000" b="1">
                <a:solidFill>
                  <a:srgbClr val="00B050"/>
                </a:solidFill>
                <a:latin typeface="Roboto Black" panose="02000000000000000000" pitchFamily="2" charset="0"/>
                <a:ea typeface="Roboto Black" panose="02000000000000000000" pitchFamily="2" charset="0"/>
              </a:rPr>
              <a:t>THẺ HỌC TOÁN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5987" y="614009"/>
            <a:ext cx="1726214" cy="1192450"/>
          </a:xfrm>
          <a:prstGeom prst="rect">
            <a:avLst/>
          </a:prstGeom>
        </p:spPr>
      </p:pic>
      <p:sp>
        <p:nvSpPr>
          <p:cNvPr id="2" name="Snip Diagonal Corner Rectangle 1"/>
          <p:cNvSpPr/>
          <p:nvPr/>
        </p:nvSpPr>
        <p:spPr>
          <a:xfrm>
            <a:off x="726837" y="1758055"/>
            <a:ext cx="4233718" cy="3571930"/>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
        <p:nvSpPr>
          <p:cNvPr id="2" name="Rounded Rectangle 12">
            <a:extLst>
              <a:ext uri="{FF2B5EF4-FFF2-40B4-BE49-F238E27FC236}">
                <a16:creationId xmlns:a16="http://schemas.microsoft.com/office/drawing/2014/main" id="{AAFC7C6A-86C9-9723-B0AA-526C8CC8744A}"/>
              </a:ext>
            </a:extLst>
          </p:cNvPr>
          <p:cNvSpPr/>
          <p:nvPr/>
        </p:nvSpPr>
        <p:spPr>
          <a:xfrm>
            <a:off x="1734531" y="2065901"/>
            <a:ext cx="4104471" cy="4062355"/>
          </a:xfrm>
          <a:prstGeom prst="roundRect">
            <a:avLst>
              <a:gd name="adj" fmla="val 11508"/>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A2FE04-C518-1002-FA5E-F3A72E4D1EEB}"/>
              </a:ext>
            </a:extLst>
          </p:cNvPr>
          <p:cNvSpPr txBox="1"/>
          <p:nvPr/>
        </p:nvSpPr>
        <p:spPr>
          <a:xfrm>
            <a:off x="1868406" y="2339312"/>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CA27B16B-3C1C-429F-8B45-162CF58BFF0D}"/>
              </a:ext>
            </a:extLst>
          </p:cNvPr>
          <p:cNvSpPr txBox="1"/>
          <p:nvPr/>
        </p:nvSpPr>
        <p:spPr>
          <a:xfrm>
            <a:off x="1701676" y="3178031"/>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CCA570D6-D79B-053D-5B2A-5443231ED21F}"/>
              </a:ext>
            </a:extLst>
          </p:cNvPr>
          <p:cNvSpPr txBox="1"/>
          <p:nvPr/>
        </p:nvSpPr>
        <p:spPr>
          <a:xfrm>
            <a:off x="1701676" y="4141131"/>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24CE079F-2E46-8398-94C8-8BFEC91F3CBF}"/>
              </a:ext>
            </a:extLst>
          </p:cNvPr>
          <p:cNvSpPr txBox="1"/>
          <p:nvPr/>
        </p:nvSpPr>
        <p:spPr>
          <a:xfrm>
            <a:off x="1811810" y="5274231"/>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A816BC4A-C5F6-E65F-1594-E2F0A75259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360798" y="1637760"/>
            <a:ext cx="3558111" cy="474415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8696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2" grpId="0" animBg="1"/>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ED5631E5-B850-4D9A-A7A0-9A9E574FF9D4}"/>
              </a:ext>
            </a:extLst>
          </p:cNvPr>
          <p:cNvSpPr txBox="1"/>
          <p:nvPr/>
        </p:nvSpPr>
        <p:spPr>
          <a:xfrm>
            <a:off x="1459199" y="2335782"/>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3" name="TextBox 2">
            <a:extLst>
              <a:ext uri="{FF2B5EF4-FFF2-40B4-BE49-F238E27FC236}">
                <a16:creationId xmlns:a16="http://schemas.microsoft.com/office/drawing/2014/main" id="{76875B92-A81A-B9E3-A420-920C3D86CA36}"/>
              </a:ext>
            </a:extLst>
          </p:cNvPr>
          <p:cNvSpPr txBox="1"/>
          <p:nvPr/>
        </p:nvSpPr>
        <p:spPr>
          <a:xfrm>
            <a:off x="2635159" y="2879605"/>
            <a:ext cx="4968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làm thẻ?</a:t>
            </a:r>
          </a:p>
        </p:txBody>
      </p:sp>
      <p:sp>
        <p:nvSpPr>
          <p:cNvPr id="5" name="TextBox 4">
            <a:extLst>
              <a:ext uri="{FF2B5EF4-FFF2-40B4-BE49-F238E27FC236}">
                <a16:creationId xmlns:a16="http://schemas.microsoft.com/office/drawing/2014/main" id="{03487016-90D1-8ACF-0447-3512B855B845}"/>
              </a:ext>
            </a:extLst>
          </p:cNvPr>
          <p:cNvSpPr txBox="1"/>
          <p:nvPr/>
        </p:nvSpPr>
        <p:spPr>
          <a:xfrm>
            <a:off x="2692309" y="4217051"/>
            <a:ext cx="396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bao nhiêu thẻ</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7" name="TextBox 6">
            <a:extLst>
              <a:ext uri="{FF2B5EF4-FFF2-40B4-BE49-F238E27FC236}">
                <a16:creationId xmlns:a16="http://schemas.microsoft.com/office/drawing/2014/main" id="{37A9E82E-FAE6-62CD-8FCC-508C6E08B993}"/>
              </a:ext>
            </a:extLst>
          </p:cNvPr>
          <p:cNvSpPr txBox="1"/>
          <p:nvPr/>
        </p:nvSpPr>
        <p:spPr>
          <a:xfrm>
            <a:off x="2692309" y="3547335"/>
            <a:ext cx="611642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1A3AA7BF-8F41-083A-78DB-F7B85A349681}"/>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428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42670" y="2055395"/>
            <a:ext cx="5127519" cy="366651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361999" y="2613828"/>
            <a:ext cx="396870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dạng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245226" y="3426988"/>
            <a:ext cx="238120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vẽ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98161" y="4258894"/>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số viết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88F019A4-EEFA-046F-F8B7-719F49388ACF}"/>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Lựa</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chọn</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và</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đề xuất cách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936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6" grpId="0"/>
      <p:bldP spid="2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565672" y="67164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46274" y="1350809"/>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399053" y="1708259"/>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Rectangle 12"/>
          <p:cNvSpPr/>
          <p:nvPr/>
        </p:nvSpPr>
        <p:spPr>
          <a:xfrm>
            <a:off x="6227571" y="1708259"/>
            <a:ext cx="4152376" cy="3129062"/>
          </a:xfrm>
          <a:prstGeom prst="rect">
            <a:avLst/>
          </a:prstGeom>
        </p:spPr>
        <p:txBody>
          <a:bodyPr wrap="square">
            <a:spAutoFit/>
          </a:bodyPr>
          <a:lstStyle/>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1. Vật liệu sử dụng để làm thẻ: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2.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Hình dạng thẻ: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3. Hình vẽ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4. Các số viết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en-US"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5. Em làm bao nhiêu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p:txBody>
      </p:sp>
      <p:sp>
        <p:nvSpPr>
          <p:cNvPr id="15" name="Rectangle 14"/>
          <p:cNvSpPr/>
          <p:nvPr/>
        </p:nvSpPr>
        <p:spPr>
          <a:xfrm>
            <a:off x="1620679" y="5098818"/>
            <a:ext cx="8759267" cy="1231106"/>
          </a:xfrm>
          <a:prstGeom prst="rect">
            <a:avLst/>
          </a:prstGeom>
        </p:spPr>
        <p:txBody>
          <a:bodyPr wrap="square">
            <a:spAutoFit/>
          </a:bodyPr>
          <a:lstStyle/>
          <a:p>
            <a:pPr>
              <a:spcBef>
                <a:spcPts val="1200"/>
              </a:spcBef>
              <a:spcAft>
                <a:spcPts val="0"/>
              </a:spcAft>
            </a:pP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Mô tả ngắn gọn các bước làm thẻ:</a:t>
            </a:r>
            <a:endParaRPr lang="en-US" sz="1400">
              <a:latin typeface="Times New Roman" panose="02020603050405020304" pitchFamily="18" charset="0"/>
              <a:ea typeface="Times New Roman" panose="02020603050405020304" pitchFamily="18" charset="0"/>
            </a:endParaRPr>
          </a:p>
          <a:p>
            <a:pPr>
              <a:spcBef>
                <a:spcPts val="1200"/>
              </a:spcBef>
              <a:spcAft>
                <a:spcPts val="1200"/>
              </a:spcAft>
            </a:pPr>
            <a:r>
              <a:rPr lang="en-US">
                <a:latin typeface="Roboto" panose="02000000000000000000" pitchFamily="2" charset="0"/>
                <a:ea typeface="Calibri" panose="020F0502020204030204" pitchFamily="34" charset="0"/>
                <a:cs typeface="Times New Roman" panose="02020603050405020304" pitchFamily="18" charset="0"/>
              </a:rPr>
              <a:t>............................................................................................................................................</a:t>
            </a:r>
            <a:endParaRPr lang="en-US" sz="1400">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endParaRPr lang="en-US"/>
          </a:p>
        </p:txBody>
      </p:sp>
    </p:spTree>
    <p:extLst>
      <p:ext uri="{BB962C8B-B14F-4D97-AF65-F5344CB8AC3E}">
        <p14:creationId xmlns:p14="http://schemas.microsoft.com/office/powerpoint/2010/main" val="1272577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1292839"/>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70C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TẬP TẦM VÔNG -- ÂM NHẠC LỚP 1 -- CHÂN TRỜI SÁNG TẠO -- BÀI HÁT MẪU -- TẬP HÁT THEO LỜI 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2452" y="2636756"/>
            <a:ext cx="6458174" cy="3632723"/>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1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7"/>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44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60" y="1602004"/>
            <a:ext cx="73503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thẻ</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toán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3166937" y="565718"/>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77320">
            <a:off x="5930009" y="2498150"/>
            <a:ext cx="4693810"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230629">
            <a:off x="1490922" y="2502047"/>
            <a:ext cx="2921721" cy="3895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472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20282" y="1804346"/>
            <a:ext cx="408168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thẻ với nhiều hình dạng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42959" y="3267971"/>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53059" y="4129930"/>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480809" y="2755883"/>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137201" y="4528826"/>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37467" y="3084559"/>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20282" y="4927002"/>
            <a:ext cx="1612135" cy="1569946"/>
          </a:xfrm>
          <a:prstGeom prst="rect">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P spid="21" grpId="0" animBg="1"/>
      <p:bldP spid="13"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hoặc vẽ, dán hình lên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10616" y="2997668"/>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2</a:t>
            </a:r>
          </a:p>
        </p:txBody>
      </p:sp>
      <p:sp>
        <p:nvSpPr>
          <p:cNvPr id="13" name="Oval 12"/>
          <p:cNvSpPr/>
          <p:nvPr/>
        </p:nvSpPr>
        <p:spPr>
          <a:xfrm>
            <a:off x="9391697" y="3807895"/>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319447" y="2433848"/>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5975839" y="4206791"/>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423912" y="2740014"/>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58920" y="4604967"/>
            <a:ext cx="1612135" cy="1569946"/>
          </a:xfrm>
          <a:prstGeom prst="rect">
            <a:avLst/>
          </a:pr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10</a:t>
            </a:r>
          </a:p>
        </p:txBody>
      </p:sp>
      <p:grpSp>
        <p:nvGrpSpPr>
          <p:cNvPr id="4" name="Group 3"/>
          <p:cNvGrpSpPr/>
          <p:nvPr/>
        </p:nvGrpSpPr>
        <p:grpSpPr>
          <a:xfrm>
            <a:off x="9751802" y="4168019"/>
            <a:ext cx="400824" cy="378481"/>
            <a:chOff x="1184708" y="643495"/>
            <a:chExt cx="578864" cy="546596"/>
          </a:xfrm>
        </p:grpSpPr>
        <p:sp>
          <p:nvSpPr>
            <p:cNvPr id="3" name="Oval 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9751802" y="4806824"/>
            <a:ext cx="400824" cy="378481"/>
            <a:chOff x="1184708" y="643495"/>
            <a:chExt cx="578864" cy="546596"/>
          </a:xfrm>
        </p:grpSpPr>
        <p:sp>
          <p:nvSpPr>
            <p:cNvPr id="26" name="Oval 25"/>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9785323" y="5393938"/>
            <a:ext cx="400824" cy="378481"/>
            <a:chOff x="1184708" y="643495"/>
            <a:chExt cx="578864" cy="546596"/>
          </a:xfrm>
        </p:grpSpPr>
        <p:sp>
          <p:nvSpPr>
            <p:cNvPr id="33" name="Oval 3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5-Point Star 4"/>
          <p:cNvSpPr/>
          <p:nvPr/>
        </p:nvSpPr>
        <p:spPr>
          <a:xfrm>
            <a:off x="6829098" y="4666726"/>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6741658" y="5232872"/>
            <a:ext cx="616164" cy="5221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6310788" y="5552115"/>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317082" y="5580247"/>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7768" y="2864573"/>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40207" y="3285902"/>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95551" y="3825487"/>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68982" y="3877594"/>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529786" y="3504361"/>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16794" y="3056309"/>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910041" y="2864573"/>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504902" y="3145434"/>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994841" y="3593486"/>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500"/>
                                        <p:tgtEl>
                                          <p:spTgt spid="4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up)">
                                      <p:cBhvr>
                                        <p:cTn id="65" dur="500"/>
                                        <p:tgtEl>
                                          <p:spTgt spid="44"/>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up)">
                                      <p:cBhvr>
                                        <p:cTn id="68" dur="500"/>
                                        <p:tgtEl>
                                          <p:spTgt spid="4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up)">
                                      <p:cBhvr>
                                        <p:cTn id="71" dur="500"/>
                                        <p:tgtEl>
                                          <p:spTgt spid="4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21" grpId="0" animBg="1"/>
      <p:bldP spid="13" grpId="0" animBg="1"/>
      <p:bldP spid="22" grpId="0" animBg="1"/>
      <p:bldP spid="23" grpId="0" animBg="1"/>
      <p:bldP spid="24" grpId="0" animBg="1"/>
      <p:bldP spid="25" grpId="0" animBg="1"/>
      <p:bldP spid="5" grpId="0" animBg="1"/>
      <p:bldP spid="39" grpId="0" animBg="1"/>
      <p:bldP spid="40" grpId="0" animBg="1"/>
      <p:bldP spid="41" grpId="0" animBg="1"/>
      <p:bldP spid="8" grpId="0" animBg="1"/>
      <p:bldP spid="42" grpId="0" animBg="1"/>
      <p:bldP spid="43" grpId="0" animBg="1"/>
      <p:bldP spid="44" grpId="0" animBg="1"/>
      <p:bldP spid="45" grpId="0" animBg="1"/>
      <p:bldP spid="46" grpId="0" animBg="1"/>
      <p:bldP spid="9"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hoàn thiện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stretch>
            <a:fillRect/>
          </a:stretch>
        </p:blipFill>
        <p:spPr>
          <a:xfrm>
            <a:off x="3487964" y="2245344"/>
            <a:ext cx="5476875" cy="38481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3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3953" y="1770669"/>
            <a:ext cx="2657145" cy="354286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Thẻ học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toán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687166" y="2755665"/>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687166" y="3718765"/>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97300" y="4851865"/>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78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0"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97984" y="235090"/>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“AI NHIỀU</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THẺ HƠN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4564331" y="4717857"/>
            <a:ext cx="3451012"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Nếu hai thẻ có số hoặc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lượng hình bằng nhau thì bỏ hai thẻ đó ra ngoài và chơi tiếp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0032" y="1791368"/>
            <a:ext cx="395189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Thực hiện theo nhóm đôi, mỗi bạn 5 thẻ tuỳ chọn</a:t>
            </a:r>
          </a:p>
        </p:txBody>
      </p:sp>
      <p:sp>
        <p:nvSpPr>
          <p:cNvPr id="24" name="TextBox 23"/>
          <p:cNvSpPr txBox="1"/>
          <p:nvPr/>
        </p:nvSpPr>
        <p:spPr>
          <a:xfrm>
            <a:off x="8267391" y="2431783"/>
            <a:ext cx="351223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Sau 5 lần chơi, ai có được nhiều thẻ hơn là người thắng cuộc</a:t>
            </a:r>
          </a:p>
        </p:txBody>
      </p:sp>
      <p:sp>
        <p:nvSpPr>
          <p:cNvPr id="13" name="TextBox 12"/>
          <p:cNvSpPr txBox="1"/>
          <p:nvPr/>
        </p:nvSpPr>
        <p:spPr>
          <a:xfrm>
            <a:off x="348006" y="4693143"/>
            <a:ext cx="3735949"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bạn chọn 1 thẻ, cùng lật thẻ, bạn nào có thẻ ghi số lớn hơn hoặc thẻ</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nhiều hình hơn thì nhận được cả hai thẻ</a:t>
            </a:r>
          </a:p>
        </p:txBody>
      </p:sp>
      <p:sp>
        <p:nvSpPr>
          <p:cNvPr id="14" name="TextBox 13"/>
          <p:cNvSpPr txBox="1"/>
          <p:nvPr/>
        </p:nvSpPr>
        <p:spPr>
          <a:xfrm>
            <a:off x="4641386" y="1791367"/>
            <a:ext cx="370130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Hai bạn để chung thẻ và úp tất cả các thẻ xuống</a:t>
            </a:r>
          </a:p>
        </p:txBody>
      </p:sp>
      <p:sp>
        <p:nvSpPr>
          <p:cNvPr id="15" name="TextBox 14"/>
          <p:cNvSpPr txBox="1"/>
          <p:nvPr/>
        </p:nvSpPr>
        <p:spPr>
          <a:xfrm>
            <a:off x="3843845" y="968941"/>
            <a:ext cx="2815140" cy="646331"/>
          </a:xfrm>
          <a:prstGeom prst="rect">
            <a:avLst/>
          </a:prstGeom>
          <a:noFill/>
        </p:spPr>
        <p:txBody>
          <a:bodyPr wrap="square" rtlCol="0">
            <a:spAutoFit/>
          </a:bodyPr>
          <a:lstStyle/>
          <a:p>
            <a:pPr lvl="0" algn="ctr">
              <a:defRPr/>
            </a:pPr>
            <a:r>
              <a:rPr lang="en-US" altLang="zh-CN" sz="3600" b="1">
                <a:solidFill>
                  <a:srgbClr val="C00000"/>
                </a:solidFill>
                <a:latin typeface="Roboto" panose="02000000000000000000" pitchFamily="2" charset="0"/>
                <a:ea typeface="Roboto" panose="02000000000000000000" pitchFamily="2" charset="0"/>
              </a:rPr>
              <a:t>Luật chơi</a:t>
            </a:r>
            <a:endParaRPr lang="vi-VN" altLang="zh-CN" sz="3600" b="1">
              <a:solidFill>
                <a:srgbClr val="C00000"/>
              </a:solidFill>
              <a:latin typeface="Roboto" panose="02000000000000000000" pitchFamily="2" charset="0"/>
              <a:ea typeface="Roboto" panose="02000000000000000000" pitchFamily="2" charset="0"/>
            </a:endParaRPr>
          </a:p>
        </p:txBody>
      </p:sp>
      <p:grpSp>
        <p:nvGrpSpPr>
          <p:cNvPr id="16" name="Group 15"/>
          <p:cNvGrpSpPr/>
          <p:nvPr/>
        </p:nvGrpSpPr>
        <p:grpSpPr>
          <a:xfrm rot="2448615">
            <a:off x="8137516" y="796715"/>
            <a:ext cx="1525015" cy="1151284"/>
            <a:chOff x="8556604" y="2677160"/>
            <a:chExt cx="2110221" cy="1593075"/>
          </a:xfrm>
        </p:grpSpPr>
        <p:sp>
          <p:nvSpPr>
            <p:cNvPr id="17" name="Rectangle 23"/>
            <p:cNvSpPr/>
            <p:nvPr/>
          </p:nvSpPr>
          <p:spPr>
            <a:xfrm rot="18764274">
              <a:off x="8815177" y="2418587"/>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3"/>
          <p:cNvSpPr/>
          <p:nvPr/>
        </p:nvSpPr>
        <p:spPr>
          <a:xfrm rot="21212889">
            <a:off x="8339898" y="587332"/>
            <a:ext cx="1151284" cy="1525015"/>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993045" y="526002"/>
            <a:ext cx="1151284" cy="1525016"/>
            <a:chOff x="6012230" y="983683"/>
            <a:chExt cx="1345863" cy="1782759"/>
          </a:xfrm>
        </p:grpSpPr>
        <p:sp>
          <p:nvSpPr>
            <p:cNvPr id="34"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25" name="Group 24"/>
          <p:cNvGrpSpPr/>
          <p:nvPr/>
        </p:nvGrpSpPr>
        <p:grpSpPr>
          <a:xfrm>
            <a:off x="10009954" y="538081"/>
            <a:ext cx="1161886" cy="1527540"/>
            <a:chOff x="6012230" y="980732"/>
            <a:chExt cx="1358257" cy="1785710"/>
          </a:xfrm>
        </p:grpSpPr>
        <p:sp>
          <p:nvSpPr>
            <p:cNvPr id="26"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sp>
          <p:nvSpPr>
            <p:cNvPr id="28" name="Rectangle 23"/>
            <p:cNvSpPr/>
            <p:nvPr/>
          </p:nvSpPr>
          <p:spPr>
            <a:xfrm rot="21212889">
              <a:off x="6024624" y="980732"/>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13408" t="5840" r="11798" b="8658"/>
          <a:stretch/>
        </p:blipFill>
        <p:spPr>
          <a:xfrm rot="5400000">
            <a:off x="849373" y="2337833"/>
            <a:ext cx="1831595" cy="253484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srcRect l="6276" t="8222" r="9341" b="5742"/>
          <a:stretch/>
        </p:blipFill>
        <p:spPr>
          <a:xfrm rot="16200000">
            <a:off x="5314537" y="2277270"/>
            <a:ext cx="1830249" cy="270968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a:srcRect l="2570" t="3306"/>
          <a:stretch/>
        </p:blipFill>
        <p:spPr>
          <a:xfrm rot="16200000">
            <a:off x="8746350" y="3638253"/>
            <a:ext cx="2129611" cy="27299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09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8" repeatCount="indefinite"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2000"/>
                                        <p:tgtEl>
                                          <p:spTgt spid="32"/>
                                        </p:tgtEl>
                                      </p:cBhvr>
                                    </p:animEffect>
                                  </p:childTnLst>
                                </p:cTn>
                              </p:par>
                              <p:par>
                                <p:cTn id="14" presetID="2" presetClass="entr" presetSubtype="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000"/>
                                        <p:tgtEl>
                                          <p:spTgt spid="25"/>
                                        </p:tgtEl>
                                      </p:cBhvr>
                                    </p:animEffect>
                                  </p:childTnLst>
                                </p:cTn>
                              </p:par>
                              <p:par>
                                <p:cTn id="21" presetID="2" presetClass="entr" presetSubtype="2"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P spid="13" grpId="0"/>
      <p:bldP spid="14" grpId="0"/>
      <p:bldP spid="15" grpId="0"/>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725355" y="1323170"/>
            <a:ext cx="8469234" cy="526978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47EDC76-93E4-69B2-B3EB-FFBB9F9285CB}"/>
              </a:ext>
            </a:extLst>
          </p:cNvPr>
          <p:cNvSpPr txBox="1"/>
          <p:nvPr/>
        </p:nvSpPr>
        <p:spPr>
          <a:xfrm>
            <a:off x="6666532" y="13924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rotWithShape="1">
          <a:blip r:embed="rId4"/>
          <a:srcRect l="6827" t="7035" r="5654" b="3542"/>
          <a:stretch/>
        </p:blipFill>
        <p:spPr>
          <a:xfrm>
            <a:off x="6379858" y="3512159"/>
            <a:ext cx="738664" cy="738664"/>
          </a:xfrm>
          <a:prstGeom prst="ellipse">
            <a:avLst/>
          </a:prstGeom>
        </p:spPr>
      </p:pic>
      <p:pic>
        <p:nvPicPr>
          <p:cNvPr id="15" name="Picture 14"/>
          <p:cNvPicPr>
            <a:picLocks noChangeAspect="1"/>
          </p:cNvPicPr>
          <p:nvPr/>
        </p:nvPicPr>
        <p:blipFill rotWithShape="1">
          <a:blip r:embed="rId5"/>
          <a:srcRect l="9571" t="6413" r="10420" b="6660"/>
          <a:stretch/>
        </p:blipFill>
        <p:spPr>
          <a:xfrm>
            <a:off x="7543502" y="4483543"/>
            <a:ext cx="738665" cy="738665"/>
          </a:xfrm>
          <a:prstGeom prst="ellipse">
            <a:avLst/>
          </a:prstGeom>
        </p:spPr>
      </p:pic>
      <p:pic>
        <p:nvPicPr>
          <p:cNvPr id="16" name="Picture 15"/>
          <p:cNvPicPr>
            <a:picLocks noChangeAspect="1"/>
          </p:cNvPicPr>
          <p:nvPr/>
        </p:nvPicPr>
        <p:blipFill rotWithShape="1">
          <a:blip r:embed="rId6"/>
          <a:srcRect l="5642" t="6399" r="6278" b="6897"/>
          <a:stretch/>
        </p:blipFill>
        <p:spPr>
          <a:xfrm>
            <a:off x="8820481" y="5462804"/>
            <a:ext cx="786649" cy="786649"/>
          </a:xfrm>
          <a:prstGeom prst="ellipse">
            <a:avLst/>
          </a:prstGeom>
        </p:spPr>
      </p:pic>
      <p:sp>
        <p:nvSpPr>
          <p:cNvPr id="20" name="TextBox 19"/>
          <p:cNvSpPr txBox="1"/>
          <p:nvPr/>
        </p:nvSpPr>
        <p:spPr>
          <a:xfrm>
            <a:off x="2522362" y="3618479"/>
            <a:ext cx="327296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522361" y="4581579"/>
            <a:ext cx="380523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Số trên thẻ viết đúng, to, rõ ràng.</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Hình vẽ dễ đếm</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2632495" y="5714679"/>
            <a:ext cx="3584962"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Sản phẩm đẹp, sáng tạo</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290138" y="2772660"/>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95833E-6 -4.81481E-6 L 3.95833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65989" y="1346219"/>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96544" y="280038"/>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TẬP TẦM VÔNG</a:t>
            </a:r>
            <a:r>
              <a:rPr lang="vi-VN" altLang="zh-CN" sz="3200" b="1">
                <a:solidFill>
                  <a:srgbClr val="0070C0"/>
                </a:solidFill>
                <a:latin typeface="Roboto" panose="02000000000000000000" pitchFamily="2" charset="0"/>
                <a:ea typeface="Roboto" panose="02000000000000000000" pitchFamily="2" charset="0"/>
              </a:rPr>
              <a:t>“</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742471" y="1985188"/>
            <a:ext cx="2280864" cy="1015663"/>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Học sinh viết một số mình thích vào bảng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3460491" y="1985188"/>
            <a:ext cx="2354275" cy="1015663"/>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Quản trò cầm mảnh giấy có một con số</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24" name="TextBox 23"/>
          <p:cNvSpPr txBox="1"/>
          <p:nvPr/>
        </p:nvSpPr>
        <p:spPr>
          <a:xfrm>
            <a:off x="6251922" y="1985188"/>
            <a:ext cx="2451778" cy="2246769"/>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Tất cả cùng hát và múa bài Tập tầm vông.</a:t>
            </a:r>
          </a:p>
          <a:p>
            <a:pPr lvl="0" algn="just">
              <a:defRPr/>
            </a:pPr>
            <a:r>
              <a:rPr lang="en-US" altLang="zh-CN" sz="2000" noProof="0">
                <a:solidFill>
                  <a:srgbClr val="002060"/>
                </a:solidFill>
                <a:latin typeface="Roboto" panose="02000000000000000000" pitchFamily="2" charset="0"/>
                <a:ea typeface="Roboto" panose="02000000000000000000" pitchFamily="2" charset="0"/>
              </a:rPr>
              <a:t>Sau khi kết thúc bài hát, học sinh đoán xem tay nào cầm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9140856" y="1985188"/>
            <a:ext cx="2451778" cy="1631216"/>
          </a:xfrm>
          <a:prstGeom prst="rect">
            <a:avLst/>
          </a:prstGeom>
          <a:noFill/>
        </p:spPr>
        <p:txBody>
          <a:bodyPr wrap="square" rtlCol="0">
            <a:spAutoFit/>
          </a:bodyPr>
          <a:lstStyle/>
          <a:p>
            <a:pPr lvl="0" algn="just">
              <a:defRPr/>
            </a:pPr>
            <a:r>
              <a:rPr lang="en-US" altLang="zh-CN" sz="2000" noProof="0">
                <a:solidFill>
                  <a:srgbClr val="002060"/>
                </a:solidFill>
                <a:latin typeface="Roboto" panose="02000000000000000000" pitchFamily="2" charset="0"/>
                <a:ea typeface="Roboto" panose="02000000000000000000" pitchFamily="2" charset="0"/>
              </a:rPr>
              <a:t>Quản trò yêu cầu học sinh giơ bảng: số bằng, số nhỏ hơn, số lớn hơn số ghi trên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5" y="3616404"/>
            <a:ext cx="2457450" cy="2543175"/>
          </a:xfrm>
          <a:prstGeom prst="rect">
            <a:avLst/>
          </a:prstGeom>
          <a:effectLst>
            <a:outerShdw blurRad="63500" sx="102000" sy="102000" algn="ctr" rotWithShape="0">
              <a:prstClr val="black">
                <a:alpha val="40000"/>
              </a:prstClr>
            </a:outerShdw>
          </a:effectLst>
        </p:spPr>
      </p:pic>
      <p:sp>
        <p:nvSpPr>
          <p:cNvPr id="11" name="TextBox 10"/>
          <p:cNvSpPr txBox="1"/>
          <p:nvPr/>
        </p:nvSpPr>
        <p:spPr>
          <a:xfrm rot="18712923">
            <a:off x="1403766" y="4667195"/>
            <a:ext cx="469378" cy="461665"/>
          </a:xfrm>
          <a:prstGeom prst="rect">
            <a:avLst/>
          </a:prstGeom>
          <a:noFill/>
        </p:spPr>
        <p:txBody>
          <a:bodyPr wrap="square" rtlCol="0">
            <a:spAutoFit/>
          </a:bodyPr>
          <a:lstStyle/>
          <a:p>
            <a:pPr lvl="0" algn="just">
              <a:defRPr/>
            </a:pPr>
            <a:r>
              <a:rPr lang="en-US" altLang="zh-CN" sz="2400" b="1">
                <a:latin typeface="Roboto" panose="02000000000000000000" pitchFamily="2" charset="0"/>
                <a:ea typeface="Roboto" panose="02000000000000000000" pitchFamily="2" charset="0"/>
              </a:rPr>
              <a:t>1</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4" name="AutoShape 4" descr="Hình ảnh Người Phụ Nữ Mặc Vest Cầm Tờ Giấy Trắng Trong Tay PNG , Áo Khoác  Lỏng, Sắp Xếp, Bệnh đa Xơ Cứng PNG trong suốt và Vector để tải xu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5921808" y="4748809"/>
            <a:ext cx="2962310" cy="122857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3606580" y="3549516"/>
            <a:ext cx="1285875" cy="203935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0331" y="3748530"/>
            <a:ext cx="2057400" cy="22288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22" grpId="0"/>
      <p:bldP spid="24" grpId="0"/>
      <p:bldP spid="1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70C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9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6709" y="2139492"/>
            <a:ext cx="4612111" cy="326055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40" name="Freeform 39"/>
          <p:cNvSpPr/>
          <p:nvPr/>
        </p:nvSpPr>
        <p:spPr>
          <a:xfrm rot="20781652" flipV="1">
            <a:off x="1476992" y="1947983"/>
            <a:ext cx="3144022" cy="878102"/>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82931" y="1329251"/>
            <a:ext cx="2757004"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Ba bông hoa nhiều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hơn hai bông hoa</a:t>
            </a:r>
          </a:p>
        </p:txBody>
      </p:sp>
      <p:grpSp>
        <p:nvGrpSpPr>
          <p:cNvPr id="67" name="Group 66"/>
          <p:cNvGrpSpPr/>
          <p:nvPr/>
        </p:nvGrpSpPr>
        <p:grpSpPr>
          <a:xfrm>
            <a:off x="1077155" y="3514307"/>
            <a:ext cx="2028941" cy="1561189"/>
            <a:chOff x="5916256" y="3133511"/>
            <a:chExt cx="2028941" cy="1561189"/>
          </a:xfrm>
        </p:grpSpPr>
        <p:sp>
          <p:nvSpPr>
            <p:cNvPr id="2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149041" y="2947553"/>
            <a:ext cx="2110221" cy="1593075"/>
            <a:chOff x="8727343" y="2792007"/>
            <a:chExt cx="2110221" cy="1593075"/>
          </a:xfrm>
        </p:grpSpPr>
        <p:sp>
          <p:nvSpPr>
            <p:cNvPr id="42"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rot="20691693">
            <a:off x="2015592" y="2068285"/>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75" name="TextBox 74"/>
          <p:cNvSpPr txBox="1"/>
          <p:nvPr/>
        </p:nvSpPr>
        <p:spPr>
          <a:xfrm>
            <a:off x="7082931" y="5105051"/>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3</a:t>
            </a:r>
            <a:endParaRPr lang="vi-VN" altLang="zh-CN" sz="4000">
              <a:solidFill>
                <a:srgbClr val="FF0000"/>
              </a:solidFill>
              <a:latin typeface="Roboto Black" panose="02000000000000000000" pitchFamily="2" charset="0"/>
              <a:ea typeface="Roboto Black" panose="02000000000000000000" pitchFamily="2" charset="0"/>
            </a:endParaRPr>
          </a:p>
        </p:txBody>
      </p:sp>
      <p:sp>
        <p:nvSpPr>
          <p:cNvPr id="76" name="TextBox 75"/>
          <p:cNvSpPr txBox="1"/>
          <p:nvPr/>
        </p:nvSpPr>
        <p:spPr>
          <a:xfrm>
            <a:off x="9518122" y="5113408"/>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2</a:t>
            </a:r>
            <a:endParaRPr lang="vi-VN" altLang="zh-CN" sz="4000">
              <a:solidFill>
                <a:srgbClr val="FF00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37" presetClass="path" presetSubtype="0" accel="50000" decel="50000" fill="hold" nodeType="withEffect">
                                  <p:stCondLst>
                                    <p:cond delay="0"/>
                                  </p:stCondLst>
                                  <p:childTnLst>
                                    <p:animMotion origin="layout" path="M 0.0004 -0.0757 L 0.11967 -0.08519 C 0.14454 -0.0875 0.18178 -0.08843 0.22097 -0.08843 C 0.26563 -0.08843 0.30118 -0.0875 0.32605 -0.08519 L 0.44571 -0.0757 " pathEditMode="relative" rAng="0" ptsTypes="AAAAA">
                                      <p:cBhvr>
                                        <p:cTn id="22" dur="2000" fill="hold"/>
                                        <p:tgtEl>
                                          <p:spTgt spid="67"/>
                                        </p:tgtEl>
                                        <p:attrNameLst>
                                          <p:attrName>ppt_x</p:attrName>
                                          <p:attrName>ppt_y</p:attrName>
                                        </p:attrNameLst>
                                      </p:cBhvr>
                                      <p:rCtr x="22266" y="-648"/>
                                    </p:animMotion>
                                  </p:childTnLst>
                                </p:cTn>
                              </p:par>
                              <p:par>
                                <p:cTn id="23" presetID="37" presetClass="path" presetSubtype="0" accel="50000" decel="50000" fill="hold" nodeType="withEffect">
                                  <p:stCondLst>
                                    <p:cond delay="0"/>
                                  </p:stCondLst>
                                  <p:childTnLst>
                                    <p:animMotion origin="layout" path="M -4.16667E-7 -0.03333 L 0.1474 -0.0743 C 0.178 -0.08356 0.22409 -0.08842 0.2724 -0.08842 C 0.32747 -0.08842 0.37148 -0.08356 0.40208 -0.0743 L 0.54961 -0.03333 " pathEditMode="relative" rAng="0" ptsTypes="AAAAA">
                                      <p:cBhvr>
                                        <p:cTn id="24" dur="2000" fill="hold"/>
                                        <p:tgtEl>
                                          <p:spTgt spid="68"/>
                                        </p:tgtEl>
                                        <p:attrNameLst>
                                          <p:attrName>ppt_x</p:attrName>
                                          <p:attrName>ppt_y</p:attrName>
                                        </p:attrNameLst>
                                      </p:cBhvr>
                                      <p:rCtr x="27474" y="-2755"/>
                                    </p:animMotion>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randombar(horizontal)">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randombar(horizontal)">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animBg="1"/>
      <p:bldP spid="11" grpId="0"/>
      <p:bldP spid="74" grpId="0"/>
      <p:bldP spid="75" grpId="0"/>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174" y="1823976"/>
            <a:ext cx="6064191" cy="428724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1" name="Freeform 20"/>
          <p:cNvSpPr/>
          <p:nvPr/>
        </p:nvSpPr>
        <p:spPr>
          <a:xfrm rot="8509234" flipH="1">
            <a:off x="838853" y="1546362"/>
            <a:ext cx="2932796" cy="3075150"/>
          </a:xfrm>
          <a:custGeom>
            <a:avLst/>
            <a:gdLst>
              <a:gd name="connsiteX0" fmla="*/ 2023444 w 2065719"/>
              <a:gd name="connsiteY0" fmla="*/ 1277380 h 2272491"/>
              <a:gd name="connsiteX1" fmla="*/ 788069 w 2065719"/>
              <a:gd name="connsiteY1" fmla="*/ 2248806 h 2272491"/>
              <a:gd name="connsiteX2" fmla="*/ 632632 w 2065719"/>
              <a:gd name="connsiteY2" fmla="*/ 2230215 h 2272491"/>
              <a:gd name="connsiteX3" fmla="*/ 56557 w 2065719"/>
              <a:gd name="connsiteY3" fmla="*/ 1373038 h 2272491"/>
              <a:gd name="connsiteX4" fmla="*/ 20567 w 2065719"/>
              <a:gd name="connsiteY4" fmla="*/ 1272765 h 2272491"/>
              <a:gd name="connsiteX5" fmla="*/ 762508 w 2065719"/>
              <a:gd name="connsiteY5" fmla="*/ 689345 h 2272491"/>
              <a:gd name="connsiteX6" fmla="*/ 767526 w 2065719"/>
              <a:gd name="connsiteY6" fmla="*/ 672058 h 2272491"/>
              <a:gd name="connsiteX7" fmla="*/ 1035455 w 2065719"/>
              <a:gd name="connsiteY7" fmla="*/ 0 h 2272491"/>
              <a:gd name="connsiteX8" fmla="*/ 1048257 w 2065719"/>
              <a:gd name="connsiteY8" fmla="*/ 458573 h 2272491"/>
              <a:gd name="connsiteX9" fmla="*/ 1050801 w 2065719"/>
              <a:gd name="connsiteY9" fmla="*/ 462649 h 2272491"/>
              <a:gd name="connsiteX10" fmla="*/ 1255942 w 2065719"/>
              <a:gd name="connsiteY10" fmla="*/ 301338 h 2272491"/>
              <a:gd name="connsiteX11" fmla="*/ 1371932 w 2065719"/>
              <a:gd name="connsiteY11" fmla="*/ 363194 h 2272491"/>
              <a:gd name="connsiteX12" fmla="*/ 2042035 w 2065719"/>
              <a:gd name="connsiteY12" fmla="*/ 1121943 h 2272491"/>
              <a:gd name="connsiteX13" fmla="*/ 2023444 w 2065719"/>
              <a:gd name="connsiteY13" fmla="*/ 1277380 h 227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5719" h="2272491">
                <a:moveTo>
                  <a:pt x="2023444" y="1277380"/>
                </a:moveTo>
                <a:lnTo>
                  <a:pt x="788069" y="2248806"/>
                </a:lnTo>
                <a:cubicBezTo>
                  <a:pt x="740012" y="2286596"/>
                  <a:pt x="670421" y="2278272"/>
                  <a:pt x="632632" y="2230215"/>
                </a:cubicBezTo>
                <a:lnTo>
                  <a:pt x="56557" y="1373038"/>
                </a:lnTo>
                <a:cubicBezTo>
                  <a:pt x="18767" y="1324981"/>
                  <a:pt x="-27490" y="1310554"/>
                  <a:pt x="20567" y="1272765"/>
                </a:cubicBezTo>
                <a:lnTo>
                  <a:pt x="762508" y="689345"/>
                </a:lnTo>
                <a:lnTo>
                  <a:pt x="767526" y="672058"/>
                </a:lnTo>
                <a:cubicBezTo>
                  <a:pt x="805250" y="479358"/>
                  <a:pt x="714011" y="364957"/>
                  <a:pt x="1035455" y="0"/>
                </a:cubicBezTo>
                <a:cubicBezTo>
                  <a:pt x="989133" y="243038"/>
                  <a:pt x="1005075" y="375085"/>
                  <a:pt x="1048257" y="458573"/>
                </a:cubicBezTo>
                <a:lnTo>
                  <a:pt x="1050801" y="462649"/>
                </a:lnTo>
                <a:lnTo>
                  <a:pt x="1255942" y="301338"/>
                </a:lnTo>
                <a:cubicBezTo>
                  <a:pt x="1303999" y="263549"/>
                  <a:pt x="1334143" y="315137"/>
                  <a:pt x="1371932" y="363194"/>
                </a:cubicBezTo>
                <a:cubicBezTo>
                  <a:pt x="1582151" y="630531"/>
                  <a:pt x="1831816" y="854606"/>
                  <a:pt x="2042035" y="1121943"/>
                </a:cubicBezTo>
                <a:cubicBezTo>
                  <a:pt x="2079824" y="1170000"/>
                  <a:pt x="2071501" y="1239591"/>
                  <a:pt x="2023444" y="1277380"/>
                </a:cubicBezTo>
                <a:close/>
              </a:path>
            </a:pathLst>
          </a:custGeom>
          <a:solidFill>
            <a:srgbClr val="F7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95728" y="2853104"/>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20" name="TextBox 19"/>
          <p:cNvSpPr txBox="1"/>
          <p:nvPr/>
        </p:nvSpPr>
        <p:spPr>
          <a:xfrm>
            <a:off x="795728" y="2351530"/>
            <a:ext cx="27570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Tám lớn hơn năm</a:t>
            </a:r>
          </a:p>
        </p:txBody>
      </p:sp>
    </p:spTree>
    <p:extLst>
      <p:ext uri="{BB962C8B-B14F-4D97-AF65-F5344CB8AC3E}">
        <p14:creationId xmlns:p14="http://schemas.microsoft.com/office/powerpoint/2010/main" val="34749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randombar(horizontal)">
                                      <p:cBhvr>
                                        <p:cTn id="19" dur="500"/>
                                        <p:tgtEl>
                                          <p:spTgt spid="7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7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332" y="1609137"/>
            <a:ext cx="3718000" cy="2628461"/>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7567634" y="1418767"/>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645" y="306410"/>
            <a:ext cx="3717888" cy="2628461"/>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6665845" y="3084994"/>
            <a:ext cx="3340905" cy="1152604"/>
          </a:xfrm>
          <a:prstGeom prst="wedgeRoundRectCallout">
            <a:avLst>
              <a:gd name="adj1" fmla="val 52268"/>
              <a:gd name="adj2" fmla="val 1092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856305" y="3217598"/>
            <a:ext cx="313729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đang chơi trò chơi gì?</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522" y="4415074"/>
            <a:ext cx="1418537" cy="2219325"/>
          </a:xfrm>
          <a:prstGeom prst="rect">
            <a:avLst/>
          </a:prstGeom>
        </p:spPr>
      </p:pic>
      <p:sp>
        <p:nvSpPr>
          <p:cNvPr id="34" name="Freeform 33"/>
          <p:cNvSpPr/>
          <p:nvPr/>
        </p:nvSpPr>
        <p:spPr>
          <a:xfrm rot="10609357" flipH="1" flipV="1">
            <a:off x="2100356" y="4510258"/>
            <a:ext cx="3473623" cy="1409163"/>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64713" y="4614674"/>
            <a:ext cx="294565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đang chơi so sánh số và so sánh số lượng hình</a:t>
            </a:r>
          </a:p>
        </p:txBody>
      </p:sp>
    </p:spTree>
    <p:extLst>
      <p:ext uri="{BB962C8B-B14F-4D97-AF65-F5344CB8AC3E}">
        <p14:creationId xmlns:p14="http://schemas.microsoft.com/office/powerpoint/2010/main" val="7756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4"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446501" y="260921"/>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3184" y="4314156"/>
            <a:ext cx="1444710" cy="2051557"/>
          </a:xfrm>
          <a:prstGeom prst="rect">
            <a:avLst/>
          </a:prstGeom>
        </p:spPr>
      </p:pic>
      <p:sp>
        <p:nvSpPr>
          <p:cNvPr id="27" name="Rounded Rectangular Callout 26"/>
          <p:cNvSpPr/>
          <p:nvPr/>
        </p:nvSpPr>
        <p:spPr>
          <a:xfrm flipH="1">
            <a:off x="1280494" y="5205928"/>
            <a:ext cx="3340905" cy="1269422"/>
          </a:xfrm>
          <a:prstGeom prst="wedgeRoundRectCallout">
            <a:avLst>
              <a:gd name="adj1" fmla="val 62063"/>
              <a:gd name="adj2" fmla="val -73326"/>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1290766" y="5247757"/>
            <a:ext cx="313729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chơi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vui quá! Chúng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mình cùng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thẻ để chơi nhé!</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2929" y="4419024"/>
            <a:ext cx="1457325" cy="2219325"/>
          </a:xfrm>
          <a:prstGeom prst="rect">
            <a:avLst/>
          </a:prstGeom>
        </p:spPr>
      </p:pic>
      <p:sp>
        <p:nvSpPr>
          <p:cNvPr id="34" name="Freeform 33"/>
          <p:cNvSpPr/>
          <p:nvPr/>
        </p:nvSpPr>
        <p:spPr>
          <a:xfrm rot="10532328" flipV="1">
            <a:off x="4833126" y="4763711"/>
            <a:ext cx="3016170" cy="118477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1346622">
            <a:off x="4913173" y="4926266"/>
            <a:ext cx="229510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thẻ như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nào nhỉ?</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534999" y="4314156"/>
            <a:ext cx="1418537" cy="2219325"/>
          </a:xfrm>
          <a:prstGeom prst="rect">
            <a:avLst/>
          </a:prstGeom>
        </p:spPr>
      </p:pic>
      <p:grpSp>
        <p:nvGrpSpPr>
          <p:cNvPr id="13" name="Group 12"/>
          <p:cNvGrpSpPr/>
          <p:nvPr/>
        </p:nvGrpSpPr>
        <p:grpSpPr>
          <a:xfrm rot="2492934">
            <a:off x="4630075" y="1766902"/>
            <a:ext cx="1671973" cy="1286516"/>
            <a:chOff x="5916256" y="3133511"/>
            <a:chExt cx="2028941" cy="1561189"/>
          </a:xfrm>
        </p:grpSpPr>
        <p:sp>
          <p:nvSpPr>
            <p:cNvPr id="1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2448615">
            <a:off x="6123110" y="1595141"/>
            <a:ext cx="1782759" cy="1345863"/>
            <a:chOff x="8727343" y="2792007"/>
            <a:chExt cx="2110221" cy="1593075"/>
          </a:xfrm>
        </p:grpSpPr>
        <p:sp>
          <p:nvSpPr>
            <p:cNvPr id="19"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958433" y="1210754"/>
            <a:ext cx="1345863" cy="1782759"/>
            <a:chOff x="6012230" y="983683"/>
            <a:chExt cx="1345863" cy="1782759"/>
          </a:xfrm>
        </p:grpSpPr>
        <p:sp>
          <p:nvSpPr>
            <p:cNvPr id="29"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4" name="Group 3"/>
          <p:cNvGrpSpPr/>
          <p:nvPr/>
        </p:nvGrpSpPr>
        <p:grpSpPr>
          <a:xfrm>
            <a:off x="9639243" y="1088484"/>
            <a:ext cx="1286516" cy="1671973"/>
            <a:chOff x="7693040" y="861413"/>
            <a:chExt cx="1286516" cy="1671973"/>
          </a:xfrm>
        </p:grpSpPr>
        <p:sp>
          <p:nvSpPr>
            <p:cNvPr id="35" name="Rectangle 23"/>
            <p:cNvSpPr/>
            <p:nvPr/>
          </p:nvSpPr>
          <p:spPr>
            <a:xfrm rot="21338218">
              <a:off x="7693040" y="861413"/>
              <a:ext cx="1286516" cy="1671973"/>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20896868">
              <a:off x="8012232" y="1172055"/>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5</a:t>
              </a:r>
              <a:endParaRPr lang="vi-VN" altLang="zh-CN" sz="6000">
                <a:solidFill>
                  <a:srgbClr val="0070C0"/>
                </a:solidFill>
                <a:latin typeface="Roboto Black" panose="02000000000000000000" pitchFamily="2" charset="0"/>
                <a:ea typeface="Roboto Black" panose="02000000000000000000" pitchFamily="2" charset="0"/>
              </a:endParaRPr>
            </a:p>
          </p:txBody>
        </p:sp>
      </p:grpSp>
      <p:sp>
        <p:nvSpPr>
          <p:cNvPr id="41" name="Freeform 40"/>
          <p:cNvSpPr/>
          <p:nvPr/>
        </p:nvSpPr>
        <p:spPr>
          <a:xfrm rot="3980896" flipH="1" flipV="1">
            <a:off x="9027540" y="3007460"/>
            <a:ext cx="1881293" cy="2368858"/>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0421852">
            <a:off x="8731199" y="3429275"/>
            <a:ext cx="243272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Tớ thấy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thẻ ghi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các thẻ hình</a:t>
            </a:r>
          </a:p>
        </p:txBody>
      </p:sp>
      <p:sp>
        <p:nvSpPr>
          <p:cNvPr id="30" name="TextBox 29"/>
          <p:cNvSpPr txBox="1"/>
          <p:nvPr/>
        </p:nvSpPr>
        <p:spPr>
          <a:xfrm>
            <a:off x="469778" y="1140783"/>
            <a:ext cx="3903359" cy="2908489"/>
          </a:xfrm>
          <a:prstGeom prst="rect">
            <a:avLst/>
          </a:prstGeom>
          <a:noFill/>
          <a:ln w="28575">
            <a:solidFill>
              <a:schemeClr val="accent1"/>
            </a:solidFill>
          </a:ln>
        </p:spPr>
        <p:txBody>
          <a:bodyPr wrap="square" rtlCol="0">
            <a:spAutoFit/>
          </a:bodyPr>
          <a:lstStyle/>
          <a:p>
            <a:pPr lvl="0" algn="ctr">
              <a:defRPr/>
            </a:pPr>
            <a:r>
              <a:rPr lang="vi-VN" altLang="zh-CN" sz="2400" b="1">
                <a:solidFill>
                  <a:srgbClr val="002060"/>
                </a:solidFill>
                <a:latin typeface="Roboto" panose="02000000000000000000" pitchFamily="2" charset="0"/>
                <a:ea typeface="Roboto" panose="02000000000000000000" pitchFamily="2" charset="0"/>
              </a:rPr>
              <a:t>Thẻ học Toán đảm bảo các yêu cầu sau:</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Làm được ít nhất 5 thẻ ghi số hoặc 5 thẻ vẽ hình.</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Số trên thẻ viết đúng, to, rõ ràng, hình vẽ dễ đếm.</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Sản phẩm đẹp, sáng tạo.</a:t>
            </a:r>
          </a:p>
        </p:txBody>
      </p:sp>
    </p:spTree>
    <p:extLst>
      <p:ext uri="{BB962C8B-B14F-4D97-AF65-F5344CB8AC3E}">
        <p14:creationId xmlns:p14="http://schemas.microsoft.com/office/powerpoint/2010/main" val="3026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par>
                                <p:cTn id="48" presetID="14"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randombar(horizontal)">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p:bldP spid="34" grpId="0" animBg="1"/>
      <p:bldP spid="32" grpId="0"/>
      <p:bldP spid="41" grpId="0" animBg="1"/>
      <p:bldP spid="42" grpId="0"/>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446474" y="2640151"/>
            <a:ext cx="54500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46624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2844</TotalTime>
  <Words>1758</Words>
  <PresentationFormat>Widescreen</PresentationFormat>
  <Paragraphs>202</Paragraphs>
  <Slides>28</Slides>
  <Notes>27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Cooper Std Black</vt:lpstr>
      <vt:lpstr>Calibri</vt:lpstr>
      <vt:lpstr>Roboto Black</vt:lpstr>
      <vt:lpstr>Times New Roman</vt:lpstr>
      <vt:lpstr>Pangolin</vt:lpstr>
      <vt:lpstr>Roboto</vt:lpstr>
      <vt:lpstr>Calibri Light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2023-09-07T10:51:47Z</dcterms:modified>
</cp:coreProperties>
</file>