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4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1828800"/>
          </a:xfrm>
          <a:prstGeom prst="rect">
            <a:avLst/>
          </a:prstGeom>
          <a:solidFill>
            <a:srgbClr val="A7E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pSp>
        <p:nvGrpSpPr>
          <p:cNvPr id="4" name="Group 3"/>
          <p:cNvGrpSpPr/>
          <p:nvPr/>
        </p:nvGrpSpPr>
        <p:grpSpPr>
          <a:xfrm>
            <a:off x="152400" y="1295400"/>
            <a:ext cx="8809703" cy="3124199"/>
            <a:chOff x="258097" y="1914117"/>
            <a:chExt cx="8458200" cy="1828800"/>
          </a:xfrm>
        </p:grpSpPr>
        <p:sp>
          <p:nvSpPr>
            <p:cNvPr id="5" name="Rounded Rectangle 4"/>
            <p:cNvSpPr/>
            <p:nvPr/>
          </p:nvSpPr>
          <p:spPr>
            <a:xfrm>
              <a:off x="258097" y="1914117"/>
              <a:ext cx="8458200" cy="1828800"/>
            </a:xfrm>
            <a:prstGeom prst="roundRect">
              <a:avLst/>
            </a:prstGeom>
            <a:solidFill>
              <a:srgbClr val="CC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381000" y="1968912"/>
              <a:ext cx="8200103" cy="1612488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en-US" sz="4800" dirty="0" err="1" smtClean="0">
                  <a:solidFill>
                    <a:schemeClr val="tx1"/>
                  </a:solidFill>
                  <a:latin typeface=".VnAvant" pitchFamily="34" charset="0"/>
                </a:rPr>
                <a:t>Bµi</a:t>
              </a:r>
              <a:r>
                <a:rPr lang="en-US" sz="4800" dirty="0" smtClean="0">
                  <a:solidFill>
                    <a:schemeClr val="tx1"/>
                  </a:solidFill>
                  <a:latin typeface=".VnAvant" pitchFamily="34" charset="0"/>
                </a:rPr>
                <a:t> 3</a:t>
              </a:r>
            </a:p>
            <a:p>
              <a:pPr algn="ctr">
                <a:lnSpc>
                  <a:spcPct val="150000"/>
                </a:lnSpc>
              </a:pPr>
              <a:r>
                <a:rPr lang="en-US" sz="4000" b="1" dirty="0" err="1" smtClean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.VnAvantH" pitchFamily="34" charset="0"/>
                </a:rPr>
                <a:t>NHIÒU</a:t>
              </a:r>
              <a:r>
                <a:rPr lang="en-US" sz="4000" b="1" dirty="0" smtClean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.VnAvantH" pitchFamily="34" charset="0"/>
                </a:rPr>
                <a:t> </a:t>
              </a:r>
              <a:r>
                <a:rPr lang="en-US" sz="4000" b="1" dirty="0" err="1" smtClean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.VnAvantH" pitchFamily="34" charset="0"/>
                </a:rPr>
                <a:t>H¥N</a:t>
              </a:r>
              <a:r>
                <a:rPr lang="en-US" sz="4000" b="1" dirty="0" smtClean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.VnAvantH" pitchFamily="34" charset="0"/>
                </a:rPr>
                <a:t>, </a:t>
              </a:r>
              <a:r>
                <a:rPr lang="en-US" sz="4000" b="1" dirty="0" err="1" smtClean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.VnAvantH" pitchFamily="34" charset="0"/>
                </a:rPr>
                <a:t>ÝT</a:t>
              </a:r>
              <a:r>
                <a:rPr lang="en-US" sz="4000" b="1" dirty="0" smtClean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.VnAvantH" pitchFamily="34" charset="0"/>
                </a:rPr>
                <a:t> </a:t>
              </a:r>
              <a:r>
                <a:rPr lang="en-US" sz="4000" b="1" dirty="0" err="1" smtClean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.VnAvantH" pitchFamily="34" charset="0"/>
                </a:rPr>
                <a:t>H¥N</a:t>
              </a:r>
              <a:r>
                <a:rPr lang="en-US" sz="4000" b="1" dirty="0" smtClean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.VnAvantH" pitchFamily="34" charset="0"/>
                </a:rPr>
                <a:t>, </a:t>
              </a:r>
              <a:r>
                <a:rPr lang="en-US" sz="4000" b="1" dirty="0" err="1" smtClean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.VnAvantH" pitchFamily="34" charset="0"/>
                </a:rPr>
                <a:t>B»NG</a:t>
              </a:r>
              <a:r>
                <a:rPr lang="en-US" sz="4000" b="1" dirty="0" smtClean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.VnAvantH" pitchFamily="34" charset="0"/>
                </a:rPr>
                <a:t> </a:t>
              </a:r>
              <a:r>
                <a:rPr lang="en-US" sz="4000" b="1" dirty="0" err="1" smtClean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.VnAvantH" pitchFamily="34" charset="0"/>
                </a:rPr>
                <a:t>NHAU</a:t>
              </a:r>
              <a:endParaRPr lang="vi-VN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1371600" y="4724400"/>
            <a:ext cx="6400800" cy="1752600"/>
          </a:xfrm>
        </p:spPr>
        <p:txBody>
          <a:bodyPr>
            <a:noAutofit/>
          </a:bodyPr>
          <a:lstStyle/>
          <a:p>
            <a:r>
              <a:rPr lang="en-US" sz="13800" dirty="0" err="1" smtClean="0">
                <a:solidFill>
                  <a:srgbClr val="FF9933"/>
                </a:solidFill>
                <a:latin typeface="HP-087" pitchFamily="34" charset="0"/>
              </a:rPr>
              <a:t>TIẾT</a:t>
            </a:r>
            <a:r>
              <a:rPr lang="en-US" sz="13800" dirty="0" smtClean="0">
                <a:solidFill>
                  <a:srgbClr val="FF9933"/>
                </a:solidFill>
                <a:latin typeface="HP-087" pitchFamily="34" charset="0"/>
              </a:rPr>
              <a:t> 1</a:t>
            </a:r>
            <a:endParaRPr lang="vi-VN" sz="13800" dirty="0">
              <a:solidFill>
                <a:srgbClr val="FF99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448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83" t="31458" r="57130" b="51667"/>
          <a:stretch/>
        </p:blipFill>
        <p:spPr bwMode="auto">
          <a:xfrm>
            <a:off x="-1" y="152400"/>
            <a:ext cx="4343401" cy="1891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266701" y="1775459"/>
            <a:ext cx="8610600" cy="2339341"/>
          </a:xfrm>
          <a:prstGeom prst="roundRect">
            <a:avLst/>
          </a:prstGeom>
          <a:noFill/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98" t="38710" r="48346" b="42083"/>
          <a:stretch/>
        </p:blipFill>
        <p:spPr bwMode="auto">
          <a:xfrm>
            <a:off x="457201" y="1981200"/>
            <a:ext cx="3935297" cy="1935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301260" y="2043881"/>
            <a:ext cx="45416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/>
              <a:t>Số</a:t>
            </a:r>
            <a:r>
              <a:rPr lang="en-US" sz="3600" dirty="0" smtClean="0"/>
              <a:t> </a:t>
            </a:r>
            <a:r>
              <a:rPr lang="en-US" sz="3600" dirty="0" err="1" smtClean="0"/>
              <a:t>ếch</a:t>
            </a:r>
            <a:r>
              <a:rPr lang="en-US" sz="3600" dirty="0" smtClean="0"/>
              <a:t> </a:t>
            </a:r>
            <a:r>
              <a:rPr lang="en-US" sz="3600" b="1" i="1" dirty="0" err="1" smtClean="0"/>
              <a:t>nhiều</a:t>
            </a:r>
            <a:r>
              <a:rPr lang="en-US" sz="3600" b="1" i="1" dirty="0" smtClean="0"/>
              <a:t> </a:t>
            </a:r>
            <a:r>
              <a:rPr lang="en-US" sz="3600" b="1" i="1" dirty="0" err="1" smtClean="0"/>
              <a:t>hơn</a:t>
            </a:r>
            <a:r>
              <a:rPr lang="en-US" sz="3600" b="1" i="1" dirty="0" smtClean="0"/>
              <a:t> </a:t>
            </a:r>
            <a:r>
              <a:rPr lang="en-US" sz="3600" dirty="0" err="1" smtClean="0"/>
              <a:t>số</a:t>
            </a:r>
            <a:r>
              <a:rPr lang="en-US" sz="3600" dirty="0" smtClean="0"/>
              <a:t> </a:t>
            </a:r>
            <a:r>
              <a:rPr lang="en-US" sz="3600" dirty="0" err="1" smtClean="0"/>
              <a:t>lá</a:t>
            </a:r>
            <a:r>
              <a:rPr lang="en-US" sz="3600" dirty="0" smtClean="0"/>
              <a:t>.</a:t>
            </a:r>
            <a:endParaRPr lang="vi-VN" sz="3600" dirty="0"/>
          </a:p>
        </p:txBody>
      </p:sp>
      <p:sp>
        <p:nvSpPr>
          <p:cNvPr id="8" name="TextBox 7"/>
          <p:cNvSpPr txBox="1"/>
          <p:nvPr/>
        </p:nvSpPr>
        <p:spPr>
          <a:xfrm>
            <a:off x="4279137" y="2945129"/>
            <a:ext cx="37449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/>
              <a:t>Số</a:t>
            </a:r>
            <a:r>
              <a:rPr lang="en-US" sz="3600" dirty="0" smtClean="0"/>
              <a:t> </a:t>
            </a:r>
            <a:r>
              <a:rPr lang="en-US" sz="3600" dirty="0" err="1" smtClean="0"/>
              <a:t>lá</a:t>
            </a:r>
            <a:r>
              <a:rPr lang="en-US" sz="3600" dirty="0" smtClean="0"/>
              <a:t> </a:t>
            </a:r>
            <a:r>
              <a:rPr lang="en-US" sz="3600" b="1" i="1" dirty="0" err="1" smtClean="0"/>
              <a:t>ít</a:t>
            </a:r>
            <a:r>
              <a:rPr lang="en-US" sz="3600" b="1" i="1" dirty="0" smtClean="0"/>
              <a:t> </a:t>
            </a:r>
            <a:r>
              <a:rPr lang="en-US" sz="3600" b="1" i="1" dirty="0" err="1" smtClean="0"/>
              <a:t>hơn</a:t>
            </a:r>
            <a:r>
              <a:rPr lang="en-US" sz="3600" b="1" i="1" dirty="0" smtClean="0"/>
              <a:t> </a:t>
            </a:r>
            <a:r>
              <a:rPr lang="en-US" sz="3600" dirty="0" err="1" smtClean="0"/>
              <a:t>số</a:t>
            </a:r>
            <a:r>
              <a:rPr lang="en-US" sz="3600" dirty="0" smtClean="0"/>
              <a:t> </a:t>
            </a:r>
            <a:r>
              <a:rPr lang="en-US" sz="3600" dirty="0" err="1" smtClean="0"/>
              <a:t>ếch</a:t>
            </a:r>
            <a:r>
              <a:rPr lang="en-US" sz="3600" dirty="0" smtClean="0"/>
              <a:t>.</a:t>
            </a:r>
            <a:endParaRPr lang="vi-VN" sz="3600" dirty="0"/>
          </a:p>
        </p:txBody>
      </p:sp>
      <p:sp>
        <p:nvSpPr>
          <p:cNvPr id="9" name="Rounded Rectangle 8"/>
          <p:cNvSpPr/>
          <p:nvPr/>
        </p:nvSpPr>
        <p:spPr>
          <a:xfrm>
            <a:off x="228600" y="4343400"/>
            <a:ext cx="8610600" cy="2339341"/>
          </a:xfrm>
          <a:prstGeom prst="roundRect">
            <a:avLst/>
          </a:prstGeom>
          <a:noFill/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52" t="35483" r="46486" b="45262"/>
          <a:stretch/>
        </p:blipFill>
        <p:spPr bwMode="auto">
          <a:xfrm>
            <a:off x="474407" y="4442459"/>
            <a:ext cx="3753537" cy="21107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4419600" y="5189904"/>
            <a:ext cx="42802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/>
              <a:t>Số</a:t>
            </a:r>
            <a:r>
              <a:rPr lang="en-US" sz="3600" dirty="0" smtClean="0"/>
              <a:t> </a:t>
            </a:r>
            <a:r>
              <a:rPr lang="en-US" sz="3600" dirty="0" err="1" smtClean="0"/>
              <a:t>thỏ</a:t>
            </a:r>
            <a:r>
              <a:rPr lang="en-US" sz="3600" dirty="0" smtClean="0"/>
              <a:t> </a:t>
            </a:r>
            <a:r>
              <a:rPr lang="en-US" sz="3600" b="1" i="1" dirty="0" err="1" smtClean="0"/>
              <a:t>bằng</a:t>
            </a:r>
            <a:r>
              <a:rPr lang="en-US" sz="3600" b="1" i="1" dirty="0" smtClean="0"/>
              <a:t> </a:t>
            </a:r>
            <a:r>
              <a:rPr lang="en-US" sz="3600" dirty="0" err="1" smtClean="0"/>
              <a:t>số</a:t>
            </a:r>
            <a:r>
              <a:rPr lang="en-US" sz="3600" dirty="0" smtClean="0"/>
              <a:t> </a:t>
            </a:r>
            <a:r>
              <a:rPr lang="en-US" sz="3600" dirty="0" err="1" smtClean="0"/>
              <a:t>cà</a:t>
            </a:r>
            <a:r>
              <a:rPr lang="en-US" sz="3600" dirty="0" smtClean="0"/>
              <a:t> </a:t>
            </a:r>
            <a:r>
              <a:rPr lang="en-US" sz="3600" dirty="0" err="1" smtClean="0"/>
              <a:t>rốt</a:t>
            </a:r>
            <a:r>
              <a:rPr lang="en-US" sz="3600" dirty="0" smtClean="0"/>
              <a:t>.</a:t>
            </a:r>
            <a:endParaRPr lang="vi-VN" sz="3600" dirty="0"/>
          </a:p>
        </p:txBody>
      </p:sp>
    </p:spTree>
    <p:extLst>
      <p:ext uri="{BB962C8B-B14F-4D97-AF65-F5344CB8AC3E}">
        <p14:creationId xmlns:p14="http://schemas.microsoft.com/office/powerpoint/2010/main" val="998234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8" grpId="0"/>
      <p:bldP spid="9" grpId="0" animBg="1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14" t="27218" r="55680" b="58958"/>
          <a:stretch/>
        </p:blipFill>
        <p:spPr bwMode="auto">
          <a:xfrm>
            <a:off x="76200" y="152400"/>
            <a:ext cx="3520684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4074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304800" y="304800"/>
            <a:ext cx="1143000" cy="10668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/>
              <a:t>1</a:t>
            </a:r>
            <a:endParaRPr lang="vi-VN" sz="5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447800" y="634425"/>
            <a:ext cx="73873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solidFill>
                  <a:srgbClr val="0070C0"/>
                </a:solidFill>
              </a:rPr>
              <a:t>Số</a:t>
            </a:r>
            <a:r>
              <a:rPr lang="en-US" sz="3200" dirty="0" smtClean="0">
                <a:solidFill>
                  <a:srgbClr val="0070C0"/>
                </a:solidFill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</a:rPr>
              <a:t>bướm</a:t>
            </a:r>
            <a:r>
              <a:rPr lang="en-US" sz="3200" dirty="0" smtClean="0">
                <a:solidFill>
                  <a:srgbClr val="0070C0"/>
                </a:solidFill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</a:rPr>
              <a:t>nhiều</a:t>
            </a:r>
            <a:r>
              <a:rPr lang="en-US" sz="3200" dirty="0" smtClean="0">
                <a:solidFill>
                  <a:srgbClr val="0070C0"/>
                </a:solidFill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</a:rPr>
              <a:t>hơn</a:t>
            </a:r>
            <a:r>
              <a:rPr lang="en-US" sz="3200" dirty="0" smtClean="0">
                <a:solidFill>
                  <a:srgbClr val="0070C0"/>
                </a:solidFill>
              </a:rPr>
              <a:t> hay </a:t>
            </a:r>
            <a:r>
              <a:rPr lang="en-US" sz="3200" dirty="0" err="1" smtClean="0">
                <a:solidFill>
                  <a:srgbClr val="0070C0"/>
                </a:solidFill>
              </a:rPr>
              <a:t>số</a:t>
            </a:r>
            <a:r>
              <a:rPr lang="en-US" sz="3200" dirty="0" smtClean="0">
                <a:solidFill>
                  <a:srgbClr val="0070C0"/>
                </a:solidFill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</a:rPr>
              <a:t>hoa</a:t>
            </a:r>
            <a:r>
              <a:rPr lang="en-US" sz="3200" dirty="0" smtClean="0">
                <a:solidFill>
                  <a:srgbClr val="0070C0"/>
                </a:solidFill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</a:rPr>
              <a:t>nhiều</a:t>
            </a:r>
            <a:r>
              <a:rPr lang="en-US" sz="3200" dirty="0" smtClean="0">
                <a:solidFill>
                  <a:srgbClr val="0070C0"/>
                </a:solidFill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</a:rPr>
              <a:t>hơn</a:t>
            </a:r>
            <a:r>
              <a:rPr lang="en-US" sz="3200" dirty="0" smtClean="0">
                <a:solidFill>
                  <a:srgbClr val="0070C0"/>
                </a:solidFill>
              </a:rPr>
              <a:t>?</a:t>
            </a:r>
            <a:endParaRPr lang="vi-VN" sz="3200" dirty="0">
              <a:solidFill>
                <a:srgbClr val="0070C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44" t="33542" r="32096" b="40208"/>
          <a:stretch/>
        </p:blipFill>
        <p:spPr bwMode="auto">
          <a:xfrm>
            <a:off x="1343446" y="1524000"/>
            <a:ext cx="6962354" cy="327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019072" y="5336827"/>
            <a:ext cx="49151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solidFill>
                  <a:srgbClr val="0070C0"/>
                </a:solidFill>
              </a:rPr>
              <a:t>Số</a:t>
            </a:r>
            <a:r>
              <a:rPr lang="en-US" sz="3200" b="1" dirty="0" smtClean="0">
                <a:solidFill>
                  <a:srgbClr val="0070C0"/>
                </a:solidFill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</a:rPr>
              <a:t>bướm</a:t>
            </a:r>
            <a:r>
              <a:rPr lang="en-US" sz="3200" b="1" dirty="0" smtClean="0">
                <a:solidFill>
                  <a:srgbClr val="0070C0"/>
                </a:solidFill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</a:rPr>
              <a:t>nhiều</a:t>
            </a:r>
            <a:r>
              <a:rPr lang="en-US" sz="3200" b="1" i="1" dirty="0" smtClean="0">
                <a:solidFill>
                  <a:srgbClr val="FF0000"/>
                </a:solidFill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</a:rPr>
              <a:t>hơn</a:t>
            </a:r>
            <a:r>
              <a:rPr lang="en-US" sz="3200" b="1" i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</a:rPr>
              <a:t>số</a:t>
            </a:r>
            <a:r>
              <a:rPr lang="en-US" sz="3200" b="1" dirty="0" smtClean="0">
                <a:solidFill>
                  <a:srgbClr val="0070C0"/>
                </a:solidFill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</a:rPr>
              <a:t>hoa</a:t>
            </a:r>
            <a:r>
              <a:rPr lang="en-US" sz="3200" dirty="0" smtClean="0">
                <a:solidFill>
                  <a:srgbClr val="0070C0"/>
                </a:solidFill>
              </a:rPr>
              <a:t>.</a:t>
            </a:r>
            <a:endParaRPr lang="vi-VN" sz="32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1772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304800" y="304800"/>
            <a:ext cx="1143000" cy="10668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/>
              <a:t>2</a:t>
            </a:r>
            <a:endParaRPr lang="vi-VN" sz="5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447800" y="634425"/>
            <a:ext cx="26773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solidFill>
                  <a:srgbClr val="0070C0"/>
                </a:solidFill>
              </a:rPr>
              <a:t>Câu</a:t>
            </a:r>
            <a:r>
              <a:rPr lang="en-US" sz="3200" dirty="0" smtClean="0">
                <a:solidFill>
                  <a:srgbClr val="0070C0"/>
                </a:solidFill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</a:rPr>
              <a:t>nào</a:t>
            </a:r>
            <a:r>
              <a:rPr lang="en-US" sz="3200" dirty="0" smtClean="0">
                <a:solidFill>
                  <a:srgbClr val="0070C0"/>
                </a:solidFill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</a:rPr>
              <a:t>đúng</a:t>
            </a:r>
            <a:r>
              <a:rPr lang="en-US" sz="3200" dirty="0" smtClean="0">
                <a:solidFill>
                  <a:srgbClr val="0070C0"/>
                </a:solidFill>
              </a:rPr>
              <a:t>?</a:t>
            </a:r>
            <a:endParaRPr lang="vi-VN" sz="3200" dirty="0">
              <a:solidFill>
                <a:srgbClr val="0070C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71" t="31562" r="26325" b="36875"/>
          <a:stretch/>
        </p:blipFill>
        <p:spPr bwMode="auto">
          <a:xfrm>
            <a:off x="533400" y="1447800"/>
            <a:ext cx="8077200" cy="30109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50606" y="4800600"/>
            <a:ext cx="56200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70C0"/>
                </a:solidFill>
              </a:rPr>
              <a:t>a) </a:t>
            </a:r>
            <a:r>
              <a:rPr lang="en-US" sz="3200" dirty="0" err="1" smtClean="0">
                <a:solidFill>
                  <a:srgbClr val="0070C0"/>
                </a:solidFill>
              </a:rPr>
              <a:t>Số</a:t>
            </a:r>
            <a:r>
              <a:rPr lang="en-US" sz="3200" dirty="0" smtClean="0">
                <a:solidFill>
                  <a:srgbClr val="0070C0"/>
                </a:solidFill>
              </a:rPr>
              <a:t> ổ </a:t>
            </a:r>
            <a:r>
              <a:rPr lang="en-US" sz="3200" dirty="0" err="1" smtClean="0">
                <a:solidFill>
                  <a:srgbClr val="0070C0"/>
                </a:solidFill>
              </a:rPr>
              <a:t>cắm</a:t>
            </a:r>
            <a:r>
              <a:rPr lang="en-US" sz="3200" dirty="0" smtClean="0">
                <a:solidFill>
                  <a:srgbClr val="0070C0"/>
                </a:solidFill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</a:rPr>
              <a:t>nhiều</a:t>
            </a:r>
            <a:r>
              <a:rPr lang="en-US" sz="3200" dirty="0" smtClean="0">
                <a:solidFill>
                  <a:srgbClr val="0070C0"/>
                </a:solidFill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</a:rPr>
              <a:t>hơn</a:t>
            </a:r>
            <a:r>
              <a:rPr lang="en-US" sz="3200" dirty="0" smtClean="0">
                <a:solidFill>
                  <a:srgbClr val="0070C0"/>
                </a:solidFill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</a:rPr>
              <a:t>số</a:t>
            </a:r>
            <a:r>
              <a:rPr lang="en-US" sz="3200" dirty="0" smtClean="0">
                <a:solidFill>
                  <a:srgbClr val="0070C0"/>
                </a:solidFill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</a:rPr>
              <a:t>đồ</a:t>
            </a:r>
            <a:r>
              <a:rPr lang="en-US" sz="3200" dirty="0" smtClean="0">
                <a:solidFill>
                  <a:srgbClr val="0070C0"/>
                </a:solidFill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</a:rPr>
              <a:t>vật</a:t>
            </a:r>
            <a:r>
              <a:rPr lang="en-US" sz="3200" dirty="0" smtClean="0">
                <a:solidFill>
                  <a:srgbClr val="0070C0"/>
                </a:solidFill>
              </a:rPr>
              <a:t>.</a:t>
            </a:r>
            <a:endParaRPr lang="vi-VN" sz="3200" dirty="0">
              <a:solidFill>
                <a:srgbClr val="0070C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50606" y="5638800"/>
            <a:ext cx="56393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70C0"/>
                </a:solidFill>
              </a:rPr>
              <a:t>b) </a:t>
            </a:r>
            <a:r>
              <a:rPr lang="en-US" sz="3200" dirty="0" err="1" smtClean="0">
                <a:solidFill>
                  <a:srgbClr val="0070C0"/>
                </a:solidFill>
              </a:rPr>
              <a:t>Số</a:t>
            </a:r>
            <a:r>
              <a:rPr lang="en-US" sz="3200" dirty="0" smtClean="0">
                <a:solidFill>
                  <a:srgbClr val="0070C0"/>
                </a:solidFill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</a:rPr>
              <a:t>đồ</a:t>
            </a:r>
            <a:r>
              <a:rPr lang="en-US" sz="3200" dirty="0" smtClean="0">
                <a:solidFill>
                  <a:srgbClr val="0070C0"/>
                </a:solidFill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</a:rPr>
              <a:t>vật</a:t>
            </a:r>
            <a:r>
              <a:rPr lang="en-US" sz="3200" dirty="0" smtClean="0">
                <a:solidFill>
                  <a:srgbClr val="0070C0"/>
                </a:solidFill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</a:rPr>
              <a:t>nhiều</a:t>
            </a:r>
            <a:r>
              <a:rPr lang="en-US" sz="3200" dirty="0" smtClean="0">
                <a:solidFill>
                  <a:srgbClr val="0070C0"/>
                </a:solidFill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</a:rPr>
              <a:t>hơn</a:t>
            </a:r>
            <a:r>
              <a:rPr lang="en-US" sz="3200" dirty="0" smtClean="0">
                <a:solidFill>
                  <a:srgbClr val="0070C0"/>
                </a:solidFill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</a:rPr>
              <a:t>số</a:t>
            </a:r>
            <a:r>
              <a:rPr lang="en-US" sz="3200" dirty="0" smtClean="0">
                <a:solidFill>
                  <a:srgbClr val="0070C0"/>
                </a:solidFill>
              </a:rPr>
              <a:t> ổ </a:t>
            </a:r>
            <a:r>
              <a:rPr lang="en-US" sz="3200" dirty="0" err="1" smtClean="0">
                <a:solidFill>
                  <a:srgbClr val="0070C0"/>
                </a:solidFill>
              </a:rPr>
              <a:t>cắm</a:t>
            </a:r>
            <a:r>
              <a:rPr lang="en-US" sz="3200" dirty="0" smtClean="0">
                <a:solidFill>
                  <a:srgbClr val="0070C0"/>
                </a:solidFill>
              </a:rPr>
              <a:t>.</a:t>
            </a:r>
            <a:endParaRPr lang="vi-VN" sz="3200" dirty="0">
              <a:solidFill>
                <a:srgbClr val="0070C0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304800" y="4774912"/>
            <a:ext cx="685800" cy="71148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7493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7" grpId="0"/>
      <p:bldP spid="8" grpId="0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228600" y="76200"/>
            <a:ext cx="1143000" cy="10668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smtClean="0"/>
              <a:t>3</a:t>
            </a:r>
            <a:endParaRPr lang="vi-VN" sz="5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371600" y="405825"/>
            <a:ext cx="26773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solidFill>
                  <a:srgbClr val="0070C0"/>
                </a:solidFill>
              </a:rPr>
              <a:t>Câu</a:t>
            </a:r>
            <a:r>
              <a:rPr lang="en-US" sz="3200" dirty="0" smtClean="0">
                <a:solidFill>
                  <a:srgbClr val="0070C0"/>
                </a:solidFill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</a:rPr>
              <a:t>nào</a:t>
            </a:r>
            <a:r>
              <a:rPr lang="en-US" sz="3200" dirty="0" smtClean="0">
                <a:solidFill>
                  <a:srgbClr val="0070C0"/>
                </a:solidFill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</a:rPr>
              <a:t>đúng</a:t>
            </a:r>
            <a:r>
              <a:rPr lang="en-US" sz="3200" dirty="0" smtClean="0">
                <a:solidFill>
                  <a:srgbClr val="0070C0"/>
                </a:solidFill>
              </a:rPr>
              <a:t>?</a:t>
            </a:r>
            <a:endParaRPr lang="vi-VN" sz="3200" dirty="0">
              <a:solidFill>
                <a:srgbClr val="0070C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72" t="27218" r="31947" b="28750"/>
          <a:stretch/>
        </p:blipFill>
        <p:spPr bwMode="auto">
          <a:xfrm>
            <a:off x="-152400" y="2192998"/>
            <a:ext cx="6629400" cy="46650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3200400" y="1905000"/>
            <a:ext cx="2438400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" name="TextBox 7"/>
          <p:cNvSpPr txBox="1"/>
          <p:nvPr/>
        </p:nvSpPr>
        <p:spPr>
          <a:xfrm>
            <a:off x="5029200" y="772180"/>
            <a:ext cx="40850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</a:rPr>
              <a:t>a) </a:t>
            </a:r>
            <a:r>
              <a:rPr lang="en-US" sz="2800" dirty="0" err="1" smtClean="0">
                <a:solidFill>
                  <a:srgbClr val="0070C0"/>
                </a:solidFill>
              </a:rPr>
              <a:t>Số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chim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nhiều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hơn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số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cá</a:t>
            </a:r>
            <a:endParaRPr lang="vi-VN" sz="2800" dirty="0">
              <a:solidFill>
                <a:srgbClr val="0070C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29199" y="1263445"/>
            <a:ext cx="34165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</a:rPr>
              <a:t>b) </a:t>
            </a:r>
            <a:r>
              <a:rPr lang="en-US" sz="2800" dirty="0" err="1" smtClean="0">
                <a:solidFill>
                  <a:srgbClr val="0070C0"/>
                </a:solidFill>
              </a:rPr>
              <a:t>Số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chim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bằng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số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cá</a:t>
            </a:r>
            <a:r>
              <a:rPr lang="en-US" sz="2800" dirty="0" smtClean="0">
                <a:solidFill>
                  <a:srgbClr val="0070C0"/>
                </a:solidFill>
              </a:rPr>
              <a:t>.</a:t>
            </a:r>
            <a:endParaRPr lang="vi-VN" sz="2800" dirty="0">
              <a:solidFill>
                <a:srgbClr val="0070C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29200" y="1833020"/>
            <a:ext cx="34758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</a:rPr>
              <a:t>c) </a:t>
            </a:r>
            <a:r>
              <a:rPr lang="en-US" sz="2800" dirty="0" err="1" smtClean="0">
                <a:solidFill>
                  <a:srgbClr val="0070C0"/>
                </a:solidFill>
              </a:rPr>
              <a:t>Số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cá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ít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hơn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số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mèo</a:t>
            </a:r>
            <a:r>
              <a:rPr lang="en-US" sz="2800" dirty="0" smtClean="0">
                <a:solidFill>
                  <a:srgbClr val="0070C0"/>
                </a:solidFill>
              </a:rPr>
              <a:t>.</a:t>
            </a:r>
            <a:endParaRPr lang="vi-VN" sz="2800" dirty="0">
              <a:solidFill>
                <a:srgbClr val="0070C0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4800600" y="1193512"/>
            <a:ext cx="685800" cy="71148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97470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 animBg="1"/>
      <p:bldP spid="8" grpId="0"/>
      <p:bldP spid="9" grpId="0"/>
      <p:bldP spid="10" grpId="0"/>
      <p:bldP spid="1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108</Words>
  <Application>Microsoft Office PowerPoint</Application>
  <PresentationFormat>On-screen Show (4:3)</PresentationFormat>
  <Paragraphs>18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</cp:lastModifiedBy>
  <cp:revision>4</cp:revision>
  <dcterms:created xsi:type="dcterms:W3CDTF">2006-08-16T00:00:00Z</dcterms:created>
  <dcterms:modified xsi:type="dcterms:W3CDTF">2020-07-31T07:49:22Z</dcterms:modified>
</cp:coreProperties>
</file>