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76" r:id="rId3"/>
    <p:sldId id="278" r:id="rId4"/>
    <p:sldId id="279" r:id="rId5"/>
    <p:sldId id="337" r:id="rId6"/>
    <p:sldId id="344" r:id="rId7"/>
    <p:sldId id="345" r:id="rId8"/>
    <p:sldId id="339" r:id="rId9"/>
    <p:sldId id="346" r:id="rId10"/>
    <p:sldId id="287" r:id="rId11"/>
    <p:sldId id="347" r:id="rId12"/>
    <p:sldId id="343" r:id="rId13"/>
    <p:sldId id="348" r:id="rId14"/>
    <p:sldId id="328" r:id="rId15"/>
    <p:sldId id="29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6673"/>
    <a:srgbClr val="F26532"/>
    <a:srgbClr val="D55A95"/>
    <a:srgbClr val="05788C"/>
    <a:srgbClr val="048DA4"/>
    <a:srgbClr val="05A0B8"/>
    <a:srgbClr val="A3DBE1"/>
    <a:srgbClr val="EE8640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94090" autoAdjust="0"/>
  </p:normalViewPr>
  <p:slideViewPr>
    <p:cSldViewPr snapToGrid="0" showGuides="1">
      <p:cViewPr varScale="1">
        <p:scale>
          <a:sx n="59" d="100"/>
          <a:sy n="59" d="100"/>
        </p:scale>
        <p:origin x="6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5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7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63513" y="1002108"/>
            <a:ext cx="11096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Circle the correct answers. (p. 60).</a:t>
            </a:r>
            <a:endParaRPr lang="en-VN" sz="2800" dirty="0">
              <a:solidFill>
                <a:srgbClr val="F2653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07E5E-8F9C-284B-9237-3C696C27D97C}"/>
              </a:ext>
            </a:extLst>
          </p:cNvPr>
          <p:cNvSpPr/>
          <p:nvPr/>
        </p:nvSpPr>
        <p:spPr>
          <a:xfrm>
            <a:off x="1095317" y="1651238"/>
            <a:ext cx="10193169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They just installed / have just installed some interesting software on the school computers. The programs are working very well and everyone enjoys to  use / using them.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Smartphones allow people sending / to send information over long distances. Learn / To learn with a smartphone is fun as well.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Since television was invented / has been invented, TV designs changed / have changed a lot.</a:t>
            </a:r>
            <a:endParaRPr lang="en-US" sz="2400" dirty="0">
              <a:effectLst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BF33A2-FAB8-45D1-8816-30FDA87652E6}"/>
              </a:ext>
            </a:extLst>
          </p:cNvPr>
          <p:cNvCxnSpPr/>
          <p:nvPr/>
        </p:nvCxnSpPr>
        <p:spPr>
          <a:xfrm>
            <a:off x="3962401" y="2144486"/>
            <a:ext cx="2209800" cy="0"/>
          </a:xfrm>
          <a:prstGeom prst="line">
            <a:avLst/>
          </a:prstGeom>
          <a:ln w="381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2D612E-753E-478F-AF41-B244821CE044}"/>
              </a:ext>
            </a:extLst>
          </p:cNvPr>
          <p:cNvCxnSpPr>
            <a:cxnSpLocks/>
          </p:cNvCxnSpPr>
          <p:nvPr/>
        </p:nvCxnSpPr>
        <p:spPr>
          <a:xfrm>
            <a:off x="1894116" y="3233057"/>
            <a:ext cx="587827" cy="0"/>
          </a:xfrm>
          <a:prstGeom prst="line">
            <a:avLst/>
          </a:prstGeom>
          <a:ln w="381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C05DDB-40D8-4D27-A9BA-F6D19751744D}"/>
              </a:ext>
            </a:extLst>
          </p:cNvPr>
          <p:cNvCxnSpPr>
            <a:cxnSpLocks/>
          </p:cNvCxnSpPr>
          <p:nvPr/>
        </p:nvCxnSpPr>
        <p:spPr>
          <a:xfrm>
            <a:off x="6096000" y="3799114"/>
            <a:ext cx="859971" cy="0"/>
          </a:xfrm>
          <a:prstGeom prst="line">
            <a:avLst/>
          </a:prstGeom>
          <a:ln w="381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FB6BC1-371A-4349-B0FA-7E6C2499B87A}"/>
              </a:ext>
            </a:extLst>
          </p:cNvPr>
          <p:cNvCxnSpPr>
            <a:cxnSpLocks/>
          </p:cNvCxnSpPr>
          <p:nvPr/>
        </p:nvCxnSpPr>
        <p:spPr>
          <a:xfrm>
            <a:off x="2133601" y="4332514"/>
            <a:ext cx="925285" cy="0"/>
          </a:xfrm>
          <a:prstGeom prst="line">
            <a:avLst/>
          </a:prstGeom>
          <a:ln w="381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EE4973-31BA-479E-BF7A-7F32DD5A428F}"/>
              </a:ext>
            </a:extLst>
          </p:cNvPr>
          <p:cNvCxnSpPr>
            <a:cxnSpLocks/>
          </p:cNvCxnSpPr>
          <p:nvPr/>
        </p:nvCxnSpPr>
        <p:spPr>
          <a:xfrm>
            <a:off x="3505201" y="4898571"/>
            <a:ext cx="1545770" cy="0"/>
          </a:xfrm>
          <a:prstGeom prst="line">
            <a:avLst/>
          </a:prstGeom>
          <a:ln w="381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8A3F30-6540-47B4-ABAC-A5A74E47B74F}"/>
              </a:ext>
            </a:extLst>
          </p:cNvPr>
          <p:cNvCxnSpPr>
            <a:cxnSpLocks/>
          </p:cNvCxnSpPr>
          <p:nvPr/>
        </p:nvCxnSpPr>
        <p:spPr>
          <a:xfrm>
            <a:off x="10472058" y="4898571"/>
            <a:ext cx="522513" cy="0"/>
          </a:xfrm>
          <a:prstGeom prst="line">
            <a:avLst/>
          </a:prstGeom>
          <a:ln w="381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AA285A-2956-4B87-A13A-67F4807572E3}"/>
              </a:ext>
            </a:extLst>
          </p:cNvPr>
          <p:cNvCxnSpPr>
            <a:cxnSpLocks/>
          </p:cNvCxnSpPr>
          <p:nvPr/>
        </p:nvCxnSpPr>
        <p:spPr>
          <a:xfrm>
            <a:off x="1164773" y="5421086"/>
            <a:ext cx="1066798" cy="0"/>
          </a:xfrm>
          <a:prstGeom prst="line">
            <a:avLst/>
          </a:prstGeom>
          <a:ln w="381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9949" y="1413203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4" y="233604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0626" y="385545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333114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979736"/>
            <a:ext cx="7013734" cy="1712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Pronunciation and vocabulary</a:t>
            </a:r>
          </a:p>
          <a:p>
            <a:r>
              <a:rPr lang="en-US" dirty="0">
                <a:solidFill>
                  <a:srgbClr val="006673"/>
                </a:solidFill>
              </a:rPr>
              <a:t>Solve the crossword. use the three syllable nouns in this unit. Read out the correct answers in pairs when you finish. </a:t>
            </a:r>
          </a:p>
          <a:p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VN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Circle the correct answers. 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533716" y="171804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675260" y="2865145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59045" y="3909513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Inventions for the classroom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47317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538842-D2E4-B045-83F1-9D97B26DB99F}"/>
              </a:ext>
            </a:extLst>
          </p:cNvPr>
          <p:cNvSpPr/>
          <p:nvPr/>
        </p:nvSpPr>
        <p:spPr>
          <a:xfrm>
            <a:off x="756779" y="1017463"/>
            <a:ext cx="6183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Inventions for the classroom</a:t>
            </a:r>
          </a:p>
          <a:p>
            <a:endParaRPr lang="en-US" sz="2400" i="1" dirty="0">
              <a:effectLst/>
            </a:endParaRPr>
          </a:p>
          <a:p>
            <a:r>
              <a:rPr lang="en-US" sz="2400" dirty="0">
                <a:effectLst/>
              </a:rPr>
              <a:t>Work in groups. Your class is </a:t>
            </a:r>
            <a:r>
              <a:rPr lang="en-US" sz="2400" dirty="0" err="1">
                <a:effectLst/>
              </a:rPr>
              <a:t>organising</a:t>
            </a:r>
            <a:r>
              <a:rPr lang="en-US" sz="2400" dirty="0">
                <a:effectLst/>
              </a:rPr>
              <a:t> a Technology Fair. The theme is </a:t>
            </a:r>
            <a:r>
              <a:rPr lang="en-US" sz="2400" dirty="0"/>
              <a:t>“I</a:t>
            </a:r>
            <a:r>
              <a:rPr lang="en-US" sz="2400" dirty="0">
                <a:effectLst/>
              </a:rPr>
              <a:t>nventions for the classroom”. Each group is presenting a useful invention for the classroom. This can be an existing or new invention. </a:t>
            </a:r>
          </a:p>
          <a:p>
            <a:endParaRPr lang="en-US" sz="2400" dirty="0">
              <a:effectLst/>
            </a:endParaRPr>
          </a:p>
          <a:p>
            <a:r>
              <a:rPr lang="en-US" sz="2400" dirty="0">
                <a:effectLst/>
              </a:rPr>
              <a:t>Use these questions to help you.</a:t>
            </a:r>
          </a:p>
          <a:p>
            <a:r>
              <a:rPr lang="en-US" sz="2400" i="1" dirty="0">
                <a:effectLst/>
              </a:rPr>
              <a:t>• What is the invention? (If it's a new invention, give it an interesting name.)</a:t>
            </a:r>
          </a:p>
          <a:p>
            <a:r>
              <a:rPr lang="en-US" sz="2400" i="1" dirty="0">
                <a:effectLst/>
              </a:rPr>
              <a:t>• What does it look like?</a:t>
            </a:r>
          </a:p>
          <a:p>
            <a:r>
              <a:rPr lang="en-US" sz="2400" i="1" dirty="0">
                <a:effectLst/>
              </a:rPr>
              <a:t>• How can it be used in the classroom?</a:t>
            </a:r>
          </a:p>
          <a:p>
            <a:r>
              <a:rPr lang="en-US" sz="2400" i="1" dirty="0">
                <a:effectLst/>
              </a:rPr>
              <a:t>• Why do you think it will be a useful invention?</a:t>
            </a:r>
          </a:p>
        </p:txBody>
      </p:sp>
      <p:pic>
        <p:nvPicPr>
          <p:cNvPr id="8" name="Picture 7" descr="A picture containing text, computer, display, screenshot&#10;&#10;Description automatically generated">
            <a:extLst>
              <a:ext uri="{FF2B5EF4-FFF2-40B4-BE49-F238E27FC236}">
                <a16:creationId xmlns:a16="http://schemas.microsoft.com/office/drawing/2014/main" id="{6442D3CB-7E63-4FC6-AD8F-23DEBFE24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14" y="2724533"/>
            <a:ext cx="5017630" cy="246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9949" y="1413203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4" y="233604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0626" y="385545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333114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979736"/>
            <a:ext cx="7013734" cy="1712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Pronunciation and vocabulary</a:t>
            </a:r>
          </a:p>
          <a:p>
            <a:r>
              <a:rPr lang="en-US" dirty="0">
                <a:solidFill>
                  <a:srgbClr val="006673"/>
                </a:solidFill>
              </a:rPr>
              <a:t>Solve the crossword. use the three syllable nouns in this unit. Read out the correct answers in pairs when you finish. </a:t>
            </a:r>
          </a:p>
          <a:p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VN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Circle the correct answers. 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533716" y="171804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675260" y="2865145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</p:cNvCxnSpPr>
          <p:nvPr/>
        </p:nvCxnSpPr>
        <p:spPr>
          <a:xfrm>
            <a:off x="2637335" y="3997408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59045" y="4941111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59045" y="3909513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Inventions for the classroom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FCE8F04-21AC-5E41-9A76-D02B0A2FAE2F}"/>
              </a:ext>
            </a:extLst>
          </p:cNvPr>
          <p:cNvSpPr/>
          <p:nvPr/>
        </p:nvSpPr>
        <p:spPr>
          <a:xfrm>
            <a:off x="2211594" y="511172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07602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A6652-BB6A-1642-8189-EBFA2265C387}"/>
              </a:ext>
            </a:extLst>
          </p:cNvPr>
          <p:cNvSpPr txBox="1"/>
          <p:nvPr/>
        </p:nvSpPr>
        <p:spPr>
          <a:xfrm>
            <a:off x="1275517" y="2226027"/>
            <a:ext cx="10357658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VN" sz="2800" dirty="0"/>
              <a:t>Review the vocabulary and grammar of </a:t>
            </a:r>
            <a:r>
              <a:rPr lang="en-VN" sz="2800" i="1" dirty="0"/>
              <a:t>Unit </a:t>
            </a:r>
            <a:r>
              <a:rPr lang="en-GB" sz="2800" i="1" dirty="0"/>
              <a:t>5;</a:t>
            </a:r>
            <a:endParaRPr lang="en-VN" sz="2800" i="1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VN" sz="2800" dirty="0"/>
              <a:t>Apply what </a:t>
            </a:r>
            <a:r>
              <a:rPr lang="en-US" sz="2800" dirty="0"/>
              <a:t>students</a:t>
            </a:r>
            <a:r>
              <a:rPr lang="en-VN" sz="2800" dirty="0"/>
              <a:t> have learnt (vocabulary and grammar) into practice through a project</a:t>
            </a:r>
            <a:r>
              <a:rPr lang="en-US" sz="2800" dirty="0"/>
              <a:t>.</a:t>
            </a:r>
            <a:endParaRPr lang="en-VN" sz="2800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378350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9333" y="1864118"/>
            <a:ext cx="9949543" cy="1924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lesson: Unit 6_Getting started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475" y="2805341"/>
            <a:ext cx="8443076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INVENTIONS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4261460" y="2816215"/>
            <a:ext cx="8141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1228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6124" y="2839165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86402" y="2110065"/>
            <a:ext cx="10357658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VN" sz="2800" dirty="0"/>
              <a:t>Review the vocabulary and grammar of </a:t>
            </a:r>
            <a:r>
              <a:rPr lang="en-VN" sz="2800" i="1" dirty="0"/>
              <a:t>Unit </a:t>
            </a:r>
            <a:r>
              <a:rPr lang="en-GB" sz="2800" i="1" dirty="0"/>
              <a:t>5;</a:t>
            </a:r>
            <a:endParaRPr lang="en-VN" sz="2800" i="1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VN" sz="2800" dirty="0"/>
              <a:t>Apply what </a:t>
            </a:r>
            <a:r>
              <a:rPr lang="en-US" sz="2800" dirty="0"/>
              <a:t>students</a:t>
            </a:r>
            <a:r>
              <a:rPr lang="en-VN" sz="2800" dirty="0"/>
              <a:t> have learnt (vocabulary and grammar) into practice through a project</a:t>
            </a:r>
            <a:r>
              <a:rPr lang="en-US" sz="2800" dirty="0"/>
              <a:t>.</a:t>
            </a:r>
            <a:endParaRPr lang="en-VN" sz="2800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9949" y="1413203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4" y="233604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0626" y="385545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333114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979736"/>
            <a:ext cx="7013734" cy="1712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Pronunciation and vocabulary</a:t>
            </a:r>
          </a:p>
          <a:p>
            <a:r>
              <a:rPr lang="en-US" dirty="0">
                <a:solidFill>
                  <a:srgbClr val="006673"/>
                </a:solidFill>
              </a:rPr>
              <a:t>Solve the crossword. use the three syllable nouns in this unit. Read out the correct answers in pairs when you finish. </a:t>
            </a:r>
          </a:p>
          <a:p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VN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Circle the correct answers. 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533716" y="171804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675260" y="2865145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</p:cNvCxnSpPr>
          <p:nvPr/>
        </p:nvCxnSpPr>
        <p:spPr>
          <a:xfrm>
            <a:off x="2637335" y="3997408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59045" y="4941111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EED7EE-B942-8D41-8D6F-D7465AA1B1AC}"/>
              </a:ext>
            </a:extLst>
          </p:cNvPr>
          <p:cNvSpPr/>
          <p:nvPr/>
        </p:nvSpPr>
        <p:spPr>
          <a:xfrm>
            <a:off x="4859045" y="3909513"/>
            <a:ext cx="69826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Inventions for the classroom</a:t>
            </a:r>
            <a:endParaRPr lang="en-VN" dirty="0">
              <a:solidFill>
                <a:srgbClr val="006673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FCE8F04-21AC-5E41-9A76-D02B0A2FAE2F}"/>
              </a:ext>
            </a:extLst>
          </p:cNvPr>
          <p:cNvSpPr/>
          <p:nvPr/>
        </p:nvSpPr>
        <p:spPr>
          <a:xfrm>
            <a:off x="2211594" y="511172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22047" y="11700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03419" y="1279246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22CA5-E992-4144-ADFD-7B4FD6112684}"/>
              </a:ext>
            </a:extLst>
          </p:cNvPr>
          <p:cNvSpPr txBox="1"/>
          <p:nvPr/>
        </p:nvSpPr>
        <p:spPr>
          <a:xfrm>
            <a:off x="2657330" y="2018725"/>
            <a:ext cx="7034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Brainstorm three-syllable nouns about topic Inventions</a:t>
            </a:r>
            <a:endParaRPr lang="en-V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5CE55-EC73-4E90-BAA5-C157C41CE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40" y="2480390"/>
            <a:ext cx="4252589" cy="40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6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22047" y="11700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03419" y="1279246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22CA5-E992-4144-ADFD-7B4FD6112684}"/>
              </a:ext>
            </a:extLst>
          </p:cNvPr>
          <p:cNvSpPr txBox="1"/>
          <p:nvPr/>
        </p:nvSpPr>
        <p:spPr>
          <a:xfrm>
            <a:off x="3103419" y="1955802"/>
            <a:ext cx="15263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Inventor</a:t>
            </a:r>
          </a:p>
          <a:p>
            <a:r>
              <a:rPr lang="en-US" sz="2400" i="1" dirty="0"/>
              <a:t>Invention</a:t>
            </a:r>
          </a:p>
          <a:p>
            <a:r>
              <a:rPr lang="en-US" sz="2400" i="1" dirty="0"/>
              <a:t>Computer</a:t>
            </a:r>
          </a:p>
          <a:p>
            <a:r>
              <a:rPr lang="en-US" sz="2400" i="1" dirty="0"/>
              <a:t>Telephone</a:t>
            </a:r>
          </a:p>
          <a:p>
            <a:r>
              <a:rPr lang="en-US" sz="2400" i="1" dirty="0"/>
              <a:t>Beverage</a:t>
            </a:r>
          </a:p>
          <a:p>
            <a:r>
              <a:rPr lang="en-US" sz="2400" i="1" dirty="0"/>
              <a:t>Camera</a:t>
            </a:r>
          </a:p>
          <a:p>
            <a:r>
              <a:rPr lang="en-US" sz="2400" i="1" dirty="0"/>
              <a:t>Submarine</a:t>
            </a:r>
          </a:p>
          <a:p>
            <a:r>
              <a:rPr lang="en-US" sz="2400" i="1" dirty="0"/>
              <a:t>Telegraph</a:t>
            </a:r>
          </a:p>
          <a:p>
            <a:r>
              <a:rPr lang="en-US" sz="2400" i="1" dirty="0"/>
              <a:t>Telescope</a:t>
            </a:r>
          </a:p>
          <a:p>
            <a:r>
              <a:rPr lang="en-US" sz="2400" i="1" dirty="0"/>
              <a:t>Typewriter</a:t>
            </a:r>
          </a:p>
          <a:p>
            <a:r>
              <a:rPr lang="en-US" sz="2400" dirty="0"/>
              <a:t>…</a:t>
            </a:r>
          </a:p>
          <a:p>
            <a:endParaRPr lang="en-VN" sz="2400" dirty="0"/>
          </a:p>
        </p:txBody>
      </p:sp>
      <p:pic>
        <p:nvPicPr>
          <p:cNvPr id="5" name="Picture 4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E093AD58-C506-4C86-8662-7D8911F53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06" y="2172604"/>
            <a:ext cx="4439194" cy="29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1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23590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9949" y="1413203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11594" y="233604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046" y="1333114"/>
            <a:ext cx="7013733" cy="44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9045" y="1979736"/>
            <a:ext cx="7013734" cy="1712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Pronunciation and vocabulary</a:t>
            </a:r>
          </a:p>
          <a:p>
            <a:r>
              <a:rPr lang="en-US" dirty="0">
                <a:solidFill>
                  <a:srgbClr val="006673"/>
                </a:solidFill>
              </a:rPr>
              <a:t>Solve the crossword. use the three syllable nouns in this unit. Read out the correct answers in pairs when you finish. </a:t>
            </a:r>
          </a:p>
          <a:p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VN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Circle the correct answers. </a:t>
            </a:r>
            <a:endParaRPr lang="en-VN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533716" y="171804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59808" y="377883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22644" y="330550"/>
            <a:ext cx="8766847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D4C3F6-6296-C746-8F6F-C35D950D7DD0}"/>
              </a:ext>
            </a:extLst>
          </p:cNvPr>
          <p:cNvSpPr txBox="1"/>
          <p:nvPr/>
        </p:nvSpPr>
        <p:spPr>
          <a:xfrm>
            <a:off x="4050702" y="320865"/>
            <a:ext cx="81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87082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&amp; VOCABULARY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257CC-4385-7A4C-A77D-C72B0FDA51B0}"/>
              </a:ext>
            </a:extLst>
          </p:cNvPr>
          <p:cNvSpPr txBox="1"/>
          <p:nvPr/>
        </p:nvSpPr>
        <p:spPr>
          <a:xfrm>
            <a:off x="691315" y="969817"/>
            <a:ext cx="115006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Solve the crossword. use the three syllable nouns in this unit. Read out the correct answers in pairs when you finish. (p. 60).</a:t>
            </a:r>
            <a:endParaRPr lang="en-VN" sz="2800" b="1" dirty="0">
              <a:solidFill>
                <a:srgbClr val="F26532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E17E1B-BFAB-4FB8-A76B-2E21D2A0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110" y="1923923"/>
            <a:ext cx="24429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946FA-EEA7-4D39-BA47-ED67E1A45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73" y="2013463"/>
            <a:ext cx="4567203" cy="3974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F066F2-248D-4AE2-B6AA-CFB4D5598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176" y="2253294"/>
            <a:ext cx="5199765" cy="34950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C18895-CDDB-468E-AD46-C929323CDDB8}"/>
              </a:ext>
            </a:extLst>
          </p:cNvPr>
          <p:cNvSpPr/>
          <p:nvPr/>
        </p:nvSpPr>
        <p:spPr>
          <a:xfrm>
            <a:off x="6096000" y="2627712"/>
            <a:ext cx="1279152" cy="2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benefit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879AC5-EC6B-4E3E-81F1-478FCE83C662}"/>
              </a:ext>
            </a:extLst>
          </p:cNvPr>
          <p:cNvSpPr/>
          <p:nvPr/>
        </p:nvSpPr>
        <p:spPr>
          <a:xfrm>
            <a:off x="9294331" y="5322590"/>
            <a:ext cx="1596149" cy="2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computer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FAFC83-D001-4A86-9C85-14564DC7EDF5}"/>
              </a:ext>
            </a:extLst>
          </p:cNvPr>
          <p:cNvSpPr/>
          <p:nvPr/>
        </p:nvSpPr>
        <p:spPr>
          <a:xfrm>
            <a:off x="9808877" y="4514404"/>
            <a:ext cx="1596149" cy="2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telephone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8396F4-B89E-4D18-8091-3B72584EE175}"/>
              </a:ext>
            </a:extLst>
          </p:cNvPr>
          <p:cNvSpPr/>
          <p:nvPr/>
        </p:nvSpPr>
        <p:spPr>
          <a:xfrm>
            <a:off x="6096000" y="3786340"/>
            <a:ext cx="1279152" cy="2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30E600-B8C2-4FB7-A317-B6A680ECA9F5}"/>
              </a:ext>
            </a:extLst>
          </p:cNvPr>
          <p:cNvSpPr/>
          <p:nvPr/>
        </p:nvSpPr>
        <p:spPr>
          <a:xfrm>
            <a:off x="9491880" y="3013287"/>
            <a:ext cx="1596149" cy="2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invention</a:t>
            </a:r>
          </a:p>
        </p:txBody>
      </p:sp>
    </p:spTree>
    <p:extLst>
      <p:ext uri="{BB962C8B-B14F-4D97-AF65-F5344CB8AC3E}">
        <p14:creationId xmlns:p14="http://schemas.microsoft.com/office/powerpoint/2010/main" val="24878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7183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&amp; VOCABULARY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257CC-4385-7A4C-A77D-C72B0FDA51B0}"/>
              </a:ext>
            </a:extLst>
          </p:cNvPr>
          <p:cNvSpPr txBox="1"/>
          <p:nvPr/>
        </p:nvSpPr>
        <p:spPr>
          <a:xfrm>
            <a:off x="691315" y="969817"/>
            <a:ext cx="115006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Solve the crossword. use the three syllable nouns in this unit. Read out the correct answers in pairs when you finish. (p. 60).</a:t>
            </a:r>
            <a:endParaRPr lang="en-VN" sz="2800" b="1" dirty="0">
              <a:solidFill>
                <a:srgbClr val="F26532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E17E1B-BFAB-4FB8-A76B-2E21D2A0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110" y="1923923"/>
            <a:ext cx="24429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946FA-EEA7-4D39-BA47-ED67E1A45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73" y="2013463"/>
            <a:ext cx="4567203" cy="397474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DE92E86-F585-4938-B6A6-2468DF94A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0575" y="2163336"/>
            <a:ext cx="151987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2736EB7-C613-4D36-BAED-6CFB4F347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569257"/>
              </p:ext>
            </p:extLst>
          </p:nvPr>
        </p:nvGraphicFramePr>
        <p:xfrm>
          <a:off x="5720575" y="2163337"/>
          <a:ext cx="5004062" cy="354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6" imgW="4496031" imgH="3187864" progId="Paint.Picture">
                  <p:embed/>
                </p:oleObj>
              </mc:Choice>
              <mc:Fallback>
                <p:oleObj name="Bitmap Image" r:id="rId6" imgW="4496031" imgH="318786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575" y="2163337"/>
                        <a:ext cx="5004062" cy="3541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95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2491</TotalTime>
  <Words>588</Words>
  <PresentationFormat>Widescreen</PresentationFormat>
  <Paragraphs>128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2022-04-02T08:50:32Z</dcterms:modified>
</cp:coreProperties>
</file>