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7"/>
  </p:notesMasterIdLst>
  <p:sldIdLst>
    <p:sldId id="265" r:id="rId8"/>
    <p:sldId id="287" r:id="rId9"/>
    <p:sldId id="270" r:id="rId10"/>
    <p:sldId id="268" r:id="rId11"/>
    <p:sldId id="276" r:id="rId12"/>
    <p:sldId id="288" r:id="rId13"/>
    <p:sldId id="277" r:id="rId14"/>
    <p:sldId id="289" r:id="rId15"/>
    <p:sldId id="290" r:id="rId16"/>
    <p:sldId id="291" r:id="rId17"/>
    <p:sldId id="292" r:id="rId18"/>
    <p:sldId id="293" r:id="rId19"/>
    <p:sldId id="294" r:id="rId20"/>
    <p:sldId id="295" r:id="rId21"/>
    <p:sldId id="296" r:id="rId22"/>
    <p:sldId id="297" r:id="rId23"/>
    <p:sldId id="298" r:id="rId24"/>
    <p:sldId id="274" r:id="rId25"/>
    <p:sldId id="29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9C1C5-D05B-41F4-84D9-71CFAA1443BD}" type="datetimeFigureOut">
              <a:rPr lang="en-US" smtClean="0"/>
              <a:t>8/9/2023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BA170-C094-4F17-BF40-EB88CF5BE5A6}" type="slidenum">
              <a:rPr lang="en-US" smtClean="0"/>
              <a:t>‹#›</a:t>
            </a:fld>
            <a:endParaRPr lang="en-US"/>
          </a:p>
        </p:txBody>
      </p:sp>
    </p:spTree>
    <p:extLst>
      <p:ext uri="{BB962C8B-B14F-4D97-AF65-F5344CB8AC3E}">
        <p14:creationId xmlns:p14="http://schemas.microsoft.com/office/powerpoint/2010/main" val="25881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094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18</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3</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4</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5</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6</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7</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483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447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288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968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77"/>
            <a:ext cx="78867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623888" y="45895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41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09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solidFill>
                  <a:prstClr val="black">
                    <a:tint val="75000"/>
                  </a:prstClr>
                </a:solidFill>
              </a:rPr>
              <a:pPr>
                <a:defRPr/>
              </a:pPr>
              <a:t>8/9/2023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692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solidFill>
                  <a:prstClr val="black">
                    <a:tint val="75000"/>
                  </a:prstClr>
                </a:solidFill>
              </a:rPr>
              <a:pPr>
                <a:defRPr/>
              </a:pPr>
              <a:t>8/9/2023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5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solidFill>
                  <a:prstClr val="black">
                    <a:tint val="75000"/>
                  </a:prstClr>
                </a:solidFill>
              </a:rPr>
              <a:pPr>
                <a:defRPr/>
              </a:pPr>
              <a:t>8/9/2023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066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3887391" y="9874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6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3887391" y="98746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921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0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298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8369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7742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6909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40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45" y="1859797"/>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45"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916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65064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225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90"/>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65"/>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293003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719865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38"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39"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2271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53657-3300-4B45-A1A4-93B970EFFC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D16AD27-9BB3-4D4A-B26E-0D0033ACD2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B3475ED-6A53-44D4-AB80-66BCE7FD0A8A}"/>
              </a:ext>
            </a:extLst>
          </p:cNvPr>
          <p:cNvSpPr>
            <a:spLocks noGrp="1"/>
          </p:cNvSpPr>
          <p:nvPr>
            <p:ph type="dt" sz="half" idx="10"/>
          </p:nvPr>
        </p:nvSpPr>
        <p:spPr/>
        <p:txBody>
          <a:bodyPr/>
          <a:lstStyle/>
          <a:p>
            <a:fld id="{852DAB2A-4220-4418-90DB-31EEAA68824C}" type="datetimeFigureOut">
              <a:rPr lang="en-US" smtClean="0"/>
              <a:pPr/>
              <a:t>8/9/2023</a:t>
            </a:fld>
            <a:endParaRPr lang="en-US"/>
          </a:p>
        </p:txBody>
      </p:sp>
      <p:sp>
        <p:nvSpPr>
          <p:cNvPr id="5" name="Footer Placeholder 4">
            <a:extLst>
              <a:ext uri="{FF2B5EF4-FFF2-40B4-BE49-F238E27FC236}">
                <a16:creationId xmlns="" xmlns:a16="http://schemas.microsoft.com/office/drawing/2014/main"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0E2A0A-D837-4DA2-9D19-46805891C970}"/>
              </a:ext>
            </a:extLst>
          </p:cNvPr>
          <p:cNvSpPr>
            <a:spLocks noGrp="1"/>
          </p:cNvSpPr>
          <p:nvPr>
            <p:ph type="sldNum" sz="quarter" idx="12"/>
          </p:nvPr>
        </p:nvSpPr>
        <p:spPr/>
        <p:txBody>
          <a:bodyPr/>
          <a:lstStyle/>
          <a:p>
            <a:fld id="{9D485AFA-8BAB-446E-BC26-43EDD1A47337}" type="slidenum">
              <a:rPr lang="en-US" smtClean="0"/>
              <a:pPr/>
              <a:t>‹#›</a:t>
            </a:fld>
            <a:endParaRPr lang="en-US"/>
          </a:p>
        </p:txBody>
      </p:sp>
    </p:spTree>
    <p:extLst>
      <p:ext uri="{BB962C8B-B14F-4D97-AF65-F5344CB8AC3E}">
        <p14:creationId xmlns:p14="http://schemas.microsoft.com/office/powerpoint/2010/main" val="42521424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08780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4500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41660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2354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42" y="1859791"/>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42"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379954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6596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9482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84"/>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59"/>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2214390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20446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35"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36"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3362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53657-3300-4B45-A1A4-93B970EFFC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D16AD27-9BB3-4D4A-B26E-0D0033ACD2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B3475ED-6A53-44D4-AB80-66BCE7FD0A8A}"/>
              </a:ext>
            </a:extLst>
          </p:cNvPr>
          <p:cNvSpPr>
            <a:spLocks noGrp="1"/>
          </p:cNvSpPr>
          <p:nvPr>
            <p:ph type="dt" sz="half" idx="10"/>
          </p:nvPr>
        </p:nvSpPr>
        <p:spPr/>
        <p:txBody>
          <a:bodyPr/>
          <a:lstStyle/>
          <a:p>
            <a:fld id="{852DAB2A-4220-4418-90DB-31EEAA68824C}" type="datetimeFigureOut">
              <a:rPr lang="en-US" smtClean="0"/>
              <a:pPr/>
              <a:t>8/9/2023</a:t>
            </a:fld>
            <a:endParaRPr lang="en-US"/>
          </a:p>
        </p:txBody>
      </p:sp>
      <p:sp>
        <p:nvSpPr>
          <p:cNvPr id="5" name="Footer Placeholder 4">
            <a:extLst>
              <a:ext uri="{FF2B5EF4-FFF2-40B4-BE49-F238E27FC236}">
                <a16:creationId xmlns="" xmlns:a16="http://schemas.microsoft.com/office/drawing/2014/main"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80E2A0A-D837-4DA2-9D19-46805891C970}"/>
              </a:ext>
            </a:extLst>
          </p:cNvPr>
          <p:cNvSpPr>
            <a:spLocks noGrp="1"/>
          </p:cNvSpPr>
          <p:nvPr>
            <p:ph type="sldNum" sz="quarter" idx="12"/>
          </p:nvPr>
        </p:nvSpPr>
        <p:spPr/>
        <p:txBody>
          <a:bodyPr/>
          <a:lstStyle/>
          <a:p>
            <a:fld id="{9D485AFA-8BAB-446E-BC26-43EDD1A47337}" type="slidenum">
              <a:rPr lang="en-US" smtClean="0"/>
              <a:pPr/>
              <a:t>‹#›</a:t>
            </a:fld>
            <a:endParaRPr lang="en-US"/>
          </a:p>
        </p:txBody>
      </p:sp>
    </p:spTree>
    <p:extLst>
      <p:ext uri="{BB962C8B-B14F-4D97-AF65-F5344CB8AC3E}">
        <p14:creationId xmlns:p14="http://schemas.microsoft.com/office/powerpoint/2010/main" val="42800902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945046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4022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40622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28844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38" y="185978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3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8448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76818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222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7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5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41139274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36472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3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3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28549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53657-3300-4B45-A1A4-93B970EFFC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16AD27-9BB3-4D4A-B26E-0D0033ACD2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3475ED-6A53-44D4-AB80-66BCE7FD0A8A}"/>
              </a:ext>
            </a:extLst>
          </p:cNvPr>
          <p:cNvSpPr>
            <a:spLocks noGrp="1"/>
          </p:cNvSpPr>
          <p:nvPr>
            <p:ph type="dt" sz="half" idx="10"/>
          </p:nvPr>
        </p:nvSpPr>
        <p:spPr/>
        <p:txBody>
          <a:bodyPr/>
          <a:lstStyle/>
          <a:p>
            <a:fld id="{852DAB2A-4220-4418-90DB-31EEAA68824C}" type="datetimeFigureOut">
              <a:rPr lang="en-US" smtClean="0"/>
              <a:pPr/>
              <a:t>8/9/2023</a:t>
            </a:fld>
            <a:endParaRPr lang="en-US"/>
          </a:p>
        </p:txBody>
      </p:sp>
      <p:sp>
        <p:nvSpPr>
          <p:cNvPr id="5" name="Footer Placeholder 4">
            <a:extLst>
              <a:ext uri="{FF2B5EF4-FFF2-40B4-BE49-F238E27FC236}">
                <a16:creationId xmlns:a16="http://schemas.microsoft.com/office/drawing/2014/main" xmlns=""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E2A0A-D837-4DA2-9D19-46805891C970}"/>
              </a:ext>
            </a:extLst>
          </p:cNvPr>
          <p:cNvSpPr>
            <a:spLocks noGrp="1"/>
          </p:cNvSpPr>
          <p:nvPr>
            <p:ph type="sldNum" sz="quarter" idx="12"/>
          </p:nvPr>
        </p:nvSpPr>
        <p:spPr/>
        <p:txBody>
          <a:bodyPr/>
          <a:lstStyle/>
          <a:p>
            <a:fld id="{9D485AFA-8BAB-446E-BC26-43EDD1A47337}" type="slidenum">
              <a:rPr lang="en-US" smtClean="0"/>
              <a:pPr/>
              <a:t>‹#›</a:t>
            </a:fld>
            <a:endParaRPr lang="en-US"/>
          </a:p>
        </p:txBody>
      </p:sp>
    </p:spTree>
    <p:extLst>
      <p:ext uri="{BB962C8B-B14F-4D97-AF65-F5344CB8AC3E}">
        <p14:creationId xmlns:p14="http://schemas.microsoft.com/office/powerpoint/2010/main" val="39276566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39096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593892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797494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405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33" y="185977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33"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8512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5051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83818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6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4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1665211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71165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26"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27"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7587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53657-3300-4B45-A1A4-93B970EFFC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16AD27-9BB3-4D4A-B26E-0D0033ACD2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3475ED-6A53-44D4-AB80-66BCE7FD0A8A}"/>
              </a:ext>
            </a:extLst>
          </p:cNvPr>
          <p:cNvSpPr>
            <a:spLocks noGrp="1"/>
          </p:cNvSpPr>
          <p:nvPr>
            <p:ph type="dt" sz="half" idx="10"/>
          </p:nvPr>
        </p:nvSpPr>
        <p:spPr/>
        <p:txBody>
          <a:bodyPr/>
          <a:lstStyle/>
          <a:p>
            <a:fld id="{852DAB2A-4220-4418-90DB-31EEAA68824C}" type="datetimeFigureOut">
              <a:rPr lang="en-US" smtClean="0"/>
              <a:pPr/>
              <a:t>8/9/2023</a:t>
            </a:fld>
            <a:endParaRPr lang="en-US"/>
          </a:p>
        </p:txBody>
      </p:sp>
      <p:sp>
        <p:nvSpPr>
          <p:cNvPr id="5" name="Footer Placeholder 4">
            <a:extLst>
              <a:ext uri="{FF2B5EF4-FFF2-40B4-BE49-F238E27FC236}">
                <a16:creationId xmlns:a16="http://schemas.microsoft.com/office/drawing/2014/main" xmlns=""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E2A0A-D837-4DA2-9D19-46805891C970}"/>
              </a:ext>
            </a:extLst>
          </p:cNvPr>
          <p:cNvSpPr>
            <a:spLocks noGrp="1"/>
          </p:cNvSpPr>
          <p:nvPr>
            <p:ph type="sldNum" sz="quarter" idx="12"/>
          </p:nvPr>
        </p:nvSpPr>
        <p:spPr/>
        <p:txBody>
          <a:bodyPr/>
          <a:lstStyle/>
          <a:p>
            <a:fld id="{9D485AFA-8BAB-446E-BC26-43EDD1A47337}" type="slidenum">
              <a:rPr lang="en-US" smtClean="0"/>
              <a:pPr/>
              <a:t>‹#›</a:t>
            </a:fld>
            <a:endParaRPr lang="en-US"/>
          </a:p>
        </p:txBody>
      </p:sp>
    </p:spTree>
    <p:extLst>
      <p:ext uri="{BB962C8B-B14F-4D97-AF65-F5344CB8AC3E}">
        <p14:creationId xmlns:p14="http://schemas.microsoft.com/office/powerpoint/2010/main" val="14396499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99752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818170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4923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25014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27" y="1859761"/>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27"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47865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53425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824157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54"/>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29"/>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8155334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64031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20"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21"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308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53657-3300-4B45-A1A4-93B970EFFC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16AD27-9BB3-4D4A-B26E-0D0033ACD2E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3475ED-6A53-44D4-AB80-66BCE7FD0A8A}"/>
              </a:ext>
            </a:extLst>
          </p:cNvPr>
          <p:cNvSpPr>
            <a:spLocks noGrp="1"/>
          </p:cNvSpPr>
          <p:nvPr>
            <p:ph type="dt" sz="half" idx="10"/>
          </p:nvPr>
        </p:nvSpPr>
        <p:spPr/>
        <p:txBody>
          <a:bodyPr/>
          <a:lstStyle/>
          <a:p>
            <a:fld id="{852DAB2A-4220-4418-90DB-31EEAA68824C}" type="datetimeFigureOut">
              <a:rPr lang="en-US" smtClean="0"/>
              <a:pPr/>
              <a:t>8/9/2023</a:t>
            </a:fld>
            <a:endParaRPr lang="en-US"/>
          </a:p>
        </p:txBody>
      </p:sp>
      <p:sp>
        <p:nvSpPr>
          <p:cNvPr id="5" name="Footer Placeholder 4">
            <a:extLst>
              <a:ext uri="{FF2B5EF4-FFF2-40B4-BE49-F238E27FC236}">
                <a16:creationId xmlns:a16="http://schemas.microsoft.com/office/drawing/2014/main" xmlns=""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E2A0A-D837-4DA2-9D19-46805891C970}"/>
              </a:ext>
            </a:extLst>
          </p:cNvPr>
          <p:cNvSpPr>
            <a:spLocks noGrp="1"/>
          </p:cNvSpPr>
          <p:nvPr>
            <p:ph type="sldNum" sz="quarter" idx="12"/>
          </p:nvPr>
        </p:nvSpPr>
        <p:spPr/>
        <p:txBody>
          <a:bodyPr/>
          <a:lstStyle/>
          <a:p>
            <a:fld id="{9D485AFA-8BAB-446E-BC26-43EDD1A47337}" type="slidenum">
              <a:rPr lang="en-US" smtClean="0"/>
              <a:pPr/>
              <a:t>‹#›</a:t>
            </a:fld>
            <a:endParaRPr lang="en-US"/>
          </a:p>
        </p:txBody>
      </p:sp>
    </p:spTree>
    <p:extLst>
      <p:ext uri="{BB962C8B-B14F-4D97-AF65-F5344CB8AC3E}">
        <p14:creationId xmlns:p14="http://schemas.microsoft.com/office/powerpoint/2010/main" val="196982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3124200" y="635638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628650" y="6356389"/>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635638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6356389"/>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471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90"/>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90"/>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90"/>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7254397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84"/>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84"/>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84"/>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987784818"/>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28190201"/>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6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6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6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1043907330"/>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54"/>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54"/>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54"/>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21132696"/>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1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gif"/><Relationship Id="rId5" Type="http://schemas.openxmlformats.org/officeDocument/2006/relationships/image" Target="../media/image1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4953000"/>
            <a:ext cx="2057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684" y="914400"/>
            <a:ext cx="8223250"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2" y="490393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227" y="3019137"/>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2" y="487853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 xmlns:a16="http://schemas.microsoft.com/office/drawing/2014/main" id="{05883FD3-5820-452F-BCF2-F9ECF2522FCD}"/>
              </a:ext>
            </a:extLst>
          </p:cNvPr>
          <p:cNvSpPr>
            <a:spLocks noChangeArrowheads="1"/>
          </p:cNvSpPr>
          <p:nvPr/>
        </p:nvSpPr>
        <p:spPr bwMode="auto">
          <a:xfrm>
            <a:off x="3443314" y="497028"/>
            <a:ext cx="2805101"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lnSpc>
                <a:spcPct val="150000"/>
              </a:lnSpc>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lnSpc>
                <a:spcPct val="150000"/>
              </a:lnSpc>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 xmlns:a16="http://schemas.microsoft.com/office/drawing/2014/main" id="{3A5BAFD9-CA1C-4264-A7FE-56381845D21D}"/>
              </a:ext>
            </a:extLst>
          </p:cNvPr>
          <p:cNvSpPr>
            <a:spLocks noChangeArrowheads="1"/>
          </p:cNvSpPr>
          <p:nvPr/>
        </p:nvSpPr>
        <p:spPr bwMode="auto">
          <a:xfrm>
            <a:off x="426773" y="1418054"/>
            <a:ext cx="8353716" cy="494291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lnSpc>
                <a:spcPct val="150000"/>
              </a:lnSpc>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lnSpc>
                <a:spcPct val="150000"/>
              </a:lnSpc>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11FD1C34-E037-4D85-AF30-AF752E621699}"/>
              </a:ext>
            </a:extLst>
          </p:cNvPr>
          <p:cNvSpPr txBox="1"/>
          <p:nvPr/>
        </p:nvSpPr>
        <p:spPr>
          <a:xfrm>
            <a:off x="3266104" y="460379"/>
            <a:ext cx="3159488" cy="646331"/>
          </a:xfrm>
          <a:prstGeom prst="rect">
            <a:avLst/>
          </a:prstGeom>
          <a:noFill/>
        </p:spPr>
        <p:txBody>
          <a:bodyPr wrap="square">
            <a:spAutoFit/>
          </a:bodyPr>
          <a:lstStyle/>
          <a:p>
            <a:pPr algn="ctr">
              <a:lnSpc>
                <a:spcPct val="150000"/>
              </a:lnSpc>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2396CBDD-8637-4458-8181-2610598ABA2A}"/>
              </a:ext>
            </a:extLst>
          </p:cNvPr>
          <p:cNvSpPr txBox="1"/>
          <p:nvPr/>
        </p:nvSpPr>
        <p:spPr>
          <a:xfrm>
            <a:off x="650669" y="1503610"/>
            <a:ext cx="8066559" cy="4708981"/>
          </a:xfrm>
          <a:prstGeom prst="rect">
            <a:avLst/>
          </a:prstGeom>
          <a:noFill/>
        </p:spPr>
        <p:txBody>
          <a:bodyPr wrap="square">
            <a:spAutoFit/>
          </a:bodyPr>
          <a:lstStyle/>
          <a:p>
            <a:pPr>
              <a:lnSpc>
                <a:spcPct val="150000"/>
              </a:lnSpc>
            </a:pP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chước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quặc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Khi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1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3F8A91C2-6E70-4E62-BEFF-9D48D0B666E2}"/>
              </a:ext>
            </a:extLst>
          </p:cNvPr>
          <p:cNvSpPr txBox="1"/>
          <p:nvPr/>
        </p:nvSpPr>
        <p:spPr>
          <a:xfrm>
            <a:off x="990600" y="228630"/>
            <a:ext cx="6286822" cy="646331"/>
          </a:xfrm>
          <a:prstGeom prst="rect">
            <a:avLst/>
          </a:prstGeom>
          <a:noFill/>
        </p:spPr>
        <p:txBody>
          <a:bodyPr wrap="square">
            <a:spAutoFit/>
          </a:bodyPr>
          <a:lstStyle/>
          <a:p>
            <a:pPr>
              <a:lnSpc>
                <a:spcPct val="150000"/>
              </a:lnSpc>
              <a:tabLst>
                <a:tab pos="1386840" algn="l"/>
              </a:tabLst>
            </a:pPr>
            <a:r>
              <a:rPr lang="en-US" sz="2400" b="1" dirty="0" err="1" smtClean="0">
                <a:solidFill>
                  <a:srgbClr val="000000"/>
                </a:solidFill>
                <a:latin typeface="Times New Roman" panose="02020603050405020304" pitchFamily="18" charset="0"/>
                <a:ea typeface="MS Mincho" panose="02020609040205080304" pitchFamily="49" charset="-128"/>
              </a:rPr>
              <a:t>Bai</a:t>
            </a:r>
            <a:r>
              <a:rPr lang="en-US" sz="2400" b="1" dirty="0" smtClean="0">
                <a:solidFill>
                  <a:srgbClr val="000000"/>
                </a:solidFill>
                <a:latin typeface="Times New Roman" panose="02020603050405020304" pitchFamily="18" charset="0"/>
                <a:ea typeface="MS Mincho" panose="02020609040205080304" pitchFamily="49" charset="-128"/>
              </a:rPr>
              <a:t> tap 3:</a:t>
            </a:r>
            <a:r>
              <a:rPr lang="en-US" sz="2400" dirty="0" smtClean="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Đọc</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văn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bản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sau</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và</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trả</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lời</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các</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câu</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hỏi</a:t>
            </a:r>
            <a:r>
              <a:rPr lang="en-US" sz="2400"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E0D09615-85FE-445D-9E2E-79BF6DFE539E}"/>
              </a:ext>
            </a:extLst>
          </p:cNvPr>
          <p:cNvSpPr txBox="1"/>
          <p:nvPr/>
        </p:nvSpPr>
        <p:spPr>
          <a:xfrm>
            <a:off x="2279220" y="955289"/>
            <a:ext cx="4585560" cy="646331"/>
          </a:xfrm>
          <a:prstGeom prst="rect">
            <a:avLst/>
          </a:prstGeom>
          <a:noFill/>
        </p:spPr>
        <p:txBody>
          <a:bodyPr wrap="square">
            <a:spAutoFit/>
          </a:bodyPr>
          <a:lstStyle/>
          <a:p>
            <a:pPr algn="ctr">
              <a:lnSpc>
                <a:spcPct val="150000"/>
              </a:lnSpc>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rPr>
              <a:t>Câu</a:t>
            </a:r>
            <a:r>
              <a:rPr lang="en-US" sz="2400" b="1" dirty="0">
                <a:solidFill>
                  <a:srgbClr val="000000"/>
                </a:solidFill>
                <a:latin typeface="Times New Roman" panose="02020603050405020304" pitchFamily="18" charset="0"/>
                <a:ea typeface="MS Mincho" panose="02020609040205080304" pitchFamily="49" charset="-128"/>
              </a:rPr>
              <a:t> </a:t>
            </a:r>
            <a:r>
              <a:rPr lang="en-US" sz="2400" b="1" dirty="0" err="1">
                <a:solidFill>
                  <a:srgbClr val="000000"/>
                </a:solidFill>
                <a:latin typeface="Times New Roman" panose="02020603050405020304" pitchFamily="18" charset="0"/>
                <a:ea typeface="MS Mincho" panose="02020609040205080304" pitchFamily="49" charset="-128"/>
              </a:rPr>
              <a:t>chuyện</a:t>
            </a:r>
            <a:r>
              <a:rPr lang="en-US" sz="2400" b="1" dirty="0">
                <a:solidFill>
                  <a:srgbClr val="000000"/>
                </a:solidFill>
                <a:latin typeface="Times New Roman" panose="02020603050405020304" pitchFamily="18" charset="0"/>
                <a:ea typeface="MS Mincho" panose="02020609040205080304" pitchFamily="49" charset="-128"/>
              </a:rPr>
              <a:t> </a:t>
            </a:r>
            <a:r>
              <a:rPr lang="en-US" sz="2400" b="1" dirty="0" err="1">
                <a:solidFill>
                  <a:srgbClr val="000000"/>
                </a:solidFill>
                <a:latin typeface="Times New Roman" panose="02020603050405020304" pitchFamily="18" charset="0"/>
                <a:ea typeface="MS Mincho" panose="02020609040205080304" pitchFamily="49" charset="-128"/>
              </a:rPr>
              <a:t>về</a:t>
            </a:r>
            <a:r>
              <a:rPr lang="en-US" sz="2400" b="1" dirty="0">
                <a:solidFill>
                  <a:srgbClr val="000000"/>
                </a:solidFill>
                <a:latin typeface="Times New Roman" panose="02020603050405020304" pitchFamily="18" charset="0"/>
                <a:ea typeface="MS Mincho" panose="02020609040205080304" pitchFamily="49" charset="-128"/>
              </a:rPr>
              <a:t> </a:t>
            </a:r>
            <a:r>
              <a:rPr lang="en-US" sz="2400" b="1" dirty="0" err="1">
                <a:solidFill>
                  <a:srgbClr val="000000"/>
                </a:solidFill>
                <a:latin typeface="Times New Roman" panose="02020603050405020304" pitchFamily="18" charset="0"/>
                <a:ea typeface="MS Mincho" panose="02020609040205080304" pitchFamily="49" charset="-128"/>
              </a:rPr>
              <a:t>hai</a:t>
            </a:r>
            <a:r>
              <a:rPr lang="en-US" sz="2400" b="1" dirty="0">
                <a:solidFill>
                  <a:srgbClr val="000000"/>
                </a:solidFill>
                <a:latin typeface="Times New Roman" panose="02020603050405020304" pitchFamily="18" charset="0"/>
                <a:ea typeface="MS Mincho" panose="02020609040205080304" pitchFamily="49" charset="-128"/>
              </a:rPr>
              <a:t> </a:t>
            </a:r>
            <a:r>
              <a:rPr lang="en-US" sz="2400" b="1" dirty="0" err="1">
                <a:solidFill>
                  <a:srgbClr val="000000"/>
                </a:solidFill>
                <a:latin typeface="Times New Roman" panose="02020603050405020304" pitchFamily="18" charset="0"/>
                <a:ea typeface="MS Mincho" panose="02020609040205080304" pitchFamily="49" charset="-128"/>
              </a:rPr>
              <a:t>hạt</a:t>
            </a:r>
            <a:r>
              <a:rPr lang="en-US" sz="2400" b="1" dirty="0">
                <a:solidFill>
                  <a:srgbClr val="000000"/>
                </a:solidFill>
                <a:latin typeface="Times New Roman" panose="02020603050405020304" pitchFamily="18" charset="0"/>
                <a:ea typeface="MS Mincho" panose="02020609040205080304" pitchFamily="49" charset="-128"/>
              </a:rPr>
              <a:t> </a:t>
            </a:r>
            <a:r>
              <a:rPr lang="en-US" sz="2400" b="1" dirty="0" err="1">
                <a:solidFill>
                  <a:srgbClr val="000000"/>
                </a:solidFill>
                <a:latin typeface="Times New Roman" panose="02020603050405020304" pitchFamily="18" charset="0"/>
                <a:ea typeface="MS Mincho" panose="02020609040205080304" pitchFamily="49" charset="-128"/>
              </a:rPr>
              <a:t>mầm</a:t>
            </a:r>
            <a:endParaRPr lang="en-US" sz="2400" b="1" dirty="0">
              <a:solidFill>
                <a:srgbClr val="000000"/>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53A51CBE-2C7B-40DB-9E12-5AC14391DBEA}"/>
              </a:ext>
            </a:extLst>
          </p:cNvPr>
          <p:cNvSpPr txBox="1"/>
          <p:nvPr/>
        </p:nvSpPr>
        <p:spPr>
          <a:xfrm>
            <a:off x="399065" y="1447800"/>
            <a:ext cx="8440137" cy="3970318"/>
          </a:xfrm>
          <a:prstGeom prst="rect">
            <a:avLst/>
          </a:prstGeom>
          <a:noFill/>
        </p:spPr>
        <p:txBody>
          <a:bodyPr wrap="square">
            <a:spAutoFit/>
          </a:bodyPr>
          <a:lstStyle/>
          <a:p>
            <a:pPr>
              <a:lnSpc>
                <a:spcPct val="150000"/>
              </a:lnSpc>
              <a:tabLst>
                <a:tab pos="1386840" algn="l"/>
              </a:tabLst>
            </a:pP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Có</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hai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hạt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mầm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nằm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cạnh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nhau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một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mảnh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đất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màu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mỡ</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Hạt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mầm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thứ</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nhất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nói</a:t>
            </a:r>
            <a:r>
              <a:rPr lang="en-US" sz="2400" i="1"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tabLst>
                <a:tab pos="1386840" algn="l"/>
              </a:tabLst>
            </a:pP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muốn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lớn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thật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nhanh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muốn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bén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rễ</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sâu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xuống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lòng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đất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đâm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chồi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nảy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lộc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xuyên</a:t>
            </a:r>
            <a:r>
              <a:rPr lang="en-US" sz="2400" i="1" dirty="0">
                <a:solidFill>
                  <a:srgbClr val="000000"/>
                </a:solidFill>
                <a:latin typeface="Times New Roman" panose="02020603050405020304" pitchFamily="18" charset="0"/>
                <a:ea typeface="MS Mincho" panose="02020609040205080304" pitchFamily="49" charset="-128"/>
              </a:rPr>
              <a:t> qua </a:t>
            </a:r>
            <a:r>
              <a:rPr lang="en-US" sz="2400" i="1" dirty="0" err="1">
                <a:solidFill>
                  <a:srgbClr val="000000"/>
                </a:solidFill>
                <a:latin typeface="Times New Roman" panose="02020603050405020304" pitchFamily="18" charset="0"/>
                <a:ea typeface="MS Mincho" panose="02020609040205080304" pitchFamily="49" charset="-128"/>
              </a:rPr>
              <a:t>lớp</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đất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cứng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phía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muốn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nở</a:t>
            </a:r>
            <a:r>
              <a:rPr lang="en-US" sz="2400" i="1" dirty="0">
                <a:solidFill>
                  <a:srgbClr val="000000"/>
                </a:solidFill>
                <a:latin typeface="Times New Roman" panose="02020603050405020304" pitchFamily="18" charset="0"/>
                <a:ea typeface="MS Mincho" panose="02020609040205080304" pitchFamily="49" charset="-128"/>
              </a:rPr>
              <a:t> ra </a:t>
            </a:r>
            <a:r>
              <a:rPr lang="en-US" sz="2400" i="1" dirty="0" err="1">
                <a:solidFill>
                  <a:srgbClr val="000000"/>
                </a:solidFill>
                <a:latin typeface="Times New Roman" panose="02020603050405020304" pitchFamily="18" charset="0"/>
                <a:ea typeface="MS Mincho" panose="02020609040205080304" pitchFamily="49" charset="-128"/>
              </a:rPr>
              <a:t>những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cánh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hoa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dịu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dàng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như</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dấu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hiệu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chào</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đón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mùa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xuân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muốn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cảm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nhận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sự</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ấm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áp</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của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ánh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mặt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trời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thưởng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thức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những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giọt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sương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mai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đọng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cành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lá</a:t>
            </a:r>
            <a:r>
              <a:rPr lang="en-US" sz="2400" i="1"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181600"/>
            <a:ext cx="2875284" cy="1636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82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6C94E96B-A369-46FE-80E9-75492F787CF5}"/>
              </a:ext>
            </a:extLst>
          </p:cNvPr>
          <p:cNvSpPr txBox="1"/>
          <p:nvPr/>
        </p:nvSpPr>
        <p:spPr>
          <a:xfrm>
            <a:off x="200891" y="609612"/>
            <a:ext cx="8763000" cy="4524315"/>
          </a:xfrm>
          <a:prstGeom prst="rect">
            <a:avLst/>
          </a:prstGeom>
          <a:solidFill>
            <a:schemeClr val="tx2"/>
          </a:solidFill>
        </p:spPr>
        <p:style>
          <a:lnRef idx="3">
            <a:schemeClr val="lt1"/>
          </a:lnRef>
          <a:fillRef idx="1">
            <a:schemeClr val="accent5"/>
          </a:fillRef>
          <a:effectRef idx="1">
            <a:schemeClr val="accent5"/>
          </a:effectRef>
          <a:fontRef idx="minor">
            <a:schemeClr val="lt1"/>
          </a:fontRef>
        </p:style>
        <p:txBody>
          <a:bodyPr wrap="square">
            <a:spAutoFit/>
          </a:bodyPr>
          <a:lstStyle/>
          <a:p>
            <a:pPr>
              <a:tabLst>
                <a:tab pos="1386840" algn="l"/>
              </a:tabLst>
            </a:pPr>
            <a:r>
              <a:rPr lang="en-US" sz="2400" i="1" dirty="0" err="1">
                <a:solidFill>
                  <a:srgbClr val="000000"/>
                </a:solidFill>
                <a:latin typeface="Times New Roman" panose="02020603050405020304" pitchFamily="18" charset="0"/>
                <a:ea typeface="MS Mincho" panose="02020609040205080304" pitchFamily="49" charset="-128"/>
              </a:rPr>
              <a:t>Và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rồi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hạt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mầm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mọc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Hạt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mầm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thứ</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hai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bảo</a:t>
            </a:r>
            <a:r>
              <a:rPr lang="en-US" sz="2400" i="1"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a:p>
            <a:pPr>
              <a:tabLst>
                <a:tab pos="1386840" algn="l"/>
              </a:tabLst>
            </a:pP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sợ</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lắm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Nếu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bén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những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nhánh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rễ</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vào</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lòng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đất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sâu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dưới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không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biết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sẽ</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gặp</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phải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điều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gì</a:t>
            </a:r>
            <a:r>
              <a:rPr lang="en-US" sz="2400" i="1" dirty="0">
                <a:solidFill>
                  <a:srgbClr val="000000"/>
                </a:solidFill>
                <a:latin typeface="Times New Roman" panose="02020603050405020304" pitchFamily="18" charset="0"/>
                <a:ea typeface="MS Mincho" panose="02020609040205080304" pitchFamily="49" charset="-128"/>
              </a:rPr>
              <a:t> ở </a:t>
            </a:r>
            <a:r>
              <a:rPr lang="en-US" sz="2400" i="1" dirty="0" err="1">
                <a:solidFill>
                  <a:srgbClr val="000000"/>
                </a:solidFill>
                <a:latin typeface="Times New Roman" panose="02020603050405020304" pitchFamily="18" charset="0"/>
                <a:ea typeface="MS Mincho" panose="02020609040205080304" pitchFamily="49" charset="-128"/>
              </a:rPr>
              <a:t>nơi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tối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tăm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đó</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giả</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như</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những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chồi</a:t>
            </a:r>
            <a:r>
              <a:rPr lang="en-US" sz="2400" i="1" dirty="0">
                <a:solidFill>
                  <a:srgbClr val="000000"/>
                </a:solidFill>
                <a:latin typeface="Times New Roman" panose="02020603050405020304" pitchFamily="18" charset="0"/>
                <a:ea typeface="MS Mincho" panose="02020609040205080304" pitchFamily="49" charset="-128"/>
              </a:rPr>
              <a:t> non </a:t>
            </a:r>
            <a:r>
              <a:rPr lang="en-US" sz="2400" i="1" dirty="0" err="1">
                <a:solidFill>
                  <a:srgbClr val="000000"/>
                </a:solidFill>
                <a:latin typeface="Times New Roman" panose="02020603050405020304" pitchFamily="18" charset="0"/>
                <a:ea typeface="MS Mincho" panose="02020609040205080304" pitchFamily="49" charset="-128"/>
              </a:rPr>
              <a:t>của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có</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mọc</a:t>
            </a:r>
            <a:r>
              <a:rPr lang="en-US" sz="2400" i="1" dirty="0">
                <a:solidFill>
                  <a:srgbClr val="000000"/>
                </a:solidFill>
                <a:latin typeface="Times New Roman" panose="02020603050405020304" pitchFamily="18" charset="0"/>
                <a:ea typeface="MS Mincho" panose="02020609040205080304" pitchFamily="49" charset="-128"/>
              </a:rPr>
              <a:t> ra, </a:t>
            </a:r>
            <a:r>
              <a:rPr lang="en-US" sz="2400" i="1" dirty="0" err="1">
                <a:solidFill>
                  <a:srgbClr val="000000"/>
                </a:solidFill>
                <a:latin typeface="Times New Roman" panose="02020603050405020304" pitchFamily="18" charset="0"/>
                <a:ea typeface="MS Mincho" panose="02020609040205080304" pitchFamily="49" charset="-128"/>
              </a:rPr>
              <a:t>đám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côn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trùng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sẽ</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kéo</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đến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nuốt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ngay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lấy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chúng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Một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ngày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nào</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đó</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nếu</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những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bông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hoa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của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có</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thể</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nở</a:t>
            </a:r>
            <a:r>
              <a:rPr lang="en-US" sz="2400" i="1" dirty="0">
                <a:solidFill>
                  <a:srgbClr val="000000"/>
                </a:solidFill>
                <a:latin typeface="Times New Roman" panose="02020603050405020304" pitchFamily="18" charset="0"/>
                <a:ea typeface="MS Mincho" panose="02020609040205080304" pitchFamily="49" charset="-128"/>
              </a:rPr>
              <a:t> ra </a:t>
            </a:r>
            <a:r>
              <a:rPr lang="en-US" sz="2400" i="1" dirty="0" err="1">
                <a:solidFill>
                  <a:srgbClr val="000000"/>
                </a:solidFill>
                <a:latin typeface="Times New Roman" panose="02020603050405020304" pitchFamily="18" charset="0"/>
                <a:ea typeface="MS Mincho" panose="02020609040205080304" pitchFamily="49" charset="-128"/>
              </a:rPr>
              <a:t>được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thì</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bọn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trẻ</a:t>
            </a:r>
            <a:r>
              <a:rPr lang="en-US" sz="2400" i="1" dirty="0">
                <a:solidFill>
                  <a:srgbClr val="000000"/>
                </a:solidFill>
                <a:latin typeface="Times New Roman" panose="02020603050405020304" pitchFamily="18" charset="0"/>
                <a:ea typeface="MS Mincho" panose="02020609040205080304" pitchFamily="49" charset="-128"/>
              </a:rPr>
              <a:t> con </a:t>
            </a:r>
            <a:r>
              <a:rPr lang="en-US" sz="2400" i="1" dirty="0" err="1">
                <a:solidFill>
                  <a:srgbClr val="000000"/>
                </a:solidFill>
                <a:latin typeface="Times New Roman" panose="02020603050405020304" pitchFamily="18" charset="0"/>
                <a:ea typeface="MS Mincho" panose="02020609040205080304" pitchFamily="49" charset="-128"/>
              </a:rPr>
              <a:t>cũng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sẽ</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vặt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lấy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đùa</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nghịch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Không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tốt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hơn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hết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tôi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nằm</a:t>
            </a:r>
            <a:r>
              <a:rPr lang="en-US" sz="2400" i="1" dirty="0">
                <a:solidFill>
                  <a:srgbClr val="000000"/>
                </a:solidFill>
                <a:latin typeface="Times New Roman" panose="02020603050405020304" pitchFamily="18" charset="0"/>
                <a:ea typeface="MS Mincho" panose="02020609040205080304" pitchFamily="49" charset="-128"/>
              </a:rPr>
              <a:t> ở </a:t>
            </a:r>
            <a:r>
              <a:rPr lang="en-US" sz="2400" i="1" dirty="0" err="1">
                <a:solidFill>
                  <a:srgbClr val="000000"/>
                </a:solidFill>
                <a:latin typeface="Times New Roman" panose="02020603050405020304" pitchFamily="18" charset="0"/>
                <a:ea typeface="MS Mincho" panose="02020609040205080304" pitchFamily="49" charset="-128"/>
              </a:rPr>
              <a:t>đây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cho</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đến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khi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cảm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thấy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thật</a:t>
            </a:r>
            <a:r>
              <a:rPr lang="en-US" sz="2400" i="1" dirty="0">
                <a:solidFill>
                  <a:srgbClr val="000000"/>
                </a:solidFill>
                <a:latin typeface="Times New Roman" panose="02020603050405020304" pitchFamily="18" charset="0"/>
                <a:ea typeface="MS Mincho" panose="02020609040205080304" pitchFamily="49" charset="-128"/>
              </a:rPr>
              <a:t> an </a:t>
            </a:r>
            <a:r>
              <a:rPr lang="en-US" sz="2400" i="1" dirty="0" err="1">
                <a:solidFill>
                  <a:srgbClr val="000000"/>
                </a:solidFill>
                <a:latin typeface="Times New Roman" panose="02020603050405020304" pitchFamily="18" charset="0"/>
                <a:ea typeface="MS Mincho" panose="02020609040205080304" pitchFamily="49" charset="-128"/>
              </a:rPr>
              <a:t>toàn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đã</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rồi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hạt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mầm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nằm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im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chờ</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đợi</a:t>
            </a:r>
            <a:r>
              <a:rPr lang="en-US" sz="2400" i="1"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a:p>
            <a:pPr>
              <a:tabLst>
                <a:tab pos="1386840" algn="l"/>
              </a:tabLst>
            </a:pPr>
            <a:r>
              <a:rPr lang="en-US" sz="2400" i="1" dirty="0" err="1">
                <a:solidFill>
                  <a:srgbClr val="000000"/>
                </a:solidFill>
                <a:latin typeface="Times New Roman" panose="02020603050405020304" pitchFamily="18" charset="0"/>
                <a:ea typeface="MS Mincho" panose="02020609040205080304" pitchFamily="49" charset="-128"/>
              </a:rPr>
              <a:t>Một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ngày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nọ</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một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chú</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gà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loanh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quanh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trong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vườn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tìm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thức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ăn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thấy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hạt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mầm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nằm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lạc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lõng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smtClean="0">
                <a:solidFill>
                  <a:srgbClr val="000000"/>
                </a:solidFill>
                <a:latin typeface="Times New Roman" panose="02020603050405020304" pitchFamily="18" charset="0"/>
                <a:ea typeface="MS Mincho" panose="02020609040205080304" pitchFamily="49" charset="-128"/>
              </a:rPr>
              <a:t>trên</a:t>
            </a:r>
            <a:r>
              <a:rPr lang="en-US" sz="2400" i="1" dirty="0" smtClean="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mặt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đất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bèn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mổ</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ngay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lập</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tức</a:t>
            </a:r>
            <a:r>
              <a:rPr lang="en-US" sz="2400" i="1" dirty="0" smtClean="0">
                <a:solidFill>
                  <a:srgbClr val="000000"/>
                </a:solidFill>
                <a:latin typeface="Times New Roman" panose="02020603050405020304" pitchFamily="18" charset="0"/>
                <a:ea typeface="MS Mincho" panose="02020609040205080304" pitchFamily="49" charset="-128"/>
              </a:rPr>
              <a:t>.</a:t>
            </a:r>
            <a:endParaRPr lang="en-US" sz="2400" dirty="0" smtClean="0">
              <a:solidFill>
                <a:srgbClr val="000000"/>
              </a:solidFill>
              <a:latin typeface="Times New Roman" panose="02020603050405020304" pitchFamily="18" charset="0"/>
              <a:ea typeface="Times New Roman" panose="02020603050405020304" pitchFamily="18" charset="0"/>
            </a:endParaRPr>
          </a:p>
          <a:p>
            <a:pPr algn="r">
              <a:tabLst>
                <a:tab pos="1386840" algn="l"/>
              </a:tabLst>
            </a:pPr>
            <a:r>
              <a:rPr lang="en-US" sz="2400" dirty="0" smtClean="0">
                <a:solidFill>
                  <a:srgbClr val="000000"/>
                </a:solidFill>
                <a:latin typeface="Times New Roman" panose="02020603050405020304" pitchFamily="18" charset="0"/>
                <a:ea typeface="MS Mincho" panose="02020609040205080304" pitchFamily="49" charset="-128"/>
              </a:rPr>
              <a:t>(</a:t>
            </a:r>
            <a:r>
              <a:rPr lang="en-US" sz="2400" dirty="0" err="1" smtClean="0">
                <a:solidFill>
                  <a:srgbClr val="000000"/>
                </a:solidFill>
                <a:latin typeface="Times New Roman" panose="02020603050405020304" pitchFamily="18" charset="0"/>
                <a:ea typeface="MS Mincho" panose="02020609040205080304" pitchFamily="49" charset="-128"/>
              </a:rPr>
              <a:t>Thảo</a:t>
            </a:r>
            <a:r>
              <a:rPr lang="en-US" sz="2400" dirty="0" smtClean="0">
                <a:solidFill>
                  <a:srgbClr val="000000"/>
                </a:solidFill>
                <a:latin typeface="Times New Roman" panose="02020603050405020304" pitchFamily="18" charset="0"/>
                <a:ea typeface="MS Mincho" panose="02020609040205080304" pitchFamily="49" charset="-128"/>
              </a:rPr>
              <a:t> </a:t>
            </a:r>
            <a:r>
              <a:rPr lang="en-US" sz="2400" dirty="0" err="1" smtClean="0">
                <a:solidFill>
                  <a:srgbClr val="000000"/>
                </a:solidFill>
                <a:latin typeface="Times New Roman" panose="02020603050405020304" pitchFamily="18" charset="0"/>
                <a:ea typeface="MS Mincho" panose="02020609040205080304" pitchFamily="49" charset="-128"/>
              </a:rPr>
              <a:t>Nguyên</a:t>
            </a:r>
            <a:r>
              <a:rPr lang="en-US" sz="2400" dirty="0" smtClean="0">
                <a:solidFill>
                  <a:srgbClr val="000000"/>
                </a:solidFill>
                <a:latin typeface="Times New Roman" panose="02020603050405020304" pitchFamily="18" charset="0"/>
                <a:ea typeface="MS Mincho" panose="02020609040205080304" pitchFamily="49" charset="-128"/>
              </a:rPr>
              <a:t>, </a:t>
            </a:r>
            <a:r>
              <a:rPr lang="en-US" sz="2400" dirty="0" err="1" smtClean="0">
                <a:solidFill>
                  <a:srgbClr val="000000"/>
                </a:solidFill>
                <a:latin typeface="Times New Roman" panose="02020603050405020304" pitchFamily="18" charset="0"/>
                <a:ea typeface="MS Mincho" panose="02020609040205080304" pitchFamily="49" charset="-128"/>
              </a:rPr>
              <a:t>Nguồn</a:t>
            </a:r>
            <a:r>
              <a:rPr lang="en-US" sz="2400" dirty="0" smtClean="0">
                <a:solidFill>
                  <a:srgbClr val="000000"/>
                </a:solidFill>
                <a:latin typeface="Times New Roman" panose="02020603050405020304" pitchFamily="18" charset="0"/>
                <a:ea typeface="MS Mincho" panose="02020609040205080304" pitchFamily="49" charset="-128"/>
              </a:rPr>
              <a:t>: </a:t>
            </a:r>
            <a:r>
              <a:rPr lang="en-US" sz="2400" dirty="0" err="1" smtClean="0">
                <a:solidFill>
                  <a:srgbClr val="000000"/>
                </a:solidFill>
                <a:latin typeface="Times New Roman" panose="02020603050405020304" pitchFamily="18" charset="0"/>
                <a:ea typeface="MS Mincho" panose="02020609040205080304" pitchFamily="49" charset="-128"/>
              </a:rPr>
              <a:t>Hạt</a:t>
            </a:r>
            <a:r>
              <a:rPr lang="en-US" sz="2400" dirty="0" smtClean="0">
                <a:solidFill>
                  <a:srgbClr val="000000"/>
                </a:solidFill>
                <a:latin typeface="Times New Roman" panose="02020603050405020304" pitchFamily="18" charset="0"/>
                <a:ea typeface="MS Mincho" panose="02020609040205080304" pitchFamily="49" charset="-128"/>
              </a:rPr>
              <a:t> </a:t>
            </a:r>
            <a:r>
              <a:rPr lang="en-US" sz="2400" dirty="0" err="1" smtClean="0">
                <a:solidFill>
                  <a:srgbClr val="000000"/>
                </a:solidFill>
                <a:latin typeface="Times New Roman" panose="02020603050405020304" pitchFamily="18" charset="0"/>
                <a:ea typeface="MS Mincho" panose="02020609040205080304" pitchFamily="49" charset="-128"/>
              </a:rPr>
              <a:t>giống</a:t>
            </a:r>
            <a:r>
              <a:rPr lang="en-US" sz="2400" dirty="0" smtClean="0">
                <a:solidFill>
                  <a:srgbClr val="000000"/>
                </a:solidFill>
                <a:latin typeface="Times New Roman" panose="02020603050405020304" pitchFamily="18" charset="0"/>
                <a:ea typeface="MS Mincho" panose="02020609040205080304" pitchFamily="49" charset="-128"/>
              </a:rPr>
              <a:t> </a:t>
            </a:r>
            <a:r>
              <a:rPr lang="en-US" sz="2400" dirty="0" err="1" smtClean="0">
                <a:solidFill>
                  <a:srgbClr val="000000"/>
                </a:solidFill>
                <a:latin typeface="Times New Roman" panose="02020603050405020304" pitchFamily="18" charset="0"/>
                <a:ea typeface="MS Mincho" panose="02020609040205080304" pitchFamily="49" charset="-128"/>
              </a:rPr>
              <a:t>tâm</a:t>
            </a:r>
            <a:r>
              <a:rPr lang="en-US" sz="2400" dirty="0" smtClean="0">
                <a:solidFill>
                  <a:srgbClr val="000000"/>
                </a:solidFill>
                <a:latin typeface="Times New Roman" panose="02020603050405020304" pitchFamily="18" charset="0"/>
                <a:ea typeface="MS Mincho" panose="02020609040205080304" pitchFamily="49" charset="-128"/>
              </a:rPr>
              <a:t> </a:t>
            </a:r>
            <a:r>
              <a:rPr lang="en-US" sz="2400" dirty="0" err="1" smtClean="0">
                <a:solidFill>
                  <a:srgbClr val="000000"/>
                </a:solidFill>
                <a:latin typeface="Times New Roman" panose="02020603050405020304" pitchFamily="18" charset="0"/>
                <a:ea typeface="MS Mincho" panose="02020609040205080304" pitchFamily="49" charset="-128"/>
              </a:rPr>
              <a:t>hồn</a:t>
            </a:r>
            <a:endParaRPr lang="en-US" sz="2400" dirty="0" smtClean="0">
              <a:solidFill>
                <a:srgbClr val="000000"/>
              </a:solidFill>
              <a:latin typeface="Times New Roman" panose="02020603050405020304" pitchFamily="18" charset="0"/>
              <a:ea typeface="Times New Roman" panose="02020603050405020304" pitchFamily="18" charset="0"/>
            </a:endParaRPr>
          </a:p>
          <a:p>
            <a:pPr algn="r">
              <a:tabLst>
                <a:tab pos="1386840" algn="l"/>
              </a:tabLst>
            </a:pPr>
            <a:r>
              <a:rPr lang="en-US" sz="2400" dirty="0" smtClean="0">
                <a:solidFill>
                  <a:srgbClr val="000000"/>
                </a:solidFill>
                <a:latin typeface="Times New Roman" panose="02020603050405020304" pitchFamily="18" charset="0"/>
                <a:ea typeface="MS Mincho" panose="02020609040205080304" pitchFamily="49" charset="-128"/>
              </a:rPr>
              <a:t>NXB </a:t>
            </a:r>
            <a:r>
              <a:rPr lang="en-US" sz="2400" dirty="0" err="1">
                <a:solidFill>
                  <a:srgbClr val="000000"/>
                </a:solidFill>
                <a:latin typeface="Times New Roman" panose="02020603050405020304" pitchFamily="18" charset="0"/>
                <a:ea typeface="MS Mincho" panose="02020609040205080304" pitchFamily="49" charset="-128"/>
              </a:rPr>
              <a:t>Tổng</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hợp</a:t>
            </a:r>
            <a:r>
              <a:rPr lang="en-US" sz="2400" dirty="0">
                <a:solidFill>
                  <a:srgbClr val="000000"/>
                </a:solidFill>
                <a:latin typeface="Times New Roman" panose="02020603050405020304" pitchFamily="18" charset="0"/>
                <a:ea typeface="MS Mincho" panose="02020609040205080304" pitchFamily="49" charset="-128"/>
              </a:rPr>
              <a:t> TPHCM </a:t>
            </a:r>
            <a:r>
              <a:rPr lang="en-US" sz="2400" dirty="0" err="1">
                <a:solidFill>
                  <a:srgbClr val="000000"/>
                </a:solidFill>
                <a:latin typeface="Times New Roman" panose="02020603050405020304" pitchFamily="18" charset="0"/>
                <a:ea typeface="MS Mincho" panose="02020609040205080304" pitchFamily="49" charset="-128"/>
              </a:rPr>
              <a:t>phối</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hợp</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ấn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hành</a:t>
            </a:r>
            <a:r>
              <a:rPr lang="en-US" sz="2400"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133915"/>
            <a:ext cx="318654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35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E78D5C09-0220-4614-909A-7ADE9B089B52}"/>
              </a:ext>
            </a:extLst>
          </p:cNvPr>
          <p:cNvSpPr txBox="1"/>
          <p:nvPr/>
        </p:nvSpPr>
        <p:spPr>
          <a:xfrm>
            <a:off x="304800" y="838200"/>
            <a:ext cx="8458200" cy="3970318"/>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wrap="square">
            <a:spAutoFit/>
          </a:bodyPr>
          <a:lstStyle/>
          <a:p>
            <a:pPr>
              <a:lnSpc>
                <a:spcPct val="150000"/>
              </a:lnSpc>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rPr>
              <a:t>Câu</a:t>
            </a:r>
            <a:r>
              <a:rPr lang="en-US" sz="2400" b="1" dirty="0">
                <a:solidFill>
                  <a:srgbClr val="000000"/>
                </a:solidFill>
                <a:latin typeface="Times New Roman" panose="02020603050405020304" pitchFamily="18" charset="0"/>
                <a:ea typeface="MS Mincho" panose="02020609040205080304" pitchFamily="49" charset="-128"/>
              </a:rPr>
              <a:t> 1</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Xác</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định</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phương</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thức</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biểu</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đạt</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chính</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của</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văn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bản</a:t>
            </a:r>
            <a:r>
              <a:rPr lang="en-US" sz="2400"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rPr>
              <a:t>Câu</a:t>
            </a:r>
            <a:r>
              <a:rPr lang="en-US" sz="2400" b="1" dirty="0">
                <a:solidFill>
                  <a:srgbClr val="000000"/>
                </a:solidFill>
                <a:latin typeface="Times New Roman" panose="02020603050405020304" pitchFamily="18" charset="0"/>
                <a:ea typeface="MS Mincho" panose="02020609040205080304" pitchFamily="49" charset="-128"/>
              </a:rPr>
              <a:t> 2</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Tìm</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danh</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từ</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trong</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câu</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văn</a:t>
            </a:r>
            <a:r>
              <a:rPr lang="en-US" sz="2400"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Một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ngày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nọ</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một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chú</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gà</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đi</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loanh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quanh</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trong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vườn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tìm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thức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ăn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thấy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hạt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mầm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nằm</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lạc</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lõng</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trên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mặt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đất</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bèn</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mổ</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ngay</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lập</a:t>
            </a:r>
            <a:r>
              <a:rPr lang="en-US" sz="2400" i="1" dirty="0">
                <a:solidFill>
                  <a:srgbClr val="000000"/>
                </a:solidFill>
                <a:latin typeface="Times New Roman" panose="02020603050405020304" pitchFamily="18" charset="0"/>
                <a:ea typeface="MS Mincho" panose="02020609040205080304" pitchFamily="49" charset="-128"/>
              </a:rPr>
              <a:t> </a:t>
            </a:r>
            <a:r>
              <a:rPr lang="en-US" sz="2400" i="1" dirty="0" err="1">
                <a:solidFill>
                  <a:srgbClr val="000000"/>
                </a:solidFill>
                <a:latin typeface="Times New Roman" panose="02020603050405020304" pitchFamily="18" charset="0"/>
                <a:ea typeface="MS Mincho" panose="02020609040205080304" pitchFamily="49" charset="-128"/>
              </a:rPr>
              <a:t>tức</a:t>
            </a:r>
            <a:r>
              <a:rPr lang="en-US" sz="2400"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rPr>
              <a:t>Câu</a:t>
            </a:r>
            <a:r>
              <a:rPr lang="en-US" sz="2400" b="1" dirty="0">
                <a:solidFill>
                  <a:srgbClr val="000000"/>
                </a:solidFill>
                <a:latin typeface="Times New Roman" panose="02020603050405020304" pitchFamily="18" charset="0"/>
                <a:ea typeface="MS Mincho" panose="02020609040205080304" pitchFamily="49" charset="-128"/>
              </a:rPr>
              <a:t> 3</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Câu</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nói</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của</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hạt</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mầm</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thứ</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nhất</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trong</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văn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bản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trên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có</a:t>
            </a:r>
            <a:r>
              <a:rPr lang="en-US" sz="2400" dirty="0">
                <a:solidFill>
                  <a:srgbClr val="000000"/>
                </a:solidFill>
                <a:latin typeface="Times New Roman" panose="02020603050405020304" pitchFamily="18" charset="0"/>
                <a:ea typeface="MS Mincho" panose="02020609040205080304" pitchFamily="49" charset="-128"/>
              </a:rPr>
              <a:t> ý </a:t>
            </a:r>
            <a:r>
              <a:rPr lang="en-US" sz="2400" dirty="0" err="1">
                <a:solidFill>
                  <a:srgbClr val="000000"/>
                </a:solidFill>
                <a:latin typeface="Times New Roman" panose="02020603050405020304" pitchFamily="18" charset="0"/>
                <a:ea typeface="MS Mincho" panose="02020609040205080304" pitchFamily="49" charset="-128"/>
              </a:rPr>
              <a:t>nghĩa</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gì</a:t>
            </a:r>
            <a:r>
              <a:rPr lang="en-US" sz="2400"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rPr>
              <a:t>Câu</a:t>
            </a:r>
            <a:r>
              <a:rPr lang="en-US" sz="2400" b="1" dirty="0">
                <a:solidFill>
                  <a:srgbClr val="000000"/>
                </a:solidFill>
                <a:latin typeface="Times New Roman" panose="02020603050405020304" pitchFamily="18" charset="0"/>
                <a:ea typeface="MS Mincho" panose="02020609040205080304" pitchFamily="49" charset="-128"/>
              </a:rPr>
              <a:t> 4</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Nêu</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nội</a:t>
            </a:r>
            <a:r>
              <a:rPr lang="en-US" sz="2400" dirty="0">
                <a:solidFill>
                  <a:srgbClr val="000000"/>
                </a:solidFill>
                <a:latin typeface="Times New Roman" panose="02020603050405020304" pitchFamily="18" charset="0"/>
                <a:ea typeface="MS Mincho" panose="02020609040205080304" pitchFamily="49" charset="-128"/>
              </a:rPr>
              <a:t> dung </a:t>
            </a:r>
            <a:r>
              <a:rPr lang="en-US" sz="2400" dirty="0" err="1">
                <a:solidFill>
                  <a:srgbClr val="000000"/>
                </a:solidFill>
                <a:latin typeface="Times New Roman" panose="02020603050405020304" pitchFamily="18" charset="0"/>
                <a:ea typeface="MS Mincho" panose="02020609040205080304" pitchFamily="49" charset="-128"/>
              </a:rPr>
              <a:t>của</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văn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bản</a:t>
            </a:r>
            <a:r>
              <a:rPr lang="en-US" sz="2400" dirty="0">
                <a:solidFill>
                  <a:srgbClr val="000000"/>
                </a:solidFill>
                <a:latin typeface="Times New Roman" panose="02020603050405020304" pitchFamily="18" charset="0"/>
                <a:ea typeface="MS Mincho" panose="02020609040205080304" pitchFamily="49" charset="-128"/>
              </a:rPr>
              <a:t> </a:t>
            </a:r>
            <a:r>
              <a:rPr lang="en-US" sz="2400" dirty="0" err="1">
                <a:solidFill>
                  <a:srgbClr val="000000"/>
                </a:solidFill>
                <a:latin typeface="Times New Roman" panose="02020603050405020304" pitchFamily="18" charset="0"/>
                <a:ea typeface="MS Mincho" panose="02020609040205080304" pitchFamily="49" charset="-128"/>
              </a:rPr>
              <a:t>trên</a:t>
            </a:r>
            <a:r>
              <a:rPr lang="en-US" sz="2400" dirty="0">
                <a:solidFill>
                  <a:srgbClr val="000000"/>
                </a:solidFill>
                <a:latin typeface="Times New Roman" panose="02020603050405020304" pitchFamily="18" charset="0"/>
                <a:ea typeface="MS Mincho" panose="02020609040205080304" pitchFamily="49" charset="-128"/>
              </a:rPr>
              <a:t>.</a:t>
            </a:r>
            <a:endParaRPr lang="en-US" sz="2400" dirty="0">
              <a:solidFill>
                <a:srgbClr val="000000"/>
              </a:solidFill>
              <a:latin typeface="Times New Roman" panose="02020603050405020304" pitchFamily="18" charset="0"/>
              <a:ea typeface="Times New Roman" panose="02020603050405020304" pitchFamily="18"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05422"/>
            <a:ext cx="2667000" cy="16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7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3443299" y="497028"/>
            <a:ext cx="2490362"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26773" y="1418054"/>
            <a:ext cx="8477004" cy="481316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8C8C6A3-D458-42DF-9310-6BC20016A71D}"/>
              </a:ext>
            </a:extLst>
          </p:cNvPr>
          <p:cNvSpPr txBox="1"/>
          <p:nvPr/>
        </p:nvSpPr>
        <p:spPr>
          <a:xfrm>
            <a:off x="4187449" y="626782"/>
            <a:ext cx="1618352" cy="461665"/>
          </a:xfrm>
          <a:prstGeom prst="rect">
            <a:avLst/>
          </a:prstGeom>
          <a:noFill/>
        </p:spPr>
        <p:txBody>
          <a:bodyPr wrap="square">
            <a:spAutoFit/>
          </a:bodyPr>
          <a:lstStyle/>
          <a:p>
            <a:pPr>
              <a:tabLst>
                <a:tab pos="1386840" algn="l"/>
              </a:tabLst>
            </a:pP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GỢI Ý:</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920E1BF-0494-4A88-9AD6-B279CBD2DDA0}"/>
              </a:ext>
            </a:extLst>
          </p:cNvPr>
          <p:cNvSpPr txBox="1"/>
          <p:nvPr/>
        </p:nvSpPr>
        <p:spPr>
          <a:xfrm>
            <a:off x="537596" y="1892124"/>
            <a:ext cx="6244203" cy="461665"/>
          </a:xfrm>
          <a:prstGeom prst="rect">
            <a:avLst/>
          </a:prstGeom>
          <a:noFill/>
        </p:spPr>
        <p:txBody>
          <a:bodyPr wrap="square">
            <a:spAutoFit/>
          </a:bodyPr>
          <a:lstStyle/>
          <a:p>
            <a:pPr>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24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1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Phương</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thức</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biểu</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đạt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chính</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Tự</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sự</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4711471-20C0-4C20-AD0F-31D2327ABD34}"/>
              </a:ext>
            </a:extLst>
          </p:cNvPr>
          <p:cNvSpPr txBox="1"/>
          <p:nvPr/>
        </p:nvSpPr>
        <p:spPr>
          <a:xfrm>
            <a:off x="537597" y="2535224"/>
            <a:ext cx="8075016" cy="830997"/>
          </a:xfrm>
          <a:prstGeom prst="rect">
            <a:avLst/>
          </a:prstGeom>
          <a:noFill/>
        </p:spPr>
        <p:txBody>
          <a:bodyPr wrap="square">
            <a:spAutoFit/>
          </a:bodyPr>
          <a:lstStyle/>
          <a:p>
            <a:pPr>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24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2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Danh</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gồm</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ngày</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chú</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gà</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vườn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thức</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ăn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hạt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mầm</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mặt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đất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25426A9-A58F-45B3-ADF8-F96C0D2C1D65}"/>
              </a:ext>
            </a:extLst>
          </p:cNvPr>
          <p:cNvSpPr txBox="1"/>
          <p:nvPr/>
        </p:nvSpPr>
        <p:spPr>
          <a:xfrm>
            <a:off x="582689" y="3366209"/>
            <a:ext cx="8165185" cy="830997"/>
          </a:xfrm>
          <a:prstGeom prst="rect">
            <a:avLst/>
          </a:prstGeom>
          <a:noFill/>
        </p:spPr>
        <p:txBody>
          <a:bodyPr wrap="square">
            <a:spAutoFit/>
          </a:bodyPr>
          <a:lstStyle/>
          <a:p>
            <a:pPr>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24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3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nói</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hạt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mầm</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thứ</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nhất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nghĩa</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thể</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hiện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sự</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tự</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tin,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dũng</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đối</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mặt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với</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thử</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thách</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khó</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khăn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EC0D002-0CDC-4268-8049-CB740EADFDAA}"/>
              </a:ext>
            </a:extLst>
          </p:cNvPr>
          <p:cNvSpPr txBox="1"/>
          <p:nvPr/>
        </p:nvSpPr>
        <p:spPr>
          <a:xfrm>
            <a:off x="537597" y="4247864"/>
            <a:ext cx="8165184" cy="1569660"/>
          </a:xfrm>
          <a:prstGeom prst="rect">
            <a:avLst/>
          </a:prstGeom>
          <a:noFill/>
        </p:spPr>
        <p:txBody>
          <a:bodyPr wrap="square">
            <a:spAutoFit/>
          </a:bodyPr>
          <a:lstStyle/>
          <a:p>
            <a:pPr>
              <a:tabLst>
                <a:tab pos="1386840" algn="l"/>
              </a:tabLst>
            </a:pPr>
            <a:r>
              <a:rPr lang="en-US" sz="2400" b="1"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2400" b="1"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4: </a:t>
            </a:r>
            <a:r>
              <a:rPr lang="en-US" sz="2400" dirty="0" err="1"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nội</a:t>
            </a:r>
            <a:r>
              <a:rPr lang="en-US" sz="24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dung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chính</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của</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văn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bản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Câu</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chuyện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kể</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về</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hai</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hạt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mầm</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có</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những</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ý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nghĩ</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và</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việc</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làm</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khác</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nhau</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Từ</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đó</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khuyên</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chúng</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ta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phải</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dũng</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cảm</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vượt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qua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thử</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thách</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không</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được</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nhút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nhát</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lo </a:t>
            </a:r>
            <a:r>
              <a:rPr lang="en-US" sz="2400" dirty="0" err="1">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sợ</a:t>
            </a:r>
            <a:r>
              <a:rPr lang="en-US" sz="24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29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5C31BE97-680E-41FA-81EF-6D9288463160}"/>
              </a:ext>
            </a:extLst>
          </p:cNvPr>
          <p:cNvSpPr txBox="1"/>
          <p:nvPr/>
        </p:nvSpPr>
        <p:spPr>
          <a:xfrm>
            <a:off x="762002" y="381012"/>
            <a:ext cx="7459527" cy="646331"/>
          </a:xfrm>
          <a:prstGeom prst="rect">
            <a:avLst/>
          </a:prstGeom>
          <a:noFill/>
        </p:spPr>
        <p:txBody>
          <a:bodyPr wrap="square">
            <a:spAutoFit/>
          </a:bodyPr>
          <a:lstStyle/>
          <a:p>
            <a:pPr indent="285750">
              <a:lnSpc>
                <a:spcPct val="150000"/>
              </a:lnSpc>
              <a:tabLst>
                <a:tab pos="342900" algn="l"/>
              </a:tabLst>
            </a:pPr>
            <a:r>
              <a:rPr lang="en-US" sz="2400" b="1"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Bai</a:t>
            </a:r>
            <a:r>
              <a:rPr lang="en-US" sz="24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so 4: </a:t>
            </a:r>
            <a:r>
              <a:rPr lang="en-US" sz="2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3386D0-8805-4C6F-8857-D6436C628C03}"/>
              </a:ext>
            </a:extLst>
          </p:cNvPr>
          <p:cNvSpPr txBox="1"/>
          <p:nvPr/>
        </p:nvSpPr>
        <p:spPr>
          <a:xfrm>
            <a:off x="304800" y="1027331"/>
            <a:ext cx="8610600" cy="5309146"/>
          </a:xfrm>
          <a:prstGeom prst="rect">
            <a:avLst/>
          </a:prstGeom>
          <a:noFill/>
        </p:spPr>
        <p:txBody>
          <a:bodyPr wrap="square">
            <a:spAutoFit/>
          </a:bodyPr>
          <a:lstStyle/>
          <a:p>
            <a:pPr>
              <a:lnSpc>
                <a:spcPct val="150000"/>
              </a:lnSpc>
              <a:spcAft>
                <a:spcPts val="1800"/>
              </a:spcAft>
            </a:pP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bẩm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chuyên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trễ</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hẹn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nụ</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xinh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vạt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r">
              <a:lnSpc>
                <a:spcPct val="150000"/>
              </a:lnSpc>
              <a:spcAft>
                <a:spcPts val="1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hữu</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Phạm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Lữ</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156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6C5AB5D8-642C-457E-B7CE-131EE91E0013}"/>
              </a:ext>
            </a:extLst>
          </p:cNvPr>
          <p:cNvSpPr txBox="1"/>
          <p:nvPr/>
        </p:nvSpPr>
        <p:spPr>
          <a:xfrm>
            <a:off x="457201" y="533402"/>
            <a:ext cx="8133135" cy="5216813"/>
          </a:xfrm>
          <a:prstGeom prst="rect">
            <a:avLst/>
          </a:prstGeom>
          <a:noFill/>
        </p:spPr>
        <p:txBody>
          <a:bodyPr wrap="square">
            <a:spAutoFit/>
          </a:bodyPr>
          <a:lstStyle/>
          <a:p>
            <a:pPr>
              <a:lnSpc>
                <a:spcPct val="150000"/>
              </a:lnSpc>
              <a:spcAft>
                <a:spcPts val="18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1.</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Gọi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tên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phương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thức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biểu</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đạt</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chính</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sử</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dụng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trong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đoạn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trích</a:t>
            </a:r>
            <a:r>
              <a:rPr lang="en-US" sz="2400" dirty="0">
                <a:solidFill>
                  <a:srgbClr val="222222"/>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spcAft>
                <a:spcPts val="1800"/>
              </a:spcAft>
            </a:pPr>
            <a:r>
              <a:rPr lang="en-US" sz="2400" b="1" dirty="0" err="1">
                <a:solidFill>
                  <a:srgbClr val="222222"/>
                </a:solidFill>
                <a:latin typeface="Times New Roman" panose="02020603050405020304" pitchFamily="18" charset="0"/>
                <a:ea typeface="Times New Roman" panose="02020603050405020304" pitchFamily="18" charset="0"/>
              </a:rPr>
              <a:t>Câu</a:t>
            </a:r>
            <a:r>
              <a:rPr lang="en-US" sz="2400" b="1" dirty="0">
                <a:solidFill>
                  <a:srgbClr val="222222"/>
                </a:solidFill>
                <a:latin typeface="Times New Roman" panose="02020603050405020304" pitchFamily="18" charset="0"/>
                <a:ea typeface="Times New Roman" panose="02020603050405020304" pitchFamily="18" charset="0"/>
              </a:rPr>
              <a:t> 2</a:t>
            </a:r>
            <a:r>
              <a:rPr lang="en-US" sz="2400" dirty="0">
                <a:solidFill>
                  <a:srgbClr val="222222"/>
                </a:solidFill>
                <a:latin typeface="Times New Roman" panose="02020603050405020304" pitchFamily="18" charset="0"/>
                <a:ea typeface="Times New Roman" panose="02020603050405020304" pitchFamily="18" charset="0"/>
              </a:rPr>
              <a:t>: Theo </a:t>
            </a:r>
            <a:r>
              <a:rPr lang="en-US" sz="2400" dirty="0" err="1">
                <a:solidFill>
                  <a:srgbClr val="222222"/>
                </a:solidFill>
                <a:latin typeface="Times New Roman" panose="02020603050405020304" pitchFamily="18" charset="0"/>
                <a:ea typeface="Times New Roman" panose="02020603050405020304" pitchFamily="18" charset="0"/>
              </a:rPr>
              <a:t>tác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giả</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người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cần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phải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nhận</a:t>
            </a:r>
            <a:r>
              <a:rPr lang="en-US" sz="2400" dirty="0">
                <a:solidFill>
                  <a:srgbClr val="222222"/>
                </a:solidFill>
                <a:latin typeface="Times New Roman" panose="02020603050405020304" pitchFamily="18" charset="0"/>
                <a:ea typeface="Times New Roman" panose="02020603050405020304" pitchFamily="18" charset="0"/>
              </a:rPr>
              <a:t> ra </a:t>
            </a:r>
            <a:r>
              <a:rPr lang="en-US" sz="2400" dirty="0" err="1">
                <a:solidFill>
                  <a:srgbClr val="222222"/>
                </a:solidFill>
                <a:latin typeface="Times New Roman" panose="02020603050405020304" pitchFamily="18" charset="0"/>
                <a:ea typeface="Times New Roman" panose="02020603050405020304" pitchFamily="18" charset="0"/>
              </a:rPr>
              <a:t>giá</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trị</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bạn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đầu</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tiên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là</a:t>
            </a:r>
            <a:r>
              <a:rPr lang="en-US" sz="2400" dirty="0">
                <a:solidFill>
                  <a:srgbClr val="222222"/>
                </a:solidFill>
                <a:latin typeface="Times New Roman" panose="02020603050405020304" pitchFamily="18" charset="0"/>
                <a:ea typeface="Times New Roman" panose="02020603050405020304" pitchFamily="18" charset="0"/>
              </a:rPr>
              <a:t> ai?</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spcAft>
                <a:spcPts val="18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rPr>
              <a:t> ra </a:t>
            </a:r>
            <a:r>
              <a:rPr lang="en-US" sz="2400" dirty="0" err="1">
                <a:solidFill>
                  <a:srgbClr val="222222"/>
                </a:solidFill>
                <a:latin typeface="Times New Roman" panose="02020603050405020304" pitchFamily="18" charset="0"/>
                <a:ea typeface="Times New Roman" panose="02020603050405020304" pitchFamily="18" charset="0"/>
              </a:rPr>
              <a:t>và</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nêu</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tác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dụng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phép</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điệp</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ngữ</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trong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đoạn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văn</a:t>
            </a:r>
            <a:r>
              <a:rPr lang="en-US" sz="2400" dirty="0">
                <a:solidFill>
                  <a:srgbClr val="222222"/>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lnSpc>
                <a:spcPct val="150000"/>
              </a:lnSpc>
              <a:spcAft>
                <a:spcPts val="18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a:solidFill>
                  <a:srgbClr val="222222"/>
                </a:solidFill>
                <a:latin typeface="Times New Roman" panose="02020603050405020304" pitchFamily="18" charset="0"/>
                <a:ea typeface="Times New Roman" panose="02020603050405020304" pitchFamily="18" charset="0"/>
              </a:rPr>
              <a:t>. Cho </a:t>
            </a:r>
            <a:r>
              <a:rPr lang="en-US" sz="2400" dirty="0" err="1">
                <a:solidFill>
                  <a:srgbClr val="222222"/>
                </a:solidFill>
                <a:latin typeface="Times New Roman" panose="02020603050405020304" pitchFamily="18" charset="0"/>
                <a:ea typeface="Times New Roman" panose="02020603050405020304" pitchFamily="18" charset="0"/>
              </a:rPr>
              <a:t>mọi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người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biết</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giá</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trị</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riêng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thế</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mạnh</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riêng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bản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thân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bạn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Trả</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lời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trong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khoảng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từ</a:t>
            </a:r>
            <a:r>
              <a:rPr lang="en-US" sz="2400" dirty="0">
                <a:solidFill>
                  <a:srgbClr val="222222"/>
                </a:solidFill>
                <a:latin typeface="Times New Roman" panose="02020603050405020304" pitchFamily="18" charset="0"/>
                <a:ea typeface="Times New Roman" panose="02020603050405020304" pitchFamily="18" charset="0"/>
              </a:rPr>
              <a:t> 3 – 4 </a:t>
            </a:r>
            <a:r>
              <a:rPr lang="en-US" sz="2400" dirty="0" err="1">
                <a:solidFill>
                  <a:srgbClr val="222222"/>
                </a:solidFill>
                <a:latin typeface="Times New Roman" panose="02020603050405020304" pitchFamily="18" charset="0"/>
                <a:ea typeface="Times New Roman" panose="02020603050405020304" pitchFamily="18" charset="0"/>
              </a:rPr>
              <a:t>câu</a:t>
            </a:r>
            <a:r>
              <a:rPr lang="en-US" sz="2400" dirty="0">
                <a:solidFill>
                  <a:srgbClr val="222222"/>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198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3177648" y="123091"/>
            <a:ext cx="2490362"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BCBEA74-DC2F-4604-9CB2-7384AAC60558}"/>
              </a:ext>
            </a:extLst>
          </p:cNvPr>
          <p:cNvSpPr txBox="1"/>
          <p:nvPr/>
        </p:nvSpPr>
        <p:spPr>
          <a:xfrm>
            <a:off x="1981200" y="206674"/>
            <a:ext cx="4585560" cy="461665"/>
          </a:xfrm>
          <a:prstGeom prst="rect">
            <a:avLst/>
          </a:prstGeom>
          <a:noFill/>
        </p:spPr>
        <p:txBody>
          <a:bodyPr wrap="square">
            <a:spAutoFit/>
          </a:bodyPr>
          <a:lstStyle/>
          <a:p>
            <a:pPr marL="457200" indent="285750" algn="ctr">
              <a:spcAft>
                <a:spcPts val="1000"/>
              </a:spcAft>
              <a:tabLst>
                <a:tab pos="342900" algn="l"/>
                <a:tab pos="628650" algn="l"/>
              </a:tabLst>
            </a:pP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76CD036-9DC7-4477-B1BB-0DCB57520EAE}"/>
              </a:ext>
            </a:extLst>
          </p:cNvPr>
          <p:cNvSpPr txBox="1"/>
          <p:nvPr/>
        </p:nvSpPr>
        <p:spPr>
          <a:xfrm>
            <a:off x="358236" y="914400"/>
            <a:ext cx="8557164" cy="830997"/>
          </a:xfrm>
          <a:prstGeom prst="rect">
            <a:avLst/>
          </a:prstGeom>
          <a:noFill/>
        </p:spPr>
        <p:txBody>
          <a:bodyPr wrap="square">
            <a:spAutoFit/>
          </a:bodyPr>
          <a:lstStyle/>
          <a:p>
            <a:pPr>
              <a:spcAft>
                <a:spcPts val="18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Phương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thức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biểu</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đạt</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chính</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sử</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dụng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trong</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đoạn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trích</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nghị</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luận</a:t>
            </a:r>
            <a:r>
              <a:rPr lang="en-US" sz="2400" dirty="0">
                <a:solidFill>
                  <a:srgbClr val="222222"/>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B7EA2121-5673-4C4F-AABC-6AD9E107EBF4}"/>
              </a:ext>
            </a:extLst>
          </p:cNvPr>
          <p:cNvSpPr txBox="1"/>
          <p:nvPr/>
        </p:nvSpPr>
        <p:spPr>
          <a:xfrm>
            <a:off x="358236" y="1828800"/>
            <a:ext cx="8480964" cy="1200329"/>
          </a:xfrm>
          <a:prstGeom prst="rect">
            <a:avLst/>
          </a:prstGeom>
          <a:noFill/>
        </p:spPr>
        <p:txBody>
          <a:bodyPr wrap="square">
            <a:spAutoFit/>
          </a:bodyPr>
          <a:lstStyle/>
          <a:p>
            <a:pPr>
              <a:spcAft>
                <a:spcPts val="18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222222"/>
                </a:solidFill>
                <a:latin typeface="Times New Roman" panose="02020603050405020304" pitchFamily="18" charset="0"/>
                <a:ea typeface="Times New Roman" panose="02020603050405020304" pitchFamily="18" charset="0"/>
              </a:rPr>
              <a:t>  Theo </a:t>
            </a:r>
            <a:r>
              <a:rPr lang="en-US" sz="2400" dirty="0" err="1">
                <a:solidFill>
                  <a:srgbClr val="222222"/>
                </a:solidFill>
                <a:latin typeface="Times New Roman" panose="02020603050405020304" pitchFamily="18" charset="0"/>
                <a:ea typeface="Times New Roman" panose="02020603050405020304" pitchFamily="18" charset="0"/>
              </a:rPr>
              <a:t>tác</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giả</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người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cần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phải</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nhận</a:t>
            </a:r>
            <a:r>
              <a:rPr lang="en-US" sz="2400" dirty="0">
                <a:solidFill>
                  <a:srgbClr val="222222"/>
                </a:solidFill>
                <a:latin typeface="Times New Roman" panose="02020603050405020304" pitchFamily="18" charset="0"/>
                <a:ea typeface="Times New Roman" panose="02020603050405020304" pitchFamily="18" charset="0"/>
              </a:rPr>
              <a:t> ra </a:t>
            </a:r>
            <a:r>
              <a:rPr lang="en-US" sz="2400" dirty="0" err="1">
                <a:solidFill>
                  <a:srgbClr val="222222"/>
                </a:solidFill>
                <a:latin typeface="Times New Roman" panose="02020603050405020304" pitchFamily="18" charset="0"/>
                <a:ea typeface="Times New Roman" panose="02020603050405020304" pitchFamily="18" charset="0"/>
              </a:rPr>
              <a:t>giá</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trị</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bạn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đầu</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tiên</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là</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chính</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bạn</a:t>
            </a:r>
            <a:r>
              <a:rPr lang="en-US" sz="2400" dirty="0">
                <a:solidFill>
                  <a:srgbClr val="222222"/>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Và</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chính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hơn</a:t>
            </a:r>
            <a:r>
              <a:rPr lang="en-US" sz="2400" i="1" dirty="0">
                <a:solidFill>
                  <a:srgbClr val="000000"/>
                </a:solidFill>
                <a:latin typeface="Times New Roman" panose="02020603050405020304" pitchFamily="18" charset="0"/>
                <a:ea typeface="Times New Roman" panose="02020603050405020304" pitchFamily="18" charset="0"/>
              </a:rPr>
              <a:t> ai </a:t>
            </a:r>
            <a:r>
              <a:rPr lang="en-US" sz="2400" i="1" dirty="0" err="1">
                <a:solidFill>
                  <a:srgbClr val="000000"/>
                </a:solidFill>
                <a:latin typeface="Times New Roman" panose="02020603050405020304" pitchFamily="18" charset="0"/>
                <a:ea typeface="Times New Roman" panose="02020603050405020304" pitchFamily="18" charset="0"/>
              </a:rPr>
              <a:t>hết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trước</a:t>
            </a:r>
            <a:r>
              <a:rPr lang="en-US" sz="2400" i="1" dirty="0">
                <a:solidFill>
                  <a:srgbClr val="000000"/>
                </a:solidFill>
                <a:latin typeface="Times New Roman" panose="02020603050405020304" pitchFamily="18" charset="0"/>
                <a:ea typeface="Times New Roman" panose="02020603050405020304" pitchFamily="18" charset="0"/>
              </a:rPr>
              <a:t> ai </a:t>
            </a:r>
            <a:r>
              <a:rPr lang="en-US" sz="2400" i="1" dirty="0" err="1">
                <a:solidFill>
                  <a:srgbClr val="000000"/>
                </a:solidFill>
                <a:latin typeface="Times New Roman" panose="02020603050405020304" pitchFamily="18" charset="0"/>
                <a:ea typeface="Times New Roman" panose="02020603050405020304" pitchFamily="18" charset="0"/>
              </a:rPr>
              <a:t>hết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biết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mình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phải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nhận</a:t>
            </a:r>
            <a:r>
              <a:rPr lang="en-US" sz="2400" i="1" dirty="0">
                <a:solidFill>
                  <a:srgbClr val="000000"/>
                </a:solidFill>
                <a:latin typeface="Times New Roman" panose="02020603050405020304" pitchFamily="18" charset="0"/>
                <a:ea typeface="Times New Roman" panose="02020603050405020304" pitchFamily="18" charset="0"/>
              </a:rPr>
              <a:t> ra </a:t>
            </a:r>
            <a:r>
              <a:rPr lang="en-US" sz="2400" i="1" dirty="0" err="1">
                <a:solidFill>
                  <a:srgbClr val="000000"/>
                </a:solidFill>
                <a:latin typeface="Times New Roman" panose="02020603050405020304" pitchFamily="18" charset="0"/>
                <a:ea typeface="Times New Roman" panose="02020603050405020304" pitchFamily="18" charset="0"/>
              </a:rPr>
              <a:t>những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giá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trị</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đó</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A8222969-C7A7-4FA4-A476-CFF93C8A5225}"/>
              </a:ext>
            </a:extLst>
          </p:cNvPr>
          <p:cNvSpPr txBox="1"/>
          <p:nvPr/>
        </p:nvSpPr>
        <p:spPr>
          <a:xfrm>
            <a:off x="520526" y="3029129"/>
            <a:ext cx="8394873" cy="3231654"/>
          </a:xfrm>
          <a:prstGeom prst="rect">
            <a:avLst/>
          </a:prstGeom>
          <a:noFill/>
        </p:spPr>
        <p:txBody>
          <a:bodyPr wrap="square">
            <a:spAutoFit/>
          </a:bodyPr>
          <a:lstStyle/>
          <a:p>
            <a:pPr>
              <a:spcAft>
                <a:spcPts val="1800"/>
              </a:spcAft>
            </a:pPr>
            <a:r>
              <a:rPr lang="en-US" sz="2400" b="1" dirty="0" err="1">
                <a:solidFill>
                  <a:srgbClr val="000000"/>
                </a:solidFill>
                <a:latin typeface="Times New Roman" panose="02020603050405020304" pitchFamily="18" charset="0"/>
                <a:ea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rPr>
              <a:t> </a:t>
            </a:r>
            <a:r>
              <a:rPr lang="en-US" sz="24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222222"/>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a:spcAft>
                <a:spcPts val="1800"/>
              </a:spcAft>
            </a:pP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Điệp</a:t>
            </a:r>
            <a:r>
              <a:rPr lang="en-US" sz="2400" dirty="0">
                <a:solidFill>
                  <a:srgbClr val="222222"/>
                </a:solidFill>
                <a:latin typeface="Times New Roman" panose="02020603050405020304" pitchFamily="18" charset="0"/>
                <a:ea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rPr>
              <a:t>ngữ</a:t>
            </a:r>
            <a:r>
              <a:rPr lang="en-US" sz="2400" dirty="0">
                <a:solidFill>
                  <a:srgbClr val="222222"/>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Bạn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có</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thể</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nhưng</a:t>
            </a:r>
            <a:r>
              <a:rPr lang="en-US" sz="2400" i="1" dirty="0">
                <a:solidFill>
                  <a:srgbClr val="000000"/>
                </a:solidFill>
                <a:latin typeface="Times New Roman" panose="02020603050405020304" pitchFamily="18" charset="0"/>
                <a:ea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endParaRPr>
          </a:p>
          <a:p>
            <a:pPr>
              <a:spcAft>
                <a:spcPts val="1800"/>
              </a:spcAft>
            </a:pPr>
            <a:r>
              <a:rPr lang="en-US" sz="2400" i="1" dirty="0">
                <a:solidFill>
                  <a:srgbClr val="000000"/>
                </a:solidFill>
                <a:latin typeface="Times New Roman" panose="02020603050405020304" pitchFamily="18" charset="0"/>
                <a:ea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rPr>
              <a:t>Nhấn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mạnh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đề</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cao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giá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trị</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riêng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mỗi</a:t>
            </a:r>
            <a:r>
              <a:rPr lang="en-US" sz="2400" i="1" dirty="0">
                <a:solidFill>
                  <a:srgbClr val="000000"/>
                </a:solidFill>
                <a:latin typeface="Times New Roman" panose="02020603050405020304" pitchFamily="18" charset="0"/>
                <a:ea typeface="Times New Roman" panose="02020603050405020304" pitchFamily="18" charset="0"/>
              </a:rPr>
              <a:t> con </a:t>
            </a:r>
            <a:r>
              <a:rPr lang="en-US" sz="2400" i="1" dirty="0" err="1">
                <a:solidFill>
                  <a:srgbClr val="000000"/>
                </a:solidFill>
                <a:latin typeface="Times New Roman" panose="02020603050405020304" pitchFamily="18" charset="0"/>
                <a:ea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nhắc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nhở</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mọi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cần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trân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trọng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thừa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nhận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giá</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trị</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của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bản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thân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mỗi</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người</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spcAft>
                <a:spcPts val="1800"/>
              </a:spcAft>
            </a:pP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Làm</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cho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câu</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nhịp</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nhàng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tạo</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sự</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kiên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kết</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giữa</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các</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câu</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văn</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a:p>
            <a:pPr>
              <a:spcAft>
                <a:spcPts val="1800"/>
              </a:spcAft>
            </a:pP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Đoạn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văn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trở</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nên</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sinh</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động</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hấp</a:t>
            </a:r>
            <a:r>
              <a:rPr lang="en-US" sz="2400" i="1" dirty="0">
                <a:solidFill>
                  <a:srgbClr val="000000"/>
                </a:solidFill>
                <a:latin typeface="Times New Roman" panose="02020603050405020304" pitchFamily="18" charset="0"/>
                <a:ea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rPr>
              <a:t>dẫn</a:t>
            </a:r>
            <a:r>
              <a:rPr lang="en-US" sz="2400" i="1" dirty="0">
                <a:solidFill>
                  <a:srgbClr val="000000"/>
                </a:solidFill>
                <a:latin typeface="Times New Roman" panose="02020603050405020304" pitchFamily="18" charset="0"/>
                <a:ea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71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0" y="1524041"/>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066800"/>
            <a:ext cx="8763000" cy="4746428"/>
          </a:xfrm>
          <a:prstGeom prst="rect">
            <a:avLst/>
          </a:prstGeom>
        </p:spPr>
        <p:txBody>
          <a:bodyPr wrap="square">
            <a:spAutoFit/>
          </a:bodyPr>
          <a:lstStyle/>
          <a:p>
            <a:pPr>
              <a:lnSpc>
                <a:spcPct val="115000"/>
              </a:lnSpc>
              <a:spcAft>
                <a:spcPts val="1000"/>
              </a:spcAft>
            </a:pPr>
            <a:r>
              <a:rPr lang="en-US" b="1" dirty="0">
                <a:latin typeface="Times New Roman"/>
                <a:ea typeface="Calibri"/>
                <a:cs typeface="Times New Roman"/>
              </a:rPr>
              <a:t>BTVN:</a:t>
            </a:r>
            <a:endParaRPr lang="en-US" dirty="0">
              <a:latin typeface="Times New Roman"/>
              <a:ea typeface="Calibri"/>
              <a:cs typeface="Times New Roman"/>
            </a:endParaRPr>
          </a:p>
          <a:p>
            <a:pPr>
              <a:lnSpc>
                <a:spcPct val="115000"/>
              </a:lnSpc>
              <a:spcAft>
                <a:spcPts val="1000"/>
              </a:spcAft>
            </a:pPr>
            <a:r>
              <a:rPr lang="vi-VN" b="1" dirty="0">
                <a:latin typeface="Times New Roman"/>
                <a:ea typeface="Calibri"/>
                <a:cs typeface="Times New Roman"/>
              </a:rPr>
              <a:t>Viết đoạn văn (khoảng 5 - 7 câu) trình bày suy nghĩ của em về vấn đề: Mỗi người cần có cái riêng của mình.</a:t>
            </a:r>
            <a:endParaRPr lang="en-US" dirty="0">
              <a:latin typeface="Times New Roman"/>
              <a:ea typeface="Calibri"/>
              <a:cs typeface="Times New Roman"/>
            </a:endParaRPr>
          </a:p>
          <a:p>
            <a:pPr>
              <a:lnSpc>
                <a:spcPct val="115000"/>
              </a:lnSpc>
              <a:spcAft>
                <a:spcPts val="1000"/>
              </a:spcAft>
            </a:pPr>
            <a:r>
              <a:rPr lang="vi-VN" dirty="0">
                <a:latin typeface="Times New Roman"/>
                <a:ea typeface="Calibri"/>
                <a:cs typeface="Times New Roman"/>
              </a:rPr>
              <a:t>Trong cuộc sống, ngoài sự nỗ lực, phấn đấu không ngừng, mỗi chúng ta cần phải ý thức được cái riêng, giá trị của bản thân mình. Khi ý thức được giá trị của bản thân là khi biết được điểm mạnh, điểm yếu của chính mình. Và lúc ấy chúng ta sẽ biết làm thế nào để phát huy tối đa những khả năng, sở thích vốn có của mình và sửa chữa những khuyết điểm còn tồn tại. Đồng thời khi đã biết những điểm mạnh của bản thân cũng giúp chúng ta tự tin trong hành động, luôn luôn cố gắng để đạt tới cái đích mà mình đã lựa chọn.</a:t>
            </a:r>
            <a:endParaRPr lang="en-US" dirty="0">
              <a:latin typeface="Times New Roman"/>
              <a:ea typeface="Calibri"/>
              <a:cs typeface="Times New Roman"/>
            </a:endParaRPr>
          </a:p>
          <a:p>
            <a:pPr>
              <a:lnSpc>
                <a:spcPct val="115000"/>
              </a:lnSpc>
              <a:spcAft>
                <a:spcPts val="1000"/>
              </a:spcAft>
            </a:pPr>
            <a:r>
              <a:rPr lang="vi-VN" dirty="0">
                <a:latin typeface="Times New Roman"/>
                <a:ea typeface="Calibri"/>
                <a:cs typeface="Times New Roman"/>
              </a:rPr>
              <a:t>Ngược lại, nếu đến chính giá trị của bản thân mình chúng ta cũng không hiểu thì thật</a:t>
            </a:r>
            <a:endParaRPr lang="en-US" dirty="0">
              <a:latin typeface="Times New Roman"/>
              <a:ea typeface="Calibri"/>
              <a:cs typeface="Times New Roman"/>
            </a:endParaRPr>
          </a:p>
          <a:p>
            <a:pPr>
              <a:lnSpc>
                <a:spcPct val="115000"/>
              </a:lnSpc>
              <a:spcAft>
                <a:spcPts val="1000"/>
              </a:spcAft>
            </a:pPr>
            <a:r>
              <a:rPr lang="vi-VN" dirty="0">
                <a:latin typeface="Times New Roman"/>
                <a:ea typeface="Calibri"/>
                <a:cs typeface="Times New Roman"/>
              </a:rPr>
              <a:t>hó để lựa chọn được con đường đúng đắn, thiếu tự tin với chính quyết định của mình. Hành trình để khẳng định cái riêng của mình khôn đòi hỏi bản thân mỗi người cần nỗ lực, cố gắng hết mình để tìm thấy giá trị đích thực của bản thân.</a:t>
            </a:r>
            <a:endParaRPr lang="en-US" dirty="0">
              <a:effectLst/>
              <a:latin typeface="Times New Roman"/>
              <a:ea typeface="Calibri"/>
              <a:cs typeface="Times New Roman"/>
            </a:endParaRPr>
          </a:p>
        </p:txBody>
      </p:sp>
    </p:spTree>
    <p:extLst>
      <p:ext uri="{BB962C8B-B14F-4D97-AF65-F5344CB8AC3E}">
        <p14:creationId xmlns:p14="http://schemas.microsoft.com/office/powerpoint/2010/main" val="2138695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394102"/>
            <a:ext cx="4572000" cy="2566665"/>
          </a:xfrm>
          <a:prstGeom prst="rect">
            <a:avLst/>
          </a:prstGeom>
        </p:spPr>
        <p:txBody>
          <a:bodyPr>
            <a:spAutoFit/>
          </a:bodyPr>
          <a:lstStyle/>
          <a:p>
            <a:pPr>
              <a:lnSpc>
                <a:spcPct val="115000"/>
              </a:lnSpc>
              <a:spcAft>
                <a:spcPts val="1000"/>
              </a:spcAft>
            </a:pPr>
            <a:r>
              <a:rPr lang="vi-VN" sz="2400" b="1" dirty="0">
                <a:latin typeface="Times New Roman"/>
                <a:ea typeface="Calibri"/>
                <a:cs typeface="Times New Roman"/>
              </a:rPr>
              <a:t>Hướng dẫn học sinh học ở nhà:</a:t>
            </a:r>
            <a:endParaRPr lang="en-US" sz="2400" dirty="0">
              <a:latin typeface="Times New Roman"/>
              <a:ea typeface="Calibri"/>
              <a:cs typeface="Times New Roman"/>
            </a:endParaRPr>
          </a:p>
          <a:p>
            <a:pPr>
              <a:lnSpc>
                <a:spcPct val="115000"/>
              </a:lnSpc>
              <a:spcAft>
                <a:spcPts val="1000"/>
              </a:spcAft>
            </a:pPr>
            <a:r>
              <a:rPr lang="vi-VN" sz="2400" dirty="0">
                <a:latin typeface="Times New Roman"/>
                <a:ea typeface="Calibri"/>
                <a:cs typeface="Times New Roman"/>
              </a:rPr>
              <a:t>- Học bài</a:t>
            </a:r>
            <a:endParaRPr lang="en-US" sz="2400" dirty="0">
              <a:latin typeface="Times New Roman"/>
              <a:ea typeface="Calibri"/>
              <a:cs typeface="Times New Roman"/>
            </a:endParaRPr>
          </a:p>
          <a:p>
            <a:pPr>
              <a:lnSpc>
                <a:spcPct val="115000"/>
              </a:lnSpc>
              <a:spcAft>
                <a:spcPts val="1000"/>
              </a:spcAft>
            </a:pPr>
            <a:r>
              <a:rPr lang="vi-VN" sz="2400" dirty="0">
                <a:latin typeface="Times New Roman"/>
                <a:ea typeface="Calibri"/>
                <a:cs typeface="Times New Roman"/>
              </a:rPr>
              <a:t>- Hoàn thiện các bài tập</a:t>
            </a:r>
            <a:endParaRPr lang="en-US" sz="2400" dirty="0">
              <a:latin typeface="Times New Roman"/>
              <a:ea typeface="Calibri"/>
              <a:cs typeface="Times New Roman"/>
            </a:endParaRPr>
          </a:p>
          <a:p>
            <a:pPr>
              <a:lnSpc>
                <a:spcPct val="115000"/>
              </a:lnSpc>
              <a:spcAft>
                <a:spcPts val="1000"/>
              </a:spcAft>
            </a:pPr>
            <a:r>
              <a:rPr lang="vi-VN" sz="2400" dirty="0">
                <a:latin typeface="Times New Roman"/>
                <a:ea typeface="Calibri"/>
                <a:cs typeface="Times New Roman"/>
              </a:rPr>
              <a:t>- Chuẩn bị nội dung buổi học sau:</a:t>
            </a:r>
            <a:r>
              <a:rPr lang="vi-VN" sz="2400" b="1" dirty="0">
                <a:latin typeface="Times New Roman"/>
                <a:ea typeface="Calibri"/>
                <a:cs typeface="Times New Roman"/>
              </a:rPr>
              <a:t> Thực hành Tiếng Việt</a:t>
            </a:r>
            <a:endParaRPr lang="en-US" sz="2400" dirty="0">
              <a:effectLst/>
              <a:latin typeface="Times New Roman"/>
              <a:ea typeface="Calibri"/>
              <a:cs typeface="Times New Roman"/>
            </a:endParaRPr>
          </a:p>
        </p:txBody>
      </p:sp>
    </p:spTree>
    <p:extLst>
      <p:ext uri="{BB962C8B-B14F-4D97-AF65-F5344CB8AC3E}">
        <p14:creationId xmlns:p14="http://schemas.microsoft.com/office/powerpoint/2010/main" val="57517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0" y="1524041"/>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09864" y="659865"/>
            <a:ext cx="8249588" cy="3082895"/>
          </a:xfrm>
          <a:prstGeom prst="rect">
            <a:avLst/>
          </a:prstGeom>
        </p:spPr>
        <p:txBody>
          <a:bodyPr wrap="square">
            <a:spAutoFit/>
          </a:bodyPr>
          <a:lstStyle/>
          <a:p>
            <a:pPr>
              <a:lnSpc>
                <a:spcPct val="115000"/>
              </a:lnSpc>
              <a:spcAft>
                <a:spcPts val="1000"/>
              </a:spcAft>
            </a:pPr>
            <a:r>
              <a:rPr lang="en-US" sz="2800" b="1" dirty="0">
                <a:solidFill>
                  <a:srgbClr val="FF0000"/>
                </a:solidFill>
                <a:latin typeface="Times New Roman"/>
                <a:ea typeface="Calibri"/>
                <a:cs typeface="Times New Roman"/>
              </a:rPr>
              <a:t>A. VĂN BẢN XEM NGƯỜI TA KÌA</a:t>
            </a:r>
            <a:endParaRPr lang="en-US" sz="2800" dirty="0">
              <a:solidFill>
                <a:srgbClr val="FF0000"/>
              </a:solidFill>
              <a:latin typeface="Times New Roman"/>
              <a:ea typeface="Calibri"/>
              <a:cs typeface="Times New Roman"/>
            </a:endParaRPr>
          </a:p>
          <a:p>
            <a:pPr marL="457200" indent="-457200">
              <a:lnSpc>
                <a:spcPct val="115000"/>
              </a:lnSpc>
              <a:spcAft>
                <a:spcPts val="1000"/>
              </a:spcAft>
              <a:buAutoNum type="arabicPeriod"/>
            </a:pPr>
            <a:r>
              <a:rPr lang="en-US" sz="2800" b="1" dirty="0" err="1" smtClean="0">
                <a:solidFill>
                  <a:prstClr val="black"/>
                </a:solidFill>
                <a:latin typeface="Times New Roman"/>
                <a:ea typeface="Calibri"/>
                <a:cs typeface="Times New Roman"/>
              </a:rPr>
              <a:t>Kiểu</a:t>
            </a:r>
            <a:r>
              <a:rPr lang="en-US" sz="2800" b="1" dirty="0" smtClean="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văn</a:t>
            </a:r>
            <a:r>
              <a:rPr lang="en-US" sz="2800" b="1" dirty="0">
                <a:solidFill>
                  <a:prstClr val="black"/>
                </a:solidFill>
                <a:latin typeface="Times New Roman"/>
                <a:ea typeface="Calibri"/>
                <a:cs typeface="Times New Roman"/>
              </a:rPr>
              <a:t> </a:t>
            </a:r>
            <a:r>
              <a:rPr lang="en-US" sz="2800" b="1" dirty="0" err="1">
                <a:solidFill>
                  <a:prstClr val="black"/>
                </a:solidFill>
                <a:latin typeface="Times New Roman"/>
                <a:ea typeface="Calibri"/>
                <a:cs typeface="Times New Roman"/>
              </a:rPr>
              <a:t>bản</a:t>
            </a:r>
            <a:r>
              <a:rPr lang="en-US" sz="2800" b="1" dirty="0">
                <a:solidFill>
                  <a:prstClr val="black"/>
                </a:solidFill>
                <a:latin typeface="Times New Roman"/>
                <a:ea typeface="Calibri"/>
                <a:cs typeface="Times New Roman"/>
              </a:rPr>
              <a:t>:</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Nghị</a:t>
            </a:r>
            <a:r>
              <a:rPr lang="en-US" sz="2800" dirty="0">
                <a:solidFill>
                  <a:prstClr val="black"/>
                </a:solidFill>
                <a:latin typeface="Times New Roman"/>
                <a:ea typeface="Calibri"/>
                <a:cs typeface="Times New Roman"/>
              </a:rPr>
              <a:t> </a:t>
            </a:r>
            <a:r>
              <a:rPr lang="en-US" sz="2800" dirty="0" err="1">
                <a:solidFill>
                  <a:prstClr val="black"/>
                </a:solidFill>
                <a:latin typeface="Times New Roman"/>
                <a:ea typeface="Calibri"/>
                <a:cs typeface="Times New Roman"/>
              </a:rPr>
              <a:t>luận</a:t>
            </a:r>
            <a:r>
              <a:rPr lang="en-US" sz="2800" dirty="0">
                <a:solidFill>
                  <a:prstClr val="black"/>
                </a:solidFill>
                <a:latin typeface="Times New Roman"/>
                <a:ea typeface="Calibri"/>
                <a:cs typeface="Times New Roman"/>
              </a:rPr>
              <a:t> </a:t>
            </a:r>
            <a:endParaRPr lang="en-US" sz="2800" dirty="0" smtClean="0">
              <a:solidFill>
                <a:prstClr val="black"/>
              </a:solidFill>
              <a:latin typeface="Times New Roman"/>
              <a:ea typeface="Calibri"/>
              <a:cs typeface="Times New Roman"/>
            </a:endParaRPr>
          </a:p>
          <a:p>
            <a:pPr>
              <a:lnSpc>
                <a:spcPct val="115000"/>
              </a:lnSpc>
              <a:spcAft>
                <a:spcPts val="1000"/>
              </a:spcAft>
            </a:pPr>
            <a:r>
              <a:rPr lang="en-US" sz="2800" b="1" dirty="0" smtClean="0">
                <a:solidFill>
                  <a:prstClr val="black"/>
                </a:solidFill>
                <a:latin typeface="Times New Roman"/>
                <a:ea typeface="Calibri"/>
                <a:cs typeface="Times New Roman"/>
              </a:rPr>
              <a:t>2</a:t>
            </a:r>
            <a:r>
              <a:rPr lang="pt-BR" sz="2800" b="1" dirty="0">
                <a:solidFill>
                  <a:prstClr val="black"/>
                </a:solidFill>
                <a:latin typeface="Times New Roman"/>
                <a:ea typeface="Calibri"/>
                <a:cs typeface="Times New Roman"/>
              </a:rPr>
              <a:t>. Ngôi kể</a:t>
            </a:r>
            <a:endParaRPr lang="en-US" sz="2800" dirty="0">
              <a:solidFill>
                <a:prstClr val="black"/>
              </a:solidFill>
              <a:latin typeface="Times New Roman"/>
              <a:ea typeface="Calibri"/>
              <a:cs typeface="Times New Roman"/>
            </a:endParaRPr>
          </a:p>
          <a:p>
            <a:pPr>
              <a:lnSpc>
                <a:spcPct val="115000"/>
              </a:lnSpc>
              <a:spcAft>
                <a:spcPts val="1000"/>
              </a:spcAft>
            </a:pPr>
            <a:r>
              <a:rPr lang="en-US" sz="2800" dirty="0">
                <a:solidFill>
                  <a:prstClr val="black"/>
                </a:solidFill>
                <a:latin typeface="Times New Roman"/>
                <a:ea typeface="Calibri"/>
                <a:cs typeface="Times New Roman"/>
              </a:rPr>
              <a:t>- </a:t>
            </a:r>
            <a:r>
              <a:rPr lang="nl-NL" sz="2800" dirty="0">
                <a:solidFill>
                  <a:prstClr val="black"/>
                </a:solidFill>
                <a:latin typeface="Times New Roman"/>
                <a:ea typeface="Calibri"/>
                <a:cs typeface="Times New Roman"/>
              </a:rPr>
              <a:t>Ngôi kể: ngôi thứ nhất, người kể chuyện xưng “tôi”.</a:t>
            </a:r>
            <a:endParaRPr lang="en-US" sz="2800" dirty="0">
              <a:solidFill>
                <a:prstClr val="black"/>
              </a:solidFill>
              <a:latin typeface="Times New Roman"/>
              <a:ea typeface="Calibri"/>
              <a:cs typeface="Times New Roman"/>
            </a:endParaRPr>
          </a:p>
          <a:p>
            <a:pPr>
              <a:lnSpc>
                <a:spcPct val="115000"/>
              </a:lnSpc>
              <a:spcAft>
                <a:spcPts val="1000"/>
              </a:spcAft>
            </a:pPr>
            <a:r>
              <a:rPr lang="pt-BR" sz="2800" b="1" dirty="0">
                <a:solidFill>
                  <a:prstClr val="black"/>
                </a:solidFill>
                <a:latin typeface="Times New Roman"/>
                <a:ea typeface="Calibri"/>
                <a:cs typeface="Times New Roman"/>
              </a:rPr>
              <a:t>3</a:t>
            </a:r>
            <a:r>
              <a:rPr lang="nl-NL" sz="2800" b="1" dirty="0">
                <a:solidFill>
                  <a:prstClr val="black"/>
                </a:solidFill>
                <a:latin typeface="Times New Roman"/>
                <a:ea typeface="Calibri"/>
                <a:cs typeface="Times New Roman"/>
              </a:rPr>
              <a:t>. </a:t>
            </a:r>
            <a:r>
              <a:rPr lang="nl-NL" sz="2800" b="1" dirty="0">
                <a:solidFill>
                  <a:prstClr val="black"/>
                </a:solidFill>
                <a:latin typeface="Times New Roman"/>
                <a:ea typeface="Calibri"/>
                <a:cs typeface="Times New Roman"/>
              </a:rPr>
              <a:t>PTBĐ:</a:t>
            </a:r>
            <a:r>
              <a:rPr lang="nl-NL" sz="2800" dirty="0">
                <a:solidFill>
                  <a:prstClr val="black"/>
                </a:solidFill>
                <a:latin typeface="Times New Roman"/>
                <a:ea typeface="Calibri"/>
                <a:cs typeface="Times New Roman"/>
              </a:rPr>
              <a:t> Nghị </a:t>
            </a:r>
            <a:r>
              <a:rPr lang="nl-NL" sz="2800" dirty="0" smtClean="0">
                <a:solidFill>
                  <a:prstClr val="black"/>
                </a:solidFill>
                <a:latin typeface="Times New Roman"/>
                <a:ea typeface="Calibri"/>
                <a:cs typeface="Times New Roman"/>
              </a:rPr>
              <a:t>luận</a:t>
            </a:r>
            <a:endParaRPr lang="en-US" sz="2800" dirty="0">
              <a:solidFill>
                <a:prstClr val="black"/>
              </a:solidFill>
              <a:latin typeface="Times New Roman"/>
              <a:ea typeface="Calibri"/>
              <a:cs typeface="Times New Roman"/>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800638"/>
            <a:ext cx="24955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8171396">
            <a:off x="6675354" y="853929"/>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9569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down)">
                                      <p:cBhvr>
                                        <p:cTn id="23" dur="500"/>
                                        <p:tgtEl>
                                          <p:spTgt spid="2">
                                            <p:txEl>
                                              <p:pRg st="3" end="3"/>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down)">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0" y="1524041"/>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9"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1" y="742597"/>
            <a:ext cx="8249588" cy="4852610"/>
          </a:xfrm>
          <a:prstGeom prst="rect">
            <a:avLst/>
          </a:prstGeom>
        </p:spPr>
        <p:txBody>
          <a:bodyPr wrap="square">
            <a:spAutoFit/>
          </a:bodyPr>
          <a:lstStyle/>
          <a:p>
            <a:pPr>
              <a:lnSpc>
                <a:spcPct val="115000"/>
              </a:lnSpc>
              <a:spcAft>
                <a:spcPts val="1000"/>
              </a:spcAft>
            </a:pPr>
            <a:r>
              <a:rPr lang="pt-BR" sz="2400" b="1" dirty="0" smtClean="0">
                <a:latin typeface="Times New Roman"/>
                <a:ea typeface="Calibri"/>
                <a:cs typeface="Times New Roman"/>
              </a:rPr>
              <a:t>4. Bố cục:</a:t>
            </a:r>
            <a:r>
              <a:rPr lang="pt-BR" sz="2400" dirty="0" smtClean="0">
                <a:latin typeface="Times New Roman"/>
                <a:ea typeface="Calibri"/>
                <a:cs typeface="Times New Roman"/>
              </a:rPr>
              <a:t>3 phần</a:t>
            </a:r>
            <a:endParaRPr lang="en-US" sz="2400" dirty="0" smtClean="0">
              <a:latin typeface="Times New Roman"/>
              <a:ea typeface="Calibri"/>
              <a:cs typeface="Times New Roman"/>
            </a:endParaRPr>
          </a:p>
          <a:p>
            <a:pPr>
              <a:lnSpc>
                <a:spcPct val="115000"/>
              </a:lnSpc>
              <a:spcAft>
                <a:spcPts val="1000"/>
              </a:spcAft>
            </a:pPr>
            <a:r>
              <a:rPr lang="pt-BR" sz="2400" u="sng" dirty="0" smtClean="0">
                <a:latin typeface="Times New Roman"/>
                <a:ea typeface="Calibri"/>
                <a:cs typeface="Times New Roman"/>
              </a:rPr>
              <a:t>Phần </a:t>
            </a:r>
            <a:r>
              <a:rPr lang="pt-BR" sz="2400" u="sng" dirty="0">
                <a:latin typeface="Times New Roman"/>
                <a:ea typeface="Calibri"/>
                <a:cs typeface="Times New Roman"/>
              </a:rPr>
              <a:t>1</a:t>
            </a:r>
            <a:r>
              <a:rPr lang="pt-BR" sz="2400" u="sng" dirty="0" smtClean="0">
                <a:latin typeface="Times New Roman"/>
                <a:ea typeface="Calibri"/>
                <a:cs typeface="Times New Roman"/>
              </a:rPr>
              <a:t>:</a:t>
            </a:r>
            <a:r>
              <a:rPr lang="en-US" sz="2400" dirty="0" smtClean="0">
                <a:latin typeface="Times New Roman"/>
                <a:ea typeface="Calibri"/>
                <a:cs typeface="Times New Roman"/>
              </a:rPr>
              <a:t> </a:t>
            </a:r>
            <a:r>
              <a:rPr lang="pt-BR" sz="2400" dirty="0" smtClean="0">
                <a:latin typeface="Times New Roman"/>
                <a:ea typeface="Calibri"/>
                <a:cs typeface="Times New Roman"/>
              </a:rPr>
              <a:t>- </a:t>
            </a:r>
            <a:r>
              <a:rPr lang="pt-BR" sz="2400" dirty="0">
                <a:latin typeface="Times New Roman"/>
                <a:ea typeface="Calibri"/>
                <a:cs typeface="Times New Roman"/>
              </a:rPr>
              <a:t>Đoạn 1: </a:t>
            </a:r>
            <a:r>
              <a:rPr lang="pt-BR" sz="2400" i="1" dirty="0">
                <a:latin typeface="Times New Roman"/>
                <a:ea typeface="Calibri"/>
                <a:cs typeface="Times New Roman"/>
              </a:rPr>
              <a:t>Từ đầu =&gt; ước mong điều đó (nêu vấn đề):</a:t>
            </a:r>
            <a:r>
              <a:rPr lang="pt-BR" sz="2400" dirty="0">
                <a:latin typeface="Times New Roman"/>
                <a:ea typeface="Calibri"/>
                <a:cs typeface="Times New Roman"/>
              </a:rPr>
              <a:t>Cha mẹ luôn muốn con mình hoàn hảo giống người khác.</a:t>
            </a:r>
            <a:endParaRPr lang="en-US" sz="2400" dirty="0">
              <a:latin typeface="Times New Roman"/>
              <a:ea typeface="Calibri"/>
              <a:cs typeface="Times New Roman"/>
            </a:endParaRPr>
          </a:p>
          <a:p>
            <a:pPr>
              <a:lnSpc>
                <a:spcPct val="115000"/>
              </a:lnSpc>
              <a:spcAft>
                <a:spcPts val="1000"/>
              </a:spcAft>
            </a:pPr>
            <a:r>
              <a:rPr lang="pt-BR" sz="2400" u="sng" dirty="0">
                <a:latin typeface="Times New Roman"/>
                <a:ea typeface="Calibri"/>
                <a:cs typeface="Times New Roman"/>
              </a:rPr>
              <a:t>Phần 2</a:t>
            </a:r>
            <a:r>
              <a:rPr lang="pt-BR" sz="2400" u="sng" dirty="0" smtClean="0">
                <a:latin typeface="Times New Roman"/>
                <a:ea typeface="Calibri"/>
                <a:cs typeface="Times New Roman"/>
              </a:rPr>
              <a:t>:</a:t>
            </a:r>
            <a:r>
              <a:rPr lang="en-US" sz="2400" dirty="0" smtClean="0">
                <a:latin typeface="Times New Roman"/>
                <a:ea typeface="Calibri"/>
                <a:cs typeface="Times New Roman"/>
              </a:rPr>
              <a:t> </a:t>
            </a:r>
            <a:r>
              <a:rPr lang="pt-BR" sz="2400" dirty="0" smtClean="0">
                <a:latin typeface="Times New Roman"/>
                <a:ea typeface="Calibri"/>
                <a:cs typeface="Times New Roman"/>
              </a:rPr>
              <a:t>- </a:t>
            </a:r>
            <a:r>
              <a:rPr lang="pt-BR" sz="2400" dirty="0">
                <a:latin typeface="Times New Roman"/>
                <a:ea typeface="Calibri"/>
                <a:cs typeface="Times New Roman"/>
              </a:rPr>
              <a:t>Đoạn 2: </a:t>
            </a:r>
            <a:r>
              <a:rPr lang="pt-BR" sz="2400" i="1" dirty="0">
                <a:latin typeface="Times New Roman"/>
                <a:ea typeface="Calibri"/>
                <a:cs typeface="Times New Roman"/>
              </a:rPr>
              <a:t>Tiếp =&gt; mười phân vẹn mười: </a:t>
            </a:r>
            <a:r>
              <a:rPr lang="pt-BR" sz="2400" dirty="0">
                <a:latin typeface="Times New Roman"/>
                <a:ea typeface="Calibri"/>
                <a:cs typeface="Times New Roman"/>
              </a:rPr>
              <a:t>Những lí do người mẹ muốn con mình giống người khác</a:t>
            </a:r>
            <a:endParaRPr lang="en-US" sz="2400" dirty="0">
              <a:latin typeface="Times New Roman"/>
              <a:ea typeface="Calibri"/>
              <a:cs typeface="Times New Roman"/>
            </a:endParaRPr>
          </a:p>
          <a:p>
            <a:pPr>
              <a:lnSpc>
                <a:spcPct val="115000"/>
              </a:lnSpc>
              <a:spcAft>
                <a:spcPts val="1000"/>
              </a:spcAft>
            </a:pPr>
            <a:r>
              <a:rPr lang="pt-BR" sz="2400" dirty="0">
                <a:latin typeface="Times New Roman"/>
                <a:ea typeface="Calibri"/>
                <a:cs typeface="Times New Roman"/>
              </a:rPr>
              <a:t>- Đoạn 3: </a:t>
            </a:r>
            <a:r>
              <a:rPr lang="pt-BR" sz="2400" i="1" dirty="0">
                <a:latin typeface="Times New Roman"/>
                <a:ea typeface="Calibri"/>
                <a:cs typeface="Times New Roman"/>
              </a:rPr>
              <a:t>Tiếp =&gt; trong mỗi con người</a:t>
            </a:r>
            <a:r>
              <a:rPr lang="pt-BR" sz="2400" dirty="0">
                <a:latin typeface="Times New Roman"/>
                <a:ea typeface="Calibri"/>
                <a:cs typeface="Times New Roman"/>
              </a:rPr>
              <a:t>: Sự khác biệt trong mỗi cá nhân là phần đáng quý trong mỗi người.</a:t>
            </a:r>
            <a:endParaRPr lang="en-US" sz="2400" dirty="0">
              <a:latin typeface="Times New Roman"/>
              <a:ea typeface="Calibri"/>
              <a:cs typeface="Times New Roman"/>
            </a:endParaRPr>
          </a:p>
          <a:p>
            <a:pPr>
              <a:lnSpc>
                <a:spcPct val="115000"/>
              </a:lnSpc>
              <a:spcAft>
                <a:spcPts val="1000"/>
              </a:spcAft>
            </a:pPr>
            <a:r>
              <a:rPr lang="pt-BR" sz="2400" u="sng" dirty="0">
                <a:latin typeface="Times New Roman"/>
                <a:ea typeface="Calibri"/>
                <a:cs typeface="Times New Roman"/>
              </a:rPr>
              <a:t>Phần 3</a:t>
            </a:r>
            <a:r>
              <a:rPr lang="pt-BR" sz="2400" u="sng" dirty="0" smtClean="0">
                <a:latin typeface="Times New Roman"/>
                <a:ea typeface="Calibri"/>
                <a:cs typeface="Times New Roman"/>
              </a:rPr>
              <a:t>:</a:t>
            </a:r>
            <a:r>
              <a:rPr lang="en-US" sz="2400" dirty="0" smtClean="0">
                <a:latin typeface="Times New Roman"/>
                <a:ea typeface="Calibri"/>
                <a:cs typeface="Times New Roman"/>
              </a:rPr>
              <a:t> </a:t>
            </a:r>
            <a:r>
              <a:rPr lang="pt-BR" sz="2400" dirty="0" smtClean="0">
                <a:latin typeface="Times New Roman"/>
                <a:ea typeface="Calibri"/>
                <a:cs typeface="Times New Roman"/>
              </a:rPr>
              <a:t>- </a:t>
            </a:r>
            <a:r>
              <a:rPr lang="pt-BR" sz="2400" dirty="0">
                <a:latin typeface="Times New Roman"/>
                <a:ea typeface="Calibri"/>
                <a:cs typeface="Times New Roman"/>
              </a:rPr>
              <a:t>Đoạn 4: </a:t>
            </a:r>
            <a:r>
              <a:rPr lang="pt-BR" sz="2400" i="1" dirty="0">
                <a:latin typeface="Times New Roman"/>
                <a:ea typeface="Calibri"/>
                <a:cs typeface="Times New Roman"/>
              </a:rPr>
              <a:t>Phần còn lại</a:t>
            </a:r>
            <a:r>
              <a:rPr lang="pt-BR" sz="2400" dirty="0">
                <a:latin typeface="Times New Roman"/>
                <a:ea typeface="Calibri"/>
                <a:cs typeface="Times New Roman"/>
              </a:rPr>
              <a:t> (kết luận vấn đề): Hoà đồng, gần gũi mọi người nhưn cũng cần tôn trọng, giữ lại sự khác biệt cho mình.</a:t>
            </a:r>
            <a:endParaRPr lang="en-US" sz="2400" dirty="0">
              <a:effectLst/>
              <a:latin typeface="Times New Roman"/>
              <a:ea typeface="Calibri"/>
              <a:cs typeface="Times New Roman"/>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5334038"/>
            <a:ext cx="1600200" cy="144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11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 calcmode="lin" valueType="num">
                                      <p:cBhvr additive="base">
                                        <p:cTn id="1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0" y="1524041"/>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60"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002508" y="671512"/>
            <a:ext cx="7220888" cy="2600712"/>
          </a:xfrm>
          <a:prstGeom prst="rect">
            <a:avLst/>
          </a:prstGeom>
        </p:spPr>
        <p:txBody>
          <a:bodyPr wrap="square">
            <a:spAutoFit/>
          </a:bodyPr>
          <a:lstStyle/>
          <a:p>
            <a:pPr>
              <a:lnSpc>
                <a:spcPct val="115000"/>
              </a:lnSpc>
              <a:spcAft>
                <a:spcPts val="1000"/>
              </a:spcAft>
            </a:pPr>
            <a:r>
              <a:rPr lang="pt-BR" sz="2400" b="1" dirty="0">
                <a:latin typeface="Times New Roman"/>
                <a:ea typeface="Calibri"/>
                <a:cs typeface="Times New Roman"/>
              </a:rPr>
              <a:t>5</a:t>
            </a:r>
            <a:r>
              <a:rPr lang="nl-NL" sz="2400" b="1" dirty="0">
                <a:latin typeface="Times New Roman"/>
                <a:ea typeface="Calibri"/>
                <a:cs typeface="Times New Roman"/>
              </a:rPr>
              <a:t>. Nội dung – Ý nghĩa</a:t>
            </a:r>
            <a:endParaRPr lang="en-US" sz="2400" dirty="0">
              <a:latin typeface="Times New Roman"/>
              <a:ea typeface="Calibri"/>
              <a:cs typeface="Times New Roman"/>
            </a:endParaRPr>
          </a:p>
          <a:p>
            <a:pPr>
              <a:lnSpc>
                <a:spcPct val="115000"/>
              </a:lnSpc>
              <a:spcAft>
                <a:spcPts val="1000"/>
              </a:spcAft>
            </a:pPr>
            <a:r>
              <a:rPr lang="pt-BR" sz="2400" dirty="0">
                <a:latin typeface="Times New Roman"/>
                <a:ea typeface="Calibri"/>
                <a:cs typeface="Times New Roman"/>
              </a:rPr>
              <a:t>- Văn bản đề cập đến đến vấn đề tôn trọng sự khác biệt ở mỗi người nhưng cần hoà đồng, gần gũi với mọi người.</a:t>
            </a:r>
            <a:endParaRPr lang="en-US" sz="2400" dirty="0">
              <a:latin typeface="Times New Roman"/>
              <a:ea typeface="Calibri"/>
              <a:cs typeface="Times New Roman"/>
            </a:endParaRPr>
          </a:p>
          <a:p>
            <a:pPr>
              <a:lnSpc>
                <a:spcPct val="115000"/>
              </a:lnSpc>
              <a:spcAft>
                <a:spcPts val="1000"/>
              </a:spcAft>
            </a:pPr>
            <a:r>
              <a:rPr lang="pt-BR" sz="2400" b="1" dirty="0">
                <a:latin typeface="Times New Roman"/>
                <a:ea typeface="Calibri"/>
                <a:cs typeface="Times New Roman"/>
              </a:rPr>
              <a:t>6. Nghệ thuật</a:t>
            </a:r>
            <a:endParaRPr lang="en-US" sz="2400" dirty="0">
              <a:latin typeface="Times New Roman"/>
              <a:ea typeface="Calibri"/>
              <a:cs typeface="Times New Roman"/>
            </a:endParaRPr>
          </a:p>
          <a:p>
            <a:pPr>
              <a:lnSpc>
                <a:spcPct val="115000"/>
              </a:lnSpc>
              <a:spcAft>
                <a:spcPts val="1000"/>
              </a:spcAft>
            </a:pPr>
            <a:r>
              <a:rPr lang="pt-BR" sz="2400" dirty="0">
                <a:latin typeface="Times New Roman"/>
                <a:ea typeface="Calibri"/>
                <a:cs typeface="Times New Roman"/>
              </a:rPr>
              <a:t>- Lí lẽ, dẫn chứng phù hợp, cụ thể, có tính thuyết phục.</a:t>
            </a:r>
            <a:endParaRPr lang="en-US" sz="2400" dirty="0">
              <a:effectLst/>
              <a:latin typeface="Times New Roman"/>
              <a:ea typeface="Calibri"/>
              <a:cs typeface="Times New Roman"/>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295092"/>
            <a:ext cx="29527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112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0" y="1524041"/>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60"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3888" y="351920"/>
            <a:ext cx="7924800" cy="4812600"/>
          </a:xfrm>
          <a:prstGeom prst="rect">
            <a:avLst/>
          </a:prstGeom>
        </p:spPr>
        <p:txBody>
          <a:bodyPr wrap="square">
            <a:spAutoFit/>
          </a:bodyPr>
          <a:lstStyle/>
          <a:p>
            <a:pPr>
              <a:lnSpc>
                <a:spcPct val="115000"/>
              </a:lnSpc>
              <a:spcAft>
                <a:spcPts val="1000"/>
              </a:spcAft>
            </a:pPr>
            <a:r>
              <a:rPr lang="pt-BR" sz="2400" b="1" dirty="0">
                <a:latin typeface="Times New Roman"/>
                <a:ea typeface="Calibri"/>
                <a:cs typeface="Times New Roman"/>
              </a:rPr>
              <a:t>B. VĂN BẢN HAI LOẠI KHÁC BIỆT</a:t>
            </a:r>
            <a:endParaRPr lang="en-US" sz="2400" dirty="0">
              <a:latin typeface="Times New Roman"/>
              <a:ea typeface="Calibri"/>
              <a:cs typeface="Times New Roman"/>
            </a:endParaRPr>
          </a:p>
          <a:p>
            <a:pPr>
              <a:lnSpc>
                <a:spcPct val="115000"/>
              </a:lnSpc>
              <a:spcAft>
                <a:spcPts val="1000"/>
              </a:spcAft>
            </a:pPr>
            <a:r>
              <a:rPr lang="en-US" sz="2400" b="1" i="1" dirty="0" smtClean="0">
                <a:latin typeface="Times New Roman"/>
                <a:ea typeface="Calibri"/>
                <a:cs typeface="Times New Roman"/>
              </a:rPr>
              <a:t>1</a:t>
            </a:r>
            <a:r>
              <a:rPr lang="en-US" sz="2400" b="1" i="1" dirty="0">
                <a:latin typeface="Times New Roman"/>
                <a:ea typeface="Calibri"/>
                <a:cs typeface="Times New Roman"/>
              </a:rPr>
              <a:t>. </a:t>
            </a:r>
            <a:r>
              <a:rPr lang="en-US" sz="2400" b="1" i="1" dirty="0" err="1">
                <a:latin typeface="Times New Roman"/>
                <a:ea typeface="Calibri"/>
                <a:cs typeface="Times New Roman"/>
              </a:rPr>
              <a:t>Tác</a:t>
            </a:r>
            <a:r>
              <a:rPr lang="en-US" sz="2400" b="1" i="1" dirty="0">
                <a:latin typeface="Times New Roman"/>
                <a:ea typeface="Calibri"/>
                <a:cs typeface="Times New Roman"/>
              </a:rPr>
              <a:t> </a:t>
            </a:r>
            <a:r>
              <a:rPr lang="en-US" sz="2400" b="1" i="1" dirty="0" err="1" smtClean="0">
                <a:latin typeface="Times New Roman"/>
                <a:ea typeface="Calibri"/>
                <a:cs typeface="Times New Roman"/>
              </a:rPr>
              <a:t>giả</a:t>
            </a:r>
            <a:r>
              <a:rPr lang="en-US" sz="2400" dirty="0">
                <a:latin typeface="Times New Roman"/>
                <a:ea typeface="Calibri"/>
                <a:cs typeface="Times New Roman"/>
              </a:rPr>
              <a:t> </a:t>
            </a:r>
            <a:r>
              <a:rPr lang="en-US" sz="2400" dirty="0" smtClean="0">
                <a:latin typeface="Times New Roman"/>
                <a:ea typeface="Calibri"/>
                <a:cs typeface="Times New Roman"/>
              </a:rPr>
              <a:t>- </a:t>
            </a:r>
            <a:r>
              <a:rPr lang="en-US" sz="2400" dirty="0" err="1" smtClean="0">
                <a:latin typeface="Times New Roman"/>
                <a:ea typeface="Calibri"/>
                <a:cs typeface="Times New Roman"/>
              </a:rPr>
              <a:t>Giong</a:t>
            </a:r>
            <a:r>
              <a:rPr lang="en-US" sz="2400" dirty="0" smtClean="0">
                <a:latin typeface="Times New Roman"/>
                <a:ea typeface="Calibri"/>
                <a:cs typeface="Times New Roman"/>
              </a:rPr>
              <a:t>-mi </a:t>
            </a:r>
            <a:r>
              <a:rPr lang="en-US" sz="2400" dirty="0" err="1" smtClean="0">
                <a:latin typeface="Times New Roman"/>
                <a:ea typeface="Calibri"/>
                <a:cs typeface="Times New Roman"/>
              </a:rPr>
              <a:t>Mun</a:t>
            </a:r>
            <a:r>
              <a:rPr lang="en-US" sz="2400" dirty="0" smtClean="0">
                <a:latin typeface="Times New Roman"/>
                <a:ea typeface="Calibri"/>
                <a:cs typeface="Times New Roman"/>
              </a:rPr>
              <a:t> (1964)</a:t>
            </a:r>
          </a:p>
          <a:p>
            <a:pPr>
              <a:lnSpc>
                <a:spcPct val="115000"/>
              </a:lnSpc>
              <a:spcAft>
                <a:spcPts val="1000"/>
              </a:spcAft>
            </a:pPr>
            <a:r>
              <a:rPr lang="en-US" sz="2400" dirty="0" smtClean="0">
                <a:latin typeface="Times New Roman"/>
                <a:ea typeface="Calibri"/>
                <a:cs typeface="Times New Roman"/>
              </a:rPr>
              <a:t>- </a:t>
            </a:r>
            <a:r>
              <a:rPr lang="en-US" sz="2400" dirty="0" err="1">
                <a:latin typeface="Times New Roman"/>
                <a:ea typeface="Calibri"/>
                <a:cs typeface="Times New Roman"/>
              </a:rPr>
              <a:t>Quốc</a:t>
            </a:r>
            <a:r>
              <a:rPr lang="en-US" sz="2400" dirty="0">
                <a:latin typeface="Times New Roman"/>
                <a:ea typeface="Calibri"/>
                <a:cs typeface="Times New Roman"/>
              </a:rPr>
              <a:t> </a:t>
            </a:r>
            <a:r>
              <a:rPr lang="en-US" sz="2400" dirty="0" err="1">
                <a:latin typeface="Times New Roman"/>
                <a:ea typeface="Calibri"/>
                <a:cs typeface="Times New Roman"/>
              </a:rPr>
              <a:t>tịch</a:t>
            </a:r>
            <a:r>
              <a:rPr lang="en-US" sz="2400" dirty="0">
                <a:latin typeface="Times New Roman"/>
                <a:ea typeface="Calibri"/>
                <a:cs typeface="Times New Roman"/>
              </a:rPr>
              <a:t>: </a:t>
            </a:r>
            <a:r>
              <a:rPr lang="en-US" sz="2400" dirty="0" err="1">
                <a:latin typeface="Times New Roman"/>
                <a:ea typeface="Calibri"/>
                <a:cs typeface="Times New Roman"/>
              </a:rPr>
              <a:t>Hàn</a:t>
            </a:r>
            <a:r>
              <a:rPr lang="en-US" sz="2400" dirty="0">
                <a:latin typeface="Times New Roman"/>
                <a:ea typeface="Calibri"/>
                <a:cs typeface="Times New Roman"/>
              </a:rPr>
              <a:t> </a:t>
            </a:r>
            <a:r>
              <a:rPr lang="en-US" sz="2400" dirty="0" err="1">
                <a:latin typeface="Times New Roman"/>
                <a:ea typeface="Calibri"/>
                <a:cs typeface="Times New Roman"/>
              </a:rPr>
              <a:t>Quốc</a:t>
            </a:r>
            <a:r>
              <a:rPr lang="en-US" sz="2400" dirty="0">
                <a:latin typeface="Times New Roman"/>
                <a:ea typeface="Calibri"/>
                <a:cs typeface="Times New Roman"/>
              </a:rPr>
              <a:t>.</a:t>
            </a:r>
          </a:p>
          <a:p>
            <a:pPr>
              <a:lnSpc>
                <a:spcPct val="115000"/>
              </a:lnSpc>
              <a:spcAft>
                <a:spcPts val="1000"/>
              </a:spcAft>
            </a:pP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Tiến</a:t>
            </a:r>
            <a:r>
              <a:rPr lang="en-US" sz="2400" dirty="0">
                <a:latin typeface="Times New Roman"/>
                <a:ea typeface="Calibri"/>
                <a:cs typeface="Times New Roman"/>
              </a:rPr>
              <a:t> </a:t>
            </a:r>
            <a:r>
              <a:rPr lang="en-US" sz="2400" dirty="0" err="1">
                <a:latin typeface="Times New Roman"/>
                <a:ea typeface="Calibri"/>
                <a:cs typeface="Times New Roman"/>
              </a:rPr>
              <a:t>sĩ</a:t>
            </a:r>
            <a:r>
              <a:rPr lang="en-US" sz="2400" dirty="0">
                <a:latin typeface="Times New Roman"/>
                <a:ea typeface="Calibri"/>
                <a:cs typeface="Times New Roman"/>
              </a:rPr>
              <a:t> </a:t>
            </a:r>
            <a:r>
              <a:rPr lang="en-US" sz="2400" dirty="0" err="1">
                <a:latin typeface="Times New Roman"/>
                <a:ea typeface="Calibri"/>
                <a:cs typeface="Times New Roman"/>
              </a:rPr>
              <a:t>Trường</a:t>
            </a:r>
            <a:r>
              <a:rPr lang="en-US" sz="2400" dirty="0">
                <a:latin typeface="Times New Roman"/>
                <a:ea typeface="Calibri"/>
                <a:cs typeface="Times New Roman"/>
              </a:rPr>
              <a:t> </a:t>
            </a:r>
            <a:r>
              <a:rPr lang="en-US" sz="2400" dirty="0" err="1">
                <a:latin typeface="Times New Roman"/>
                <a:ea typeface="Calibri"/>
                <a:cs typeface="Times New Roman"/>
              </a:rPr>
              <a:t>Đại</a:t>
            </a:r>
            <a:r>
              <a:rPr lang="en-US" sz="2400" dirty="0">
                <a:latin typeface="Times New Roman"/>
                <a:ea typeface="Calibri"/>
                <a:cs typeface="Times New Roman"/>
              </a:rPr>
              <a:t> </a:t>
            </a:r>
            <a:r>
              <a:rPr lang="en-US" sz="2400" dirty="0" err="1">
                <a:latin typeface="Times New Roman"/>
                <a:ea typeface="Calibri"/>
                <a:cs typeface="Times New Roman"/>
              </a:rPr>
              <a:t>học</a:t>
            </a:r>
            <a:r>
              <a:rPr lang="en-US" sz="2400" dirty="0">
                <a:latin typeface="Times New Roman"/>
                <a:ea typeface="Calibri"/>
                <a:cs typeface="Times New Roman"/>
              </a:rPr>
              <a:t> </a:t>
            </a:r>
            <a:r>
              <a:rPr lang="en-US" sz="2400" dirty="0" err="1">
                <a:latin typeface="Times New Roman"/>
                <a:ea typeface="Calibri"/>
                <a:cs typeface="Times New Roman"/>
              </a:rPr>
              <a:t>Kinh</a:t>
            </a:r>
            <a:r>
              <a:rPr lang="en-US" sz="2400" dirty="0">
                <a:latin typeface="Times New Roman"/>
                <a:ea typeface="Calibri"/>
                <a:cs typeface="Times New Roman"/>
              </a:rPr>
              <a:t> </a:t>
            </a:r>
            <a:r>
              <a:rPr lang="en-US" sz="2400" dirty="0" err="1">
                <a:latin typeface="Times New Roman"/>
                <a:ea typeface="Calibri"/>
                <a:cs typeface="Times New Roman"/>
              </a:rPr>
              <a:t>doanh</a:t>
            </a:r>
            <a:r>
              <a:rPr lang="en-US" sz="2400" dirty="0">
                <a:latin typeface="Times New Roman"/>
                <a:ea typeface="Calibri"/>
                <a:cs typeface="Times New Roman"/>
              </a:rPr>
              <a:t> Ha-</a:t>
            </a:r>
            <a:r>
              <a:rPr lang="en-US" sz="2400" dirty="0" err="1">
                <a:latin typeface="Times New Roman"/>
                <a:ea typeface="Calibri"/>
                <a:cs typeface="Times New Roman"/>
              </a:rPr>
              <a:t>vớt</a:t>
            </a:r>
            <a:r>
              <a:rPr lang="en-US" sz="2400" dirty="0">
                <a:latin typeface="Times New Roman"/>
                <a:ea typeface="Calibri"/>
                <a:cs typeface="Times New Roman"/>
              </a:rPr>
              <a:t> (Harvard).</a:t>
            </a:r>
          </a:p>
          <a:p>
            <a:pPr>
              <a:lnSpc>
                <a:spcPct val="115000"/>
              </a:lnSpc>
              <a:spcAft>
                <a:spcPts val="1000"/>
              </a:spcAft>
            </a:pPr>
            <a:r>
              <a:rPr lang="en-US" sz="2400" b="1" i="1" dirty="0">
                <a:latin typeface="Times New Roman"/>
                <a:ea typeface="Calibri"/>
                <a:cs typeface="Times New Roman"/>
              </a:rPr>
              <a:t>2. </a:t>
            </a:r>
            <a:r>
              <a:rPr lang="en-US" sz="2400" b="1" i="1" dirty="0" err="1">
                <a:latin typeface="Times New Roman"/>
                <a:ea typeface="Calibri"/>
                <a:cs typeface="Times New Roman"/>
              </a:rPr>
              <a:t>Tác</a:t>
            </a:r>
            <a:r>
              <a:rPr lang="en-US" sz="2400" b="1" i="1" dirty="0">
                <a:latin typeface="Times New Roman"/>
                <a:ea typeface="Calibri"/>
                <a:cs typeface="Times New Roman"/>
              </a:rPr>
              <a:t> </a:t>
            </a:r>
            <a:r>
              <a:rPr lang="en-US" sz="2400" b="1" i="1" dirty="0" err="1">
                <a:latin typeface="Times New Roman"/>
                <a:ea typeface="Calibri"/>
                <a:cs typeface="Times New Roman"/>
              </a:rPr>
              <a:t>phẩm</a:t>
            </a:r>
            <a:endParaRPr lang="en-US" sz="2400" dirty="0">
              <a:latin typeface="Times New Roman"/>
              <a:ea typeface="Calibri"/>
              <a:cs typeface="Times New Roman"/>
            </a:endParaRPr>
          </a:p>
          <a:p>
            <a:pPr>
              <a:lnSpc>
                <a:spcPct val="115000"/>
              </a:lnSpc>
              <a:spcAft>
                <a:spcPts val="1000"/>
              </a:spcAft>
            </a:pPr>
            <a:r>
              <a:rPr lang="en-US" sz="2400" b="1" dirty="0">
                <a:latin typeface="Times New Roman"/>
                <a:ea typeface="Calibri"/>
                <a:cs typeface="Times New Roman"/>
              </a:rPr>
              <a:t>a. </a:t>
            </a:r>
            <a:r>
              <a:rPr lang="en-US" sz="2400" b="1" dirty="0" err="1">
                <a:latin typeface="Times New Roman"/>
                <a:ea typeface="Calibri"/>
                <a:cs typeface="Times New Roman"/>
              </a:rPr>
              <a:t>Xuất</a:t>
            </a:r>
            <a:r>
              <a:rPr lang="en-US" sz="2400" b="1" dirty="0">
                <a:latin typeface="Times New Roman"/>
                <a:ea typeface="Calibri"/>
                <a:cs typeface="Times New Roman"/>
              </a:rPr>
              <a:t> </a:t>
            </a:r>
            <a:r>
              <a:rPr lang="en-US" sz="2400" b="1" dirty="0" err="1">
                <a:latin typeface="Times New Roman"/>
                <a:ea typeface="Calibri"/>
                <a:cs typeface="Times New Roman"/>
              </a:rPr>
              <a:t>xứ</a:t>
            </a:r>
            <a:r>
              <a:rPr lang="en-US" sz="2400" b="1" dirty="0">
                <a:latin typeface="Times New Roman"/>
                <a:ea typeface="Calibri"/>
                <a:cs typeface="Times New Roman"/>
              </a:rPr>
              <a:t>:</a:t>
            </a:r>
            <a:r>
              <a:rPr lang="en-US" sz="2400" dirty="0">
                <a:latin typeface="Times New Roman"/>
                <a:ea typeface="Calibri"/>
                <a:cs typeface="Times New Roman"/>
              </a:rPr>
              <a:t> </a:t>
            </a:r>
            <a:r>
              <a:rPr lang="en-US" sz="2400" i="1" dirty="0" err="1">
                <a:latin typeface="Times New Roman"/>
                <a:ea typeface="Calibri"/>
                <a:cs typeface="Times New Roman"/>
              </a:rPr>
              <a:t>Khác</a:t>
            </a:r>
            <a:r>
              <a:rPr lang="en-US" sz="2400" i="1" dirty="0">
                <a:latin typeface="Times New Roman"/>
                <a:ea typeface="Calibri"/>
                <a:cs typeface="Times New Roman"/>
              </a:rPr>
              <a:t> </a:t>
            </a:r>
            <a:r>
              <a:rPr lang="en-US" sz="2400" i="1" dirty="0" err="1">
                <a:latin typeface="Times New Roman"/>
                <a:ea typeface="Calibri"/>
                <a:cs typeface="Times New Roman"/>
              </a:rPr>
              <a:t>biệt</a:t>
            </a:r>
            <a:r>
              <a:rPr lang="en-US" sz="2400" i="1" dirty="0">
                <a:latin typeface="Times New Roman"/>
                <a:ea typeface="Calibri"/>
                <a:cs typeface="Times New Roman"/>
              </a:rPr>
              <a:t> - </a:t>
            </a:r>
            <a:r>
              <a:rPr lang="en-US" sz="2400" i="1" dirty="0" err="1">
                <a:latin typeface="Times New Roman"/>
                <a:ea typeface="Calibri"/>
                <a:cs typeface="Times New Roman"/>
              </a:rPr>
              <a:t>thoát</a:t>
            </a:r>
            <a:r>
              <a:rPr lang="en-US" sz="2400" i="1" dirty="0">
                <a:latin typeface="Times New Roman"/>
                <a:ea typeface="Calibri"/>
                <a:cs typeface="Times New Roman"/>
              </a:rPr>
              <a:t> </a:t>
            </a:r>
            <a:r>
              <a:rPr lang="en-US" sz="2400" i="1" dirty="0" err="1">
                <a:latin typeface="Times New Roman"/>
                <a:ea typeface="Calibri"/>
                <a:cs typeface="Times New Roman"/>
              </a:rPr>
              <a:t>khỏi</a:t>
            </a:r>
            <a:r>
              <a:rPr lang="en-US" sz="2400" i="1" dirty="0">
                <a:latin typeface="Times New Roman"/>
                <a:ea typeface="Calibri"/>
                <a:cs typeface="Times New Roman"/>
              </a:rPr>
              <a:t> </a:t>
            </a:r>
            <a:r>
              <a:rPr lang="en-US" sz="2400" i="1" dirty="0" err="1">
                <a:latin typeface="Times New Roman"/>
                <a:ea typeface="Calibri"/>
                <a:cs typeface="Times New Roman"/>
              </a:rPr>
              <a:t>bầy</a:t>
            </a:r>
            <a:r>
              <a:rPr lang="en-US" sz="2400" i="1" dirty="0">
                <a:latin typeface="Times New Roman"/>
                <a:ea typeface="Calibri"/>
                <a:cs typeface="Times New Roman"/>
              </a:rPr>
              <a:t> </a:t>
            </a:r>
            <a:r>
              <a:rPr lang="en-US" sz="2400" i="1" dirty="0" err="1">
                <a:latin typeface="Times New Roman"/>
                <a:ea typeface="Calibri"/>
                <a:cs typeface="Times New Roman"/>
              </a:rPr>
              <a:t>đàn</a:t>
            </a:r>
            <a:r>
              <a:rPr lang="en-US" sz="2400" i="1" dirty="0">
                <a:latin typeface="Times New Roman"/>
                <a:ea typeface="Calibri"/>
                <a:cs typeface="Times New Roman"/>
              </a:rPr>
              <a:t> </a:t>
            </a:r>
            <a:r>
              <a:rPr lang="en-US" sz="2400" i="1" dirty="0" err="1">
                <a:latin typeface="Times New Roman"/>
                <a:ea typeface="Calibri"/>
                <a:cs typeface="Times New Roman"/>
              </a:rPr>
              <a:t>cạnh</a:t>
            </a:r>
            <a:r>
              <a:rPr lang="en-US" sz="2400" i="1" dirty="0">
                <a:latin typeface="Times New Roman"/>
                <a:ea typeface="Calibri"/>
                <a:cs typeface="Times New Roman"/>
              </a:rPr>
              <a:t> </a:t>
            </a:r>
            <a:r>
              <a:rPr lang="en-US" sz="2400" i="1" dirty="0" err="1">
                <a:latin typeface="Times New Roman"/>
                <a:ea typeface="Calibri"/>
                <a:cs typeface="Times New Roman"/>
              </a:rPr>
              <a:t>tranh</a:t>
            </a:r>
            <a:r>
              <a:rPr lang="en-US" sz="2400" dirty="0">
                <a:latin typeface="Times New Roman"/>
                <a:ea typeface="Calibri"/>
                <a:cs typeface="Times New Roman"/>
              </a:rPr>
              <a:t>, </a:t>
            </a:r>
            <a:r>
              <a:rPr lang="en-US" sz="2400" dirty="0" err="1">
                <a:latin typeface="Times New Roman"/>
                <a:ea typeface="Calibri"/>
                <a:cs typeface="Times New Roman"/>
              </a:rPr>
              <a:t>theo</a:t>
            </a:r>
            <a:r>
              <a:rPr lang="en-US" sz="2400" dirty="0">
                <a:latin typeface="Times New Roman"/>
                <a:ea typeface="Calibri"/>
                <a:cs typeface="Times New Roman"/>
              </a:rPr>
              <a:t> </a:t>
            </a:r>
            <a:r>
              <a:rPr lang="en-US" sz="2400" dirty="0" err="1">
                <a:latin typeface="Times New Roman"/>
                <a:ea typeface="Calibri"/>
                <a:cs typeface="Times New Roman"/>
              </a:rPr>
              <a:t>Dương</a:t>
            </a:r>
            <a:r>
              <a:rPr lang="en-US" sz="2400" dirty="0">
                <a:latin typeface="Times New Roman"/>
                <a:ea typeface="Calibri"/>
                <a:cs typeface="Times New Roman"/>
              </a:rPr>
              <a:t> </a:t>
            </a:r>
            <a:r>
              <a:rPr lang="en-US" sz="2400" dirty="0" err="1">
                <a:latin typeface="Times New Roman"/>
                <a:ea typeface="Calibri"/>
                <a:cs typeface="Times New Roman"/>
              </a:rPr>
              <a:t>Ngọc</a:t>
            </a:r>
            <a:r>
              <a:rPr lang="en-US" sz="2400" dirty="0">
                <a:latin typeface="Times New Roman"/>
                <a:ea typeface="Calibri"/>
                <a:cs typeface="Times New Roman"/>
              </a:rPr>
              <a:t> </a:t>
            </a:r>
            <a:r>
              <a:rPr lang="en-US" sz="2400" dirty="0" err="1">
                <a:latin typeface="Times New Roman"/>
                <a:ea typeface="Calibri"/>
                <a:cs typeface="Times New Roman"/>
              </a:rPr>
              <a:t>Lâm</a:t>
            </a:r>
            <a:r>
              <a:rPr lang="en-US" sz="2400" dirty="0">
                <a:latin typeface="Times New Roman"/>
                <a:ea typeface="Calibri"/>
                <a:cs typeface="Times New Roman"/>
              </a:rPr>
              <a:t> </a:t>
            </a:r>
            <a:r>
              <a:rPr lang="en-US" sz="2400" dirty="0" err="1">
                <a:latin typeface="Times New Roman"/>
                <a:ea typeface="Calibri"/>
                <a:cs typeface="Times New Roman"/>
              </a:rPr>
              <a:t>dịch</a:t>
            </a:r>
            <a:r>
              <a:rPr lang="en-US" sz="2400" dirty="0">
                <a:latin typeface="Times New Roman"/>
                <a:ea typeface="Calibri"/>
                <a:cs typeface="Times New Roman"/>
              </a:rPr>
              <a:t>.</a:t>
            </a:r>
          </a:p>
          <a:p>
            <a:pPr>
              <a:lnSpc>
                <a:spcPct val="115000"/>
              </a:lnSpc>
              <a:spcAft>
                <a:spcPts val="1000"/>
              </a:spcAft>
            </a:pPr>
            <a:r>
              <a:rPr lang="en-US" sz="2400" b="1" dirty="0">
                <a:latin typeface="Times New Roman"/>
                <a:ea typeface="Calibri"/>
                <a:cs typeface="Times New Roman"/>
              </a:rPr>
              <a:t>b.</a:t>
            </a:r>
            <a:r>
              <a:rPr lang="pt-BR" sz="2400" b="1" dirty="0">
                <a:latin typeface="Times New Roman"/>
                <a:ea typeface="Calibri"/>
                <a:cs typeface="Times New Roman"/>
              </a:rPr>
              <a:t> Thể loại:</a:t>
            </a:r>
            <a:r>
              <a:rPr lang="pt-BR" sz="2400" dirty="0">
                <a:latin typeface="Times New Roman"/>
                <a:ea typeface="Calibri"/>
                <a:cs typeface="Times New Roman"/>
              </a:rPr>
              <a:t> Nghị luận;</a:t>
            </a:r>
            <a:endParaRPr lang="en-US" sz="2400" dirty="0">
              <a:latin typeface="Times New Roman"/>
              <a:ea typeface="Calibri"/>
              <a:cs typeface="Times New Roman"/>
            </a:endParaRPr>
          </a:p>
          <a:p>
            <a:pPr>
              <a:lnSpc>
                <a:spcPct val="115000"/>
              </a:lnSpc>
              <a:spcAft>
                <a:spcPts val="1000"/>
              </a:spcAft>
            </a:pPr>
            <a:r>
              <a:rPr lang="pt-BR" sz="2400" b="1" dirty="0">
                <a:latin typeface="Times New Roman"/>
                <a:ea typeface="Calibri"/>
                <a:cs typeface="Times New Roman"/>
              </a:rPr>
              <a:t>c. </a:t>
            </a:r>
            <a:r>
              <a:rPr lang="nl-NL" sz="2400" b="1" dirty="0">
                <a:latin typeface="Times New Roman"/>
                <a:ea typeface="Calibri"/>
                <a:cs typeface="Times New Roman"/>
              </a:rPr>
              <a:t>Ngôi kể:</a:t>
            </a:r>
            <a:r>
              <a:rPr lang="nl-NL" sz="2400" dirty="0">
                <a:latin typeface="Times New Roman"/>
                <a:ea typeface="Calibri"/>
                <a:cs typeface="Times New Roman"/>
              </a:rPr>
              <a:t> ngôi thứ </a:t>
            </a:r>
            <a:r>
              <a:rPr lang="nl-NL" sz="2400" dirty="0" smtClean="0">
                <a:latin typeface="Times New Roman"/>
                <a:ea typeface="Calibri"/>
                <a:cs typeface="Times New Roman"/>
              </a:rPr>
              <a:t>nhất </a:t>
            </a:r>
            <a:endParaRPr lang="en-US" sz="2400" dirty="0">
              <a:effectLst/>
              <a:latin typeface="Times New Roman"/>
              <a:ea typeface="Calibri"/>
              <a:cs typeface="Times New Roman"/>
            </a:endParaRPr>
          </a:p>
        </p:txBody>
      </p:sp>
      <p:pic>
        <p:nvPicPr>
          <p:cNvPr id="7" name="Picture 6"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446752" y="511231"/>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5164520"/>
            <a:ext cx="2636982"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73576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additive="base">
                                        <p:cTn id="1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xEl>
                                              <p:pRg st="2" end="2"/>
                                            </p:txEl>
                                          </p:spTgt>
                                        </p:tgtEl>
                                      </p:cBhvr>
                                    </p:animEffect>
                                    <p:set>
                                      <p:cBhvr>
                                        <p:cTn id="33" dur="1" fill="hold">
                                          <p:stCondLst>
                                            <p:cond delay="499"/>
                                          </p:stCondLst>
                                        </p:cTn>
                                        <p:tgtEl>
                                          <p:spTgt spid="2">
                                            <p:txEl>
                                              <p:pRg st="2" end="2"/>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
                                            <p:txEl>
                                              <p:pRg st="3" end="3"/>
                                            </p:txEl>
                                          </p:spTgt>
                                        </p:tgtEl>
                                      </p:cBhvr>
                                    </p:animEffect>
                                    <p:set>
                                      <p:cBhvr>
                                        <p:cTn id="36"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barn(inVertical)">
                                      <p:cBhvr>
                                        <p:cTn id="41" dur="500"/>
                                        <p:tgtEl>
                                          <p:spTgt spid="2">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wipe(down)">
                                      <p:cBhvr>
                                        <p:cTn id="46" dur="500"/>
                                        <p:tgtEl>
                                          <p:spTgt spid="2">
                                            <p:txEl>
                                              <p:pRg st="5" end="5"/>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wipe(down)">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wipe(down)">
                                      <p:cBhvr>
                                        <p:cTn id="5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486400"/>
            <a:ext cx="2119168" cy="1338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 y="14884"/>
            <a:ext cx="8572500" cy="5405582"/>
          </a:xfrm>
          <a:prstGeom prst="rect">
            <a:avLst/>
          </a:prstGeom>
        </p:spPr>
        <p:txBody>
          <a:bodyPr wrap="square">
            <a:spAutoFit/>
          </a:bodyPr>
          <a:lstStyle/>
          <a:p>
            <a:pPr algn="ctr">
              <a:lnSpc>
                <a:spcPct val="115000"/>
              </a:lnSpc>
              <a:spcAft>
                <a:spcPts val="1000"/>
              </a:spcAft>
            </a:pPr>
            <a:r>
              <a:rPr lang="nl-NL" sz="2400" b="1" i="1" dirty="0">
                <a:solidFill>
                  <a:srgbClr val="FF0000"/>
                </a:solidFill>
                <a:latin typeface="Times New Roman"/>
                <a:ea typeface="Calibri"/>
                <a:cs typeface="Times New Roman"/>
              </a:rPr>
              <a:t>d. Nghệ thuật</a:t>
            </a:r>
            <a:endParaRPr lang="en-US" sz="2400" dirty="0">
              <a:solidFill>
                <a:srgbClr val="FF0000"/>
              </a:solidFill>
              <a:latin typeface="Times New Roman"/>
              <a:ea typeface="Calibri"/>
              <a:cs typeface="Times New Roman"/>
            </a:endParaRPr>
          </a:p>
          <a:p>
            <a:pPr marL="342900" indent="-342900">
              <a:lnSpc>
                <a:spcPct val="115000"/>
              </a:lnSpc>
              <a:spcAft>
                <a:spcPts val="1000"/>
              </a:spcAft>
              <a:buFontTx/>
              <a:buChar char="-"/>
            </a:pPr>
            <a:r>
              <a:rPr lang="nl-NL" sz="2400" dirty="0" smtClean="0">
                <a:solidFill>
                  <a:prstClr val="black"/>
                </a:solidFill>
                <a:latin typeface="Times New Roman"/>
                <a:ea typeface="Calibri"/>
                <a:cs typeface="Times New Roman"/>
              </a:rPr>
              <a:t>Có những </a:t>
            </a:r>
            <a:r>
              <a:rPr lang="nl-NL" sz="2400" dirty="0">
                <a:solidFill>
                  <a:prstClr val="black"/>
                </a:solidFill>
                <a:latin typeface="Times New Roman"/>
                <a:ea typeface="Calibri"/>
                <a:cs typeface="Times New Roman"/>
              </a:rPr>
              <a:t>đoạn kể chuyện, nhưng mục đích vẫn là bàn luận, đánh giá về hai loại khác biệt mà lớp trẻ thường thể </a:t>
            </a:r>
            <a:r>
              <a:rPr lang="nl-NL" sz="2400" dirty="0" smtClean="0">
                <a:solidFill>
                  <a:prstClr val="black"/>
                </a:solidFill>
                <a:latin typeface="Times New Roman"/>
                <a:ea typeface="Calibri"/>
                <a:cs typeface="Times New Roman"/>
              </a:rPr>
              <a:t>hiện</a:t>
            </a:r>
          </a:p>
          <a:p>
            <a:pPr marL="342900" indent="-342900">
              <a:lnSpc>
                <a:spcPct val="115000"/>
              </a:lnSpc>
              <a:spcAft>
                <a:spcPts val="1000"/>
              </a:spcAft>
              <a:buFontTx/>
              <a:buChar char="-"/>
            </a:pPr>
            <a:r>
              <a:rPr lang="nl-NL" sz="2400" dirty="0" smtClean="0">
                <a:solidFill>
                  <a:prstClr val="black"/>
                </a:solidFill>
                <a:latin typeface="Times New Roman"/>
                <a:ea typeface="Calibri"/>
                <a:cs typeface="Times New Roman"/>
              </a:rPr>
              <a:t>Lập </a:t>
            </a:r>
            <a:r>
              <a:rPr lang="nl-NL" sz="2400" dirty="0">
                <a:solidFill>
                  <a:prstClr val="black"/>
                </a:solidFill>
                <a:latin typeface="Times New Roman"/>
                <a:ea typeface="Calibri"/>
                <a:cs typeface="Times New Roman"/>
              </a:rPr>
              <a:t>luận chặt chẽ, lí lẽ xác đáng, dẫn chứng xác thực</a:t>
            </a:r>
            <a:r>
              <a:rPr lang="nl-NL" sz="2400" dirty="0" smtClean="0">
                <a:solidFill>
                  <a:prstClr val="black"/>
                </a:solidFill>
                <a:latin typeface="Times New Roman"/>
                <a:ea typeface="Calibri"/>
                <a:cs typeface="Times New Roman"/>
              </a:rPr>
              <a:t>.</a:t>
            </a:r>
          </a:p>
          <a:p>
            <a:pPr>
              <a:lnSpc>
                <a:spcPct val="115000"/>
              </a:lnSpc>
              <a:spcAft>
                <a:spcPts val="1000"/>
              </a:spcAft>
            </a:pPr>
            <a:r>
              <a:rPr lang="vi-VN" sz="2400" dirty="0" smtClean="0">
                <a:solidFill>
                  <a:prstClr val="black"/>
                </a:solidFill>
                <a:latin typeface="Times New Roman"/>
                <a:ea typeface="Calibri"/>
                <a:cs typeface="Times New Roman"/>
              </a:rPr>
              <a:t> </a:t>
            </a:r>
            <a:r>
              <a:rPr lang="vi-VN" sz="2400" b="1" dirty="0">
                <a:solidFill>
                  <a:srgbClr val="FF0000"/>
                </a:solidFill>
                <a:latin typeface="Times New Roman"/>
                <a:ea typeface="Calibri"/>
                <a:cs typeface="Times New Roman"/>
              </a:rPr>
              <a:t>e. Nội dung – ý nghĩa</a:t>
            </a:r>
          </a:p>
          <a:p>
            <a:pPr>
              <a:lnSpc>
                <a:spcPct val="115000"/>
              </a:lnSpc>
              <a:spcAft>
                <a:spcPts val="1000"/>
              </a:spcAft>
            </a:pPr>
            <a:r>
              <a:rPr lang="vi-VN" sz="2400" dirty="0" smtClean="0">
                <a:solidFill>
                  <a:prstClr val="black"/>
                </a:solidFill>
                <a:latin typeface="Times New Roman"/>
                <a:ea typeface="Calibri"/>
                <a:cs typeface="Times New Roman"/>
              </a:rPr>
              <a:t>- Truyện </a:t>
            </a:r>
            <a:r>
              <a:rPr lang="vi-VN" sz="2400" dirty="0">
                <a:solidFill>
                  <a:prstClr val="black"/>
                </a:solidFill>
                <a:latin typeface="Times New Roman"/>
                <a:ea typeface="Calibri"/>
                <a:cs typeface="Times New Roman"/>
              </a:rPr>
              <a:t>kể về một kỉ niệm thời trung học của </a:t>
            </a:r>
            <a:r>
              <a:rPr lang="en-US" sz="2400" dirty="0" smtClean="0">
                <a:solidFill>
                  <a:prstClr val="black"/>
                </a:solidFill>
                <a:latin typeface="Times New Roman"/>
                <a:ea typeface="Calibri"/>
                <a:cs typeface="Times New Roman"/>
              </a:rPr>
              <a:t>“</a:t>
            </a:r>
            <a:r>
              <a:rPr lang="vi-VN" sz="2400" dirty="0" smtClean="0">
                <a:solidFill>
                  <a:prstClr val="black"/>
                </a:solidFill>
                <a:latin typeface="Times New Roman"/>
                <a:ea typeface="Calibri"/>
                <a:cs typeface="Times New Roman"/>
              </a:rPr>
              <a:t>tôi</a:t>
            </a:r>
            <a:r>
              <a:rPr lang="en-US" sz="2400" dirty="0" smtClean="0">
                <a:solidFill>
                  <a:prstClr val="black"/>
                </a:solidFill>
                <a:latin typeface="Times New Roman"/>
                <a:ea typeface="Calibri"/>
                <a:cs typeface="Times New Roman"/>
              </a:rPr>
              <a:t>” . </a:t>
            </a:r>
            <a:r>
              <a:rPr lang="vi-VN" sz="2400" dirty="0" smtClean="0">
                <a:solidFill>
                  <a:prstClr val="black"/>
                </a:solidFill>
                <a:latin typeface="Times New Roman"/>
                <a:ea typeface="Calibri"/>
                <a:cs typeface="Times New Roman"/>
              </a:rPr>
              <a:t>Qua </a:t>
            </a:r>
            <a:r>
              <a:rPr lang="vi-VN" sz="2400" dirty="0">
                <a:solidFill>
                  <a:prstClr val="black"/>
                </a:solidFill>
                <a:latin typeface="Times New Roman"/>
                <a:ea typeface="Calibri"/>
                <a:cs typeface="Times New Roman"/>
              </a:rPr>
              <a:t>đó, “tôi” đưa ra những bàn luận về hai loại khác biệt: sự "khác biệt vô </a:t>
            </a:r>
            <a:r>
              <a:rPr lang="vi-VN" sz="2400" dirty="0" smtClean="0">
                <a:solidFill>
                  <a:prstClr val="black"/>
                </a:solidFill>
                <a:latin typeface="Times New Roman"/>
                <a:ea typeface="Calibri"/>
                <a:cs typeface="Times New Roman"/>
              </a:rPr>
              <a:t>nghĩa</a:t>
            </a:r>
            <a:r>
              <a:rPr lang="en-US" sz="2400" dirty="0" smtClean="0">
                <a:solidFill>
                  <a:prstClr val="black"/>
                </a:solidFill>
                <a:latin typeface="Times New Roman"/>
                <a:ea typeface="Calibri"/>
                <a:cs typeface="Times New Roman"/>
              </a:rPr>
              <a:t>” </a:t>
            </a:r>
            <a:r>
              <a:rPr lang="vi-VN" sz="2400" dirty="0" smtClean="0">
                <a:solidFill>
                  <a:prstClr val="black"/>
                </a:solidFill>
                <a:latin typeface="Times New Roman"/>
                <a:ea typeface="Calibri"/>
                <a:cs typeface="Times New Roman"/>
              </a:rPr>
              <a:t>và </a:t>
            </a:r>
            <a:r>
              <a:rPr lang="vi-VN" sz="2400" dirty="0">
                <a:solidFill>
                  <a:prstClr val="black"/>
                </a:solidFill>
                <a:latin typeface="Times New Roman"/>
                <a:ea typeface="Calibri"/>
                <a:cs typeface="Times New Roman"/>
              </a:rPr>
              <a:t>sự "khác biệt có ý nghĩa" </a:t>
            </a:r>
            <a:endParaRPr lang="en-US" sz="2400" dirty="0" smtClean="0">
              <a:solidFill>
                <a:prstClr val="black"/>
              </a:solidFill>
              <a:latin typeface="Times New Roman"/>
              <a:ea typeface="Calibri"/>
              <a:cs typeface="Times New Roman"/>
            </a:endParaRPr>
          </a:p>
          <a:p>
            <a:pPr>
              <a:lnSpc>
                <a:spcPct val="115000"/>
              </a:lnSpc>
              <a:spcAft>
                <a:spcPts val="1000"/>
              </a:spcAft>
            </a:pPr>
            <a:r>
              <a:rPr lang="vi-VN" sz="2400" b="1" dirty="0" smtClean="0">
                <a:solidFill>
                  <a:srgbClr val="FF0000"/>
                </a:solidFill>
                <a:latin typeface="Times New Roman"/>
                <a:ea typeface="Calibri"/>
                <a:cs typeface="Times New Roman"/>
              </a:rPr>
              <a:t>- </a:t>
            </a:r>
            <a:r>
              <a:rPr lang="vi-VN" sz="2400" b="1" dirty="0">
                <a:solidFill>
                  <a:srgbClr val="FF0000"/>
                </a:solidFill>
                <a:latin typeface="Times New Roman"/>
                <a:ea typeface="Calibri"/>
                <a:cs typeface="Times New Roman"/>
              </a:rPr>
              <a:t>Bài </a:t>
            </a:r>
            <a:r>
              <a:rPr lang="vi-VN" sz="2400" b="1" dirty="0" smtClean="0">
                <a:solidFill>
                  <a:srgbClr val="FF0000"/>
                </a:solidFill>
                <a:latin typeface="Times New Roman"/>
                <a:ea typeface="Calibri"/>
                <a:cs typeface="Times New Roman"/>
              </a:rPr>
              <a:t>học</a:t>
            </a:r>
            <a:r>
              <a:rPr lang="en-US" sz="2400" dirty="0" smtClean="0">
                <a:solidFill>
                  <a:prstClr val="black"/>
                </a:solidFill>
                <a:latin typeface="Times New Roman"/>
                <a:ea typeface="Calibri"/>
                <a:cs typeface="Times New Roman"/>
              </a:rPr>
              <a:t>: </a:t>
            </a:r>
            <a:r>
              <a:rPr lang="vi-VN" sz="2400" dirty="0" smtClean="0">
                <a:solidFill>
                  <a:prstClr val="black"/>
                </a:solidFill>
                <a:latin typeface="Times New Roman"/>
                <a:ea typeface="Calibri"/>
                <a:cs typeface="Times New Roman"/>
              </a:rPr>
              <a:t>sự </a:t>
            </a:r>
            <a:r>
              <a:rPr lang="vi-VN" sz="2400" dirty="0">
                <a:solidFill>
                  <a:prstClr val="black"/>
                </a:solidFill>
                <a:latin typeface="Times New Roman"/>
                <a:ea typeface="Calibri"/>
                <a:cs typeface="Times New Roman"/>
              </a:rPr>
              <a:t>khác biệt làm nên giá trị riêng cũng như bản sắc của mỗi </a:t>
            </a:r>
            <a:r>
              <a:rPr lang="vi-VN" sz="2400" dirty="0" smtClean="0">
                <a:solidFill>
                  <a:prstClr val="black"/>
                </a:solidFill>
                <a:latin typeface="Times New Roman"/>
                <a:ea typeface="Calibri"/>
                <a:cs typeface="Times New Roman"/>
              </a:rPr>
              <a:t>người</a:t>
            </a:r>
            <a:r>
              <a:rPr lang="vi-VN" sz="2400" dirty="0">
                <a:solidFill>
                  <a:prstClr val="black"/>
                </a:solidFill>
                <a:latin typeface="Times New Roman"/>
                <a:ea typeface="Calibri"/>
                <a:cs typeface="Times New Roman"/>
              </a:rPr>
              <a:t>. Người ta chỉ thực sự chú ý và nể phục những khác biệt có ý nghĩa.</a:t>
            </a:r>
            <a:endParaRPr lang="en-US" sz="2400" dirty="0">
              <a:solidFill>
                <a:prstClr val="black"/>
              </a:solidFill>
              <a:latin typeface="Times New Roman"/>
              <a:ea typeface="Calibri"/>
              <a:cs typeface="Times New Roman"/>
            </a:endParaRPr>
          </a:p>
        </p:txBody>
      </p:sp>
      <p:pic>
        <p:nvPicPr>
          <p:cNvPr id="7" name="Picture 6"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898917" y="-92842"/>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19" y="5420485"/>
            <a:ext cx="2487613"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51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arn(inVertical)">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fade">
                                      <p:cBhvr>
                                        <p:cTn id="16" dur="1000"/>
                                        <p:tgtEl>
                                          <p:spTgt spid="2">
                                            <p:txEl>
                                              <p:pRg st="4" end="4"/>
                                            </p:txEl>
                                          </p:spTgt>
                                        </p:tgtEl>
                                      </p:cBhvr>
                                    </p:animEffect>
                                    <p:anim calcmode="lin" valueType="num">
                                      <p:cBhvr>
                                        <p:cTn id="1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146"/>
                                        </p:tgtEl>
                                        <p:attrNameLst>
                                          <p:attrName>style.visibility</p:attrName>
                                        </p:attrNameLst>
                                      </p:cBhvr>
                                      <p:to>
                                        <p:strVal val="visible"/>
                                      </p:to>
                                    </p:set>
                                    <p:anim calcmode="lin" valueType="num">
                                      <p:cBhvr additive="base">
                                        <p:cTn id="28" dur="500" fill="hold"/>
                                        <p:tgtEl>
                                          <p:spTgt spid="6146"/>
                                        </p:tgtEl>
                                        <p:attrNameLst>
                                          <p:attrName>ppt_x</p:attrName>
                                        </p:attrNameLst>
                                      </p:cBhvr>
                                      <p:tavLst>
                                        <p:tav tm="0">
                                          <p:val>
                                            <p:strVal val="#ppt_x"/>
                                          </p:val>
                                        </p:tav>
                                        <p:tav tm="100000">
                                          <p:val>
                                            <p:strVal val="#ppt_x"/>
                                          </p:val>
                                        </p:tav>
                                      </p:tavLst>
                                    </p:anim>
                                    <p:anim calcmode="lin" valueType="num">
                                      <p:cBhvr additive="base">
                                        <p:cTn id="29"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20" y="1524041"/>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14"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60"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00097" y="83165"/>
            <a:ext cx="8496300" cy="5078313"/>
          </a:xfrm>
          <a:prstGeom prst="rect">
            <a:avLst/>
          </a:prstGeom>
        </p:spPr>
        <p:txBody>
          <a:bodyPr wrap="square">
            <a:spAutoFit/>
          </a:bodyPr>
          <a:lstStyle/>
          <a:p>
            <a:pPr algn="ctr">
              <a:lnSpc>
                <a:spcPct val="115000"/>
              </a:lnSpc>
              <a:spcAft>
                <a:spcPts val="1000"/>
              </a:spcAft>
            </a:pPr>
            <a:r>
              <a:rPr lang="nl-NL" sz="2000" b="1" dirty="0">
                <a:latin typeface="Times New Roman"/>
                <a:ea typeface="Calibri"/>
                <a:cs typeface="Times New Roman"/>
              </a:rPr>
              <a:t>Bài tập 1.</a:t>
            </a:r>
            <a:endParaRPr lang="en-US" sz="2000" dirty="0">
              <a:latin typeface="Times New Roman"/>
              <a:ea typeface="Calibri"/>
              <a:cs typeface="Times New Roman"/>
            </a:endParaRPr>
          </a:p>
          <a:p>
            <a:pPr algn="just">
              <a:lnSpc>
                <a:spcPct val="115000"/>
              </a:lnSpc>
              <a:spcAft>
                <a:spcPts val="1000"/>
              </a:spcAft>
            </a:pPr>
            <a:r>
              <a:rPr lang="vi-VN" sz="2000" b="1" i="1" dirty="0">
                <a:latin typeface="Times New Roman"/>
                <a:ea typeface="Calibri"/>
                <a:cs typeface="Times New Roman"/>
              </a:rPr>
              <a:t>Biết hòa đồng, gần gũi mọi người, nhưng cũng phải biết giữ lấy cái riêng và tôn trọng sự khác biệt.</a:t>
            </a:r>
            <a:r>
              <a:rPr lang="vi-VN" sz="2000" b="1" dirty="0">
                <a:latin typeface="Times New Roman"/>
                <a:ea typeface="Calibri"/>
                <a:cs typeface="Times New Roman"/>
              </a:rPr>
              <a:t> Em có đồng ý với ý kiến này không? Vì sao?</a:t>
            </a:r>
            <a:endParaRPr lang="en-US" sz="2000" dirty="0">
              <a:latin typeface="Times New Roman"/>
              <a:ea typeface="Calibri"/>
              <a:cs typeface="Times New Roman"/>
            </a:endParaRPr>
          </a:p>
          <a:p>
            <a:pPr algn="just">
              <a:lnSpc>
                <a:spcPct val="115000"/>
              </a:lnSpc>
              <a:spcAft>
                <a:spcPts val="1000"/>
              </a:spcAft>
            </a:pPr>
            <a:r>
              <a:rPr lang="vi-VN" sz="2000" b="1" dirty="0">
                <a:latin typeface="Times New Roman"/>
                <a:ea typeface="Calibri"/>
                <a:cs typeface="Times New Roman"/>
              </a:rPr>
              <a:t>Hướng dẫn làm bài:</a:t>
            </a:r>
            <a:endParaRPr lang="en-US" sz="2000" dirty="0">
              <a:latin typeface="Times New Roman"/>
              <a:ea typeface="Calibri"/>
              <a:cs typeface="Times New Roman"/>
            </a:endParaRPr>
          </a:p>
          <a:p>
            <a:pPr algn="just">
              <a:lnSpc>
                <a:spcPct val="115000"/>
              </a:lnSpc>
              <a:spcAft>
                <a:spcPts val="1000"/>
              </a:spcAft>
            </a:pPr>
            <a:r>
              <a:rPr lang="en-US" sz="2000" dirty="0" smtClean="0">
                <a:latin typeface="Times New Roman"/>
                <a:ea typeface="Calibri"/>
                <a:cs typeface="Times New Roman"/>
              </a:rPr>
              <a:t>        </a:t>
            </a:r>
            <a:r>
              <a:rPr lang="vi-VN" sz="2000" dirty="0" smtClean="0">
                <a:latin typeface="Times New Roman"/>
                <a:ea typeface="Calibri"/>
                <a:cs typeface="Times New Roman"/>
              </a:rPr>
              <a:t>Em </a:t>
            </a:r>
            <a:r>
              <a:rPr lang="vi-VN" sz="2000" dirty="0">
                <a:latin typeface="Times New Roman"/>
                <a:ea typeface="Calibri"/>
                <a:cs typeface="Times New Roman"/>
              </a:rPr>
              <a:t>đồng ý với ý kiến </a:t>
            </a:r>
            <a:r>
              <a:rPr lang="vi-VN" sz="2000" b="1" i="1" dirty="0">
                <a:latin typeface="Times New Roman"/>
                <a:ea typeface="Calibri"/>
                <a:cs typeface="Times New Roman"/>
              </a:rPr>
              <a:t>Biết hòa đồng, gần gũi mọi người, nhưng cũng phải biết giữ lấy cái riêng và tôn trọng sự khác biệt</a:t>
            </a:r>
            <a:r>
              <a:rPr lang="vi-VN" sz="2000" dirty="0">
                <a:latin typeface="Times New Roman"/>
                <a:ea typeface="Calibri"/>
                <a:cs typeface="Times New Roman"/>
              </a:rPr>
              <a:t>. Hòa đồng, gần gũi với mọi người thể hiện cách sống chan hòa, vui vẻ, có thiện chí, xây dựng mối quan hệ với bạn bè thể hiện sự tự tin trong giao tiếp và ứng xử của mỗi con người. Tuy nhiên cũng cần "sống thành thật với chính mình" nghĩa là "biết giữ lấy cái riêng và tôn trọng sự khác biệt''. Chính điều đó sẽ làm nên giá trị bản thân cho mỗi con người. </a:t>
            </a:r>
            <a:r>
              <a:rPr lang="vi-VN" sz="2000" dirty="0" smtClean="0">
                <a:latin typeface="Times New Roman"/>
                <a:ea typeface="Calibri"/>
                <a:cs typeface="Times New Roman"/>
              </a:rPr>
              <a:t>Mỗi </a:t>
            </a:r>
            <a:r>
              <a:rPr lang="vi-VN" sz="2000" dirty="0">
                <a:latin typeface="Times New Roman"/>
                <a:ea typeface="Calibri"/>
                <a:cs typeface="Times New Roman"/>
              </a:rPr>
              <a:t>người phải được tôn trọng, với tất cả những cái khác biệt vốn có. Sự độc đáo của từng cá nhân làm cho tập thể trở nên phong phú</a:t>
            </a:r>
            <a:r>
              <a:rPr lang="vi-VN" sz="2000" dirty="0" smtClean="0">
                <a:latin typeface="Times New Roman"/>
                <a:ea typeface="Calibri"/>
                <a:cs typeface="Times New Roman"/>
              </a:rPr>
              <a:t>.. </a:t>
            </a:r>
            <a:r>
              <a:rPr lang="vi-VN" sz="2000" dirty="0">
                <a:latin typeface="Times New Roman"/>
                <a:ea typeface="Calibri"/>
                <a:cs typeface="Times New Roman"/>
              </a:rPr>
              <a:t>Đòi hỏi chung sức chung lòng không có nghĩa là gạt bỏ cái riêng của từng người".</a:t>
            </a:r>
            <a:endParaRPr lang="en-US" sz="2000" dirty="0">
              <a:effectLst/>
              <a:latin typeface="Times New Roman"/>
              <a:ea typeface="Calibri"/>
              <a:cs typeface="Times New Roman"/>
            </a:endParaRPr>
          </a:p>
        </p:txBody>
      </p:sp>
    </p:spTree>
    <p:extLst>
      <p:ext uri="{BB962C8B-B14F-4D97-AF65-F5344CB8AC3E}">
        <p14:creationId xmlns:p14="http://schemas.microsoft.com/office/powerpoint/2010/main" val="1967357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7" name="TextBox 6">
            <a:extLst>
              <a:ext uri="{FF2B5EF4-FFF2-40B4-BE49-F238E27FC236}">
                <a16:creationId xmlns="" xmlns:a16="http://schemas.microsoft.com/office/drawing/2014/main" id="{28E18DA1-2FE8-4342-B83E-4C1F628DA3B0}"/>
              </a:ext>
            </a:extLst>
          </p:cNvPr>
          <p:cNvSpPr txBox="1"/>
          <p:nvPr/>
        </p:nvSpPr>
        <p:spPr>
          <a:xfrm>
            <a:off x="510686" y="309800"/>
            <a:ext cx="7985399" cy="830997"/>
          </a:xfrm>
          <a:prstGeom prst="rect">
            <a:avLst/>
          </a:prstGeom>
          <a:noFill/>
        </p:spPr>
        <p:txBody>
          <a:bodyPr wrap="square">
            <a:spAutoFit/>
          </a:bodyPr>
          <a:lstStyle/>
          <a:p>
            <a:pPr marL="30480" marR="30480" algn="just">
              <a:spcAft>
                <a:spcPts val="1200"/>
              </a:spcAft>
            </a:pPr>
            <a:r>
              <a:rPr lang="pt-BR" sz="2400" b="1" dirty="0" smtClean="0">
                <a:solidFill>
                  <a:srgbClr val="000000"/>
                </a:solidFill>
                <a:latin typeface="Times New Roman" panose="02020603050405020304" pitchFamily="18" charset="0"/>
                <a:ea typeface="Times New Roman" panose="02020603050405020304" pitchFamily="18" charset="0"/>
              </a:rPr>
              <a:t>Bai tap 2 :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mở</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Tôi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muốn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hãy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tiếp</a:t>
            </a:r>
            <a:r>
              <a:rPr lang="en-US" sz="2400" dirty="0">
                <a:solidFill>
                  <a:srgbClr val="000000"/>
                </a:solidFill>
                <a:latin typeface="Times New Roman" panose="02020603050405020304" pitchFamily="18" charset="0"/>
                <a:ea typeface="Times New Roman" panose="02020603050405020304" pitchFamily="18" charset="0"/>
              </a:rPr>
              <a:t> 5-7 </a:t>
            </a:r>
            <a:r>
              <a:rPr lang="en-US" sz="2400" dirty="0" err="1">
                <a:solidFill>
                  <a:srgbClr val="000000"/>
                </a:solidFill>
                <a:latin typeface="Times New Roman" panose="02020603050405020304" pitchFamily="18" charset="0"/>
                <a:ea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 xmlns:a16="http://schemas.microsoft.com/office/drawing/2014/main" id="{A7FE36B1-1F80-4B47-86B8-5D2C3B235D03}"/>
              </a:ext>
            </a:extLst>
          </p:cNvPr>
          <p:cNvSpPr txBox="1"/>
          <p:nvPr/>
        </p:nvSpPr>
        <p:spPr>
          <a:xfrm>
            <a:off x="405287" y="1502177"/>
            <a:ext cx="8090778" cy="3431709"/>
          </a:xfrm>
          <a:prstGeom prst="rect">
            <a:avLst/>
          </a:prstGeom>
          <a:noFill/>
        </p:spPr>
        <p:txBody>
          <a:bodyPr wrap="square">
            <a:spAutoFit/>
          </a:bodyPr>
          <a:lstStyle/>
          <a:p>
            <a:pPr marL="30480" marR="30480" algn="just">
              <a:lnSpc>
                <a:spcPts val="1800"/>
              </a:lnSpc>
              <a:spcAft>
                <a:spcPts val="12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MĐ: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TĐ:</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9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 xmlns:a16="http://schemas.microsoft.com/office/drawing/2014/main" id="{67B7F859-C869-4FB9-B360-608C403E8EE7}"/>
              </a:ext>
            </a:extLst>
          </p:cNvPr>
          <p:cNvSpPr>
            <a:spLocks noChangeArrowheads="1"/>
          </p:cNvSpPr>
          <p:nvPr/>
        </p:nvSpPr>
        <p:spPr bwMode="auto">
          <a:xfrm>
            <a:off x="353469" y="1116281"/>
            <a:ext cx="8443657" cy="466992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lnSpc>
                <a:spcPct val="150000"/>
              </a:lnSpc>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lnSpc>
                <a:spcPct val="150000"/>
              </a:lnSpc>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C30BC713-C10F-4692-A3FB-BE6B11F482B0}"/>
              </a:ext>
            </a:extLst>
          </p:cNvPr>
          <p:cNvSpPr txBox="1"/>
          <p:nvPr/>
        </p:nvSpPr>
        <p:spPr>
          <a:xfrm>
            <a:off x="471018" y="1776263"/>
            <a:ext cx="8176198" cy="3416320"/>
          </a:xfrm>
          <a:prstGeom prst="rect">
            <a:avLst/>
          </a:prstGeom>
          <a:noFill/>
        </p:spPr>
        <p:txBody>
          <a:bodyPr wrap="square">
            <a:spAutoFit/>
          </a:bodyPr>
          <a:lstStyle/>
          <a:p>
            <a:pPr marL="38100">
              <a:lnSpc>
                <a:spcPct val="150000"/>
              </a:lnSpc>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8100">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đắn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8100">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KĐ: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344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1877</Words>
  <PresentationFormat>On-screen Show (4:3)</PresentationFormat>
  <Paragraphs>94</Paragraphs>
  <Slides>19</Slides>
  <Notes>18</Notes>
  <HiddenSlides>0</HiddenSlides>
  <MMClips>0</MMClips>
  <ScaleCrop>false</ScaleCrop>
  <HeadingPairs>
    <vt:vector size="4" baseType="variant">
      <vt:variant>
        <vt:lpstr>Theme</vt:lpstr>
      </vt:variant>
      <vt:variant>
        <vt:i4>7</vt:i4>
      </vt:variant>
      <vt:variant>
        <vt:lpstr>Slide Titles</vt:lpstr>
      </vt:variant>
      <vt:variant>
        <vt:i4>19</vt:i4>
      </vt:variant>
    </vt:vector>
  </HeadingPairs>
  <TitlesOfParts>
    <vt:vector size="26" baseType="lpstr">
      <vt:lpstr>Office Theme</vt:lpstr>
      <vt:lpstr>1_Office Theme</vt:lpstr>
      <vt:lpstr>Flow</vt:lpstr>
      <vt:lpstr>1_Flow</vt:lpstr>
      <vt:lpstr>2_Flow</vt:lpstr>
      <vt:lpstr>3_Flow</vt:lpstr>
      <vt:lpstr>4_Flow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2023-08-09T05:11:56Z</dcterms:modified>
</cp:coreProperties>
</file>