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4" r:id="rId3"/>
    <p:sldId id="275" r:id="rId4"/>
    <p:sldId id="269" r:id="rId5"/>
    <p:sldId id="272" r:id="rId6"/>
    <p:sldId id="276"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58" r:id="rId24"/>
    <p:sldId id="294" r:id="rId25"/>
    <p:sldId id="296" r:id="rId26"/>
    <p:sldId id="297" r:id="rId27"/>
    <p:sldId id="298" r:id="rId28"/>
    <p:sldId id="302" r:id="rId29"/>
    <p:sldId id="299" r:id="rId30"/>
    <p:sldId id="303" r:id="rId31"/>
    <p:sldId id="304" r:id="rId32"/>
    <p:sldId id="305" r:id="rId33"/>
    <p:sldId id="264" r:id="rId34"/>
    <p:sldId id="306" r:id="rId35"/>
    <p:sldId id="308" r:id="rId36"/>
    <p:sldId id="257" r:id="rId37"/>
    <p:sldId id="307" r:id="rId38"/>
    <p:sldId id="309" r:id="rId39"/>
    <p:sldId id="312" r:id="rId40"/>
    <p:sldId id="310" r:id="rId41"/>
    <p:sldId id="314" r:id="rId42"/>
    <p:sldId id="271" r:id="rId43"/>
    <p:sldId id="315" r:id="rId44"/>
    <p:sldId id="301" r:id="rId45"/>
    <p:sldId id="318" r:id="rId46"/>
    <p:sldId id="316" r:id="rId47"/>
    <p:sldId id="317" r:id="rId48"/>
    <p:sldId id="300" r:id="rId49"/>
    <p:sldId id="321" r:id="rId50"/>
    <p:sldId id="322" r:id="rId51"/>
    <p:sldId id="313" r:id="rId52"/>
    <p:sldId id="263" r:id="rId53"/>
    <p:sldId id="311" r:id="rId54"/>
    <p:sldId id="323" r:id="rId55"/>
    <p:sldId id="320" r:id="rId56"/>
    <p:sldId id="324" r:id="rId57"/>
    <p:sldId id="327" r:id="rId58"/>
    <p:sldId id="328" r:id="rId59"/>
    <p:sldId id="319" r:id="rId60"/>
    <p:sldId id="329" r:id="rId61"/>
    <p:sldId id="339" r:id="rId62"/>
    <p:sldId id="340" r:id="rId63"/>
    <p:sldId id="270" r:id="rId64"/>
    <p:sldId id="341" r:id="rId65"/>
    <p:sldId id="338" r:id="rId66"/>
    <p:sldId id="331" r:id="rId67"/>
    <p:sldId id="332" r:id="rId68"/>
    <p:sldId id="333" r:id="rId69"/>
    <p:sldId id="334" r:id="rId70"/>
    <p:sldId id="330" r:id="rId71"/>
    <p:sldId id="335" r:id="rId72"/>
    <p:sldId id="326" r:id="rId73"/>
    <p:sldId id="336" r:id="rId74"/>
    <p:sldId id="325" r:id="rId75"/>
    <p:sldId id="266" r:id="rId76"/>
    <p:sldId id="337" r:id="rId77"/>
  </p:sldIdLst>
  <p:sldSz cx="18288000" cy="10287000"/>
  <p:notesSz cx="6858000" cy="9144000"/>
  <p:embeddedFontLst>
    <p:embeddedFont>
      <p:font typeface="Calibri" panose="020F0502020204030204" pitchFamily="34" charset="0"/>
      <p:regular r:id="rId78"/>
      <p:bold r:id="rId79"/>
      <p:italic r:id="rId80"/>
      <p:boldItalic r:id="rId81"/>
    </p:embeddedFont>
    <p:embeddedFont>
      <p:font typeface="Cambria Math" panose="02040503050406030204" pitchFamily="18" charset="0"/>
      <p:regular r:id="rId82"/>
    </p:embeddedFont>
    <p:embeddedFont>
      <p:font typeface="IreneFlorentina"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AF4"/>
    <a:srgbClr val="CBE9A2"/>
    <a:srgbClr val="FFCCEE"/>
    <a:srgbClr val="FDEF94"/>
    <a:srgbClr val="D4C3FF"/>
    <a:srgbClr val="FD9959"/>
    <a:srgbClr val="E1DF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22" autoAdjust="0"/>
  </p:normalViewPr>
  <p:slideViewPr>
    <p:cSldViewPr>
      <p:cViewPr varScale="1">
        <p:scale>
          <a:sx n="76" d="100"/>
          <a:sy n="76" d="100"/>
        </p:scale>
        <p:origin x="5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1.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750.png"/><Relationship Id="rId4" Type="http://schemas.openxmlformats.org/officeDocument/2006/relationships/image" Target="../media/image74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870.png"/></Relationships>
</file>

<file path=ppt/slides/_rels/slide4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35.svg"/></Relationships>
</file>

<file path=ppt/slides/_rels/slide50.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960.png"/></Relationships>
</file>

<file path=ppt/slides/_rels/slide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80.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12.svg"/><Relationship Id="rId3" Type="http://schemas.microsoft.com/office/2007/relationships/media" Target="../media/media2.mp3"/><Relationship Id="rId7"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7.xml"/><Relationship Id="rId10" Type="http://schemas.openxmlformats.org/officeDocument/2006/relationships/image" Target="../media/image114.svg"/><Relationship Id="rId4" Type="http://schemas.openxmlformats.org/officeDocument/2006/relationships/audio" Target="../media/media2.mp3"/><Relationship Id="rId9" Type="http://schemas.openxmlformats.org/officeDocument/2006/relationships/image" Target="../media/image113.png"/></Relationships>
</file>

<file path=ppt/slides/_rels/slide62.xml.rels><?xml version="1.0" encoding="UTF-8" standalone="yes"?>
<Relationships xmlns="http://schemas.openxmlformats.org/package/2006/relationships"><Relationship Id="rId8" Type="http://schemas.openxmlformats.org/officeDocument/2006/relationships/image" Target="../media/image112.svg"/><Relationship Id="rId3" Type="http://schemas.microsoft.com/office/2007/relationships/media" Target="../media/media2.mp3"/><Relationship Id="rId7"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7.xml"/><Relationship Id="rId10" Type="http://schemas.openxmlformats.org/officeDocument/2006/relationships/image" Target="../media/image114.svg"/><Relationship Id="rId4" Type="http://schemas.openxmlformats.org/officeDocument/2006/relationships/audio" Target="../media/media2.mp3"/><Relationship Id="rId9" Type="http://schemas.openxmlformats.org/officeDocument/2006/relationships/image" Target="../media/image113.png"/></Relationships>
</file>

<file path=ppt/slides/_rels/slide63.xml.rels><?xml version="1.0" encoding="UTF-8" standalone="yes"?>
<Relationships xmlns="http://schemas.openxmlformats.org/package/2006/relationships"><Relationship Id="rId8" Type="http://schemas.openxmlformats.org/officeDocument/2006/relationships/image" Target="../media/image112.svg"/><Relationship Id="rId3" Type="http://schemas.microsoft.com/office/2007/relationships/media" Target="../media/media2.mp3"/><Relationship Id="rId7"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7.xml"/><Relationship Id="rId10" Type="http://schemas.openxmlformats.org/officeDocument/2006/relationships/image" Target="../media/image114.svg"/><Relationship Id="rId4" Type="http://schemas.openxmlformats.org/officeDocument/2006/relationships/audio" Target="../media/media2.mp3"/><Relationship Id="rId9" Type="http://schemas.openxmlformats.org/officeDocument/2006/relationships/image" Target="../media/image113.png"/></Relationships>
</file>

<file path=ppt/slides/_rels/slide64.xml.rels><?xml version="1.0" encoding="UTF-8" standalone="yes"?>
<Relationships xmlns="http://schemas.openxmlformats.org/package/2006/relationships"><Relationship Id="rId8" Type="http://schemas.openxmlformats.org/officeDocument/2006/relationships/image" Target="../media/image112.svg"/><Relationship Id="rId3" Type="http://schemas.microsoft.com/office/2007/relationships/media" Target="../media/media2.mp3"/><Relationship Id="rId7"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7.xml"/><Relationship Id="rId10" Type="http://schemas.openxmlformats.org/officeDocument/2006/relationships/image" Target="../media/image114.svg"/><Relationship Id="rId4" Type="http://schemas.openxmlformats.org/officeDocument/2006/relationships/audio" Target="../media/media2.mp3"/><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8" Type="http://schemas.openxmlformats.org/officeDocument/2006/relationships/image" Target="../media/image112.svg"/><Relationship Id="rId3" Type="http://schemas.microsoft.com/office/2007/relationships/media" Target="../media/media2.mp3"/><Relationship Id="rId7" Type="http://schemas.openxmlformats.org/officeDocument/2006/relationships/image" Target="../media/image1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slideLayout" Target="../slideLayouts/slideLayout7.xml"/><Relationship Id="rId10" Type="http://schemas.openxmlformats.org/officeDocument/2006/relationships/image" Target="../media/image114.svg"/><Relationship Id="rId4" Type="http://schemas.openxmlformats.org/officeDocument/2006/relationships/audio" Target="../media/media2.mp3"/><Relationship Id="rId9" Type="http://schemas.openxmlformats.org/officeDocument/2006/relationships/image" Target="../media/image113.png"/></Relationships>
</file>

<file path=ppt/slides/_rels/slide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57200" y="3179688"/>
            <a:ext cx="17221200" cy="3465179"/>
          </a:xfrm>
          <a:prstGeom prst="rect">
            <a:avLst/>
          </a:prstGeom>
        </p:spPr>
        <p:txBody>
          <a:bodyPr wrap="square" lIns="0" tIns="0" rIns="0" bIns="0" rtlCol="0" anchor="t">
            <a:spAutoFit/>
          </a:bodyPr>
          <a:lstStyle/>
          <a:p>
            <a:pPr marL="0" lvl="0" indent="0" algn="ctr">
              <a:lnSpc>
                <a:spcPct val="150000"/>
              </a:lnSpc>
              <a:spcBef>
                <a:spcPct val="0"/>
              </a:spcBef>
            </a:pPr>
            <a:r>
              <a:rPr lang="vi-VN" sz="8000" b="1">
                <a:solidFill>
                  <a:srgbClr val="000000"/>
                </a:solidFill>
                <a:latin typeface="Arial" panose="020B0604020202020204" pitchFamily="34" charset="0"/>
                <a:cs typeface="Arial" panose="020B0604020202020204" pitchFamily="34" charset="0"/>
              </a:rPr>
              <a:t>NHIỆT LIỆT CHÀO ĐÓN </a:t>
            </a:r>
          </a:p>
          <a:p>
            <a:pPr marL="0" lvl="0" indent="0" algn="ctr">
              <a:lnSpc>
                <a:spcPct val="150000"/>
              </a:lnSpc>
              <a:spcBef>
                <a:spcPct val="0"/>
              </a:spcBef>
            </a:pPr>
            <a:r>
              <a:rPr lang="vi-VN" sz="8000" b="1">
                <a:solidFill>
                  <a:srgbClr val="000000"/>
                </a:solidFill>
                <a:latin typeface="Arial" panose="020B0604020202020204" pitchFamily="34" charset="0"/>
                <a:cs typeface="Arial" panose="020B0604020202020204" pitchFamily="34" charset="0"/>
              </a:rPr>
              <a:t>CẢ LỚP ĐẾN VỚI BÀI HỌC MỚI!</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00200" y="266700"/>
            <a:ext cx="4876800" cy="9470886"/>
            <a:chOff x="1600200" y="266700"/>
            <a:chExt cx="4876800" cy="9470886"/>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750" t="7500" r="32500" b="11250"/>
            <a:stretch/>
          </p:blipFill>
          <p:spPr>
            <a:xfrm>
              <a:off x="1600200" y="266700"/>
              <a:ext cx="4759570" cy="8839200"/>
            </a:xfrm>
            <a:prstGeom prst="rect">
              <a:avLst/>
            </a:prstGeom>
          </p:spPr>
        </p:pic>
        <p:sp>
          <p:nvSpPr>
            <p:cNvPr id="3" name="TextBox 2"/>
            <p:cNvSpPr txBox="1"/>
            <p:nvPr/>
          </p:nvSpPr>
          <p:spPr>
            <a:xfrm>
              <a:off x="1676400" y="90297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Tấm gương phẳng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6" name="Group 5"/>
          <p:cNvGrpSpPr/>
          <p:nvPr/>
        </p:nvGrpSpPr>
        <p:grpSpPr>
          <a:xfrm>
            <a:off x="7543800" y="266700"/>
            <a:ext cx="9983094" cy="3222486"/>
            <a:chOff x="7543800" y="647700"/>
            <a:chExt cx="9983094" cy="322248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263"/>
            <a:stretch/>
          </p:blipFill>
          <p:spPr>
            <a:xfrm>
              <a:off x="7543800" y="647700"/>
              <a:ext cx="9983094" cy="2209800"/>
            </a:xfrm>
            <a:prstGeom prst="rect">
              <a:avLst/>
            </a:prstGeom>
          </p:spPr>
        </p:pic>
        <p:sp>
          <p:nvSpPr>
            <p:cNvPr id="5" name="TextBox 4"/>
            <p:cNvSpPr txBox="1"/>
            <p:nvPr/>
          </p:nvSpPr>
          <p:spPr>
            <a:xfrm>
              <a:off x="10135047" y="31623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Nền nhà</a:t>
              </a:r>
              <a:endParaRPr lang="en-US" sz="4000" i="1">
                <a:solidFill>
                  <a:srgbClr val="0070C0"/>
                </a:solidFill>
                <a:latin typeface="Arial" panose="020B0604020202020204" pitchFamily="34" charset="0"/>
                <a:cs typeface="Arial" panose="020B0604020202020204" pitchFamily="34" charset="0"/>
              </a:endParaRPr>
            </a:p>
          </p:txBody>
        </p:sp>
      </p:grpSp>
      <p:grpSp>
        <p:nvGrpSpPr>
          <p:cNvPr id="10" name="Group 9"/>
          <p:cNvGrpSpPr/>
          <p:nvPr/>
        </p:nvGrpSpPr>
        <p:grpSpPr>
          <a:xfrm>
            <a:off x="7543800" y="3793986"/>
            <a:ext cx="9983094" cy="5943600"/>
            <a:chOff x="7543800" y="3793986"/>
            <a:chExt cx="9983094" cy="59436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3793986"/>
              <a:ext cx="9983094" cy="4980455"/>
            </a:xfrm>
            <a:prstGeom prst="rect">
              <a:avLst/>
            </a:prstGeom>
          </p:spPr>
        </p:pic>
        <p:sp>
          <p:nvSpPr>
            <p:cNvPr id="9" name="TextBox 8"/>
            <p:cNvSpPr txBox="1"/>
            <p:nvPr/>
          </p:nvSpPr>
          <p:spPr>
            <a:xfrm>
              <a:off x="10135047" y="9029700"/>
              <a:ext cx="48006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Bức tường</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810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71628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2. Điểm thuộc mặt phẳng</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62000" y="21717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HĐ2</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71800" y="1790700"/>
            <a:ext cx="14020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Quan sát Hình 1, nếu coi mặt sân Napoléon là một phần của mặt phẳng (P) thì đỉnh của kim tự tháp có thuộc mặt phẳng (P) hay không?</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3150" y="3801220"/>
            <a:ext cx="6961544" cy="6324600"/>
          </a:xfrm>
          <a:prstGeom prst="rect">
            <a:avLst/>
          </a:prstGeom>
        </p:spPr>
      </p:pic>
      <p:cxnSp>
        <p:nvCxnSpPr>
          <p:cNvPr id="12" name="Straight Arrow Connector 11"/>
          <p:cNvCxnSpPr/>
          <p:nvPr/>
        </p:nvCxnSpPr>
        <p:spPr>
          <a:xfrm flipH="1">
            <a:off x="7239001" y="4838700"/>
            <a:ext cx="5791199" cy="1524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62001" y="6051058"/>
            <a:ext cx="6477000" cy="1938992"/>
          </a:xfrm>
          <a:prstGeom prst="rect">
            <a:avLst/>
          </a:prstGeom>
        </p:spPr>
        <p:txBody>
          <a:bodyPr wrap="square">
            <a:spAutoFit/>
          </a:bodyPr>
          <a:lstStyle/>
          <a:p>
            <a:pPr algn="r">
              <a:lnSpc>
                <a:spcPct val="150000"/>
              </a:lnSpc>
            </a:pPr>
            <a:r>
              <a:rPr lang="vi-VN" sz="4000">
                <a:solidFill>
                  <a:srgbClr val="0070C0"/>
                </a:solidFill>
                <a:latin typeface="Arial" panose="020B0604020202020204" pitchFamily="34" charset="0"/>
                <a:cs typeface="Arial" panose="020B0604020202020204" pitchFamily="34" charset="0"/>
              </a:rPr>
              <a:t>Đ</a:t>
            </a:r>
            <a:r>
              <a:rPr lang="en-US" sz="4000">
                <a:solidFill>
                  <a:srgbClr val="0070C0"/>
                </a:solidFill>
                <a:latin typeface="Arial" panose="020B0604020202020204" pitchFamily="34" charset="0"/>
                <a:cs typeface="Arial" panose="020B0604020202020204" pitchFamily="34" charset="0"/>
              </a:rPr>
              <a:t>ỉnh của kim tự tháp </a:t>
            </a:r>
            <a:endParaRPr lang="vi-VN" sz="4000">
              <a:solidFill>
                <a:srgbClr val="0070C0"/>
              </a:solidFill>
              <a:latin typeface="Arial" panose="020B0604020202020204" pitchFamily="34" charset="0"/>
              <a:cs typeface="Arial" panose="020B0604020202020204" pitchFamily="34" charset="0"/>
            </a:endParaRPr>
          </a:p>
          <a:p>
            <a:pPr algn="r">
              <a:lnSpc>
                <a:spcPct val="150000"/>
              </a:lnSpc>
            </a:pPr>
            <a:r>
              <a:rPr lang="en-US" sz="4000">
                <a:solidFill>
                  <a:srgbClr val="0070C0"/>
                </a:solidFill>
                <a:latin typeface="Arial" panose="020B0604020202020204" pitchFamily="34" charset="0"/>
                <a:cs typeface="Arial" panose="020B0604020202020204" pitchFamily="34" charset="0"/>
              </a:rPr>
              <a:t>không thuộc mặt phẳng (P).</a:t>
            </a:r>
          </a:p>
        </p:txBody>
      </p:sp>
    </p:spTree>
    <p:extLst>
      <p:ext uri="{BB962C8B-B14F-4D97-AF65-F5344CB8AC3E}">
        <p14:creationId xmlns:p14="http://schemas.microsoft.com/office/powerpoint/2010/main" val="423146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right)">
                                      <p:cBhvr>
                                        <p:cTn id="29" dur="500"/>
                                        <p:tgtEl>
                                          <p:spTgt spid="1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8250" y="800100"/>
            <a:ext cx="25908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238250" y="1779993"/>
            <a:ext cx="1377315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Với mỗi điểm A và mp (P) chỉ xảy ra một trong hai khả năng:</a:t>
            </a:r>
            <a:endParaRPr lang="en-US" sz="4000">
              <a:latin typeface="Arial" panose="020B0604020202020204" pitchFamily="34" charset="0"/>
              <a:cs typeface="Arial" panose="020B0604020202020204" pitchFamily="34" charset="0"/>
            </a:endParaRPr>
          </a:p>
        </p:txBody>
      </p:sp>
      <p:sp>
        <p:nvSpPr>
          <p:cNvPr id="6" name="Rectangle 5"/>
          <p:cNvSpPr/>
          <p:nvPr/>
        </p:nvSpPr>
        <p:spPr>
          <a:xfrm>
            <a:off x="1238250" y="3255804"/>
            <a:ext cx="1110615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thuộc mặt phằng (P), kí hiệu A</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(P). Ta còn nói A nằm trong (hay nằm trên) mặt phẳng (P) hay mặt phẳng (P) đi qua điểm A. </a:t>
            </a:r>
          </a:p>
        </p:txBody>
      </p:sp>
      <p:sp>
        <p:nvSpPr>
          <p:cNvPr id="8" name="Rectangle 7"/>
          <p:cNvSpPr/>
          <p:nvPr/>
        </p:nvSpPr>
        <p:spPr>
          <a:xfrm>
            <a:off x="1238250" y="6743700"/>
            <a:ext cx="1114425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Điểm A không thuộc mặt phẳng (P), A ∉(P).</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Ta còn nói A nằm ngoài (P).</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55596" y="6578274"/>
            <a:ext cx="5711608" cy="3276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7790" y="3428509"/>
            <a:ext cx="5601028" cy="2528398"/>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8921" t="24020" r="26961" b="15195"/>
          <a:stretch/>
        </p:blipFill>
        <p:spPr>
          <a:xfrm rot="13434364">
            <a:off x="3980036" y="-216222"/>
            <a:ext cx="1179504" cy="1625095"/>
          </a:xfrm>
          <a:prstGeom prst="rect">
            <a:avLst/>
          </a:prstGeom>
        </p:spPr>
      </p:pic>
    </p:spTree>
    <p:extLst>
      <p:ext uri="{BB962C8B-B14F-4D97-AF65-F5344CB8AC3E}">
        <p14:creationId xmlns:p14="http://schemas.microsoft.com/office/powerpoint/2010/main" val="138466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2019300"/>
            <a:ext cx="34290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a) Khái niệm</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14400" y="3153673"/>
            <a:ext cx="1119729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Hình ảnh kim tự tháp có hình biểu diễn như sau:</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99" y="4152901"/>
            <a:ext cx="7443787" cy="5617952"/>
          </a:xfrm>
          <a:prstGeom prst="rect">
            <a:avLst/>
          </a:prstGeom>
        </p:spPr>
      </p:pic>
      <p:grpSp>
        <p:nvGrpSpPr>
          <p:cNvPr id="8" name="Group 7"/>
          <p:cNvGrpSpPr/>
          <p:nvPr/>
        </p:nvGrpSpPr>
        <p:grpSpPr>
          <a:xfrm>
            <a:off x="8915400" y="3134624"/>
            <a:ext cx="8786814" cy="6347064"/>
            <a:chOff x="8915400" y="3134624"/>
            <a:chExt cx="8786814" cy="6347064"/>
          </a:xfrm>
        </p:grpSpPr>
        <p:sp>
          <p:nvSpPr>
            <p:cNvPr id="6" name="Rounded Rectangle 5"/>
            <p:cNvSpPr/>
            <p:nvPr/>
          </p:nvSpPr>
          <p:spPr>
            <a:xfrm>
              <a:off x="8915400" y="4442065"/>
              <a:ext cx="8534400" cy="5039623"/>
            </a:xfrm>
            <a:prstGeom prst="roundRect">
              <a:avLst>
                <a:gd name="adj" fmla="val 14683"/>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latin typeface="Arial" panose="020B0604020202020204" pitchFamily="34" charset="0"/>
                  <a:cs typeface="Arial" panose="020B0604020202020204" pitchFamily="34" charset="0"/>
                </a:rPr>
                <a:t>Khái niệm:</a:t>
              </a:r>
            </a:p>
            <a:p>
              <a:pPr algn="just">
                <a:lnSpc>
                  <a:spcPct val="150000"/>
                </a:lnSpc>
              </a:pPr>
              <a:r>
                <a:rPr lang="vi-VN" sz="4000">
                  <a:solidFill>
                    <a:schemeClr val="tx1"/>
                  </a:solidFill>
                  <a:latin typeface="Arial" panose="020B0604020202020204" pitchFamily="34" charset="0"/>
                  <a:cs typeface="Arial" panose="020B0604020202020204" pitchFamily="34" charset="0"/>
                </a:rPr>
                <a:t>Hình được vẽ trong mặt phẳng để giúp ta hình dung được về một hình trong không gian gọi là hình biểu diễn của hình không gian đó.</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5316200" y="3134624"/>
              <a:ext cx="2386014" cy="1961832"/>
            </a:xfrm>
            <a:prstGeom prst="rect">
              <a:avLst/>
            </a:prstGeom>
          </p:spPr>
        </p:pic>
      </p:grpSp>
    </p:spTree>
    <p:extLst>
      <p:ext uri="{BB962C8B-B14F-4D97-AF65-F5344CB8AC3E}">
        <p14:creationId xmlns:p14="http://schemas.microsoft.com/office/powerpoint/2010/main" val="257898933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914400" y="495300"/>
            <a:ext cx="12420600" cy="990600"/>
          </a:xfrm>
          <a:prstGeom prst="accentBorderCallout1">
            <a:avLst>
              <a:gd name="adj1" fmla="val 23077"/>
              <a:gd name="adj2" fmla="val -1958"/>
              <a:gd name="adj3" fmla="val 23077"/>
              <a:gd name="adj4" fmla="val -10559"/>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3. Hình biểu diễn của một hình trong không gian</a:t>
            </a:r>
            <a:endParaRPr lang="en-US" sz="4000" b="1">
              <a:solidFill>
                <a:schemeClr val="tx1"/>
              </a:solidFill>
              <a:latin typeface="Arial" panose="020B0604020202020204" pitchFamily="34" charset="0"/>
              <a:cs typeface="Arial" panose="020B0604020202020204" pitchFamily="34" charset="0"/>
            </a:endParaRPr>
          </a:p>
        </p:txBody>
      </p:sp>
      <p:sp>
        <p:nvSpPr>
          <p:cNvPr id="3" name="TextBox 2"/>
          <p:cNvSpPr txBox="1"/>
          <p:nvPr/>
        </p:nvSpPr>
        <p:spPr>
          <a:xfrm>
            <a:off x="914400" y="1943100"/>
            <a:ext cx="13716000" cy="707886"/>
          </a:xfrm>
          <a:prstGeom prst="rect">
            <a:avLst/>
          </a:prstGeom>
          <a:noFill/>
        </p:spPr>
        <p:txBody>
          <a:bodyPr wrap="square" rtlCol="0">
            <a:spAutoFit/>
          </a:bodyPr>
          <a:lstStyle/>
          <a:p>
            <a:r>
              <a:rPr lang="en-US" sz="4000" b="1">
                <a:solidFill>
                  <a:srgbClr val="C00000"/>
                </a:solidFill>
                <a:latin typeface="Arial" panose="020B0604020202020204" pitchFamily="34" charset="0"/>
                <a:cs typeface="Arial" panose="020B0604020202020204" pitchFamily="34" charset="0"/>
              </a:rPr>
              <a:t>b) Quy tắc vẽ hình biểu diễn của hình trong không gian</a:t>
            </a:r>
            <a:endParaRPr lang="en-US" sz="400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914400" y="2808030"/>
            <a:ext cx="15011400" cy="7001276"/>
          </a:xfrm>
          <a:prstGeom prst="rect">
            <a:avLst/>
          </a:prstGeom>
        </p:spPr>
        <p:txBody>
          <a:bodyPr wrap="square">
            <a:spAutoFit/>
          </a:bodyPr>
          <a:lstStyle/>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Đường thẳng được biểu diễn bởi đường thẳng. Đoạn thẳng được biểu diễn bởi đoạnt hẳng.</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Hai đường thẳng song song (hoặc cắt nhau) được biểu diễn bởi hai đường thẳng song song (hoặc cắt nhau).</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Hình biểu diển giữ nguyên tính liên thuộc giữa điểm với đường thẳng hoặc với đoạn thẳng.</a:t>
            </a:r>
          </a:p>
          <a:p>
            <a:pPr marL="742950" indent="-742950" algn="just">
              <a:lnSpc>
                <a:spcPct val="150000"/>
              </a:lnSpc>
              <a:buFont typeface="+mj-lt"/>
              <a:buAutoNum type="arabicParenR"/>
            </a:pPr>
            <a:r>
              <a:rPr lang="vi-VN" sz="3800">
                <a:latin typeface="Arial" panose="020B0604020202020204" pitchFamily="34" charset="0"/>
                <a:cs typeface="Arial" panose="020B0604020202020204" pitchFamily="34" charset="0"/>
              </a:rPr>
              <a:t>Những đường nhìn thấy được vẽ bằng nét liền, những đường không nhìn thấy được vẽ bằng nét đứt.</a:t>
            </a:r>
          </a:p>
        </p:txBody>
      </p:sp>
      <p:pic>
        <p:nvPicPr>
          <p:cNvPr id="10" name="Picture 9"/>
          <p:cNvPicPr>
            <a:picLocks noChangeAspect="1"/>
          </p:cNvPicPr>
          <p:nvPr/>
        </p:nvPicPr>
        <p:blipFill>
          <a:blip r:embed="rId2"/>
          <a:stretch>
            <a:fillRect/>
          </a:stretch>
        </p:blipFill>
        <p:spPr>
          <a:xfrm rot="16200000">
            <a:off x="14407685" y="5594815"/>
            <a:ext cx="5816088" cy="951058"/>
          </a:xfrm>
          <a:prstGeom prst="rect">
            <a:avLst/>
          </a:prstGeom>
        </p:spPr>
      </p:pic>
    </p:spTree>
    <p:extLst>
      <p:ext uri="{BB962C8B-B14F-4D97-AF65-F5344CB8AC3E}">
        <p14:creationId xmlns:p14="http://schemas.microsoft.com/office/powerpoint/2010/main" val="244103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anim calcmode="lin" valueType="num">
                                      <p:cBhvr>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500"/>
                                        <p:tgtEl>
                                          <p:spTgt spid="9">
                                            <p:txEl>
                                              <p:pRg st="1" end="1"/>
                                            </p:txEl>
                                          </p:spTgt>
                                        </p:tgtEl>
                                      </p:cBhvr>
                                    </p:animEffect>
                                    <p:anim calcmode="lin" valueType="num">
                                      <p:cBhvr>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anim calcmode="lin" valueType="num">
                                      <p:cBhvr>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anim calcmode="lin" valueType="num">
                                      <p:cBhvr>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75000"/>
          </a:blip>
          <a:stretch>
            <a:fillRect/>
          </a:stretch>
        </p:blipFill>
        <p:spPr>
          <a:xfrm>
            <a:off x="380999" y="2857500"/>
            <a:ext cx="18057917" cy="5864860"/>
          </a:xfrm>
          <a:prstGeom prst="rect">
            <a:avLst/>
          </a:prstGeom>
        </p:spPr>
      </p:pic>
      <p:grpSp>
        <p:nvGrpSpPr>
          <p:cNvPr id="3" name="Group 2"/>
          <p:cNvGrpSpPr/>
          <p:nvPr/>
        </p:nvGrpSpPr>
        <p:grpSpPr>
          <a:xfrm>
            <a:off x="2057400" y="571500"/>
            <a:ext cx="13258058" cy="1472303"/>
            <a:chOff x="2057400" y="571500"/>
            <a:chExt cx="13258058" cy="1472303"/>
          </a:xfrm>
        </p:grpSpPr>
        <p:sp>
          <p:nvSpPr>
            <p:cNvPr id="2" name="TextBox 1"/>
            <p:cNvSpPr txBox="1"/>
            <p:nvPr/>
          </p:nvSpPr>
          <p:spPr>
            <a:xfrm>
              <a:off x="3504458" y="952500"/>
              <a:ext cx="11811000" cy="707886"/>
            </a:xfrm>
            <a:prstGeom prst="rect">
              <a:avLst/>
            </a:prstGeom>
            <a:noFill/>
          </p:spPr>
          <p:txBody>
            <a:bodyPr wrap="square" rtlCol="0">
              <a:spAutoFit/>
            </a:bodyPr>
            <a:lstStyle/>
            <a:p>
              <a:r>
                <a:rPr lang="vi-VN" sz="4000" b="1">
                  <a:solidFill>
                    <a:srgbClr val="0070C0"/>
                  </a:solidFill>
                  <a:latin typeface="Arial" panose="020B0604020202020204" pitchFamily="34" charset="0"/>
                  <a:cs typeface="Arial" panose="020B0604020202020204" pitchFamily="34" charset="0"/>
                </a:rPr>
                <a:t>Ví dụ hình biểu diễn một số hình thường gặp:</a:t>
              </a:r>
              <a:endParaRPr lang="en-US" sz="4000" b="1">
                <a:solidFill>
                  <a:srgbClr val="0070C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057400" y="571500"/>
              <a:ext cx="990600" cy="1472303"/>
            </a:xfrm>
            <a:prstGeom prst="rect">
              <a:avLst/>
            </a:prstGeom>
          </p:spPr>
        </p:pic>
      </p:grpSp>
    </p:spTree>
    <p:extLst>
      <p:ext uri="{BB962C8B-B14F-4D97-AF65-F5344CB8AC3E}">
        <p14:creationId xmlns:p14="http://schemas.microsoft.com/office/powerpoint/2010/main" val="301484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1371600" y="844774"/>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88931" y="898009"/>
              <a:ext cx="2580183" cy="540405"/>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1</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4191000" y="1240019"/>
            <a:ext cx="113538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Dựa trên Hình 7, vẽ hình biểu diễn của hộp phấn</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467100"/>
            <a:ext cx="6553200" cy="4640955"/>
          </a:xfrm>
          <a:prstGeom prst="rect">
            <a:avLst/>
          </a:prstGeom>
        </p:spPr>
      </p:pic>
      <p:sp>
        <p:nvSpPr>
          <p:cNvPr id="10" name="TextBox 9"/>
          <p:cNvSpPr txBox="1"/>
          <p:nvPr/>
        </p:nvSpPr>
        <p:spPr>
          <a:xfrm>
            <a:off x="11925300" y="255270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8382000" y="3467100"/>
            <a:ext cx="9067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Hình biểu diễn của hộp phấn có thể vẽ như Hình 8:</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800" y="5406092"/>
            <a:ext cx="6172200" cy="463534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380" y="6046315"/>
            <a:ext cx="1981240" cy="167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598628">
            <a:off x="737200" y="7771732"/>
            <a:ext cx="2417352" cy="2456091"/>
          </a:xfrm>
          <a:prstGeom prst="rect">
            <a:avLst/>
          </a:prstGeom>
        </p:spPr>
      </p:pic>
    </p:spTree>
    <p:extLst>
      <p:ext uri="{BB962C8B-B14F-4D97-AF65-F5344CB8AC3E}">
        <p14:creationId xmlns:p14="http://schemas.microsoft.com/office/powerpoint/2010/main" val="28580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933450"/>
            <a:ext cx="6781800" cy="5410200"/>
            <a:chOff x="457200" y="850212"/>
            <a:chExt cx="6781800" cy="5410200"/>
          </a:xfrm>
        </p:grpSpPr>
        <p:sp>
          <p:nvSpPr>
            <p:cNvPr id="6" name="Rounded Rectangle 5"/>
            <p:cNvSpPr/>
            <p:nvPr/>
          </p:nvSpPr>
          <p:spPr>
            <a:xfrm>
              <a:off x="457200" y="1611242"/>
              <a:ext cx="6781800" cy="4649170"/>
            </a:xfrm>
            <a:prstGeom prst="roundRect">
              <a:avLst/>
            </a:prstGeom>
            <a:solidFill>
              <a:schemeClr val="accent6">
                <a:lumMod val="20000"/>
                <a:lumOff val="8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905000" y="850212"/>
              <a:ext cx="3962400" cy="1522061"/>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2</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990600" y="2746310"/>
              <a:ext cx="5791200" cy="2862322"/>
            </a:xfrm>
            <a:prstGeom prst="rect">
              <a:avLst/>
            </a:prstGeom>
          </p:spPr>
          <p:txBody>
            <a:bodyPr wrap="square">
              <a:spAutoFit/>
            </a:bodyPr>
            <a:lstStyle/>
            <a:p>
              <a:pPr algn="just">
                <a:lnSpc>
                  <a:spcPct val="150000"/>
                </a:lnSpc>
              </a:pPr>
              <a:r>
                <a:rPr lang="vi-VN" sz="4000"/>
                <a:t>Vẽ hình biểu diễn của mặt phẳng (P) và đường thẳng a xuyên qua nó.</a:t>
              </a:r>
              <a:endParaRPr lang="en-US" sz="4000">
                <a:latin typeface="Arial" panose="020B0604020202020204" pitchFamily="34" charset="0"/>
                <a:cs typeface="Arial" panose="020B0604020202020204" pitchFamily="34" charset="0"/>
              </a:endParaRPr>
            </a:p>
          </p:txBody>
        </p:sp>
      </p:grpSp>
      <p:sp>
        <p:nvSpPr>
          <p:cNvPr id="4" name="TextBox 3"/>
          <p:cNvSpPr txBox="1"/>
          <p:nvPr/>
        </p:nvSpPr>
        <p:spPr>
          <a:xfrm>
            <a:off x="11866110" y="91343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2002189"/>
            <a:ext cx="7577820" cy="7577820"/>
          </a:xfrm>
          <a:prstGeom prst="rect">
            <a:avLst/>
          </a:prstGeom>
        </p:spPr>
      </p:pic>
      <p:sp>
        <p:nvSpPr>
          <p:cNvPr id="8" name="Rectangle 7"/>
          <p:cNvSpPr/>
          <p:nvPr/>
        </p:nvSpPr>
        <p:spPr>
          <a:xfrm>
            <a:off x="838200" y="6717687"/>
            <a:ext cx="6934200" cy="2862322"/>
          </a:xfrm>
          <a:prstGeom prst="rect">
            <a:avLst/>
          </a:prstGeom>
        </p:spPr>
        <p:txBody>
          <a:bodyPr wrap="square">
            <a:spAutoFit/>
          </a:bodyPr>
          <a:lstStyle/>
          <a:p>
            <a:pPr algn="just">
              <a:lnSpc>
                <a:spcPct val="150000"/>
              </a:lnSpc>
            </a:pPr>
            <a:r>
              <a:rPr lang="vi-VN" sz="4000" b="1" u="sng">
                <a:solidFill>
                  <a:srgbClr val="0070C0"/>
                </a:solidFill>
                <a:latin typeface="Arial" panose="020B0604020202020204" pitchFamily="34" charset="0"/>
                <a:cs typeface="Arial" panose="020B0604020202020204" pitchFamily="34" charset="0"/>
              </a:rPr>
              <a:t>Chú ý</a:t>
            </a:r>
            <a:r>
              <a:rPr lang="vi-VN" sz="4000" b="1">
                <a:solidFill>
                  <a:srgbClr val="0070C0"/>
                </a:solidFill>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Phần không nhìn thấy được của đường thẳng a vẽ bằng nét đứt.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187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33400" y="419100"/>
            <a:ext cx="17068800" cy="1143000"/>
          </a:xfrm>
          <a:prstGeom prst="plaque">
            <a:avLst/>
          </a:prstGeom>
          <a:solidFill>
            <a:srgbClr val="CBE9A2"/>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II. CÁC TÍNH CHẤT THỪA NHẬN CỦA HÌNH HỌC KHÔNG GIAN</a:t>
            </a:r>
            <a:endParaRPr lang="en-US" sz="4400" b="1">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990600" y="1790700"/>
            <a:ext cx="13030200" cy="1100659"/>
            <a:chOff x="838200" y="1794941"/>
            <a:chExt cx="130302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115062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Thảo luận nhóm đôi, thực hiện </a:t>
              </a:r>
              <a:r>
                <a:rPr lang="vi-VN" sz="4000" b="1" i="1">
                  <a:solidFill>
                    <a:srgbClr val="002060"/>
                  </a:solidFill>
                  <a:latin typeface="Arial" panose="020B0604020202020204" pitchFamily="34" charset="0"/>
                  <a:cs typeface="Arial" panose="020B0604020202020204" pitchFamily="34" charset="0"/>
                </a:rPr>
                <a:t>HĐ3</a:t>
              </a:r>
              <a:r>
                <a:rPr lang="vi-VN" sz="4000" i="1">
                  <a:solidFill>
                    <a:srgbClr val="002060"/>
                  </a:solidFill>
                  <a:latin typeface="Arial" panose="020B0604020202020204" pitchFamily="34" charset="0"/>
                  <a:cs typeface="Arial" panose="020B0604020202020204" pitchFamily="34" charset="0"/>
                </a:rPr>
                <a:t>, </a:t>
              </a:r>
              <a:r>
                <a:rPr lang="vi-VN" sz="4000" b="1" i="1">
                  <a:solidFill>
                    <a:srgbClr val="002060"/>
                  </a:solidFill>
                  <a:latin typeface="Arial" panose="020B0604020202020204" pitchFamily="34" charset="0"/>
                  <a:cs typeface="Arial" panose="020B0604020202020204" pitchFamily="34" charset="0"/>
                </a:rPr>
                <a:t>HĐ4</a:t>
              </a:r>
              <a:r>
                <a:rPr lang="vi-VN" sz="4000" i="1">
                  <a:solidFill>
                    <a:srgbClr val="002060"/>
                  </a:solidFill>
                  <a:latin typeface="Arial" panose="020B0604020202020204" pitchFamily="34" charset="0"/>
                  <a:cs typeface="Arial" panose="020B0604020202020204" pitchFamily="34" charset="0"/>
                </a:rPr>
                <a:t>, </a:t>
              </a:r>
              <a:r>
                <a:rPr lang="vi-VN" sz="4000" b="1" i="1">
                  <a:solidFill>
                    <a:srgbClr val="002060"/>
                  </a:solidFill>
                  <a:latin typeface="Arial" panose="020B0604020202020204" pitchFamily="34" charset="0"/>
                  <a:cs typeface="Arial" panose="020B0604020202020204" pitchFamily="34" charset="0"/>
                </a:rPr>
                <a:t>HĐ5</a:t>
              </a:r>
              <a:endParaRPr lang="en-US" sz="4000" b="1" i="1">
                <a:solidFill>
                  <a:srgbClr val="002060"/>
                </a:solidFill>
                <a:latin typeface="Arial" panose="020B0604020202020204" pitchFamily="34" charset="0"/>
                <a:cs typeface="Arial" panose="020B0604020202020204" pitchFamily="34" charset="0"/>
              </a:endParaRPr>
            </a:p>
          </p:txBody>
        </p:sp>
      </p:grpSp>
      <p:grpSp>
        <p:nvGrpSpPr>
          <p:cNvPr id="6" name="Group 25"/>
          <p:cNvGrpSpPr/>
          <p:nvPr/>
        </p:nvGrpSpPr>
        <p:grpSpPr>
          <a:xfrm>
            <a:off x="990600" y="3310459"/>
            <a:ext cx="1608608" cy="1640633"/>
            <a:chOff x="0" y="0"/>
            <a:chExt cx="1280341" cy="1305831"/>
          </a:xfrm>
        </p:grpSpPr>
        <p:grpSp>
          <p:nvGrpSpPr>
            <p:cNvPr id="7" name="Group 26"/>
            <p:cNvGrpSpPr/>
            <p:nvPr/>
          </p:nvGrpSpPr>
          <p:grpSpPr>
            <a:xfrm>
              <a:off x="0" y="0"/>
              <a:ext cx="1280341" cy="1305831"/>
              <a:chOff x="0" y="0"/>
              <a:chExt cx="1838434" cy="1875035"/>
            </a:xfrm>
          </p:grpSpPr>
          <p:sp>
            <p:nvSpPr>
              <p:cNvPr id="9"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0"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1"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8"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HĐ3</a:t>
              </a:r>
              <a:endParaRPr lang="en-US" sz="4000" b="1">
                <a:solidFill>
                  <a:srgbClr val="000000"/>
                </a:solidFill>
                <a:latin typeface="Arial" panose="020B0604020202020204" pitchFamily="34" charset="0"/>
                <a:cs typeface="Arial" panose="020B0604020202020204" pitchFamily="34" charset="0"/>
              </a:endParaRPr>
            </a:p>
          </p:txBody>
        </p:sp>
      </p:grpSp>
      <p:sp>
        <p:nvSpPr>
          <p:cNvPr id="12" name="Rectangle 11"/>
          <p:cNvSpPr/>
          <p:nvPr/>
        </p:nvSpPr>
        <p:spPr>
          <a:xfrm>
            <a:off x="2895600" y="3169376"/>
            <a:ext cx="145161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9 và cho biết ta cần bao nhiêu điểm đỡ để giữ cố định được xà ngang đó.</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5406383"/>
            <a:ext cx="6191250" cy="4655005"/>
          </a:xfrm>
          <a:prstGeom prst="rect">
            <a:avLst/>
          </a:prstGeom>
        </p:spPr>
      </p:pic>
      <p:sp>
        <p:nvSpPr>
          <p:cNvPr id="14" name="TextBox 13"/>
          <p:cNvSpPr txBox="1"/>
          <p:nvPr/>
        </p:nvSpPr>
        <p:spPr>
          <a:xfrm>
            <a:off x="11353800" y="5386385"/>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15" name="Rectangle 14"/>
          <p:cNvSpPr/>
          <p:nvPr/>
        </p:nvSpPr>
        <p:spPr>
          <a:xfrm>
            <a:off x="8267700" y="6372288"/>
            <a:ext cx="8153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Cần có 2 điểm đỡ để giữ cố định được xà ngang.</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127549" y="5563659"/>
            <a:ext cx="1460546" cy="1133883"/>
            <a:chOff x="1127549" y="5563659"/>
            <a:chExt cx="1460546" cy="1133883"/>
          </a:xfrm>
        </p:grpSpPr>
        <p:sp>
          <p:nvSpPr>
            <p:cNvPr id="16" name="Oval 15"/>
            <p:cNvSpPr/>
            <p:nvPr/>
          </p:nvSpPr>
          <p:spPr>
            <a:xfrm>
              <a:off x="1127549"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948636" y="5563659"/>
              <a:ext cx="639459" cy="707886"/>
            </a:xfrm>
            <a:prstGeom prst="rect">
              <a:avLst/>
            </a:prstGeom>
            <a:noFill/>
          </p:spPr>
          <p:txBody>
            <a:bodyPr wrap="square" rtlCol="0">
              <a:spAutoFit/>
            </a:bodyPr>
            <a:lstStyle/>
            <a:p>
              <a:r>
                <a:rPr lang="vi-VN" sz="4000">
                  <a:solidFill>
                    <a:srgbClr val="FF0000"/>
                  </a:solidFill>
                  <a:latin typeface="Arial" panose="020B0604020202020204" pitchFamily="34" charset="0"/>
                  <a:cs typeface="Arial" panose="020B0604020202020204" pitchFamily="34" charset="0"/>
                </a:rPr>
                <a:t>1</a:t>
              </a:r>
              <a:endParaRPr lang="en-US" sz="4000">
                <a:solidFill>
                  <a:srgbClr val="FF0000"/>
                </a:solidFill>
                <a:latin typeface="Arial" panose="020B0604020202020204" pitchFamily="34" charset="0"/>
                <a:cs typeface="Arial" panose="020B0604020202020204" pitchFamily="34" charset="0"/>
              </a:endParaRPr>
            </a:p>
          </p:txBody>
        </p:sp>
      </p:grpSp>
      <p:grpSp>
        <p:nvGrpSpPr>
          <p:cNvPr id="21" name="Group 20"/>
          <p:cNvGrpSpPr/>
          <p:nvPr/>
        </p:nvGrpSpPr>
        <p:grpSpPr>
          <a:xfrm>
            <a:off x="6019800" y="5633667"/>
            <a:ext cx="1460546" cy="1063875"/>
            <a:chOff x="6019800" y="5633667"/>
            <a:chExt cx="1460546" cy="1063875"/>
          </a:xfrm>
        </p:grpSpPr>
        <p:sp>
          <p:nvSpPr>
            <p:cNvPr id="17" name="Oval 16"/>
            <p:cNvSpPr/>
            <p:nvPr/>
          </p:nvSpPr>
          <p:spPr>
            <a:xfrm>
              <a:off x="6019800" y="5876455"/>
              <a:ext cx="821087" cy="821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40887" y="5633667"/>
              <a:ext cx="639459" cy="707886"/>
            </a:xfrm>
            <a:prstGeom prst="rect">
              <a:avLst/>
            </a:prstGeom>
            <a:noFill/>
          </p:spPr>
          <p:txBody>
            <a:bodyPr wrap="square" rtlCol="0">
              <a:spAutoFit/>
            </a:bodyPr>
            <a:lstStyle/>
            <a:p>
              <a:r>
                <a:rPr lang="vi-VN" sz="4000">
                  <a:solidFill>
                    <a:srgbClr val="FF0000"/>
                  </a:solidFill>
                  <a:latin typeface="Arial" panose="020B0604020202020204" pitchFamily="34" charset="0"/>
                  <a:cs typeface="Arial" panose="020B0604020202020204" pitchFamily="34" charset="0"/>
                </a:rPr>
                <a:t>2</a:t>
              </a:r>
              <a:endParaRPr lang="en-US" sz="400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2428407"/>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13" name="Group 12"/>
          <p:cNvGrpSpPr/>
          <p:nvPr/>
        </p:nvGrpSpPr>
        <p:grpSpPr>
          <a:xfrm>
            <a:off x="2209800" y="495300"/>
            <a:ext cx="15475801" cy="2543016"/>
            <a:chOff x="2209800" y="495300"/>
            <a:chExt cx="15475801" cy="2543016"/>
          </a:xfrm>
        </p:grpSpPr>
        <p:sp>
          <p:nvSpPr>
            <p:cNvPr id="9" name="Rounded Rectangle 8"/>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1</a:t>
              </a:r>
              <a:r>
                <a:rPr lang="vi-VN" sz="3800" b="1">
                  <a:solidFill>
                    <a:srgbClr val="002060"/>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Có một và chỉ một đường thẳng đi qua hai điểm phân biệt cho trước</a:t>
              </a:r>
            </a:p>
          </p:txBody>
        </p:sp>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10" name="Group 9"/>
          <p:cNvGrpSpPr/>
          <p:nvPr/>
        </p:nvGrpSpPr>
        <p:grpSpPr>
          <a:xfrm>
            <a:off x="804806" y="3871092"/>
            <a:ext cx="17091384" cy="4247317"/>
            <a:chOff x="804806" y="3871092"/>
            <a:chExt cx="17091384" cy="4247317"/>
          </a:xfrm>
        </p:grpSpPr>
        <p:grpSp>
          <p:nvGrpSpPr>
            <p:cNvPr id="2" name="Group 25"/>
            <p:cNvGrpSpPr/>
            <p:nvPr/>
          </p:nvGrpSpPr>
          <p:grpSpPr>
            <a:xfrm>
              <a:off x="804806" y="4066983"/>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HĐ4</a:t>
                </a:r>
                <a:endParaRPr lang="en-US" sz="4000" b="1">
                  <a:solidFill>
                    <a:srgbClr val="000000"/>
                  </a:solidFill>
                  <a:latin typeface="Arial" panose="020B0604020202020204" pitchFamily="34" charset="0"/>
                  <a:cs typeface="Arial" panose="020B0604020202020204" pitchFamily="34" charset="0"/>
                </a:endParaRPr>
              </a:p>
            </p:txBody>
          </p:sp>
        </p:grpSp>
        <p:sp>
          <p:nvSpPr>
            <p:cNvPr id="14" name="Rectangle 13"/>
            <p:cNvSpPr/>
            <p:nvPr/>
          </p:nvSpPr>
          <p:spPr>
            <a:xfrm>
              <a:off x="2751541" y="3871092"/>
              <a:ext cx="11525058" cy="4247317"/>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“Kiềng ba chân” là vận dụng bằng sắt, có hình vòng cung được gắn ba chân, dùng để đặt nồi lên khi nấu bếp. Bếp củi và kiềng ba chân là hình ảnh hết sức quen thuộc với gia đình ở Việt Nam. Vì sao kiềng ba chân khi đặt trên mặt đất không bị cập kênh?</a:t>
              </a:r>
              <a:endParaRPr lang="en-US" sz="36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3548" y="3923948"/>
              <a:ext cx="3482642" cy="4038950"/>
            </a:xfrm>
            <a:prstGeom prst="rect">
              <a:avLst/>
            </a:prstGeom>
          </p:spPr>
        </p:pic>
      </p:grpSp>
      <p:sp>
        <p:nvSpPr>
          <p:cNvPr id="17" name="TextBox 16"/>
          <p:cNvSpPr txBox="1"/>
          <p:nvPr/>
        </p:nvSpPr>
        <p:spPr>
          <a:xfrm>
            <a:off x="728606" y="8496299"/>
            <a:ext cx="19812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r>
              <a:rPr lang="vi-VN" sz="3600" b="1">
                <a:solidFill>
                  <a:srgbClr val="C00000"/>
                </a:solidFill>
                <a:latin typeface="Arial" panose="020B0604020202020204" pitchFamily="34" charset="0"/>
                <a:cs typeface="Arial" panose="020B0604020202020204" pitchFamily="34" charset="0"/>
              </a:rPr>
              <a:t>:</a:t>
            </a:r>
            <a:endParaRPr lang="en-US" sz="3600" b="1" u="sng">
              <a:solidFill>
                <a:srgbClr val="C00000"/>
              </a:solidFill>
              <a:latin typeface="Arial" panose="020B0604020202020204" pitchFamily="34" charset="0"/>
              <a:cs typeface="Arial" panose="020B0604020202020204" pitchFamily="34" charset="0"/>
            </a:endParaRPr>
          </a:p>
        </p:txBody>
      </p:sp>
      <p:cxnSp>
        <p:nvCxnSpPr>
          <p:cNvPr id="19" name="Straight Connector 18"/>
          <p:cNvCxnSpPr/>
          <p:nvPr/>
        </p:nvCxnSpPr>
        <p:spPr>
          <a:xfrm>
            <a:off x="0" y="3390900"/>
            <a:ext cx="18288000" cy="0"/>
          </a:xfrm>
          <a:prstGeom prst="line">
            <a:avLst/>
          </a:prstGeom>
          <a:ln w="28575">
            <a:solidFill>
              <a:srgbClr val="A6DAF4"/>
            </a:solidFill>
            <a:prstDash val="lgDash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51541" y="8496300"/>
            <a:ext cx="13034337" cy="646331"/>
          </a:xfrm>
          <a:prstGeom prst="rect">
            <a:avLst/>
          </a:prstGeom>
        </p:spPr>
        <p:txBody>
          <a:bodyPr wrap="none">
            <a:spAutoFit/>
          </a:bodyPr>
          <a:lstStyle/>
          <a:p>
            <a:r>
              <a:rPr lang="en-US" sz="3600">
                <a:solidFill>
                  <a:srgbClr val="0070C0"/>
                </a:solidFill>
                <a:latin typeface="Arial" panose="020B0604020202020204" pitchFamily="34" charset="0"/>
                <a:cs typeface="Arial" panose="020B0604020202020204" pitchFamily="34" charset="0"/>
              </a:rPr>
              <a:t>Vì ba điểm chân kiềng sẽ cùng nằm trên mặt phẳng là nền đất.</a:t>
            </a:r>
          </a:p>
        </p:txBody>
      </p:sp>
    </p:spTree>
    <p:extLst>
      <p:ext uri="{BB962C8B-B14F-4D97-AF65-F5344CB8AC3E}">
        <p14:creationId xmlns:p14="http://schemas.microsoft.com/office/powerpoint/2010/main" val="37637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562307">
            <a:off x="15364902" y="631818"/>
            <a:ext cx="2851421" cy="1926186"/>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1212019">
            <a:off x="634578" y="652598"/>
            <a:ext cx="4441186" cy="694440"/>
          </a:xfrm>
          <a:custGeom>
            <a:avLst/>
            <a:gdLst/>
            <a:ahLst/>
            <a:cxnLst/>
            <a:rect l="l" t="t" r="r" b="b"/>
            <a:pathLst>
              <a:path w="5580019" h="872512">
                <a:moveTo>
                  <a:pt x="0" y="0"/>
                </a:moveTo>
                <a:lnTo>
                  <a:pt x="5580020" y="0"/>
                </a:lnTo>
                <a:lnTo>
                  <a:pt x="5580020" y="872512"/>
                </a:lnTo>
                <a:lnTo>
                  <a:pt x="0" y="872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6612962" y="734080"/>
            <a:ext cx="5062077" cy="1000530"/>
          </a:xfrm>
          <a:prstGeom prst="rect">
            <a:avLst/>
          </a:prstGeom>
        </p:spPr>
        <p:txBody>
          <a:bodyPr lIns="0" tIns="0" rIns="0" bIns="0" rtlCol="0" anchor="t">
            <a:spAutoFit/>
          </a:bodyPr>
          <a:lstStyle/>
          <a:p>
            <a:pPr algn="ctr">
              <a:lnSpc>
                <a:spcPts val="8399"/>
              </a:lnSpc>
            </a:pPr>
            <a:r>
              <a:rPr lang="vi-VN" sz="6600" b="1">
                <a:solidFill>
                  <a:schemeClr val="accent2">
                    <a:lumMod val="75000"/>
                  </a:schemeClr>
                </a:solidFill>
                <a:latin typeface="Arial" panose="020B0604020202020204" pitchFamily="34" charset="0"/>
                <a:cs typeface="Arial" panose="020B0604020202020204" pitchFamily="34" charset="0"/>
              </a:rPr>
              <a:t>KHỞI ĐỘNG</a:t>
            </a:r>
            <a:endParaRPr lang="en-US" sz="6600" b="1">
              <a:solidFill>
                <a:schemeClr val="accent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57288" y="1590331"/>
            <a:ext cx="2254034" cy="2095095"/>
          </a:xfrm>
          <a:prstGeom prst="rect">
            <a:avLst/>
          </a:prstGeom>
        </p:spPr>
      </p:pic>
      <p:sp>
        <p:nvSpPr>
          <p:cNvPr id="11" name="TextBox 10"/>
          <p:cNvSpPr txBox="1"/>
          <p:nvPr/>
        </p:nvSpPr>
        <p:spPr>
          <a:xfrm>
            <a:off x="3226562" y="2208945"/>
            <a:ext cx="6019038" cy="769441"/>
          </a:xfrm>
          <a:prstGeom prst="rect">
            <a:avLst/>
          </a:prstGeom>
          <a:noFill/>
        </p:spPr>
        <p:txBody>
          <a:bodyPr wrap="square" rtlCol="0">
            <a:spAutoFit/>
          </a:bodyPr>
          <a:lstStyle/>
          <a:p>
            <a:r>
              <a:rPr lang="vi-VN" sz="4400" i="1">
                <a:solidFill>
                  <a:srgbClr val="002060"/>
                </a:solidFill>
                <a:latin typeface="Arial" panose="020B0604020202020204" pitchFamily="34" charset="0"/>
                <a:cs typeface="Arial" panose="020B0604020202020204" pitchFamily="34" charset="0"/>
              </a:rPr>
              <a:t>Quan sát hình ảnh sau:</a:t>
            </a:r>
            <a:endParaRPr lang="en-US" sz="4400" i="1">
              <a:solidFill>
                <a:srgbClr val="00206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890" y="3434941"/>
            <a:ext cx="9800866" cy="6585359"/>
          </a:xfrm>
          <a:prstGeom prst="rect">
            <a:avLst/>
          </a:prstGeom>
        </p:spPr>
      </p:pic>
      <p:grpSp>
        <p:nvGrpSpPr>
          <p:cNvPr id="25" name="Group 24"/>
          <p:cNvGrpSpPr/>
          <p:nvPr/>
        </p:nvGrpSpPr>
        <p:grpSpPr>
          <a:xfrm>
            <a:off x="11201400" y="3086100"/>
            <a:ext cx="6471615" cy="6111680"/>
            <a:chOff x="11205045" y="3009460"/>
            <a:chExt cx="6471615" cy="6111680"/>
          </a:xfrm>
        </p:grpSpPr>
        <p:grpSp>
          <p:nvGrpSpPr>
            <p:cNvPr id="19" name="Group 44"/>
            <p:cNvGrpSpPr/>
            <p:nvPr/>
          </p:nvGrpSpPr>
          <p:grpSpPr>
            <a:xfrm>
              <a:off x="11205045" y="3437481"/>
              <a:ext cx="6471615" cy="5683659"/>
              <a:chOff x="0" y="0"/>
              <a:chExt cx="2537814" cy="1656080"/>
            </a:xfrm>
          </p:grpSpPr>
          <p:sp>
            <p:nvSpPr>
              <p:cNvPr id="20"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21"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chemeClr val="accent5">
                  <a:lumMod val="20000"/>
                  <a:lumOff val="80000"/>
                </a:schemeClr>
              </a:solidFill>
            </p:spPr>
          </p:sp>
          <p:sp>
            <p:nvSpPr>
              <p:cNvPr id="22"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8" name="Rectangle 17"/>
            <p:cNvSpPr/>
            <p:nvPr/>
          </p:nvSpPr>
          <p:spPr>
            <a:xfrm>
              <a:off x="11675039" y="4176468"/>
              <a:ext cx="5241361" cy="3970318"/>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Em hãy kể </a:t>
              </a:r>
              <a:r>
                <a:rPr lang="en-US" sz="4200">
                  <a:latin typeface="Arial" panose="020B0604020202020204" pitchFamily="34" charset="0"/>
                  <a:cs typeface="Arial" panose="020B0604020202020204" pitchFamily="34" charset="0"/>
                </a:rPr>
                <a:t>thêm </a:t>
              </a:r>
              <a:r>
                <a:rPr lang="vi-VN" sz="4200">
                  <a:latin typeface="Arial" panose="020B0604020202020204" pitchFamily="34" charset="0"/>
                  <a:cs typeface="Arial" panose="020B0604020202020204" pitchFamily="34" charset="0"/>
                </a:rPr>
                <a:t>một số</a:t>
              </a:r>
              <a:r>
                <a:rPr lang="en-US" sz="4200">
                  <a:latin typeface="Arial" panose="020B0604020202020204" pitchFamily="34" charset="0"/>
                  <a:cs typeface="Arial" panose="020B0604020202020204" pitchFamily="34" charset="0"/>
                </a:rPr>
                <a:t> hình ảnh của Hình học không gian trong thực tế.</a:t>
              </a: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40799" y="3009460"/>
              <a:ext cx="926672" cy="951058"/>
            </a:xfrm>
            <a:prstGeom prst="rect">
              <a:avLst/>
            </a:prstGeom>
          </p:spPr>
        </p:pic>
      </p:grpSp>
    </p:spTree>
    <p:extLst>
      <p:ext uri="{BB962C8B-B14F-4D97-AF65-F5344CB8AC3E}">
        <p14:creationId xmlns:p14="http://schemas.microsoft.com/office/powerpoint/2010/main" val="8606130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804806" y="1295400"/>
            <a:ext cx="914400" cy="7620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3" name="Group 2"/>
          <p:cNvGrpSpPr/>
          <p:nvPr/>
        </p:nvGrpSpPr>
        <p:grpSpPr>
          <a:xfrm>
            <a:off x="2209800" y="495300"/>
            <a:ext cx="15475801" cy="2543016"/>
            <a:chOff x="2209800" y="495300"/>
            <a:chExt cx="15475801" cy="2543016"/>
          </a:xfrm>
        </p:grpSpPr>
        <p:sp>
          <p:nvSpPr>
            <p:cNvPr id="4" name="Rounded Rectangle 3"/>
            <p:cNvSpPr/>
            <p:nvPr/>
          </p:nvSpPr>
          <p:spPr>
            <a:xfrm>
              <a:off x="2209800" y="495300"/>
              <a:ext cx="13792200" cy="23622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2</a:t>
              </a:r>
              <a:r>
                <a:rPr lang="vi-VN" sz="4000" b="1">
                  <a:solidFill>
                    <a:srgbClr val="002060"/>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Có một và chỉ một mặt phẳng đi qua ba điểm không thẳng hàng cho trước.</a:t>
              </a: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5299587" y="1076484"/>
              <a:ext cx="2386014" cy="1961832"/>
            </a:xfrm>
            <a:prstGeom prst="rect">
              <a:avLst/>
            </a:prstGeom>
          </p:spPr>
        </p:pic>
      </p:grpSp>
      <p:grpSp>
        <p:nvGrpSpPr>
          <p:cNvPr id="8" name="Group 7"/>
          <p:cNvGrpSpPr/>
          <p:nvPr/>
        </p:nvGrpSpPr>
        <p:grpSpPr>
          <a:xfrm>
            <a:off x="804806" y="3467100"/>
            <a:ext cx="2743200" cy="1876584"/>
            <a:chOff x="804806" y="3390900"/>
            <a:chExt cx="2743200" cy="187658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06" y="3390900"/>
              <a:ext cx="2743200" cy="1876584"/>
            </a:xfrm>
            <a:prstGeom prst="rect">
              <a:avLst/>
            </a:prstGeom>
          </p:spPr>
        </p:pic>
        <p:sp>
          <p:nvSpPr>
            <p:cNvPr id="7" name="TextBox 6"/>
            <p:cNvSpPr txBox="1"/>
            <p:nvPr/>
          </p:nvSpPr>
          <p:spPr>
            <a:xfrm>
              <a:off x="1169109" y="3837057"/>
              <a:ext cx="2014594"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Ví dụ</a:t>
              </a:r>
              <a:endParaRPr lang="en-US" sz="4000" b="1">
                <a:latin typeface="Arial" panose="020B0604020202020204" pitchFamily="34" charset="0"/>
                <a:cs typeface="Arial" panose="020B0604020202020204" pitchFamily="34" charset="0"/>
              </a:endParaRPr>
            </a:p>
          </p:txBody>
        </p:sp>
      </p:grpSp>
      <p:sp>
        <p:nvSpPr>
          <p:cNvPr id="9" name="Rectangle 8"/>
          <p:cNvSpPr/>
          <p:nvPr/>
        </p:nvSpPr>
        <p:spPr>
          <a:xfrm>
            <a:off x="3931359" y="3619500"/>
            <a:ext cx="1211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Mặt phẳng qua ba điểm A, B, C không thẳng hàng được kí hiệu là mp(ABC) hoặc (ABC).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527" y="5905818"/>
            <a:ext cx="11698746" cy="394303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7844121"/>
            <a:ext cx="1082194" cy="2442879"/>
          </a:xfrm>
          <a:prstGeom prst="rect">
            <a:avLst/>
          </a:prstGeom>
        </p:spPr>
      </p:pic>
    </p:spTree>
    <p:extLst>
      <p:ext uri="{BB962C8B-B14F-4D97-AF65-F5344CB8AC3E}">
        <p14:creationId xmlns:p14="http://schemas.microsoft.com/office/powerpoint/2010/main" val="181718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09600" y="571500"/>
            <a:ext cx="16611600" cy="2748253"/>
            <a:chOff x="609600" y="571500"/>
            <a:chExt cx="16611600" cy="2748253"/>
          </a:xfrm>
        </p:grpSpPr>
        <p:sp>
          <p:nvSpPr>
            <p:cNvPr id="2" name="Rectangle 1"/>
            <p:cNvSpPr/>
            <p:nvPr/>
          </p:nvSpPr>
          <p:spPr>
            <a:xfrm>
              <a:off x="2514600" y="571500"/>
              <a:ext cx="14706600" cy="2748253"/>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Lấy hai điểm trên mặt phẳng bảng, đặt thước qua hai điểm đó và vẽ 1 đường thẳng. Khi đó mọi điểm của đường thẳng có thuộc mặt phẳng bảng không?</a:t>
              </a:r>
            </a:p>
          </p:txBody>
        </p:sp>
        <p:pic>
          <p:nvPicPr>
            <p:cNvPr id="3" name="Picture 2"/>
            <p:cNvPicPr>
              <a:picLocks noChangeAspect="1"/>
            </p:cNvPicPr>
            <p:nvPr/>
          </p:nvPicPr>
          <p:blipFill>
            <a:blip r:embed="rId2"/>
            <a:stretch>
              <a:fillRect/>
            </a:stretch>
          </p:blipFill>
          <p:spPr>
            <a:xfrm>
              <a:off x="609600" y="845202"/>
              <a:ext cx="1572904" cy="2200847"/>
            </a:xfrm>
            <a:prstGeom prst="rect">
              <a:avLst/>
            </a:prstGeom>
          </p:spPr>
        </p:pic>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52" y="4533900"/>
            <a:ext cx="8831398" cy="3124200"/>
          </a:xfrm>
          <a:prstGeom prst="rect">
            <a:avLst/>
          </a:prstGeom>
        </p:spPr>
      </p:pic>
      <p:grpSp>
        <p:nvGrpSpPr>
          <p:cNvPr id="9" name="Group 8"/>
          <p:cNvGrpSpPr/>
          <p:nvPr/>
        </p:nvGrpSpPr>
        <p:grpSpPr>
          <a:xfrm>
            <a:off x="9372600" y="2572068"/>
            <a:ext cx="8305800" cy="6838632"/>
            <a:chOff x="9372600" y="2572068"/>
            <a:chExt cx="8305800" cy="6838632"/>
          </a:xfrm>
        </p:grpSpPr>
        <p:sp>
          <p:nvSpPr>
            <p:cNvPr id="6" name="Rounded Rectangle 5"/>
            <p:cNvSpPr/>
            <p:nvPr/>
          </p:nvSpPr>
          <p:spPr>
            <a:xfrm>
              <a:off x="9372600" y="3771900"/>
              <a:ext cx="8001000" cy="5638800"/>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5292386" y="2572068"/>
              <a:ext cx="2386014" cy="1961832"/>
            </a:xfrm>
            <a:prstGeom prst="rect">
              <a:avLst/>
            </a:prstGeom>
          </p:spPr>
        </p:pic>
        <p:sp>
          <p:nvSpPr>
            <p:cNvPr id="8" name="Rectangle 7"/>
            <p:cNvSpPr/>
            <p:nvPr/>
          </p:nvSpPr>
          <p:spPr>
            <a:xfrm>
              <a:off x="9677400" y="4236809"/>
              <a:ext cx="7391400" cy="4708981"/>
            </a:xfrm>
            <a:prstGeom prst="rect">
              <a:avLst/>
            </a:prstGeom>
          </p:spPr>
          <p:txBody>
            <a:bodyPr wrap="square">
              <a:spAutoFit/>
            </a:bodyP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3</a:t>
              </a:r>
            </a:p>
            <a:p>
              <a:pPr algn="just">
                <a:lnSpc>
                  <a:spcPct val="150000"/>
                </a:lnSpc>
              </a:pPr>
              <a:r>
                <a:rPr lang="vi-VN" sz="4000">
                  <a:latin typeface="Arial" panose="020B0604020202020204" pitchFamily="34" charset="0"/>
                  <a:cs typeface="Arial" panose="020B0604020202020204" pitchFamily="34" charset="0"/>
                </a:rPr>
                <a:t>Nếu một đường thẳng có hai điểm phân biệt thuộc một mặt phẳng thì mọi điểm của đường thẳng đều thuộc mặt phẳng đó.</a:t>
              </a:r>
            </a:p>
          </p:txBody>
        </p:sp>
      </p:grpSp>
    </p:spTree>
    <p:extLst>
      <p:ext uri="{BB962C8B-B14F-4D97-AF65-F5344CB8AC3E}">
        <p14:creationId xmlns:p14="http://schemas.microsoft.com/office/powerpoint/2010/main" val="5837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7562849" y="1236277"/>
            <a:ext cx="25908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434364">
            <a:off x="10304635" y="219955"/>
            <a:ext cx="1179504" cy="1625095"/>
          </a:xfrm>
          <a:prstGeom prst="rect">
            <a:avLst/>
          </a:prstGeom>
        </p:spPr>
      </p:pic>
      <p:sp>
        <p:nvSpPr>
          <p:cNvPr id="12" name="Rectangle 11"/>
          <p:cNvSpPr/>
          <p:nvPr/>
        </p:nvSpPr>
        <p:spPr>
          <a:xfrm>
            <a:off x="1476375" y="2400300"/>
            <a:ext cx="15240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đường thẳng d đi qua hai điểm phân biệt A, B của mặt phẳng (P) thì đường thẳng d nằm trong mặt phẳng (P) hoặc (P) chứa d, hoặc (P) đi qua d, thường được kí hiệu là d ⊂ (P) hoặc (P) ⊂ d.</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656" y="5680659"/>
            <a:ext cx="9943190" cy="3517508"/>
          </a:xfrm>
          <a:prstGeom prst="rect">
            <a:avLst/>
          </a:prstGeom>
        </p:spPr>
      </p:pic>
      <p:pic>
        <p:nvPicPr>
          <p:cNvPr id="14" name="Picture 13"/>
          <p:cNvPicPr>
            <a:picLocks noChangeAspect="1"/>
          </p:cNvPicPr>
          <p:nvPr/>
        </p:nvPicPr>
        <p:blipFill>
          <a:blip r:embed="rId4"/>
          <a:stretch>
            <a:fillRect/>
          </a:stretch>
        </p:blipFill>
        <p:spPr>
          <a:xfrm>
            <a:off x="13944600" y="8303739"/>
            <a:ext cx="4114800" cy="17888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130" y="-236939"/>
            <a:ext cx="2696726" cy="2637239"/>
          </a:xfrm>
          <a:prstGeom prst="rect">
            <a:avLst/>
          </a:prstGeom>
        </p:spPr>
      </p:pic>
    </p:spTree>
    <p:extLst>
      <p:ext uri="{BB962C8B-B14F-4D97-AF65-F5344CB8AC3E}">
        <p14:creationId xmlns:p14="http://schemas.microsoft.com/office/powerpoint/2010/main" val="1285662098"/>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43"/>
          <p:cNvGrpSpPr/>
          <p:nvPr/>
        </p:nvGrpSpPr>
        <p:grpSpPr>
          <a:xfrm>
            <a:off x="990600" y="2247900"/>
            <a:ext cx="2296145" cy="1498376"/>
            <a:chOff x="0" y="0"/>
            <a:chExt cx="3061526" cy="1997835"/>
          </a:xfrm>
        </p:grpSpPr>
        <p:grpSp>
          <p:nvGrpSpPr>
            <p:cNvPr id="14" name="Group 44"/>
            <p:cNvGrpSpPr/>
            <p:nvPr/>
          </p:nvGrpSpPr>
          <p:grpSpPr>
            <a:xfrm>
              <a:off x="0" y="0"/>
              <a:ext cx="3061526" cy="1997835"/>
              <a:chOff x="0" y="0"/>
              <a:chExt cx="2537814" cy="1656080"/>
            </a:xfrm>
          </p:grpSpPr>
          <p:sp>
            <p:nvSpPr>
              <p:cNvPr id="16"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7"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8"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5" name="TextBox 48"/>
            <p:cNvSpPr txBox="1"/>
            <p:nvPr/>
          </p:nvSpPr>
          <p:spPr>
            <a:xfrm>
              <a:off x="28893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2</a:t>
              </a:r>
              <a:endParaRPr lang="en-US" sz="4000" b="1">
                <a:solidFill>
                  <a:srgbClr val="000000"/>
                </a:solidFill>
                <a:latin typeface="Arial" panose="020B0604020202020204" pitchFamily="34" charset="0"/>
                <a:cs typeface="Arial" panose="020B0604020202020204" pitchFamily="34" charset="0"/>
              </a:endParaRPr>
            </a:p>
          </p:txBody>
        </p:sp>
      </p:grpSp>
      <p:grpSp>
        <p:nvGrpSpPr>
          <p:cNvPr id="20" name="Group 19"/>
          <p:cNvGrpSpPr/>
          <p:nvPr/>
        </p:nvGrpSpPr>
        <p:grpSpPr>
          <a:xfrm>
            <a:off x="990600" y="344212"/>
            <a:ext cx="10219217" cy="1316174"/>
            <a:chOff x="990600" y="344212"/>
            <a:chExt cx="10219217" cy="1316174"/>
          </a:xfrm>
        </p:grpSpPr>
        <p:sp>
          <p:nvSpPr>
            <p:cNvPr id="10" name="Rectangle 9"/>
            <p:cNvSpPr/>
            <p:nvPr/>
          </p:nvSpPr>
          <p:spPr>
            <a:xfrm>
              <a:off x="990600" y="952500"/>
              <a:ext cx="9081332" cy="707886"/>
            </a:xfrm>
            <a:prstGeom prst="rect">
              <a:avLst/>
            </a:prstGeom>
          </p:spPr>
          <p:txBody>
            <a:bodyPr wrap="none">
              <a:spAutoFit/>
            </a:bodyPr>
            <a:lstStyle/>
            <a:p>
              <a:r>
                <a:rPr lang="vi-VN" sz="4000" i="1">
                  <a:solidFill>
                    <a:srgbClr val="002060"/>
                  </a:solidFill>
                  <a:latin typeface="Arial" panose="020B0604020202020204" pitchFamily="34" charset="0"/>
                  <a:cs typeface="Arial" panose="020B0604020202020204" pitchFamily="34" charset="0"/>
                </a:rPr>
                <a:t>Á</a:t>
              </a:r>
              <a:r>
                <a:rPr lang="en-US" sz="4000" i="1">
                  <a:solidFill>
                    <a:srgbClr val="002060"/>
                  </a:solidFill>
                  <a:latin typeface="Arial" panose="020B0604020202020204" pitchFamily="34" charset="0"/>
                  <a:cs typeface="Arial" panose="020B0604020202020204" pitchFamily="34" charset="0"/>
                </a:rPr>
                <a:t>p dụng tính chất để giải thích </a:t>
              </a:r>
              <a:r>
                <a:rPr lang="en-US" sz="4000" b="1" i="1">
                  <a:solidFill>
                    <a:srgbClr val="002060"/>
                  </a:solidFill>
                  <a:latin typeface="Arial" panose="020B0604020202020204" pitchFamily="34" charset="0"/>
                  <a:cs typeface="Arial" panose="020B0604020202020204" pitchFamily="34" charset="0"/>
                </a:rPr>
                <a:t>Ví dụ 2</a:t>
              </a:r>
              <a:r>
                <a:rPr lang="en-US" sz="4000" i="1">
                  <a:solidFill>
                    <a:srgbClr val="002060"/>
                  </a:solidFill>
                  <a:latin typeface="Arial" panose="020B0604020202020204" pitchFamily="34" charset="0"/>
                  <a:cs typeface="Arial" panose="020B0604020202020204" pitchFamily="34" charset="0"/>
                </a:rPr>
                <a:t>.</a:t>
              </a: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0032" y="344212"/>
              <a:ext cx="1099785" cy="1216576"/>
            </a:xfrm>
            <a:prstGeom prst="rect">
              <a:avLst/>
            </a:prstGeom>
          </p:spPr>
        </p:pic>
      </p:grpSp>
      <p:sp>
        <p:nvSpPr>
          <p:cNvPr id="21" name="TextBox 20"/>
          <p:cNvSpPr txBox="1"/>
          <p:nvPr/>
        </p:nvSpPr>
        <p:spPr>
          <a:xfrm>
            <a:off x="3733800" y="2019300"/>
            <a:ext cx="136398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Hình 13 minh họa người thợ đang kiểm tra độ phẳng của mặt sàn nhà. Hãy cho biết người thợ kiểm tra độ phẳng của mặt sàn nhà bằng cách nào? </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867098"/>
            <a:ext cx="8173543" cy="3321206"/>
          </a:xfrm>
          <a:prstGeom prst="rect">
            <a:avLst/>
          </a:prstGeom>
        </p:spPr>
      </p:pic>
      <p:sp>
        <p:nvSpPr>
          <p:cNvPr id="23" name="TextBox 22"/>
          <p:cNvSpPr txBox="1"/>
          <p:nvPr/>
        </p:nvSpPr>
        <p:spPr>
          <a:xfrm>
            <a:off x="12268200" y="4974327"/>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8839200" y="5851118"/>
            <a:ext cx="85344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Người thợ đặt thước dẹt dài lên mặt sàn nhà ở các vị trí khác nhau. Nếu thước đó luôn áp sát mặt sàn, không bị cập kênh thì mặt sàn là phẳng.</a:t>
            </a:r>
            <a:endParaRPr lang="en-US" sz="4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62050" y="891353"/>
            <a:ext cx="15468600" cy="2162016"/>
            <a:chOff x="1143000" y="533400"/>
            <a:chExt cx="15468600" cy="2162016"/>
          </a:xfrm>
        </p:grpSpPr>
        <p:sp>
          <p:nvSpPr>
            <p:cNvPr id="3" name="Rounded Rectangle 2"/>
            <p:cNvSpPr/>
            <p:nvPr/>
          </p:nvSpPr>
          <p:spPr>
            <a:xfrm>
              <a:off x="3733800" y="533400"/>
              <a:ext cx="12877800" cy="2162016"/>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u="sng">
                  <a:solidFill>
                    <a:srgbClr val="002060"/>
                  </a:solidFill>
                  <a:latin typeface="Arial" panose="020B0604020202020204" pitchFamily="34" charset="0"/>
                  <a:cs typeface="Arial" panose="020B0604020202020204" pitchFamily="34" charset="0"/>
                </a:rPr>
                <a:t>Tính chất 4</a:t>
              </a:r>
              <a:r>
                <a:rPr lang="vi-VN" sz="4000" b="1">
                  <a:solidFill>
                    <a:srgbClr val="002060"/>
                  </a:solidFill>
                  <a:latin typeface="Arial" panose="020B0604020202020204" pitchFamily="34" charset="0"/>
                  <a:cs typeface="Arial" panose="020B0604020202020204" pitchFamily="34" charset="0"/>
                </a:rPr>
                <a:t>: </a:t>
              </a:r>
              <a:r>
                <a:rPr lang="nl-NL" sz="4000">
                  <a:solidFill>
                    <a:schemeClr val="tx1"/>
                  </a:solidFill>
                  <a:latin typeface="Arial" panose="020B0604020202020204" pitchFamily="34" charset="0"/>
                  <a:cs typeface="Arial" panose="020B0604020202020204" pitchFamily="34" charset="0"/>
                </a:rPr>
                <a:t>Tồn tại bốn điểm không cùng nằm trên một mặt phẳng.</a:t>
              </a:r>
              <a:endParaRPr lang="en-US" sz="400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143000" y="633492"/>
              <a:ext cx="2386014" cy="1961832"/>
            </a:xfrm>
            <a:prstGeom prst="rect">
              <a:avLst/>
            </a:prstGeom>
          </p:spPr>
        </p:pic>
      </p:grpSp>
      <p:grpSp>
        <p:nvGrpSpPr>
          <p:cNvPr id="14" name="Group 13"/>
          <p:cNvGrpSpPr/>
          <p:nvPr/>
        </p:nvGrpSpPr>
        <p:grpSpPr>
          <a:xfrm>
            <a:off x="1143000" y="3767986"/>
            <a:ext cx="11249497" cy="4486198"/>
            <a:chOff x="1143000" y="3767986"/>
            <a:chExt cx="11249497" cy="4486198"/>
          </a:xfrm>
        </p:grpSpPr>
        <p:grpSp>
          <p:nvGrpSpPr>
            <p:cNvPr id="5" name="Group 43"/>
            <p:cNvGrpSpPr/>
            <p:nvPr/>
          </p:nvGrpSpPr>
          <p:grpSpPr>
            <a:xfrm>
              <a:off x="1162050" y="3767986"/>
              <a:ext cx="2296145" cy="1498376"/>
              <a:chOff x="0" y="0"/>
              <a:chExt cx="3061526" cy="1997835"/>
            </a:xfrm>
          </p:grpSpPr>
          <p:grpSp>
            <p:nvGrpSpPr>
              <p:cNvPr id="6" name="Group 44"/>
              <p:cNvGrpSpPr/>
              <p:nvPr/>
            </p:nvGrpSpPr>
            <p:grpSpPr>
              <a:xfrm>
                <a:off x="0" y="0"/>
                <a:ext cx="3061526" cy="1997835"/>
                <a:chOff x="0" y="0"/>
                <a:chExt cx="2537814" cy="1656080"/>
              </a:xfrm>
            </p:grpSpPr>
            <p:sp>
              <p:nvSpPr>
                <p:cNvPr id="8"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9"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0"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7" name="TextBox 48"/>
              <p:cNvSpPr txBox="1"/>
              <p:nvPr/>
            </p:nvSpPr>
            <p:spPr>
              <a:xfrm>
                <a:off x="240671" y="911731"/>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3</a:t>
                </a:r>
                <a:endParaRPr lang="en-US" sz="4000" b="1">
                  <a:solidFill>
                    <a:srgbClr val="000000"/>
                  </a:solidFill>
                  <a:latin typeface="Arial" panose="020B0604020202020204" pitchFamily="34" charset="0"/>
                  <a:cs typeface="Arial" panose="020B0604020202020204" pitchFamily="34" charset="0"/>
                </a:endParaRPr>
              </a:p>
            </p:txBody>
          </p:sp>
        </p:grpSp>
        <p:sp>
          <p:nvSpPr>
            <p:cNvPr id="11" name="TextBox 10"/>
            <p:cNvSpPr txBox="1"/>
            <p:nvPr/>
          </p:nvSpPr>
          <p:spPr>
            <a:xfrm>
              <a:off x="3752850" y="4163231"/>
              <a:ext cx="4624386"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Giải thích tại sao:</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143000" y="5505931"/>
              <a:ext cx="11249497" cy="2748253"/>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Chân máy ảnh có thể đặt ở hầu hết các loại địa hình mà vẫn đứng vững.</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Bàn ghế bốn chân thường hay bị cập kênh</a:t>
              </a:r>
              <a:endParaRPr lang="en-US" sz="4000">
                <a:latin typeface="Arial" panose="020B0604020202020204" pitchFamily="34" charset="0"/>
                <a:cs typeface="Arial" panose="020B0604020202020204" pitchFamily="34" charset="0"/>
              </a:endParaRPr>
            </a:p>
          </p:txBody>
        </p:sp>
      </p:gr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8400" y="4154619"/>
            <a:ext cx="3429000" cy="5450879"/>
          </a:xfrm>
          <a:prstGeom prst="rect">
            <a:avLst/>
          </a:prstGeom>
        </p:spPr>
      </p:pic>
    </p:spTree>
    <p:extLst>
      <p:ext uri="{BB962C8B-B14F-4D97-AF65-F5344CB8AC3E}">
        <p14:creationId xmlns:p14="http://schemas.microsoft.com/office/powerpoint/2010/main" val="62363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1"/>
          <p:cNvGrpSpPr/>
          <p:nvPr/>
        </p:nvGrpSpPr>
        <p:grpSpPr>
          <a:xfrm>
            <a:off x="990600" y="680760"/>
            <a:ext cx="15925800" cy="2862322"/>
            <a:chOff x="990600" y="680760"/>
            <a:chExt cx="15925800" cy="2862322"/>
          </a:xfrm>
        </p:grpSpPr>
        <p:grpSp>
          <p:nvGrpSpPr>
            <p:cNvPr id="11" name="Group 25"/>
            <p:cNvGrpSpPr/>
            <p:nvPr/>
          </p:nvGrpSpPr>
          <p:grpSpPr>
            <a:xfrm>
              <a:off x="990600" y="985560"/>
              <a:ext cx="1608608" cy="1640633"/>
              <a:chOff x="0" y="0"/>
              <a:chExt cx="1280341" cy="1305831"/>
            </a:xfrm>
          </p:grpSpPr>
          <p:grpSp>
            <p:nvGrpSpPr>
              <p:cNvPr id="12" name="Group 26"/>
              <p:cNvGrpSpPr/>
              <p:nvPr/>
            </p:nvGrpSpPr>
            <p:grpSpPr>
              <a:xfrm>
                <a:off x="0" y="0"/>
                <a:ext cx="1280341" cy="1305831"/>
                <a:chOff x="0" y="0"/>
                <a:chExt cx="1838434" cy="1875035"/>
              </a:xfrm>
            </p:grpSpPr>
            <p:sp>
              <p:nvSpPr>
                <p:cNvPr id="14"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5"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6"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13"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HĐ5</a:t>
                </a:r>
                <a:endParaRPr lang="en-US" sz="4000" b="1">
                  <a:solidFill>
                    <a:srgbClr val="000000"/>
                  </a:solidFill>
                  <a:latin typeface="Arial" panose="020B0604020202020204" pitchFamily="34" charset="0"/>
                  <a:cs typeface="Arial" panose="020B0604020202020204" pitchFamily="34" charset="0"/>
                </a:endParaRPr>
              </a:p>
            </p:txBody>
          </p:sp>
        </p:grpSp>
        <p:sp>
          <p:nvSpPr>
            <p:cNvPr id="17" name="Rectangle 16"/>
            <p:cNvSpPr/>
            <p:nvPr/>
          </p:nvSpPr>
          <p:spPr>
            <a:xfrm>
              <a:off x="2971800" y="680760"/>
              <a:ext cx="13944600" cy="2862322"/>
            </a:xfrm>
            <a:prstGeom prst="rect">
              <a:avLst/>
            </a:prstGeom>
          </p:spPr>
          <p:txBody>
            <a:bodyPr wrap="square">
              <a:spAutoFit/>
            </a:bodyPr>
            <a:lstStyle/>
            <a:p>
              <a:pPr algn="just">
                <a:lnSpc>
                  <a:spcPct val="150000"/>
                </a:lnSpc>
              </a:pPr>
              <a:r>
                <a:rPr lang="vi-VN" sz="4000"/>
                <a:t>Hình 15 mô tả một phần của phòng học. Nếu coi bức tường chứa bảng và sàn nhà là hình ảnh của hai mặt phẳng thì giao hai mặt phẳng đó là gì?</a:t>
              </a:r>
              <a:endParaRPr lang="en-US" sz="4000"/>
            </a:p>
          </p:txBody>
        </p:sp>
      </p:grpSp>
      <p:pic>
        <p:nvPicPr>
          <p:cNvPr id="18" name="Picture 1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600" y="4076700"/>
            <a:ext cx="8440328" cy="5357277"/>
          </a:xfrm>
          <a:prstGeom prst="rect">
            <a:avLst/>
          </a:prstGeom>
        </p:spPr>
      </p:pic>
      <p:sp>
        <p:nvSpPr>
          <p:cNvPr id="19" name="TextBox 18"/>
          <p:cNvSpPr txBox="1"/>
          <p:nvPr/>
        </p:nvSpPr>
        <p:spPr>
          <a:xfrm>
            <a:off x="12534900" y="4076700"/>
            <a:ext cx="19812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20" name="TextBox 19"/>
          <p:cNvSpPr txBox="1"/>
          <p:nvPr/>
        </p:nvSpPr>
        <p:spPr>
          <a:xfrm>
            <a:off x="10134600" y="5318204"/>
            <a:ext cx="6781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Giao giữa bức tường với nền nhà là một đường thẳng.</a:t>
            </a:r>
            <a:endParaRPr lang="en-US" sz="4000">
              <a:latin typeface="Arial" panose="020B0604020202020204" pitchFamily="34" charset="0"/>
              <a:cs typeface="Arial" panose="020B0604020202020204" pitchFamily="34" charset="0"/>
            </a:endParaRPr>
          </a:p>
        </p:txBody>
      </p:sp>
      <p:cxnSp>
        <p:nvCxnSpPr>
          <p:cNvPr id="22" name="Straight Connector 21"/>
          <p:cNvCxnSpPr/>
          <p:nvPr/>
        </p:nvCxnSpPr>
        <p:spPr>
          <a:xfrm>
            <a:off x="762000" y="7429500"/>
            <a:ext cx="883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37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1" name="Group 20"/>
          <p:cNvGrpSpPr/>
          <p:nvPr/>
        </p:nvGrpSpPr>
        <p:grpSpPr>
          <a:xfrm>
            <a:off x="914400" y="495300"/>
            <a:ext cx="16211550" cy="3238500"/>
            <a:chOff x="1047750" y="216591"/>
            <a:chExt cx="16211550" cy="3109147"/>
          </a:xfrm>
        </p:grpSpPr>
        <p:sp>
          <p:nvSpPr>
            <p:cNvPr id="23" name="Rounded Rectangle 22"/>
            <p:cNvSpPr/>
            <p:nvPr/>
          </p:nvSpPr>
          <p:spPr>
            <a:xfrm>
              <a:off x="3790950" y="216591"/>
              <a:ext cx="13468350" cy="3109147"/>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u="sng">
                  <a:solidFill>
                    <a:srgbClr val="002060"/>
                  </a:solidFill>
                  <a:latin typeface="Arial" panose="020B0604020202020204" pitchFamily="34" charset="0"/>
                  <a:cs typeface="Arial" panose="020B0604020202020204" pitchFamily="34" charset="0"/>
                </a:rPr>
                <a:t>Tính chất 5</a:t>
              </a:r>
              <a:r>
                <a:rPr lang="vi-VN" sz="4000" b="1">
                  <a:solidFill>
                    <a:srgbClr val="002060"/>
                  </a:solidFill>
                  <a:latin typeface="Arial" panose="020B0604020202020204" pitchFamily="34" charset="0"/>
                  <a:cs typeface="Arial" panose="020B0604020202020204" pitchFamily="34" charset="0"/>
                </a:rPr>
                <a:t>: </a:t>
              </a:r>
              <a:r>
                <a:rPr lang="nl-NL" sz="4000">
                  <a:solidFill>
                    <a:schemeClr val="tx1"/>
                  </a:solidFill>
                  <a:latin typeface="Arial" panose="020B0604020202020204" pitchFamily="34" charset="0"/>
                  <a:cs typeface="Arial" panose="020B0604020202020204" pitchFamily="34" charset="0"/>
                </a:rPr>
                <a:t>Nếu hai mặt phẳng phân biệt có một điểm chung thì chúng có một đường thẳng chung duy nhất chứa tất cả các điểm chung của hai phẳng đó.</a:t>
              </a:r>
              <a:endParaRPr lang="en-US" sz="4000">
                <a:solidFill>
                  <a:schemeClr val="tx1"/>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47750" y="670747"/>
              <a:ext cx="2386014" cy="1961832"/>
            </a:xfrm>
            <a:prstGeom prst="rect">
              <a:avLst/>
            </a:prstGeom>
          </p:spPr>
        </p:pic>
      </p:grpSp>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4381500"/>
            <a:ext cx="6203177" cy="5334000"/>
          </a:xfrm>
          <a:prstGeom prst="rect">
            <a:avLst/>
          </a:prstGeom>
        </p:spPr>
      </p:pic>
      <p:grpSp>
        <p:nvGrpSpPr>
          <p:cNvPr id="5" name="Group 4"/>
          <p:cNvGrpSpPr/>
          <p:nvPr/>
        </p:nvGrpSpPr>
        <p:grpSpPr>
          <a:xfrm>
            <a:off x="1238250" y="3974574"/>
            <a:ext cx="2743200" cy="1714500"/>
            <a:chOff x="914400" y="4000500"/>
            <a:chExt cx="2743200" cy="171450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000500"/>
              <a:ext cx="2743200" cy="1714500"/>
            </a:xfrm>
            <a:prstGeom prst="rect">
              <a:avLst/>
            </a:prstGeom>
          </p:spPr>
        </p:pic>
        <p:sp>
          <p:nvSpPr>
            <p:cNvPr id="4" name="TextBox 3"/>
            <p:cNvSpPr txBox="1"/>
            <p:nvPr/>
          </p:nvSpPr>
          <p:spPr>
            <a:xfrm>
              <a:off x="1219200" y="4381500"/>
              <a:ext cx="2081214"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Chú ý</a:t>
              </a:r>
              <a:endParaRPr lang="en-US" sz="4000" b="1">
                <a:latin typeface="Arial" panose="020B0604020202020204" pitchFamily="34" charset="0"/>
                <a:cs typeface="Arial" panose="020B0604020202020204" pitchFamily="34" charset="0"/>
              </a:endParaRPr>
            </a:p>
          </p:txBody>
        </p:sp>
      </p:grpSp>
      <p:sp>
        <p:nvSpPr>
          <p:cNvPr id="6" name="Rectangle 5"/>
          <p:cNvSpPr/>
          <p:nvPr/>
        </p:nvSpPr>
        <p:spPr>
          <a:xfrm>
            <a:off x="1238250" y="5732472"/>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Đường thẳng chung d (nếu có) của hai mặt phẳng phân biệt (P) và (Q) được gọi là giao tuyến của hai mặt phẳng đó. </a:t>
            </a:r>
          </a:p>
          <a:p>
            <a:pPr algn="just">
              <a:lnSpc>
                <a:spcPct val="150000"/>
              </a:lnSpc>
            </a:pPr>
            <a:r>
              <a:rPr lang="vi-VN" sz="4000">
                <a:latin typeface="Arial" panose="020B0604020202020204" pitchFamily="34" charset="0"/>
                <a:cs typeface="Arial" panose="020B0604020202020204" pitchFamily="34" charset="0"/>
              </a:rPr>
              <a:t>Kí hiệu d = (P) ∩ (Q).</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19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17" name="TextBox 16"/>
          <p:cNvSpPr txBox="1"/>
          <p:nvPr/>
        </p:nvSpPr>
        <p:spPr>
          <a:xfrm>
            <a:off x="8073679" y="4189474"/>
            <a:ext cx="19812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2106" y="4718767"/>
            <a:ext cx="6486344" cy="3010056"/>
          </a:xfrm>
          <a:prstGeom prst="rect">
            <a:avLst/>
          </a:prstGeom>
        </p:spPr>
      </p:pic>
      <p:sp>
        <p:nvSpPr>
          <p:cNvPr id="16" name="TextBox 15"/>
          <p:cNvSpPr txBox="1"/>
          <p:nvPr/>
        </p:nvSpPr>
        <p:spPr>
          <a:xfrm>
            <a:off x="7772399" y="5143500"/>
            <a:ext cx="9677401"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Vì S và C cùng thuộc hai mặt phẳng (SCB) và (SCD) nên giao tuyến của hai mặt phẳng (SCB) và (SCD) là đường thẳng SC.</a:t>
            </a:r>
            <a:endParaRPr lang="en-US" sz="3600">
              <a:latin typeface="Arial" panose="020B0604020202020204" pitchFamily="34" charset="0"/>
              <a:cs typeface="Arial" panose="020B0604020202020204" pitchFamily="34" charset="0"/>
            </a:endParaRPr>
          </a:p>
        </p:txBody>
      </p:sp>
      <p:sp>
        <p:nvSpPr>
          <p:cNvPr id="22" name="TextBox 21"/>
          <p:cNvSpPr txBox="1"/>
          <p:nvPr/>
        </p:nvSpPr>
        <p:spPr>
          <a:xfrm>
            <a:off x="1062105" y="7962900"/>
            <a:ext cx="16387695"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b) Gọi O là giao điểm của AC và BD. Khi đó, vì O là điểm thuộc mặt phẳng (SAC) nên O là giao điểm của mặt phẳng (SAC) và đường thẳng BD.</a:t>
            </a:r>
            <a:endParaRPr lang="en-US" sz="3600">
              <a:latin typeface="Arial" panose="020B0604020202020204" pitchFamily="34" charset="0"/>
              <a:cs typeface="Arial" panose="020B0604020202020204" pitchFamily="34" charset="0"/>
            </a:endParaRPr>
          </a:p>
        </p:txBody>
      </p:sp>
      <p:grpSp>
        <p:nvGrpSpPr>
          <p:cNvPr id="2" name="Group 1"/>
          <p:cNvGrpSpPr/>
          <p:nvPr/>
        </p:nvGrpSpPr>
        <p:grpSpPr>
          <a:xfrm>
            <a:off x="1062106" y="462184"/>
            <a:ext cx="16004347" cy="3552967"/>
            <a:chOff x="1062106" y="462184"/>
            <a:chExt cx="16004347" cy="3552967"/>
          </a:xfrm>
        </p:grpSpPr>
        <p:grpSp>
          <p:nvGrpSpPr>
            <p:cNvPr id="10" name="Group 43"/>
            <p:cNvGrpSpPr/>
            <p:nvPr/>
          </p:nvGrpSpPr>
          <p:grpSpPr>
            <a:xfrm>
              <a:off x="1062106" y="582440"/>
              <a:ext cx="2296145" cy="1498376"/>
              <a:chOff x="0" y="0"/>
              <a:chExt cx="3061526" cy="1997835"/>
            </a:xfrm>
          </p:grpSpPr>
          <p:grpSp>
            <p:nvGrpSpPr>
              <p:cNvPr id="11" name="Group 44"/>
              <p:cNvGrpSpPr/>
              <p:nvPr/>
            </p:nvGrpSpPr>
            <p:grpSpPr>
              <a:xfrm>
                <a:off x="0" y="0"/>
                <a:ext cx="3061526" cy="1997835"/>
                <a:chOff x="0" y="0"/>
                <a:chExt cx="2537814" cy="1656080"/>
              </a:xfrm>
            </p:grpSpPr>
            <p:sp>
              <p:nvSpPr>
                <p:cNvPr id="13"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14"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15"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12" name="TextBox 48"/>
              <p:cNvSpPr txBox="1"/>
              <p:nvPr/>
            </p:nvSpPr>
            <p:spPr>
              <a:xfrm>
                <a:off x="200071" y="778372"/>
                <a:ext cx="2580183" cy="524845"/>
              </a:xfrm>
              <a:prstGeom prst="rect">
                <a:avLst/>
              </a:prstGeom>
            </p:spPr>
            <p:txBody>
              <a:bodyPr lIns="0" tIns="0" rIns="0" bIns="0" rtlCol="0" anchor="t">
                <a:spAutoFit/>
              </a:bodyPr>
              <a:lstStyle/>
              <a:p>
                <a:pPr algn="ctr">
                  <a:lnSpc>
                    <a:spcPts val="2963"/>
                  </a:lnSpc>
                </a:pPr>
                <a:r>
                  <a:rPr lang="vi-VN" sz="3600" b="1">
                    <a:solidFill>
                      <a:srgbClr val="000000"/>
                    </a:solidFill>
                    <a:latin typeface="Arial" panose="020B0604020202020204" pitchFamily="34" charset="0"/>
                    <a:cs typeface="Arial" panose="020B0604020202020204" pitchFamily="34" charset="0"/>
                  </a:rPr>
                  <a:t>Ví dụ 4</a:t>
                </a:r>
                <a:endParaRPr lang="en-US" sz="3600" b="1">
                  <a:solidFill>
                    <a:srgbClr val="00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1062106" y="462184"/>
              <a:ext cx="16004347" cy="3493213"/>
              <a:chOff x="912053" y="559114"/>
              <a:chExt cx="16004347" cy="3493213"/>
            </a:xfrm>
          </p:grpSpPr>
          <p:sp>
            <p:nvSpPr>
              <p:cNvPr id="7" name="TextBox 6"/>
              <p:cNvSpPr txBox="1"/>
              <p:nvPr/>
            </p:nvSpPr>
            <p:spPr>
              <a:xfrm>
                <a:off x="3429000" y="559114"/>
                <a:ext cx="134874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Trong mặt phẳng (P), cho hình bình hành ABCD, ngoài mặt phẳng (P) cho một điểm S. Hãy xác định:</a:t>
                </a:r>
                <a:endParaRPr lang="en-US" sz="3600">
                  <a:latin typeface="Arial" panose="020B0604020202020204" pitchFamily="34" charset="0"/>
                  <a:cs typeface="Arial" panose="020B0604020202020204" pitchFamily="34" charset="0"/>
                </a:endParaRPr>
              </a:p>
            </p:txBody>
          </p:sp>
          <p:sp>
            <p:nvSpPr>
              <p:cNvPr id="18" name="TextBox 17"/>
              <p:cNvSpPr txBox="1"/>
              <p:nvPr/>
            </p:nvSpPr>
            <p:spPr>
              <a:xfrm>
                <a:off x="912053" y="2298001"/>
                <a:ext cx="16004347" cy="1754326"/>
              </a:xfrm>
              <a:prstGeom prst="rect">
                <a:avLst/>
              </a:prstGeom>
              <a:noFill/>
            </p:spPr>
            <p:txBody>
              <a:bodyPr wrap="square" rtlCol="0">
                <a:spAutoFit/>
              </a:bodyPr>
              <a:lstStyle/>
              <a:p>
                <a:pPr marL="742950" indent="-742950" algn="just">
                  <a:lnSpc>
                    <a:spcPct val="150000"/>
                  </a:lnSpc>
                  <a:buAutoNum type="alphaLcParenR"/>
                </a:pPr>
                <a:r>
                  <a:rPr lang="vi-VN" sz="3600">
                    <a:latin typeface="Arial" panose="020B0604020202020204" pitchFamily="34" charset="0"/>
                    <a:cs typeface="Arial" panose="020B0604020202020204" pitchFamily="34" charset="0"/>
                  </a:rPr>
                  <a:t>Giao tuyến của hai mặt phẳng (SCB) và (SCD);</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Giao điểm của mặt phẳng (SAC) và đường thẳng BD.</a:t>
                </a:r>
                <a:endParaRPr lang="en-US" sz="3600">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917958">
              <a:off x="14989927" y="1500553"/>
              <a:ext cx="1346589" cy="2514598"/>
            </a:xfrm>
            <a:prstGeom prst="rect">
              <a:avLst/>
            </a:prstGeom>
          </p:spPr>
        </p:pic>
      </p:grpSp>
    </p:spTree>
    <p:extLst>
      <p:ext uri="{BB962C8B-B14F-4D97-AF65-F5344CB8AC3E}">
        <p14:creationId xmlns:p14="http://schemas.microsoft.com/office/powerpoint/2010/main" val="16177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2362200" y="1205807"/>
            <a:ext cx="10846194"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Nhận xét</a:t>
            </a:r>
            <a:r>
              <a:rPr lang="vi-VN" sz="4000" b="1">
                <a:solidFill>
                  <a:srgbClr val="C00000"/>
                </a:solidFill>
                <a:latin typeface="Arial" panose="020B0604020202020204" pitchFamily="34" charset="0"/>
                <a:cs typeface="Arial" panose="020B0604020202020204" pitchFamily="34" charset="0"/>
              </a:rPr>
              <a:t>: </a:t>
            </a:r>
            <a:r>
              <a:rPr lang="vi-VN" sz="4000">
                <a:solidFill>
                  <a:srgbClr val="C00000"/>
                </a:solidFill>
                <a:latin typeface="Arial" panose="020B0604020202020204" pitchFamily="34" charset="0"/>
                <a:cs typeface="Arial" panose="020B0604020202020204" pitchFamily="34" charset="0"/>
              </a:rPr>
              <a:t>Cách tìm giao tuyến và giao điểm</a:t>
            </a:r>
            <a:endParaRPr lang="en-US" sz="4000" b="1">
              <a:solidFill>
                <a:srgbClr val="C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8921" t="24020" r="26961" b="15195"/>
          <a:stretch/>
        </p:blipFill>
        <p:spPr>
          <a:xfrm rot="13536732">
            <a:off x="1095346" y="227034"/>
            <a:ext cx="1179504" cy="1625095"/>
          </a:xfrm>
          <a:prstGeom prst="rect">
            <a:avLst/>
          </a:prstGeom>
        </p:spPr>
      </p:pic>
      <p:pic>
        <p:nvPicPr>
          <p:cNvPr id="14" name="Picture 13"/>
          <p:cNvPicPr>
            <a:picLocks noChangeAspect="1"/>
          </p:cNvPicPr>
          <p:nvPr/>
        </p:nvPicPr>
        <p:blipFill>
          <a:blip r:embed="rId3"/>
          <a:stretch>
            <a:fillRect/>
          </a:stretch>
        </p:blipFill>
        <p:spPr>
          <a:xfrm>
            <a:off x="304800" y="8472785"/>
            <a:ext cx="3657600" cy="1590093"/>
          </a:xfrm>
          <a:prstGeom prst="rect">
            <a:avLst/>
          </a:prstGeom>
        </p:spPr>
      </p:pic>
      <p:sp>
        <p:nvSpPr>
          <p:cNvPr id="5" name="Rectangle 4"/>
          <p:cNvSpPr/>
          <p:nvPr/>
        </p:nvSpPr>
        <p:spPr>
          <a:xfrm>
            <a:off x="1562102" y="2349821"/>
            <a:ext cx="14820898" cy="193899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000">
                <a:latin typeface="Arial" panose="020B0604020202020204" pitchFamily="34" charset="0"/>
                <a:cs typeface="Arial" panose="020B0604020202020204" pitchFamily="34" charset="0"/>
              </a:rPr>
              <a:t>Có thể xác định giao tuyến của hai mặt phẳng bằng cách tìm hai điểm chung của chúng.</a:t>
            </a:r>
          </a:p>
        </p:txBody>
      </p:sp>
      <p:sp>
        <p:nvSpPr>
          <p:cNvPr id="6" name="Rectangle 5"/>
          <p:cNvSpPr/>
          <p:nvPr/>
        </p:nvSpPr>
        <p:spPr>
          <a:xfrm>
            <a:off x="1562102" y="4348221"/>
            <a:ext cx="11391898" cy="3785652"/>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Để tìm giao điểm của đường thẳng a và (P) (giả thiết tồn tại) ta làm như sau: Chọn một đường thẳng b, sao cho b ⊂ (P), tìm giao điểm a ∩ b = M. Khi đó M là giao điểm cần tìm.</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13499179" y="5361904"/>
            <a:ext cx="4300270" cy="4925096"/>
          </a:xfrm>
          <a:prstGeom prst="rect">
            <a:avLst/>
          </a:prstGeom>
        </p:spPr>
      </p:pic>
    </p:spTree>
    <p:extLst>
      <p:ext uri="{BB962C8B-B14F-4D97-AF65-F5344CB8AC3E}">
        <p14:creationId xmlns:p14="http://schemas.microsoft.com/office/powerpoint/2010/main" val="140474570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ounded Rectangle 1"/>
          <p:cNvSpPr/>
          <p:nvPr/>
        </p:nvSpPr>
        <p:spPr>
          <a:xfrm>
            <a:off x="990600" y="545323"/>
            <a:ext cx="3733800" cy="1522061"/>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800" b="1">
                <a:latin typeface="Arial" panose="020B0604020202020204" pitchFamily="34" charset="0"/>
                <a:cs typeface="Arial" panose="020B0604020202020204" pitchFamily="34" charset="0"/>
              </a:rPr>
              <a:t>Luyện tập 3</a:t>
            </a:r>
            <a:endParaRPr lang="en-US" sz="3800" b="1">
              <a:latin typeface="Arial" panose="020B0604020202020204" pitchFamily="34" charset="0"/>
              <a:cs typeface="Arial" panose="020B0604020202020204" pitchFamily="34" charset="0"/>
            </a:endParaRPr>
          </a:p>
        </p:txBody>
      </p:sp>
      <p:sp>
        <p:nvSpPr>
          <p:cNvPr id="3" name="Rectangle 2"/>
          <p:cNvSpPr/>
          <p:nvPr/>
        </p:nvSpPr>
        <p:spPr>
          <a:xfrm>
            <a:off x="5029200" y="336857"/>
            <a:ext cx="11963400" cy="1846659"/>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Trong </a:t>
            </a:r>
            <a:r>
              <a:rPr lang="en-US" sz="3800" b="1">
                <a:latin typeface="Arial" panose="020B0604020202020204" pitchFamily="34" charset="0"/>
                <a:cs typeface="Arial" panose="020B0604020202020204" pitchFamily="34" charset="0"/>
              </a:rPr>
              <a:t>Ví dụ 4</a:t>
            </a:r>
            <a:r>
              <a:rPr lang="en-US" sz="3800">
                <a:latin typeface="Arial" panose="020B0604020202020204" pitchFamily="34" charset="0"/>
                <a:cs typeface="Arial" panose="020B0604020202020204" pitchFamily="34" charset="0"/>
              </a:rPr>
              <a:t>, xác định giao tuyến của hai mặt phẳng (SAC) và (SBD).</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63200" y="3037799"/>
            <a:ext cx="6934200" cy="3217889"/>
          </a:xfrm>
          <a:prstGeom prst="rect">
            <a:avLst/>
          </a:prstGeom>
        </p:spPr>
      </p:pic>
      <p:sp>
        <p:nvSpPr>
          <p:cNvPr id="5" name="TextBox 4"/>
          <p:cNvSpPr txBox="1"/>
          <p:nvPr/>
        </p:nvSpPr>
        <p:spPr>
          <a:xfrm>
            <a:off x="8915400" y="2276936"/>
            <a:ext cx="1447800" cy="677108"/>
          </a:xfrm>
          <a:prstGeom prst="rect">
            <a:avLst/>
          </a:prstGeom>
          <a:noFill/>
        </p:spPr>
        <p:txBody>
          <a:bodyPr wrap="square" rtlCol="0">
            <a:spAutoFit/>
          </a:bodyPr>
          <a:lstStyle/>
          <a:p>
            <a:pPr algn="ctr"/>
            <a:r>
              <a:rPr lang="vi-VN" sz="3800" b="1" u="sng">
                <a:solidFill>
                  <a:srgbClr val="C00000"/>
                </a:solidFill>
                <a:latin typeface="Arial" panose="020B0604020202020204" pitchFamily="34" charset="0"/>
                <a:cs typeface="Arial" panose="020B0604020202020204" pitchFamily="34" charset="0"/>
              </a:rPr>
              <a:t>Giải</a:t>
            </a:r>
            <a:endParaRPr lang="en-US" sz="3800" b="1" u="sng">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990600" y="2927729"/>
            <a:ext cx="10001250" cy="4390434"/>
            <a:chOff x="990600" y="2927729"/>
            <a:chExt cx="10001250" cy="4390434"/>
          </a:xfrm>
        </p:grpSpPr>
        <p:sp>
          <p:nvSpPr>
            <p:cNvPr id="6" name="Rectangle 5"/>
            <p:cNvSpPr/>
            <p:nvPr/>
          </p:nvSpPr>
          <p:spPr>
            <a:xfrm>
              <a:off x="990600" y="2927729"/>
              <a:ext cx="8629650" cy="3492623"/>
            </a:xfrm>
            <a:prstGeom prst="rect">
              <a:avLst/>
            </a:prstGeom>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Ta có: AC cắt BD tại O nên O thuộc hai mặt phẳng (SAC) và (SBD).</a:t>
              </a:r>
            </a:p>
            <a:p>
              <a:pPr algn="just">
                <a:lnSpc>
                  <a:spcPct val="150000"/>
                </a:lnSpc>
              </a:pPr>
              <a:r>
                <a:rPr lang="en-US" sz="3800">
                  <a:latin typeface="Arial" panose="020B0604020202020204" pitchFamily="34" charset="0"/>
                  <a:cs typeface="Arial" panose="020B0604020202020204" pitchFamily="34" charset="0"/>
                </a:rPr>
                <a:t>Mà S cũng thuộc hai mặt phẳng (SAC) và (SBD). </a:t>
              </a:r>
            </a:p>
          </p:txBody>
        </p:sp>
        <p:sp>
          <p:nvSpPr>
            <p:cNvPr id="7" name="Rectangle 6"/>
            <p:cNvSpPr/>
            <p:nvPr/>
          </p:nvSpPr>
          <p:spPr>
            <a:xfrm>
              <a:off x="1009650" y="6348667"/>
              <a:ext cx="9982200" cy="969496"/>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Do đó: SO là giao tuyến của hai mặt phẳng.</a:t>
              </a:r>
            </a:p>
          </p:txBody>
        </p:sp>
      </p:grpSp>
      <p:cxnSp>
        <p:nvCxnSpPr>
          <p:cNvPr id="9" name="Straight Connector 8"/>
          <p:cNvCxnSpPr/>
          <p:nvPr/>
        </p:nvCxnSpPr>
        <p:spPr>
          <a:xfrm>
            <a:off x="0" y="7505700"/>
            <a:ext cx="18288000" cy="0"/>
          </a:xfrm>
          <a:prstGeom prst="line">
            <a:avLst/>
          </a:prstGeom>
          <a:ln w="38100">
            <a:solidFill>
              <a:srgbClr val="FD9959"/>
            </a:solidFill>
            <a:prstDash val="lgDashDot"/>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990600" y="7889109"/>
            <a:ext cx="16106775" cy="2043452"/>
            <a:chOff x="1219200" y="290131"/>
            <a:chExt cx="16106775" cy="1961832"/>
          </a:xfrm>
        </p:grpSpPr>
        <p:sp>
          <p:nvSpPr>
            <p:cNvPr id="11" name="Rounded Rectangle 10"/>
            <p:cNvSpPr/>
            <p:nvPr/>
          </p:nvSpPr>
          <p:spPr>
            <a:xfrm>
              <a:off x="3857625" y="494281"/>
              <a:ext cx="13468350" cy="1757682"/>
            </a:xfrm>
            <a:prstGeom prst="roundRect">
              <a:avLst/>
            </a:prstGeom>
            <a:solidFill>
              <a:schemeClr val="accent2">
                <a:lumMod val="20000"/>
                <a:lumOff val="80000"/>
              </a:schemeClr>
            </a:solid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u="sng">
                  <a:solidFill>
                    <a:srgbClr val="002060"/>
                  </a:solidFill>
                  <a:latin typeface="Arial" panose="020B0604020202020204" pitchFamily="34" charset="0"/>
                  <a:cs typeface="Arial" panose="020B0604020202020204" pitchFamily="34" charset="0"/>
                </a:rPr>
                <a:t>Tính chất 6</a:t>
              </a:r>
              <a:r>
                <a:rPr lang="vi-VN" sz="3800" b="1">
                  <a:solidFill>
                    <a:srgbClr val="002060"/>
                  </a:solidFill>
                  <a:latin typeface="Arial" panose="020B0604020202020204" pitchFamily="34" charset="0"/>
                  <a:cs typeface="Arial" panose="020B0604020202020204" pitchFamily="34" charset="0"/>
                </a:rPr>
                <a:t>: </a:t>
              </a:r>
              <a:r>
                <a:rPr lang="en-US" sz="3800">
                  <a:solidFill>
                    <a:schemeClr val="tx1"/>
                  </a:solidFill>
                  <a:latin typeface="Arial" panose="020B0604020202020204" pitchFamily="34" charset="0"/>
                  <a:cs typeface="Arial" panose="020B0604020202020204" pitchFamily="34" charset="0"/>
                </a:rPr>
                <a:t>Trên mỗi mặt phẳng, tất cả các kết </a:t>
              </a:r>
              <a:r>
                <a:rPr lang="vi-VN" sz="3800">
                  <a:solidFill>
                    <a:schemeClr val="tx1"/>
                  </a:solidFill>
                  <a:latin typeface="Arial" panose="020B0604020202020204" pitchFamily="34" charset="0"/>
                  <a:cs typeface="Arial" panose="020B0604020202020204" pitchFamily="34" charset="0"/>
                </a:rPr>
                <a:t>quả </a:t>
              </a:r>
              <a:r>
                <a:rPr lang="en-US" sz="3800">
                  <a:solidFill>
                    <a:schemeClr val="tx1"/>
                  </a:solidFill>
                  <a:latin typeface="Arial" panose="020B0604020202020204" pitchFamily="34" charset="0"/>
                  <a:cs typeface="Arial" panose="020B0604020202020204" pitchFamily="34" charset="0"/>
                </a:rPr>
                <a:t>đã biết trong hình học phẳng đều đúng.</a:t>
              </a:r>
            </a:p>
          </p:txBody>
        </p:sp>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219200" y="290131"/>
              <a:ext cx="2386014" cy="1961832"/>
            </a:xfrm>
            <a:prstGeom prst="rect">
              <a:avLst/>
            </a:prstGeom>
          </p:spPr>
        </p:pic>
      </p:grpSp>
    </p:spTree>
    <p:extLst>
      <p:ext uri="{BB962C8B-B14F-4D97-AF65-F5344CB8AC3E}">
        <p14:creationId xmlns:p14="http://schemas.microsoft.com/office/powerpoint/2010/main" val="32874876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66800" y="897890"/>
            <a:ext cx="4267200" cy="5184636"/>
            <a:chOff x="1066800" y="897890"/>
            <a:chExt cx="4267200" cy="518463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97890"/>
              <a:ext cx="4267200" cy="4267200"/>
            </a:xfrm>
            <a:prstGeom prst="rect">
              <a:avLst/>
            </a:prstGeom>
          </p:spPr>
        </p:pic>
        <p:sp>
          <p:nvSpPr>
            <p:cNvPr id="9" name="TextBox 8"/>
            <p:cNvSpPr txBox="1"/>
            <p:nvPr/>
          </p:nvSpPr>
          <p:spPr>
            <a:xfrm>
              <a:off x="1714500" y="5374640"/>
              <a:ext cx="2971800" cy="707886"/>
            </a:xfrm>
            <a:prstGeom prst="rect">
              <a:avLst/>
            </a:prstGeom>
            <a:solidFill>
              <a:srgbClr val="FFCCEE"/>
            </a:solidFill>
          </p:spPr>
          <p:txBody>
            <a:bodyPr wrap="square" rtlCol="0">
              <a:spAutoFit/>
            </a:bodyPr>
            <a:lstStyle/>
            <a:p>
              <a:pPr algn="ctr"/>
              <a:r>
                <a:rPr lang="vi-VN" sz="4000">
                  <a:latin typeface="Arial" panose="020B0604020202020204" pitchFamily="34" charset="0"/>
                  <a:cs typeface="Arial" panose="020B0604020202020204" pitchFamily="34" charset="0"/>
                </a:rPr>
                <a:t>Khối rubic</a:t>
              </a:r>
              <a:endParaRPr lang="en-US" sz="4000">
                <a:latin typeface="Arial" panose="020B0604020202020204" pitchFamily="34" charset="0"/>
                <a:cs typeface="Arial" panose="020B0604020202020204" pitchFamily="34" charset="0"/>
              </a:endParaRPr>
            </a:p>
          </p:txBody>
        </p:sp>
      </p:grpSp>
      <p:grpSp>
        <p:nvGrpSpPr>
          <p:cNvPr id="4" name="Group 3"/>
          <p:cNvGrpSpPr/>
          <p:nvPr/>
        </p:nvGrpSpPr>
        <p:grpSpPr>
          <a:xfrm>
            <a:off x="8305800" y="220980"/>
            <a:ext cx="3581400" cy="5868392"/>
            <a:chOff x="8305800" y="220980"/>
            <a:chExt cx="3581400" cy="586839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20980"/>
              <a:ext cx="3581400" cy="4972050"/>
            </a:xfrm>
            <a:prstGeom prst="rect">
              <a:avLst/>
            </a:prstGeom>
          </p:spPr>
        </p:pic>
        <p:sp>
          <p:nvSpPr>
            <p:cNvPr id="10" name="TextBox 9"/>
            <p:cNvSpPr txBox="1"/>
            <p:nvPr/>
          </p:nvSpPr>
          <p:spPr>
            <a:xfrm>
              <a:off x="8953500" y="5381486"/>
              <a:ext cx="2286000" cy="707886"/>
            </a:xfrm>
            <a:prstGeom prst="rect">
              <a:avLst/>
            </a:prstGeom>
            <a:solidFill>
              <a:srgbClr val="FDEF94"/>
            </a:solidFill>
          </p:spPr>
          <p:txBody>
            <a:bodyPr wrap="square" rtlCol="0">
              <a:spAutoFit/>
            </a:bodyPr>
            <a:lstStyle/>
            <a:p>
              <a:pPr algn="ctr"/>
              <a:r>
                <a:rPr lang="vi-VN" sz="4000">
                  <a:latin typeface="Arial" panose="020B0604020202020204" pitchFamily="34" charset="0"/>
                  <a:cs typeface="Arial" panose="020B0604020202020204" pitchFamily="34" charset="0"/>
                </a:rPr>
                <a:t>Bánh ít</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5031740" y="5210810"/>
            <a:ext cx="3832860" cy="4732494"/>
            <a:chOff x="5031740" y="5210810"/>
            <a:chExt cx="3832860" cy="4732494"/>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168" t="13704" r="19966" b="7391"/>
            <a:stretch/>
          </p:blipFill>
          <p:spPr>
            <a:xfrm>
              <a:off x="5031740" y="5210810"/>
              <a:ext cx="3832860" cy="3911082"/>
            </a:xfrm>
            <a:prstGeom prst="rect">
              <a:avLst/>
            </a:prstGeom>
          </p:spPr>
        </p:pic>
        <p:sp>
          <p:nvSpPr>
            <p:cNvPr id="11" name="TextBox 10"/>
            <p:cNvSpPr txBox="1"/>
            <p:nvPr/>
          </p:nvSpPr>
          <p:spPr>
            <a:xfrm>
              <a:off x="5334000" y="9235418"/>
              <a:ext cx="2971800" cy="707886"/>
            </a:xfrm>
            <a:prstGeom prst="rect">
              <a:avLst/>
            </a:prstGeom>
            <a:solidFill>
              <a:srgbClr val="CBE9A2"/>
            </a:solidFill>
          </p:spPr>
          <p:txBody>
            <a:bodyPr wrap="square" rtlCol="0">
              <a:spAutoFit/>
            </a:bodyPr>
            <a:lstStyle/>
            <a:p>
              <a:pPr algn="ctr"/>
              <a:r>
                <a:rPr lang="vi-VN" sz="4000">
                  <a:latin typeface="Arial" panose="020B0604020202020204" pitchFamily="34" charset="0"/>
                  <a:cs typeface="Arial" panose="020B0604020202020204" pitchFamily="34" charset="0"/>
                </a:rPr>
                <a:t>Quả bóng</a:t>
              </a:r>
              <a:endParaRPr lang="en-US" sz="4000">
                <a:latin typeface="Arial" panose="020B0604020202020204" pitchFamily="34" charset="0"/>
                <a:cs typeface="Arial" panose="020B0604020202020204" pitchFamily="34" charset="0"/>
              </a:endParaRPr>
            </a:p>
          </p:txBody>
        </p:sp>
      </p:grpSp>
      <p:grpSp>
        <p:nvGrpSpPr>
          <p:cNvPr id="13" name="Group 12"/>
          <p:cNvGrpSpPr/>
          <p:nvPr/>
        </p:nvGrpSpPr>
        <p:grpSpPr>
          <a:xfrm>
            <a:off x="11215370" y="4229100"/>
            <a:ext cx="7067550" cy="5714204"/>
            <a:chOff x="11215370" y="4229100"/>
            <a:chExt cx="7067550" cy="571420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15370" y="4229100"/>
              <a:ext cx="7067550" cy="4711700"/>
            </a:xfrm>
            <a:prstGeom prst="rect">
              <a:avLst/>
            </a:prstGeom>
          </p:spPr>
        </p:pic>
        <p:sp>
          <p:nvSpPr>
            <p:cNvPr id="12" name="TextBox 11"/>
            <p:cNvSpPr txBox="1"/>
            <p:nvPr/>
          </p:nvSpPr>
          <p:spPr>
            <a:xfrm>
              <a:off x="13716000" y="9235418"/>
              <a:ext cx="2971800" cy="707886"/>
            </a:xfrm>
            <a:prstGeom prst="rect">
              <a:avLst/>
            </a:prstGeom>
            <a:solidFill>
              <a:srgbClr val="A6DAF4"/>
            </a:solidFill>
          </p:spPr>
          <p:txBody>
            <a:bodyPr wrap="square" rtlCol="0">
              <a:spAutoFit/>
            </a:bodyPr>
            <a:lstStyle/>
            <a:p>
              <a:pPr algn="ctr"/>
              <a:r>
                <a:rPr lang="vi-VN" sz="4000">
                  <a:latin typeface="Arial" panose="020B0604020202020204" pitchFamily="34" charset="0"/>
                  <a:cs typeface="Arial" panose="020B0604020202020204" pitchFamily="34" charset="0"/>
                </a:rPr>
                <a:t>Bánh chưng</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43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3200400" y="571500"/>
            <a:ext cx="12268200" cy="1143000"/>
          </a:xfrm>
          <a:prstGeom prst="plaque">
            <a:avLst/>
          </a:prstGeom>
          <a:solidFill>
            <a:srgbClr val="D4C3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III. MỘT SỐ CÁCH XÁC ĐỊNH MẶT PHẲNG</a:t>
            </a:r>
            <a:endParaRPr lang="en-US" sz="4400" b="1">
              <a:solidFill>
                <a:schemeClr val="tx1"/>
              </a:solidFill>
              <a:latin typeface="Arial" panose="020B0604020202020204" pitchFamily="34" charset="0"/>
              <a:cs typeface="Arial" panose="020B0604020202020204" pitchFamily="34" charset="0"/>
            </a:endParaRPr>
          </a:p>
        </p:txBody>
      </p:sp>
      <p:grpSp>
        <p:nvGrpSpPr>
          <p:cNvPr id="10" name="Group 9"/>
          <p:cNvGrpSpPr/>
          <p:nvPr/>
        </p:nvGrpSpPr>
        <p:grpSpPr>
          <a:xfrm>
            <a:off x="925875" y="1714500"/>
            <a:ext cx="11151825" cy="1828800"/>
            <a:chOff x="925875" y="1714500"/>
            <a:chExt cx="11151825" cy="1828800"/>
          </a:xfrm>
        </p:grpSpPr>
        <p:sp>
          <p:nvSpPr>
            <p:cNvPr id="3" name="TextBox 2"/>
            <p:cNvSpPr txBox="1"/>
            <p:nvPr/>
          </p:nvSpPr>
          <p:spPr>
            <a:xfrm>
              <a:off x="2552700" y="2476500"/>
              <a:ext cx="9525000"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Em hãy suy nghĩ và dự đoán cho câu hỏi:</a:t>
              </a:r>
              <a:endParaRPr lang="en-US" sz="4000" i="1">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875" y="1714500"/>
              <a:ext cx="1588725" cy="1828800"/>
            </a:xfrm>
            <a:prstGeom prst="rect">
              <a:avLst/>
            </a:prstGeom>
          </p:spPr>
        </p:pic>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887200" y="3581400"/>
            <a:ext cx="6705600" cy="6705600"/>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925875" y="4152900"/>
            <a:ext cx="11658600" cy="4210050"/>
            <a:chOff x="1219200" y="4210050"/>
            <a:chExt cx="11658600" cy="4210050"/>
          </a:xfrm>
        </p:grpSpPr>
        <p:grpSp>
          <p:nvGrpSpPr>
            <p:cNvPr id="6" name="Group 11"/>
            <p:cNvGrpSpPr/>
            <p:nvPr/>
          </p:nvGrpSpPr>
          <p:grpSpPr>
            <a:xfrm>
              <a:off x="1219200" y="4210050"/>
              <a:ext cx="11658600" cy="4210050"/>
              <a:chOff x="0" y="0"/>
              <a:chExt cx="6238240" cy="2012950"/>
            </a:xfrm>
            <a:solidFill>
              <a:schemeClr val="accent3">
                <a:lumMod val="40000"/>
                <a:lumOff val="60000"/>
              </a:schemeClr>
            </a:solidFill>
          </p:grpSpPr>
          <p:sp>
            <p:nvSpPr>
              <p:cNvPr id="7"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8" name="Rectangle 7"/>
            <p:cNvSpPr/>
            <p:nvPr/>
          </p:nvSpPr>
          <p:spPr>
            <a:xfrm>
              <a:off x="1588725" y="4397514"/>
              <a:ext cx="9829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hình học phẳng, đường thẳng xác định khi biết ít nhất hai điểm phân biệt. Vậy trong không gian, mặt phẳng xác định khi có ít nhất những yếu tố nào?</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5409589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5520" y="585622"/>
            <a:ext cx="6629400" cy="1100659"/>
            <a:chOff x="838200" y="1794941"/>
            <a:chExt cx="6629400" cy="1100659"/>
          </a:xfrm>
        </p:grpSpPr>
        <p:pic>
          <p:nvPicPr>
            <p:cNvPr id="3" name="Picture 2"/>
            <p:cNvPicPr>
              <a:picLocks noChangeAspect="1"/>
            </p:cNvPicPr>
            <p:nvPr/>
          </p:nvPicPr>
          <p:blipFill>
            <a:blip r:embed="rId2"/>
            <a:stretch>
              <a:fillRect/>
            </a:stretch>
          </p:blipFill>
          <p:spPr>
            <a:xfrm>
              <a:off x="838200" y="1794941"/>
              <a:ext cx="1243587" cy="1062559"/>
            </a:xfrm>
            <a:prstGeom prst="rect">
              <a:avLst/>
            </a:prstGeom>
          </p:spPr>
        </p:pic>
        <p:sp>
          <p:nvSpPr>
            <p:cNvPr id="4" name="TextBox 3"/>
            <p:cNvSpPr txBox="1"/>
            <p:nvPr/>
          </p:nvSpPr>
          <p:spPr>
            <a:xfrm>
              <a:off x="2362200" y="2187714"/>
              <a:ext cx="51054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5" name="Group 25"/>
          <p:cNvGrpSpPr/>
          <p:nvPr/>
        </p:nvGrpSpPr>
        <p:grpSpPr>
          <a:xfrm>
            <a:off x="997369" y="2244795"/>
            <a:ext cx="1608608" cy="1640633"/>
            <a:chOff x="0" y="0"/>
            <a:chExt cx="1280341" cy="1305831"/>
          </a:xfrm>
        </p:grpSpPr>
        <p:grpSp>
          <p:nvGrpSpPr>
            <p:cNvPr id="6" name="Group 26"/>
            <p:cNvGrpSpPr/>
            <p:nvPr/>
          </p:nvGrpSpPr>
          <p:grpSpPr>
            <a:xfrm>
              <a:off x="0" y="0"/>
              <a:ext cx="1280341" cy="1305831"/>
              <a:chOff x="0" y="0"/>
              <a:chExt cx="1838434" cy="1875035"/>
            </a:xfrm>
          </p:grpSpPr>
          <p:sp>
            <p:nvSpPr>
              <p:cNvPr id="8"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9"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0"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7"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HĐ6</a:t>
              </a:r>
              <a:endParaRPr lang="en-US" sz="4000" b="1">
                <a:solidFill>
                  <a:srgbClr val="000000"/>
                </a:solidFill>
                <a:latin typeface="Arial" panose="020B0604020202020204" pitchFamily="34" charset="0"/>
                <a:cs typeface="Arial" panose="020B0604020202020204" pitchFamily="34" charset="0"/>
              </a:endParaRPr>
            </a:p>
          </p:txBody>
        </p:sp>
      </p:grpSp>
      <p:sp>
        <p:nvSpPr>
          <p:cNvPr id="11" name="Rectangle 10"/>
          <p:cNvSpPr/>
          <p:nvPr/>
        </p:nvSpPr>
        <p:spPr>
          <a:xfrm>
            <a:off x="3028950" y="2060505"/>
            <a:ext cx="14173200"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điểm A không thuộc đường thẳng d. Lấy hai điểm B và C thuộc đường thẳng d (Hình 18).</a:t>
            </a:r>
          </a:p>
        </p:txBody>
      </p:sp>
      <p:sp>
        <p:nvSpPr>
          <p:cNvPr id="12" name="Rectangle 11"/>
          <p:cNvSpPr/>
          <p:nvPr/>
        </p:nvSpPr>
        <p:spPr>
          <a:xfrm>
            <a:off x="995520" y="4259652"/>
            <a:ext cx="9372600" cy="1824923"/>
          </a:xfrm>
          <a:prstGeom prst="rect">
            <a:avLst/>
          </a:prstGeom>
        </p:spPr>
        <p:txBody>
          <a:bodyPr wrap="square">
            <a:spAutoFit/>
          </a:bodyPr>
          <a:lstStyle/>
          <a:p>
            <a:pPr marL="742950" lvl="0" indent="-742950" algn="just">
              <a:lnSpc>
                <a:spcPct val="150000"/>
              </a:lnSpc>
              <a:buFont typeface="+mj-lt"/>
              <a:buAutoNum type="alphaLcParenR"/>
            </a:pPr>
            <a:r>
              <a:rPr lang="vi-VN" sz="4000">
                <a:solidFill>
                  <a:prstClr val="black"/>
                </a:solidFill>
                <a:cs typeface="Arial" panose="020B0604020202020204" pitchFamily="34" charset="0"/>
              </a:rPr>
              <a:t>Mặt phẳng đi qua ba điểm A, B, C có đi qua đường thẳng d hay không?</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0400" y="5043635"/>
            <a:ext cx="7025739" cy="3322248"/>
          </a:xfrm>
          <a:prstGeom prst="rect">
            <a:avLst/>
          </a:prstGeom>
        </p:spPr>
      </p:pic>
      <p:sp>
        <p:nvSpPr>
          <p:cNvPr id="14" name="Rectangle 13"/>
          <p:cNvSpPr/>
          <p:nvPr/>
        </p:nvSpPr>
        <p:spPr>
          <a:xfrm>
            <a:off x="990600" y="6426891"/>
            <a:ext cx="937752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Có bao nhiêu mặt phẳng đi qua điểm A và đường thẳng d?</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947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0" y="8763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09650" y="2228552"/>
            <a:ext cx="9144000" cy="470898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a) Do nếu mặt phẳng đi qua hai điểm của d thì sẽ d sẽ thuộc mặt phẳng đó. </a:t>
            </a:r>
          </a:p>
          <a:p>
            <a:pPr algn="just">
              <a:lnSpc>
                <a:spcPct val="150000"/>
              </a:lnSpc>
            </a:pPr>
            <a:r>
              <a:rPr lang="vi-VN" sz="4000">
                <a:latin typeface="Arial" panose="020B0604020202020204" pitchFamily="34" charset="0"/>
                <a:cs typeface="Arial" panose="020B0604020202020204" pitchFamily="34" charset="0"/>
              </a:rPr>
              <a:t>Mà d đi qua B, C ∈ (ABC)</a:t>
            </a:r>
          </a:p>
          <a:p>
            <a:pPr algn="just">
              <a:lnSpc>
                <a:spcPct val="150000"/>
              </a:lnSpc>
            </a:pPr>
            <a:r>
              <a:rPr lang="vi-VN" sz="4000">
                <a:latin typeface="Arial" panose="020B0604020202020204" pitchFamily="34" charset="0"/>
                <a:cs typeface="Arial" panose="020B0604020202020204" pitchFamily="34" charset="0"/>
              </a:rPr>
              <a:t>Nên mặt phẳng đi qua ba điểm A, B, C sẽ đi qua đường thẳng 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250" y="2685752"/>
            <a:ext cx="7292410" cy="3448348"/>
          </a:xfrm>
          <a:prstGeom prst="rect">
            <a:avLst/>
          </a:prstGeom>
        </p:spPr>
      </p:pic>
      <p:sp>
        <p:nvSpPr>
          <p:cNvPr id="5" name="Rectangle 4"/>
          <p:cNvSpPr/>
          <p:nvPr/>
        </p:nvSpPr>
        <p:spPr>
          <a:xfrm>
            <a:off x="1031494" y="7487434"/>
            <a:ext cx="14701012"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b) Có duy nhất một mặt phẳng đi qua điểm A và đường thẳng d.</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flipH="1">
            <a:off x="15392400" y="7815688"/>
            <a:ext cx="2668047" cy="22369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65284"/>
            <a:ext cx="2671824" cy="2612886"/>
          </a:xfrm>
          <a:prstGeom prst="rect">
            <a:avLst/>
          </a:prstGeom>
        </p:spPr>
      </p:pic>
    </p:spTree>
    <p:extLst>
      <p:ext uri="{BB962C8B-B14F-4D97-AF65-F5344CB8AC3E}">
        <p14:creationId xmlns:p14="http://schemas.microsoft.com/office/powerpoint/2010/main" val="3464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7391400" y="1866900"/>
            <a:ext cx="10185577"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grpSp>
        <p:nvGrpSpPr>
          <p:cNvPr id="21" name="Group 20"/>
          <p:cNvGrpSpPr/>
          <p:nvPr/>
        </p:nvGrpSpPr>
        <p:grpSpPr>
          <a:xfrm>
            <a:off x="622211" y="302682"/>
            <a:ext cx="6096000" cy="5883270"/>
            <a:chOff x="622211" y="302682"/>
            <a:chExt cx="6096000" cy="588327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02682"/>
              <a:ext cx="1905000" cy="2192868"/>
            </a:xfrm>
            <a:prstGeom prst="rect">
              <a:avLst/>
            </a:prstGeom>
          </p:spPr>
        </p:pic>
        <p:sp>
          <p:nvSpPr>
            <p:cNvPr id="18" name="Rectangle 17"/>
            <p:cNvSpPr/>
            <p:nvPr/>
          </p:nvSpPr>
          <p:spPr>
            <a:xfrm>
              <a:off x="622211" y="2400300"/>
              <a:ext cx="6096000" cy="3785652"/>
            </a:xfrm>
            <a:prstGeom prst="rect">
              <a:avLst/>
            </a:prstGeom>
          </p:spPr>
          <p:txBody>
            <a:bodyPr wrap="square">
              <a:spAutoFit/>
            </a:bodyPr>
            <a:lstStyle/>
            <a:p>
              <a:pPr algn="just">
                <a:lnSpc>
                  <a:spcPct val="150000"/>
                </a:lnSpc>
              </a:pPr>
              <a:r>
                <a:rPr lang="vi-VN" sz="4000">
                  <a:solidFill>
                    <a:srgbClr val="002060"/>
                  </a:solidFill>
                </a:rPr>
                <a:t>Em hãy khái quát tính chất: </a:t>
              </a:r>
              <a:r>
                <a:rPr lang="vi-VN" sz="4000" i="1">
                  <a:solidFill>
                    <a:srgbClr val="002060"/>
                  </a:solidFill>
                </a:rPr>
                <a:t>Có bao nhiêu mặt phẳng qua điểm A và đường thẳng d cho trước?</a:t>
              </a:r>
              <a:endParaRPr lang="en-US" sz="4000" i="1">
                <a:solidFill>
                  <a:srgbClr val="002060"/>
                </a:solidFill>
              </a:endParaRPr>
            </a:p>
          </p:txBody>
        </p:sp>
      </p:grpSp>
      <p:sp>
        <p:nvSpPr>
          <p:cNvPr id="19" name="Rectangle 18"/>
          <p:cNvSpPr/>
          <p:nvPr/>
        </p:nvSpPr>
        <p:spPr>
          <a:xfrm>
            <a:off x="7912188" y="2400300"/>
            <a:ext cx="9144000" cy="5324535"/>
          </a:xfrm>
          <a:prstGeom prst="rect">
            <a:avLst/>
          </a:prstGeom>
        </p:spPr>
        <p:txBody>
          <a:bodyPr>
            <a:spAutoFit/>
          </a:bodyPr>
          <a:lstStyle/>
          <a:p>
            <a:pPr algn="ctr">
              <a:lnSpc>
                <a:spcPct val="170000"/>
              </a:lnSpc>
            </a:pPr>
            <a:r>
              <a:rPr lang="vi-VN" sz="4000" b="1">
                <a:solidFill>
                  <a:srgbClr val="C00000"/>
                </a:solidFill>
                <a:latin typeface="Arial" panose="020B0604020202020204" pitchFamily="34" charset="0"/>
                <a:cs typeface="Arial" panose="020B0604020202020204" pitchFamily="34" charset="0"/>
              </a:rPr>
              <a:t>Định lí 1</a:t>
            </a:r>
          </a:p>
          <a:p>
            <a:pPr algn="just">
              <a:lnSpc>
                <a:spcPct val="170000"/>
              </a:lnSpc>
            </a:pPr>
            <a:r>
              <a:rPr lang="vi-VN" sz="4000">
                <a:latin typeface="Arial" panose="020B0604020202020204" pitchFamily="34" charset="0"/>
                <a:cs typeface="Arial" panose="020B0604020202020204" pitchFamily="34" charset="0"/>
              </a:rPr>
              <a:t>Cho điểm A không thuộc đường thẳng d. Khi đó, qua điểm A và đường thẳng d có một và chỉ một mặt phẳng, kí hiệu mp(A, d) hoặc (A, d).</a:t>
            </a:r>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21482"/>
          <a:stretch/>
        </p:blipFill>
        <p:spPr>
          <a:xfrm>
            <a:off x="603161" y="6515100"/>
            <a:ext cx="6362233" cy="2362200"/>
          </a:xfrm>
          <a:prstGeom prst="rect">
            <a:avLst/>
          </a:prstGeom>
        </p:spPr>
      </p:pic>
      <p:pic>
        <p:nvPicPr>
          <p:cNvPr id="22" name="Picture 21"/>
          <p:cNvPicPr>
            <a:picLocks noChangeAspect="1"/>
          </p:cNvPicPr>
          <p:nvPr/>
        </p:nvPicPr>
        <p:blipFill>
          <a:blip r:embed="rId4"/>
          <a:stretch>
            <a:fillRect/>
          </a:stretch>
        </p:blipFill>
        <p:spPr>
          <a:xfrm>
            <a:off x="15132203" y="774710"/>
            <a:ext cx="2184380" cy="21843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40219" y="613391"/>
            <a:ext cx="16757231" cy="1938992"/>
            <a:chOff x="940219" y="613391"/>
            <a:chExt cx="16757231" cy="1938992"/>
          </a:xfrm>
        </p:grpSpPr>
        <p:grpSp>
          <p:nvGrpSpPr>
            <p:cNvPr id="2" name="Group 25"/>
            <p:cNvGrpSpPr/>
            <p:nvPr/>
          </p:nvGrpSpPr>
          <p:grpSpPr>
            <a:xfrm>
              <a:off x="940219" y="76257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HĐ7</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895600" y="613391"/>
              <a:ext cx="14801850" cy="1938992"/>
            </a:xfrm>
            <a:prstGeom prst="rect">
              <a:avLst/>
            </a:prstGeom>
          </p:spPr>
          <p:txBody>
            <a:bodyPr wrap="square">
              <a:spAutoFit/>
            </a:bodyPr>
            <a:lstStyle/>
            <a:p>
              <a:pPr algn="just">
                <a:lnSpc>
                  <a:spcPct val="150000"/>
                </a:lnSpc>
              </a:pPr>
              <a:r>
                <a:rPr lang="vi-VN" sz="4000"/>
                <a:t>Cho hai đường thẳng a và b cắt nhau tại O. Lấy điểm A trên đường thẳng a (A ≠ O), lấy điểm B trên đường thẳng b (B ≠ O).</a:t>
              </a:r>
              <a:endParaRPr lang="vi-VN" sz="4000">
                <a:latin typeface="Arial" panose="020B0604020202020204" pitchFamily="34" charset="0"/>
                <a:cs typeface="Arial" panose="020B0604020202020204" pitchFamily="34" charset="0"/>
              </a:endParaRPr>
            </a:p>
          </p:txBody>
        </p:sp>
      </p:grpSp>
      <p:sp>
        <p:nvSpPr>
          <p:cNvPr id="9" name="Rectangle 8"/>
          <p:cNvSpPr/>
          <p:nvPr/>
        </p:nvSpPr>
        <p:spPr>
          <a:xfrm>
            <a:off x="940219" y="2974921"/>
            <a:ext cx="9803981"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Mặt phẳng đi qua ba điểm A, B, O có đi qua hai đường thẳng a và b hay không?</a:t>
            </a:r>
            <a:endParaRPr lang="en-US" sz="4000">
              <a:latin typeface="Arial" panose="020B0604020202020204" pitchFamily="34" charset="0"/>
              <a:cs typeface="Arial" panose="020B0604020202020204" pitchFamily="34" charset="0"/>
            </a:endParaRPr>
          </a:p>
        </p:txBody>
      </p:sp>
      <p:sp>
        <p:nvSpPr>
          <p:cNvPr id="10" name="Rectangle 9"/>
          <p:cNvSpPr/>
          <p:nvPr/>
        </p:nvSpPr>
        <p:spPr>
          <a:xfrm>
            <a:off x="940219" y="7415535"/>
            <a:ext cx="13645624"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Có bao nhiêu mặt phẳng đi qua hai đường thẳng a và b?</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4800" y="2759805"/>
            <a:ext cx="6400800" cy="309404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0" y="7048500"/>
            <a:ext cx="1353600" cy="3055534"/>
          </a:xfrm>
          <a:prstGeom prst="rect">
            <a:avLst/>
          </a:prstGeom>
        </p:spPr>
      </p:pic>
      <p:sp>
        <p:nvSpPr>
          <p:cNvPr id="14" name="Rectangle 13"/>
          <p:cNvSpPr/>
          <p:nvPr/>
        </p:nvSpPr>
        <p:spPr>
          <a:xfrm>
            <a:off x="940219" y="4896423"/>
            <a:ext cx="12085061" cy="2554545"/>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vi-VN" sz="4000">
                <a:solidFill>
                  <a:srgbClr val="C00000"/>
                </a:solidFill>
              </a:rPr>
              <a:t>Mặt phẳng đi qua A, O nên đi qua đường thẳng a.</a:t>
            </a:r>
          </a:p>
          <a:p>
            <a:pPr marL="571500" indent="-571500" algn="just">
              <a:lnSpc>
                <a:spcPct val="200000"/>
              </a:lnSpc>
              <a:buFont typeface="Wingdings" panose="05000000000000000000" pitchFamily="2" charset="2"/>
              <a:buChar char="§"/>
            </a:pPr>
            <a:r>
              <a:rPr lang="vi-VN" sz="4000">
                <a:solidFill>
                  <a:srgbClr val="C00000"/>
                </a:solidFill>
              </a:rPr>
              <a:t>Mặt phẳng đi qua B, O nên đi qua đường thẳng b.</a:t>
            </a:r>
          </a:p>
        </p:txBody>
      </p:sp>
      <p:sp>
        <p:nvSpPr>
          <p:cNvPr id="15" name="Rectangle 14"/>
          <p:cNvSpPr/>
          <p:nvPr/>
        </p:nvSpPr>
        <p:spPr>
          <a:xfrm>
            <a:off x="1021339" y="8664584"/>
            <a:ext cx="11562781" cy="707886"/>
          </a:xfrm>
          <a:prstGeom prst="rect">
            <a:avLst/>
          </a:prstGeom>
        </p:spPr>
        <p:txBody>
          <a:bodyPr wrap="none">
            <a:spAutoFit/>
          </a:bodyPr>
          <a:lstStyle/>
          <a:p>
            <a:r>
              <a:rPr lang="vi-VN" sz="4000">
                <a:solidFill>
                  <a:srgbClr val="C00000"/>
                </a:solidFill>
                <a:latin typeface="Arial" panose="020B0604020202020204" pitchFamily="34" charset="0"/>
                <a:cs typeface="Arial" panose="020B0604020202020204" pitchFamily="34" charset="0"/>
              </a:rPr>
              <a:t>Có một mặt phẳng đi qua hai đường thẳng a và b.</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5241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fade">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14401" y="1866900"/>
            <a:ext cx="9372599" cy="6750901"/>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19" name="Rectangle 18"/>
          <p:cNvSpPr/>
          <p:nvPr/>
        </p:nvSpPr>
        <p:spPr>
          <a:xfrm>
            <a:off x="1593895" y="2398141"/>
            <a:ext cx="8089812" cy="5688417"/>
          </a:xfrm>
          <a:prstGeom prst="rect">
            <a:avLst/>
          </a:prstGeom>
        </p:spPr>
        <p:txBody>
          <a:bodyPr wrap="square">
            <a:spAutoFit/>
          </a:bodyPr>
          <a:lstStyle/>
          <a:p>
            <a:pPr algn="ctr">
              <a:lnSpc>
                <a:spcPct val="170000"/>
              </a:lnSpc>
            </a:pPr>
            <a:r>
              <a:rPr lang="vi-VN" sz="4400" b="1">
                <a:solidFill>
                  <a:srgbClr val="C00000"/>
                </a:solidFill>
                <a:latin typeface="Arial" panose="020B0604020202020204" pitchFamily="34" charset="0"/>
                <a:cs typeface="Arial" panose="020B0604020202020204" pitchFamily="34" charset="0"/>
              </a:rPr>
              <a:t>Định lí 2</a:t>
            </a:r>
          </a:p>
          <a:p>
            <a:pPr algn="just">
              <a:lnSpc>
                <a:spcPct val="170000"/>
              </a:lnSpc>
            </a:pPr>
            <a:r>
              <a:rPr lang="fr-FR" sz="4400">
                <a:latin typeface="Arial" panose="020B0604020202020204" pitchFamily="34" charset="0"/>
                <a:cs typeface="Arial" panose="020B0604020202020204" pitchFamily="34" charset="0"/>
              </a:rPr>
              <a:t>Cho hai đường thẳng a và b cắt nhau. Khi đó, qua a và b có một và chỉ một mặt phẳng, kí hiệu mp(a,b).</a:t>
            </a:r>
            <a:endParaRPr lang="en-US" sz="44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a:off x="13944600" y="730322"/>
            <a:ext cx="2184380" cy="2184380"/>
          </a:xfrm>
          <a:prstGeom prst="rect">
            <a:avLst/>
          </a:prstGeom>
        </p:spPr>
      </p:pic>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457200" y="692222"/>
            <a:ext cx="2743200" cy="234935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 b="23642"/>
          <a:stretch/>
        </p:blipFill>
        <p:spPr>
          <a:xfrm>
            <a:off x="10706101" y="3866660"/>
            <a:ext cx="7454171" cy="2751377"/>
          </a:xfrm>
          <a:prstGeom prst="rect">
            <a:avLst/>
          </a:prstGeom>
        </p:spPr>
      </p:pic>
    </p:spTree>
    <p:extLst>
      <p:ext uri="{BB962C8B-B14F-4D97-AF65-F5344CB8AC3E}">
        <p14:creationId xmlns:p14="http://schemas.microsoft.com/office/powerpoint/2010/main" val="388192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13182600" y="4914900"/>
            <a:ext cx="4914900" cy="3762133"/>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 name="Group 1"/>
          <p:cNvGrpSpPr/>
          <p:nvPr/>
        </p:nvGrpSpPr>
        <p:grpSpPr>
          <a:xfrm>
            <a:off x="1067247" y="266700"/>
            <a:ext cx="13258353" cy="2401725"/>
            <a:chOff x="1067247" y="266700"/>
            <a:chExt cx="13258353" cy="2401725"/>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247" y="266700"/>
              <a:ext cx="2086439" cy="2401725"/>
            </a:xfrm>
            <a:prstGeom prst="rect">
              <a:avLst/>
            </a:prstGeom>
          </p:spPr>
        </p:pic>
        <p:sp>
          <p:nvSpPr>
            <p:cNvPr id="21" name="Rounded Rectangular Callout 20"/>
            <p:cNvSpPr/>
            <p:nvPr/>
          </p:nvSpPr>
          <p:spPr>
            <a:xfrm>
              <a:off x="4114800" y="567979"/>
              <a:ext cx="10210800" cy="1967798"/>
            </a:xfrm>
            <a:prstGeom prst="wedgeRoundRectCallout">
              <a:avLst>
                <a:gd name="adj1" fmla="val -58348"/>
                <a:gd name="adj2" fmla="val -5170"/>
                <a:gd name="adj3" fmla="val 16667"/>
              </a:avLst>
            </a:prstGeom>
            <a:solidFill>
              <a:srgbClr val="FDEF94"/>
            </a:solidFill>
            <a:ln>
              <a:solidFill>
                <a:srgbClr val="FDEF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a:solidFill>
                    <a:schemeClr val="tx1"/>
                  </a:solidFill>
                  <a:latin typeface="Arial" panose="020B0604020202020204" pitchFamily="34" charset="0"/>
                  <a:cs typeface="Arial" panose="020B0604020202020204" pitchFamily="34" charset="0"/>
                </a:rPr>
                <a:t>Vậy trong không gian, mặt phẳng xác định theo những cách nào? </a:t>
              </a:r>
              <a:endParaRPr lang="en-US" sz="4000" i="1">
                <a:solidFill>
                  <a:schemeClr val="tx1"/>
                </a:solidFill>
                <a:latin typeface="Arial" panose="020B0604020202020204" pitchFamily="34" charset="0"/>
                <a:cs typeface="Arial" panose="020B0604020202020204" pitchFamily="34" charset="0"/>
              </a:endParaRPr>
            </a:p>
          </p:txBody>
        </p:sp>
      </p:grpSp>
      <p:sp>
        <p:nvSpPr>
          <p:cNvPr id="22" name="Rectangle 21"/>
          <p:cNvSpPr/>
          <p:nvPr/>
        </p:nvSpPr>
        <p:spPr>
          <a:xfrm>
            <a:off x="1500539" y="3180896"/>
            <a:ext cx="12532598" cy="707886"/>
          </a:xfrm>
          <a:prstGeom prst="rect">
            <a:avLst/>
          </a:prstGeom>
        </p:spPr>
        <p:txBody>
          <a:bodyPr wrap="none">
            <a:spAutoFit/>
          </a:bodyPr>
          <a:lstStyle/>
          <a:p>
            <a:r>
              <a:rPr lang="vi-VN" sz="4000">
                <a:solidFill>
                  <a:schemeClr val="tx2"/>
                </a:solidFill>
              </a:rPr>
              <a:t>Mặt phẳng được xác định theo một trong ba cách sau:</a:t>
            </a:r>
            <a:endParaRPr lang="en-US" sz="4000">
              <a:solidFill>
                <a:schemeClr val="tx2"/>
              </a:solidFill>
            </a:endParaRPr>
          </a:p>
        </p:txBody>
      </p:sp>
      <p:grpSp>
        <p:nvGrpSpPr>
          <p:cNvPr id="3" name="Group 2"/>
          <p:cNvGrpSpPr/>
          <p:nvPr/>
        </p:nvGrpSpPr>
        <p:grpSpPr>
          <a:xfrm>
            <a:off x="1500539" y="4412281"/>
            <a:ext cx="9401362" cy="967139"/>
            <a:chOff x="1500539" y="4412281"/>
            <a:chExt cx="9401362" cy="967139"/>
          </a:xfrm>
        </p:grpSpPr>
        <p:sp>
          <p:nvSpPr>
            <p:cNvPr id="23" name="Oval 22"/>
            <p:cNvSpPr/>
            <p:nvPr/>
          </p:nvSpPr>
          <p:spPr>
            <a:xfrm>
              <a:off x="1500539" y="4412281"/>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1</a:t>
              </a:r>
              <a:endParaRPr lang="en-US" sz="4400">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872139" y="4541907"/>
              <a:ext cx="8029762"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Đi qua ba điểm không thẳng hàng.</a:t>
              </a:r>
            </a:p>
          </p:txBody>
        </p:sp>
      </p:grpSp>
      <p:grpSp>
        <p:nvGrpSpPr>
          <p:cNvPr id="4" name="Group 3"/>
          <p:cNvGrpSpPr/>
          <p:nvPr/>
        </p:nvGrpSpPr>
        <p:grpSpPr>
          <a:xfrm>
            <a:off x="1500539" y="5722320"/>
            <a:ext cx="11277600" cy="1938992"/>
            <a:chOff x="1500539" y="5722320"/>
            <a:chExt cx="11277600" cy="1938992"/>
          </a:xfrm>
        </p:grpSpPr>
        <p:sp>
          <p:nvSpPr>
            <p:cNvPr id="25" name="Oval 24"/>
            <p:cNvSpPr/>
            <p:nvPr/>
          </p:nvSpPr>
          <p:spPr>
            <a:xfrm>
              <a:off x="1500539" y="5975395"/>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2</a:t>
              </a:r>
              <a:endParaRPr lang="en-US" sz="440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2872139" y="5722320"/>
              <a:ext cx="9906000"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một đường thẳng và một điểm nằm ngoài đường thẳng đó.</a:t>
              </a:r>
              <a:endParaRPr lang="en-US" sz="4000">
                <a:latin typeface="Arial" panose="020B0604020202020204" pitchFamily="34" charset="0"/>
                <a:cs typeface="Arial" panose="020B0604020202020204" pitchFamily="34" charset="0"/>
              </a:endParaRPr>
            </a:p>
          </p:txBody>
        </p:sp>
      </p:grpSp>
      <p:grpSp>
        <p:nvGrpSpPr>
          <p:cNvPr id="5" name="Group 4"/>
          <p:cNvGrpSpPr/>
          <p:nvPr/>
        </p:nvGrpSpPr>
        <p:grpSpPr>
          <a:xfrm>
            <a:off x="1500538" y="7859796"/>
            <a:ext cx="9401363" cy="1015663"/>
            <a:chOff x="1500538" y="7859796"/>
            <a:chExt cx="9401363" cy="1015663"/>
          </a:xfrm>
        </p:grpSpPr>
        <p:sp>
          <p:nvSpPr>
            <p:cNvPr id="28" name="Oval 27"/>
            <p:cNvSpPr/>
            <p:nvPr/>
          </p:nvSpPr>
          <p:spPr>
            <a:xfrm>
              <a:off x="1500538" y="7908320"/>
              <a:ext cx="967139" cy="96713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chemeClr val="bg1"/>
                  </a:solidFill>
                  <a:latin typeface="Arial" panose="020B0604020202020204" pitchFamily="34" charset="0"/>
                  <a:cs typeface="Arial" panose="020B0604020202020204" pitchFamily="34" charset="0"/>
                </a:rPr>
                <a:t>3</a:t>
              </a:r>
              <a:endParaRPr lang="en-US" sz="4400">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2872139" y="7859796"/>
              <a:ext cx="8029762" cy="1015663"/>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Đi qua hai đường thẳng cắt nhau.</a:t>
              </a:r>
              <a:endParaRPr lang="en-US" sz="4000">
                <a:latin typeface="Arial" panose="020B0604020202020204" pitchFamily="34" charset="0"/>
                <a:cs typeface="Arial" panose="020B0604020202020204" pitchFamily="34" charset="0"/>
              </a:endParaRPr>
            </a:p>
          </p:txBody>
        </p:sp>
      </p:gr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5783">
            <a:off x="13831780" y="2580644"/>
            <a:ext cx="1138612" cy="1170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500" fill="hold"/>
                                        <p:tgtEl>
                                          <p:spTgt spid="3"/>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40405"/>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5</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1695450" y="2552700"/>
            <a:ext cx="14706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Cho điểm A không thuộc đường thẳng d. Trên d lấy 3 điểm B, C, D đôi một khác nhau. Chứng minh rằng bốn điểm A, B, C, D thuộc một mặt phẳng.</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676400" y="5676900"/>
            <a:ext cx="1472565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Cho hai đường thẳng a, b cắt nhau tại O. Đường thẳng c không đi qua O và cắt các đường thẳng a, b. Chứng minh rằng ba đường thẳng a, b, c cùng nằm trên một mặt phẳng.</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762000" y="444080"/>
            <a:ext cx="2947720" cy="1754253"/>
          </a:xfrm>
          <a:prstGeom prst="rect">
            <a:avLst/>
          </a:prstGeom>
        </p:spPr>
      </p:pic>
      <p:pic>
        <p:nvPicPr>
          <p:cNvPr id="11" name="Picture 10"/>
          <p:cNvPicPr>
            <a:picLocks noChangeAspect="1"/>
          </p:cNvPicPr>
          <p:nvPr/>
        </p:nvPicPr>
        <p:blipFill>
          <a:blip r:embed="rId3"/>
          <a:stretch>
            <a:fillRect/>
          </a:stretch>
        </p:blipFill>
        <p:spPr>
          <a:xfrm>
            <a:off x="14478000" y="8420100"/>
            <a:ext cx="3600450" cy="1678555"/>
          </a:xfrm>
          <a:prstGeom prst="rect">
            <a:avLst/>
          </a:prstGeom>
        </p:spPr>
      </p:pic>
    </p:spTree>
    <p:extLst>
      <p:ext uri="{BB962C8B-B14F-4D97-AF65-F5344CB8AC3E}">
        <p14:creationId xmlns:p14="http://schemas.microsoft.com/office/powerpoint/2010/main" val="28817726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vertical)">
                                      <p:cBhvr>
                                        <p:cTn id="14" dur="500"/>
                                        <p:tgtEl>
                                          <p:spTgt spid="8"/>
                                        </p:tgtEl>
                                      </p:cBhvr>
                                    </p:animEffect>
                                  </p:childTnLst>
                                </p:cTn>
                              </p:par>
                              <p:par>
                                <p:cTn id="15" presetID="3" presetClass="entr" presetSubtype="5"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351" y="4649569"/>
            <a:ext cx="5745649" cy="386578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4251" y="1047065"/>
            <a:ext cx="5709864" cy="3257550"/>
          </a:xfrm>
          <a:prstGeom prst="rect">
            <a:avLst/>
          </a:prstGeom>
        </p:spPr>
      </p:pic>
      <p:sp>
        <p:nvSpPr>
          <p:cNvPr id="2" name="TextBox 1"/>
          <p:cNvSpPr txBox="1"/>
          <p:nvPr/>
        </p:nvSpPr>
        <p:spPr>
          <a:xfrm>
            <a:off x="8420100" y="723900"/>
            <a:ext cx="14478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914400" y="1562100"/>
                <a:ext cx="11430000"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Theo định lí 1, qua điểm A mà đường thẳng d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3600">
                    <a:latin typeface="Arial" panose="020B0604020202020204" pitchFamily="34" charset="0"/>
                    <a:cs typeface="Arial" panose="020B0604020202020204" pitchFamily="34" charset="0"/>
                  </a:rPr>
                  <a:t>). Do B, C,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d nên B, C, D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𝛼</m:t>
                    </m:r>
                  </m:oMath>
                </a14:m>
                <a:r>
                  <a:rPr lang="vi-VN" sz="3600">
                    <a:cs typeface="Arial" panose="020B0604020202020204" pitchFamily="34" charset="0"/>
                  </a:rPr>
                  <a:t>). Vậy bốn điểm </a:t>
                </a:r>
                <a:r>
                  <a:rPr lang="vi-VN" sz="3600">
                    <a:latin typeface="Arial" panose="020B0604020202020204" pitchFamily="34" charset="0"/>
                    <a:cs typeface="Arial" panose="020B0604020202020204" pitchFamily="34" charset="0"/>
                  </a:rPr>
                  <a:t>A, B, C, D cùng thuộc một mặt phẳng.</a:t>
                </a:r>
                <a:endParaRPr lang="en-US" sz="36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14400" y="1562100"/>
                <a:ext cx="11430000" cy="2585323"/>
              </a:xfrm>
              <a:prstGeom prst="rect">
                <a:avLst/>
              </a:prstGeom>
              <a:blipFill rotWithShape="0">
                <a:blip r:embed="rId4"/>
                <a:stretch>
                  <a:fillRect l="-1600" r="-1600" b="-4009"/>
                </a:stretch>
              </a:blipFill>
            </p:spPr>
            <p:txBody>
              <a:bodyPr/>
              <a:lstStyle/>
              <a:p>
                <a:r>
                  <a:rPr lang="en-US">
                    <a:noFill/>
                  </a:rPr>
                  <a:t> </a:t>
                </a:r>
              </a:p>
            </p:txBody>
          </p:sp>
        </mc:Fallback>
      </mc:AlternateContent>
      <p:grpSp>
        <p:nvGrpSpPr>
          <p:cNvPr id="9" name="Group 8"/>
          <p:cNvGrpSpPr/>
          <p:nvPr/>
        </p:nvGrpSpPr>
        <p:grpSpPr>
          <a:xfrm>
            <a:off x="914400" y="4339292"/>
            <a:ext cx="12595115" cy="5167343"/>
            <a:chOff x="914400" y="4339292"/>
            <a:chExt cx="12595115" cy="5167343"/>
          </a:xfrm>
        </p:grpSpPr>
        <mc:AlternateContent xmlns:mc="http://schemas.openxmlformats.org/markup-compatibility/2006" xmlns:a14="http://schemas.microsoft.com/office/drawing/2010/main">
          <mc:Choice Requires="a14">
            <p:sp>
              <p:nvSpPr>
                <p:cNvPr id="5" name="TextBox 4"/>
                <p:cNvSpPr txBox="1"/>
                <p:nvPr/>
              </p:nvSpPr>
              <p:spPr>
                <a:xfrm>
                  <a:off x="914400" y="4339292"/>
                  <a:ext cx="11430000" cy="4247317"/>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b) Theo định lí 2, qua hai đường thẳng a, b có mặt phẳng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Giả sử đường thẳng c cắt hai đường thẳng a, b lần lượt tại các điểm M, N. Vì c không đi qua O nên M khác N. Ta có M ∈ a,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b nên M, N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Suy ra c nằm trong mặt phẳng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𝛽</m:t>
                      </m:r>
                    </m:oMath>
                  </a14:m>
                  <a:r>
                    <a:rPr lang="vi-VN" sz="3600">
                      <a:cs typeface="Arial" panose="020B0604020202020204" pitchFamily="34" charset="0"/>
                    </a:rPr>
                    <a:t>). </a:t>
                  </a:r>
                </a:p>
              </p:txBody>
            </p:sp>
          </mc:Choice>
          <mc:Fallback xmlns="">
            <p:sp>
              <p:nvSpPr>
                <p:cNvPr id="5" name="TextBox 4"/>
                <p:cNvSpPr txBox="1">
                  <a:spLocks noRot="1" noChangeAspect="1" noMove="1" noResize="1" noEditPoints="1" noAdjustHandles="1" noChangeArrowheads="1" noChangeShapeType="1" noTextEdit="1"/>
                </p:cNvSpPr>
                <p:nvPr/>
              </p:nvSpPr>
              <p:spPr>
                <a:xfrm>
                  <a:off x="914400" y="4339292"/>
                  <a:ext cx="11430000" cy="4247317"/>
                </a:xfrm>
                <a:prstGeom prst="rect">
                  <a:avLst/>
                </a:prstGeom>
                <a:blipFill rotWithShape="0">
                  <a:blip r:embed="rId5"/>
                  <a:stretch>
                    <a:fillRect l="-1600" r="-1600" b="-2009"/>
                  </a:stretch>
                </a:blipFill>
              </p:spPr>
              <p:txBody>
                <a:bodyPr/>
                <a:lstStyle/>
                <a:p>
                  <a:r>
                    <a:rPr lang="en-US">
                      <a:noFill/>
                    </a:rPr>
                    <a:t> </a:t>
                  </a:r>
                </a:p>
              </p:txBody>
            </p:sp>
          </mc:Fallback>
        </mc:AlternateContent>
        <p:sp>
          <p:nvSpPr>
            <p:cNvPr id="7" name="Rectangle 6"/>
            <p:cNvSpPr/>
            <p:nvPr/>
          </p:nvSpPr>
          <p:spPr>
            <a:xfrm>
              <a:off x="914400" y="8860304"/>
              <a:ext cx="1259511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Vậy ba đường thẳng a, b, c cùng nằm trong một mặt phẳng. </a:t>
              </a:r>
            </a:p>
          </p:txBody>
        </p:sp>
      </p:grpSp>
      <p:pic>
        <p:nvPicPr>
          <p:cNvPr id="8" name="Picture 7"/>
          <p:cNvPicPr>
            <a:picLocks noChangeAspect="1"/>
          </p:cNvPicPr>
          <p:nvPr/>
        </p:nvPicPr>
        <p:blipFill>
          <a:blip r:embed="rId6"/>
          <a:stretch>
            <a:fillRect/>
          </a:stretch>
        </p:blipFill>
        <p:spPr>
          <a:xfrm rot="13509488">
            <a:off x="1474088" y="-300722"/>
            <a:ext cx="2508545" cy="2514352"/>
          </a:xfrm>
          <a:prstGeom prst="rect">
            <a:avLst/>
          </a:prstGeom>
        </p:spPr>
      </p:pic>
    </p:spTree>
    <p:extLst>
      <p:ext uri="{BB962C8B-B14F-4D97-AF65-F5344CB8AC3E}">
        <p14:creationId xmlns:p14="http://schemas.microsoft.com/office/powerpoint/2010/main" val="64545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19200" y="800100"/>
            <a:ext cx="3352800" cy="12192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p:sp>
        <p:nvSpPr>
          <p:cNvPr id="3" name="Rectangle 2"/>
          <p:cNvSpPr/>
          <p:nvPr/>
        </p:nvSpPr>
        <p:spPr>
          <a:xfrm>
            <a:off x="4876800" y="495300"/>
            <a:ext cx="12668250"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Trong mặt phẳng (P) cho tam giác ABC. Điểm D không thuộc mặt phẳng (P). Hỏi qua hai đường thẳng AD và BC có xác định được một mặt phẳng không? </a:t>
            </a:r>
            <a:endParaRPr lang="en-US" sz="3600">
              <a:latin typeface="Arial" panose="020B0604020202020204" pitchFamily="34" charset="0"/>
              <a:cs typeface="Arial" panose="020B0604020202020204" pitchFamily="34" charset="0"/>
            </a:endParaRPr>
          </a:p>
        </p:txBody>
      </p:sp>
      <p:sp>
        <p:nvSpPr>
          <p:cNvPr id="4" name="TextBox 3"/>
          <p:cNvSpPr txBox="1"/>
          <p:nvPr/>
        </p:nvSpPr>
        <p:spPr>
          <a:xfrm>
            <a:off x="1219200" y="3238500"/>
            <a:ext cx="1447800" cy="646331"/>
          </a:xfrm>
          <a:prstGeom prst="rect">
            <a:avLst/>
          </a:prstGeom>
          <a:noFill/>
        </p:spPr>
        <p:txBody>
          <a:bodyPr wrap="square" rtlCol="0">
            <a:spAutoFit/>
          </a:bodyPr>
          <a:lstStyle/>
          <a:p>
            <a:pPr algn="just"/>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238250" y="8813149"/>
            <a:ext cx="10972800" cy="820674"/>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Vậy AD và BC không xác định được một mặt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147423"/>
            <a:ext cx="6441184" cy="4419600"/>
          </a:xfrm>
          <a:prstGeom prst="rect">
            <a:avLst/>
          </a:prstGeom>
        </p:spPr>
      </p:pic>
      <p:sp>
        <p:nvSpPr>
          <p:cNvPr id="7" name="Rectangle 6"/>
          <p:cNvSpPr/>
          <p:nvPr/>
        </p:nvSpPr>
        <p:spPr>
          <a:xfrm>
            <a:off x="8401050" y="3561665"/>
            <a:ext cx="9144000" cy="5078313"/>
          </a:xfrm>
          <a:prstGeom prst="rect">
            <a:avLst/>
          </a:prstGeom>
        </p:spPr>
        <p:txBody>
          <a:bodyPr>
            <a:spAutoFit/>
          </a:bodyPr>
          <a:lstStyle/>
          <a:p>
            <a:pPr lvl="0" algn="just">
              <a:lnSpc>
                <a:spcPct val="150000"/>
              </a:lnSpc>
            </a:pPr>
            <a:r>
              <a:rPr lang="vi-VN" sz="3600">
                <a:solidFill>
                  <a:prstClr val="black"/>
                </a:solidFill>
                <a:cs typeface="Arial" panose="020B0604020202020204" pitchFamily="34" charset="0"/>
              </a:rPr>
              <a:t>Giả sử có mặt phẳng (</a:t>
            </a:r>
            <a:r>
              <a:rPr lang="el-GR" sz="3600">
                <a:solidFill>
                  <a:prstClr val="black"/>
                </a:solidFill>
                <a:latin typeface="Arial" panose="020B0604020202020204" pitchFamily="34" charset="0"/>
                <a:cs typeface="Arial" panose="020B0604020202020204" pitchFamily="34" charset="0"/>
              </a:rPr>
              <a:t>α) </a:t>
            </a:r>
            <a:r>
              <a:rPr lang="vi-VN" sz="3600">
                <a:solidFill>
                  <a:prstClr val="black"/>
                </a:solidFill>
                <a:cs typeface="Arial" panose="020B0604020202020204" pitchFamily="34" charset="0"/>
              </a:rPr>
              <a:t>đi chứa hai đường thẳng AD và BC.</a:t>
            </a:r>
          </a:p>
          <a:p>
            <a:pPr lvl="0" algn="just">
              <a:lnSpc>
                <a:spcPct val="150000"/>
              </a:lnSpc>
            </a:pPr>
            <a:r>
              <a:rPr lang="vi-VN" sz="3600">
                <a:solidFill>
                  <a:prstClr val="black"/>
                </a:solidFill>
                <a:cs typeface="Arial" panose="020B0604020202020204" pitchFamily="34" charset="0"/>
              </a:rPr>
              <a:t>Khi đó A, B, C, D ∈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mà A, B, C ∈ (P)</a:t>
            </a:r>
          </a:p>
          <a:p>
            <a:pPr lvl="0" algn="just">
              <a:lnSpc>
                <a:spcPct val="150000"/>
              </a:lnSpc>
            </a:pPr>
            <a:r>
              <a:rPr lang="vi-VN" sz="3600">
                <a:solidFill>
                  <a:prstClr val="black"/>
                </a:solidFill>
                <a:cs typeface="Arial" panose="020B0604020202020204" pitchFamily="34" charset="0"/>
              </a:rPr>
              <a:t>Suy ra mặt phẳng (</a:t>
            </a:r>
            <a:r>
              <a:rPr lang="el-GR" sz="3600">
                <a:solidFill>
                  <a:prstClr val="black"/>
                </a:solidFill>
                <a:latin typeface="Arial" panose="020B0604020202020204" pitchFamily="34" charset="0"/>
                <a:cs typeface="Arial" panose="020B0604020202020204" pitchFamily="34" charset="0"/>
              </a:rPr>
              <a:t>α)</a:t>
            </a:r>
            <a:r>
              <a:rPr lang="vi-VN" sz="3600">
                <a:solidFill>
                  <a:prstClr val="black"/>
                </a:solidFill>
                <a:cs typeface="Arial" panose="020B0604020202020204" pitchFamily="34" charset="0"/>
              </a:rPr>
              <a:t> trùng mặt phẳng (P), nhưng điểm D không thuộc (P).</a:t>
            </a:r>
          </a:p>
          <a:p>
            <a:pPr lvl="0" algn="just">
              <a:lnSpc>
                <a:spcPct val="150000"/>
              </a:lnSpc>
            </a:pPr>
            <a:r>
              <a:rPr lang="vi-VN" sz="3600">
                <a:solidFill>
                  <a:prstClr val="black"/>
                </a:solidFill>
                <a:cs typeface="Arial" panose="020B0604020202020204" pitchFamily="34" charset="0"/>
              </a:rPr>
              <a:t>Suy ra mâu thuẫn.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415">
            <a:off x="16475554" y="7516647"/>
            <a:ext cx="1654670" cy="2607500"/>
          </a:xfrm>
          <a:prstGeom prst="rect">
            <a:avLst/>
          </a:prstGeom>
        </p:spPr>
      </p:pic>
    </p:spTree>
    <p:extLst>
      <p:ext uri="{BB962C8B-B14F-4D97-AF65-F5344CB8AC3E}">
        <p14:creationId xmlns:p14="http://schemas.microsoft.com/office/powerpoint/2010/main" val="406601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664944" y="6115243"/>
            <a:ext cx="19996956" cy="4962169"/>
            <a:chOff x="0" y="0"/>
            <a:chExt cx="5266688" cy="1306909"/>
          </a:xfrm>
        </p:grpSpPr>
        <p:sp>
          <p:nvSpPr>
            <p:cNvPr id="3" name="Freeform 3"/>
            <p:cNvSpPr/>
            <p:nvPr/>
          </p:nvSpPr>
          <p:spPr>
            <a:xfrm>
              <a:off x="0" y="0"/>
              <a:ext cx="5266688" cy="1306909"/>
            </a:xfrm>
            <a:custGeom>
              <a:avLst/>
              <a:gdLst/>
              <a:ahLst/>
              <a:cxnLst/>
              <a:rect l="l" t="t" r="r" b="b"/>
              <a:pathLst>
                <a:path w="5266688" h="1306909">
                  <a:moveTo>
                    <a:pt x="0" y="0"/>
                  </a:moveTo>
                  <a:lnTo>
                    <a:pt x="5266688" y="0"/>
                  </a:lnTo>
                  <a:lnTo>
                    <a:pt x="5266688" y="1306909"/>
                  </a:lnTo>
                  <a:lnTo>
                    <a:pt x="0" y="1306909"/>
                  </a:lnTo>
                  <a:close/>
                </a:path>
              </a:pathLst>
            </a:custGeom>
            <a:solidFill>
              <a:srgbClr val="FCF4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7" name="Group 26"/>
          <p:cNvGrpSpPr/>
          <p:nvPr/>
        </p:nvGrpSpPr>
        <p:grpSpPr>
          <a:xfrm>
            <a:off x="724377" y="876977"/>
            <a:ext cx="15772485" cy="7521210"/>
            <a:chOff x="724377" y="876977"/>
            <a:chExt cx="13345745" cy="7521210"/>
          </a:xfrm>
        </p:grpSpPr>
        <p:grpSp>
          <p:nvGrpSpPr>
            <p:cNvPr id="5" name="Group 5"/>
            <p:cNvGrpSpPr/>
            <p:nvPr/>
          </p:nvGrpSpPr>
          <p:grpSpPr>
            <a:xfrm>
              <a:off x="724377" y="876977"/>
              <a:ext cx="13345745" cy="7521210"/>
              <a:chOff x="0" y="0"/>
              <a:chExt cx="4777112" cy="2692218"/>
            </a:xfrm>
          </p:grpSpPr>
          <p:sp>
            <p:nvSpPr>
              <p:cNvPr id="6" name="Freeform 6"/>
              <p:cNvSpPr/>
              <p:nvPr/>
            </p:nvSpPr>
            <p:spPr>
              <a:xfrm>
                <a:off x="0" y="0"/>
                <a:ext cx="4777112" cy="2692218"/>
              </a:xfrm>
              <a:custGeom>
                <a:avLst/>
                <a:gdLst/>
                <a:ahLst/>
                <a:cxnLst/>
                <a:rect l="l" t="t" r="r" b="b"/>
                <a:pathLst>
                  <a:path w="4777112" h="2692218">
                    <a:moveTo>
                      <a:pt x="29585" y="0"/>
                    </a:moveTo>
                    <a:lnTo>
                      <a:pt x="4747526" y="0"/>
                    </a:lnTo>
                    <a:cubicBezTo>
                      <a:pt x="4755373" y="0"/>
                      <a:pt x="4762898" y="3117"/>
                      <a:pt x="4768446" y="8665"/>
                    </a:cubicBezTo>
                    <a:cubicBezTo>
                      <a:pt x="4773995" y="14214"/>
                      <a:pt x="4777112" y="21739"/>
                      <a:pt x="4777112" y="29585"/>
                    </a:cubicBezTo>
                    <a:lnTo>
                      <a:pt x="4777112" y="2662633"/>
                    </a:lnTo>
                    <a:cubicBezTo>
                      <a:pt x="4777112" y="2678973"/>
                      <a:pt x="4763866" y="2692218"/>
                      <a:pt x="4747526" y="2692218"/>
                    </a:cubicBezTo>
                    <a:lnTo>
                      <a:pt x="29585" y="2692218"/>
                    </a:lnTo>
                    <a:cubicBezTo>
                      <a:pt x="13246" y="2692218"/>
                      <a:pt x="0" y="2678973"/>
                      <a:pt x="0" y="2662633"/>
                    </a:cubicBezTo>
                    <a:lnTo>
                      <a:pt x="0" y="29585"/>
                    </a:lnTo>
                    <a:cubicBezTo>
                      <a:pt x="0" y="13246"/>
                      <a:pt x="13246" y="0"/>
                      <a:pt x="29585" y="0"/>
                    </a:cubicBezTo>
                    <a:close/>
                  </a:path>
                </a:pathLst>
              </a:custGeom>
              <a:solidFill>
                <a:srgbClr val="E9E9E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1203825"/>
              <a:ext cx="12737098" cy="6867513"/>
              <a:chOff x="0" y="0"/>
              <a:chExt cx="4559246" cy="2458227"/>
            </a:xfrm>
          </p:grpSpPr>
          <p:sp>
            <p:nvSpPr>
              <p:cNvPr id="9" name="Freeform 9"/>
              <p:cNvSpPr/>
              <p:nvPr/>
            </p:nvSpPr>
            <p:spPr>
              <a:xfrm>
                <a:off x="0" y="0"/>
                <a:ext cx="4559247" cy="2458227"/>
              </a:xfrm>
              <a:custGeom>
                <a:avLst/>
                <a:gdLst/>
                <a:ahLst/>
                <a:cxnLst/>
                <a:rect l="l" t="t" r="r" b="b"/>
                <a:pathLst>
                  <a:path w="4559247" h="2458227">
                    <a:moveTo>
                      <a:pt x="30999" y="0"/>
                    </a:moveTo>
                    <a:lnTo>
                      <a:pt x="4528248" y="0"/>
                    </a:lnTo>
                    <a:cubicBezTo>
                      <a:pt x="4545368" y="0"/>
                      <a:pt x="4559247" y="13879"/>
                      <a:pt x="4559247" y="30999"/>
                    </a:cubicBezTo>
                    <a:lnTo>
                      <a:pt x="4559247" y="2427228"/>
                    </a:lnTo>
                    <a:cubicBezTo>
                      <a:pt x="4559247" y="2444349"/>
                      <a:pt x="4545368" y="2458227"/>
                      <a:pt x="4528248" y="2458227"/>
                    </a:cubicBezTo>
                    <a:lnTo>
                      <a:pt x="30999" y="2458227"/>
                    </a:lnTo>
                    <a:cubicBezTo>
                      <a:pt x="13879" y="2458227"/>
                      <a:pt x="0" y="2444349"/>
                      <a:pt x="0" y="2427228"/>
                    </a:cubicBezTo>
                    <a:lnTo>
                      <a:pt x="0" y="30999"/>
                    </a:lnTo>
                    <a:cubicBezTo>
                      <a:pt x="0" y="13879"/>
                      <a:pt x="13879" y="0"/>
                      <a:pt x="30999" y="0"/>
                    </a:cubicBezTo>
                    <a:close/>
                  </a:path>
                </a:pathLst>
              </a:custGeom>
              <a:solidFill>
                <a:srgbClr val="5D5467"/>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sp>
        <p:nvSpPr>
          <p:cNvPr id="11" name="Freeform 11"/>
          <p:cNvSpPr/>
          <p:nvPr/>
        </p:nvSpPr>
        <p:spPr>
          <a:xfrm>
            <a:off x="15163800" y="330400"/>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1118440" y="421557"/>
            <a:ext cx="662313" cy="1351658"/>
          </a:xfrm>
          <a:custGeom>
            <a:avLst/>
            <a:gdLst/>
            <a:ahLst/>
            <a:cxnLst/>
            <a:rect l="l" t="t" r="r" b="b"/>
            <a:pathLst>
              <a:path w="662313" h="1351658">
                <a:moveTo>
                  <a:pt x="0" y="0"/>
                </a:moveTo>
                <a:lnTo>
                  <a:pt x="662313" y="0"/>
                </a:lnTo>
                <a:lnTo>
                  <a:pt x="662313" y="1351658"/>
                </a:lnTo>
                <a:lnTo>
                  <a:pt x="0" y="1351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flipH="1">
            <a:off x="14826735" y="3710308"/>
            <a:ext cx="3693368" cy="8291234"/>
          </a:xfrm>
          <a:custGeom>
            <a:avLst/>
            <a:gdLst/>
            <a:ahLst/>
            <a:cxnLst/>
            <a:rect l="l" t="t" r="r" b="b"/>
            <a:pathLst>
              <a:path w="5176765" h="11621309">
                <a:moveTo>
                  <a:pt x="5176764" y="0"/>
                </a:moveTo>
                <a:lnTo>
                  <a:pt x="0" y="0"/>
                </a:lnTo>
                <a:lnTo>
                  <a:pt x="0" y="11621309"/>
                </a:lnTo>
                <a:lnTo>
                  <a:pt x="5176764" y="11621309"/>
                </a:lnTo>
                <a:lnTo>
                  <a:pt x="5176764"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9"/>
          <p:cNvGrpSpPr/>
          <p:nvPr/>
        </p:nvGrpSpPr>
        <p:grpSpPr>
          <a:xfrm>
            <a:off x="2036164" y="7855925"/>
            <a:ext cx="2882561" cy="351258"/>
            <a:chOff x="0" y="0"/>
            <a:chExt cx="759193" cy="92512"/>
          </a:xfrm>
        </p:grpSpPr>
        <p:sp>
          <p:nvSpPr>
            <p:cNvPr id="20" name="Freeform 20"/>
            <p:cNvSpPr/>
            <p:nvPr/>
          </p:nvSpPr>
          <p:spPr>
            <a:xfrm>
              <a:off x="0" y="0"/>
              <a:ext cx="759193" cy="92512"/>
            </a:xfrm>
            <a:custGeom>
              <a:avLst/>
              <a:gdLst/>
              <a:ahLst/>
              <a:cxnLst/>
              <a:rect l="l" t="t" r="r" b="b"/>
              <a:pathLst>
                <a:path w="759193" h="92512">
                  <a:moveTo>
                    <a:pt x="46256" y="0"/>
                  </a:moveTo>
                  <a:lnTo>
                    <a:pt x="712937" y="0"/>
                  </a:lnTo>
                  <a:cubicBezTo>
                    <a:pt x="725205" y="0"/>
                    <a:pt x="736970" y="4873"/>
                    <a:pt x="745645" y="13548"/>
                  </a:cubicBezTo>
                  <a:cubicBezTo>
                    <a:pt x="754320" y="22223"/>
                    <a:pt x="759193" y="33988"/>
                    <a:pt x="759193" y="46256"/>
                  </a:cubicBezTo>
                  <a:lnTo>
                    <a:pt x="759193" y="46256"/>
                  </a:lnTo>
                  <a:cubicBezTo>
                    <a:pt x="759193" y="58524"/>
                    <a:pt x="754320" y="70290"/>
                    <a:pt x="745645" y="78964"/>
                  </a:cubicBezTo>
                  <a:cubicBezTo>
                    <a:pt x="736970" y="87639"/>
                    <a:pt x="725205" y="92512"/>
                    <a:pt x="712937" y="92512"/>
                  </a:cubicBezTo>
                  <a:lnTo>
                    <a:pt x="46256" y="92512"/>
                  </a:lnTo>
                  <a:cubicBezTo>
                    <a:pt x="33988" y="92512"/>
                    <a:pt x="22223" y="87639"/>
                    <a:pt x="13548" y="78964"/>
                  </a:cubicBezTo>
                  <a:cubicBezTo>
                    <a:pt x="4873" y="70290"/>
                    <a:pt x="0" y="58524"/>
                    <a:pt x="0" y="46256"/>
                  </a:cubicBezTo>
                  <a:lnTo>
                    <a:pt x="0" y="46256"/>
                  </a:lnTo>
                  <a:cubicBezTo>
                    <a:pt x="0" y="33988"/>
                    <a:pt x="4873" y="22223"/>
                    <a:pt x="13548" y="13548"/>
                  </a:cubicBezTo>
                  <a:cubicBezTo>
                    <a:pt x="22223" y="4873"/>
                    <a:pt x="33988" y="0"/>
                    <a:pt x="46256" y="0"/>
                  </a:cubicBezTo>
                  <a:close/>
                </a:path>
              </a:pathLst>
            </a:custGeom>
            <a:solidFill>
              <a:srgbClr val="94614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6974598" y="465131"/>
            <a:ext cx="2115932" cy="2127536"/>
          </a:xfrm>
          <a:custGeom>
            <a:avLst/>
            <a:gdLst/>
            <a:ahLst/>
            <a:cxnLst/>
            <a:rect l="l" t="t" r="r" b="b"/>
            <a:pathLst>
              <a:path w="2115932" h="2127536">
                <a:moveTo>
                  <a:pt x="0" y="0"/>
                </a:moveTo>
                <a:lnTo>
                  <a:pt x="2115931" y="0"/>
                </a:lnTo>
                <a:lnTo>
                  <a:pt x="2115931" y="2127536"/>
                </a:lnTo>
                <a:lnTo>
                  <a:pt x="0" y="21275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TextBox 24"/>
          <p:cNvSpPr txBox="1"/>
          <p:nvPr/>
        </p:nvSpPr>
        <p:spPr>
          <a:xfrm>
            <a:off x="1845668" y="1720607"/>
            <a:ext cx="13649288" cy="2215991"/>
          </a:xfrm>
          <a:prstGeom prst="rect">
            <a:avLst/>
          </a:prstGeom>
        </p:spPr>
        <p:txBody>
          <a:bodyPr wrap="square" lIns="0" tIns="0" rIns="0" bIns="0" rtlCol="0" anchor="t">
            <a:spAutoFit/>
          </a:bodyPr>
          <a:lstStyle/>
          <a:p>
            <a:pPr algn="ctr">
              <a:lnSpc>
                <a:spcPct val="150000"/>
              </a:lnSpc>
            </a:pPr>
            <a:r>
              <a:rPr lang="pt-BR" sz="4800" b="1">
                <a:solidFill>
                  <a:schemeClr val="bg1"/>
                </a:solidFill>
                <a:latin typeface="Arial" panose="020B0604020202020204" pitchFamily="34" charset="0"/>
                <a:cs typeface="Arial" panose="020B0604020202020204" pitchFamily="34" charset="0"/>
              </a:rPr>
              <a:t>CHƯƠNG IV. ĐƯỜNG THẲNG VÀ MẶT PHẲNG TRONG KHÔNG GIAN. QUAN HỆ SONG SONG</a:t>
            </a:r>
            <a:endParaRPr lang="en-US" sz="4800" b="1">
              <a:solidFill>
                <a:schemeClr val="bg1"/>
              </a:solidFill>
              <a:latin typeface="Arial" panose="020B0604020202020204" pitchFamily="34" charset="0"/>
              <a:cs typeface="Arial" panose="020B0604020202020204" pitchFamily="34" charset="0"/>
            </a:endParaRPr>
          </a:p>
        </p:txBody>
      </p:sp>
      <p:sp>
        <p:nvSpPr>
          <p:cNvPr id="25" name="Freeform 25"/>
          <p:cNvSpPr/>
          <p:nvPr/>
        </p:nvSpPr>
        <p:spPr>
          <a:xfrm>
            <a:off x="-4184900" y="9047760"/>
            <a:ext cx="12723450" cy="6916930"/>
          </a:xfrm>
          <a:custGeom>
            <a:avLst/>
            <a:gdLst/>
            <a:ahLst/>
            <a:cxnLst/>
            <a:rect l="l" t="t" r="r" b="b"/>
            <a:pathLst>
              <a:path w="12723450" h="6916930">
                <a:moveTo>
                  <a:pt x="0" y="0"/>
                </a:moveTo>
                <a:lnTo>
                  <a:pt x="12723450" y="0"/>
                </a:lnTo>
                <a:lnTo>
                  <a:pt x="12723450" y="6916930"/>
                </a:lnTo>
                <a:lnTo>
                  <a:pt x="0" y="69169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0" y="6243964"/>
            <a:ext cx="1279551" cy="2803796"/>
          </a:xfrm>
          <a:custGeom>
            <a:avLst/>
            <a:gdLst/>
            <a:ahLst/>
            <a:cxnLst/>
            <a:rect l="l" t="t" r="r" b="b"/>
            <a:pathLst>
              <a:path w="1279551" h="2803796">
                <a:moveTo>
                  <a:pt x="0" y="0"/>
                </a:moveTo>
                <a:lnTo>
                  <a:pt x="1279551" y="0"/>
                </a:lnTo>
                <a:lnTo>
                  <a:pt x="1279551" y="2803796"/>
                </a:lnTo>
                <a:lnTo>
                  <a:pt x="0" y="2803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Rectangle 27"/>
          <p:cNvSpPr/>
          <p:nvPr/>
        </p:nvSpPr>
        <p:spPr>
          <a:xfrm>
            <a:off x="1070785" y="4032515"/>
            <a:ext cx="15053167" cy="2585323"/>
          </a:xfrm>
          <a:prstGeom prst="rect">
            <a:avLst/>
          </a:prstGeom>
        </p:spPr>
        <p:txBody>
          <a:bodyPr wrap="square">
            <a:spAutoFit/>
          </a:bodyPr>
          <a:lstStyle/>
          <a:p>
            <a:pPr algn="ctr">
              <a:lnSpc>
                <a:spcPct val="150000"/>
              </a:lnSpc>
            </a:pPr>
            <a:r>
              <a:rPr lang="vi-VN" sz="5400" b="1">
                <a:solidFill>
                  <a:srgbClr val="FFFF00"/>
                </a:solidFill>
                <a:latin typeface="Arial" panose="020B0604020202020204" pitchFamily="34" charset="0"/>
                <a:cs typeface="Arial" panose="020B0604020202020204" pitchFamily="34" charset="0"/>
              </a:rPr>
              <a:t>BÀI 1: ĐƯỜNG THẲNG VÀ MẶT PHẲNG TRONG KHÔNG GIAN</a:t>
            </a:r>
            <a:endParaRPr lang="en-US" sz="5400" b="1">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382" y="4667039"/>
            <a:ext cx="4709568" cy="5349704"/>
          </a:xfrm>
          <a:prstGeom prst="rect">
            <a:avLst/>
          </a:prstGeom>
        </p:spPr>
      </p:pic>
      <p:sp>
        <p:nvSpPr>
          <p:cNvPr id="2" name="Plaque 1"/>
          <p:cNvSpPr/>
          <p:nvPr/>
        </p:nvSpPr>
        <p:spPr>
          <a:xfrm>
            <a:off x="4267200" y="495300"/>
            <a:ext cx="9982200" cy="1143000"/>
          </a:xfrm>
          <a:prstGeom prst="plaque">
            <a:avLst/>
          </a:prstGeom>
          <a:solidFill>
            <a:srgbClr val="FFCCEE"/>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IV. HÌNH CHÓP VÀ HÌNH TỨ DIỆN</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1717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1. Hình chóp</a:t>
            </a:r>
            <a:endParaRPr lang="en-US" sz="4000" b="1">
              <a:solidFill>
                <a:schemeClr val="tx1"/>
              </a:solidFill>
              <a:latin typeface="Arial" panose="020B0604020202020204" pitchFamily="34" charset="0"/>
              <a:cs typeface="Arial" panose="020B0604020202020204" pitchFamily="34" charset="0"/>
            </a:endParaRPr>
          </a:p>
        </p:txBody>
      </p:sp>
      <p:grpSp>
        <p:nvGrpSpPr>
          <p:cNvPr id="4" name="Group 3"/>
          <p:cNvGrpSpPr/>
          <p:nvPr/>
        </p:nvGrpSpPr>
        <p:grpSpPr>
          <a:xfrm>
            <a:off x="11887199" y="2280031"/>
            <a:ext cx="5633463" cy="988479"/>
            <a:chOff x="995937" y="1869021"/>
            <a:chExt cx="5633463" cy="988479"/>
          </a:xfrm>
        </p:grpSpPr>
        <p:pic>
          <p:nvPicPr>
            <p:cNvPr id="5" name="Picture 4"/>
            <p:cNvPicPr>
              <a:picLocks noChangeAspect="1"/>
            </p:cNvPicPr>
            <p:nvPr/>
          </p:nvPicPr>
          <p:blipFill>
            <a:blip r:embed="rId3"/>
            <a:stretch>
              <a:fillRect/>
            </a:stretch>
          </p:blipFill>
          <p:spPr>
            <a:xfrm>
              <a:off x="995937" y="1869021"/>
              <a:ext cx="1066800" cy="911507"/>
            </a:xfrm>
            <a:prstGeom prst="rect">
              <a:avLst/>
            </a:prstGeom>
          </p:spPr>
        </p:pic>
        <p:sp>
          <p:nvSpPr>
            <p:cNvPr id="6" name="TextBox 5"/>
            <p:cNvSpPr txBox="1"/>
            <p:nvPr/>
          </p:nvSpPr>
          <p:spPr>
            <a:xfrm>
              <a:off x="2100837" y="2211169"/>
              <a:ext cx="4528563" cy="646331"/>
            </a:xfrm>
            <a:prstGeom prst="rect">
              <a:avLst/>
            </a:prstGeom>
            <a:noFill/>
          </p:spPr>
          <p:txBody>
            <a:bodyPr wrap="square" rtlCol="0">
              <a:spAutoFit/>
            </a:bodyPr>
            <a:lstStyle/>
            <a:p>
              <a:r>
                <a:rPr lang="vi-VN" sz="3600" b="1">
                  <a:solidFill>
                    <a:srgbClr val="002060"/>
                  </a:solidFill>
                  <a:latin typeface="Arial" panose="020B0604020202020204" pitchFamily="34" charset="0"/>
                  <a:cs typeface="Arial" panose="020B0604020202020204" pitchFamily="34" charset="0"/>
                </a:rPr>
                <a:t>Thảo luận nhóm đôi</a:t>
              </a:r>
              <a:endParaRPr lang="en-US" sz="3600" b="1">
                <a:solidFill>
                  <a:srgbClr val="002060"/>
                </a:solidFill>
                <a:latin typeface="Arial" panose="020B0604020202020204" pitchFamily="34" charset="0"/>
                <a:cs typeface="Arial" panose="020B0604020202020204" pitchFamily="34" charset="0"/>
              </a:endParaRPr>
            </a:p>
          </p:txBody>
        </p:sp>
      </p:grpSp>
      <p:grpSp>
        <p:nvGrpSpPr>
          <p:cNvPr id="7" name="Group 25"/>
          <p:cNvGrpSpPr/>
          <p:nvPr/>
        </p:nvGrpSpPr>
        <p:grpSpPr>
          <a:xfrm>
            <a:off x="762000" y="3676650"/>
            <a:ext cx="1608608" cy="1640633"/>
            <a:chOff x="0" y="0"/>
            <a:chExt cx="1280341" cy="1305831"/>
          </a:xfrm>
        </p:grpSpPr>
        <p:grpSp>
          <p:nvGrpSpPr>
            <p:cNvPr id="8" name="Group 26"/>
            <p:cNvGrpSpPr/>
            <p:nvPr/>
          </p:nvGrpSpPr>
          <p:grpSpPr>
            <a:xfrm>
              <a:off x="0" y="0"/>
              <a:ext cx="1280341" cy="1305831"/>
              <a:chOff x="0" y="0"/>
              <a:chExt cx="1838434" cy="1875035"/>
            </a:xfrm>
          </p:grpSpPr>
          <p:sp>
            <p:nvSpPr>
              <p:cNvPr id="10"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11"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12"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9"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HĐ8</a:t>
              </a:r>
              <a:endParaRPr lang="en-US" sz="4000" b="1">
                <a:solidFill>
                  <a:srgbClr val="000000"/>
                </a:solidFill>
                <a:latin typeface="Arial" panose="020B0604020202020204" pitchFamily="34" charset="0"/>
                <a:cs typeface="Arial" panose="020B0604020202020204" pitchFamily="34" charset="0"/>
              </a:endParaRPr>
            </a:p>
          </p:txBody>
        </p:sp>
      </p:grpSp>
      <p:sp>
        <p:nvSpPr>
          <p:cNvPr id="13" name="Rectangle 12"/>
          <p:cNvSpPr/>
          <p:nvPr/>
        </p:nvSpPr>
        <p:spPr>
          <a:xfrm>
            <a:off x="2666999" y="3562957"/>
            <a:ext cx="14853663"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Hình 22 là hình ảnh của một hộp quà lưu niệm có dạng hình chóp tứ giác đều S.ABCD. Quan sát Hình 22 và trả lời các câu hỏi:</a:t>
            </a:r>
            <a:endParaRPr lang="en-US" sz="3600">
              <a:latin typeface="Arial" panose="020B0604020202020204" pitchFamily="34" charset="0"/>
              <a:cs typeface="Arial" panose="020B0604020202020204" pitchFamily="34" charset="0"/>
            </a:endParaRPr>
          </a:p>
        </p:txBody>
      </p:sp>
      <p:sp>
        <p:nvSpPr>
          <p:cNvPr id="15" name="Rectangle 14"/>
          <p:cNvSpPr/>
          <p:nvPr/>
        </p:nvSpPr>
        <p:spPr>
          <a:xfrm>
            <a:off x="742950" y="5717940"/>
            <a:ext cx="11469807"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a) Đỉnh S có nằm trong mặt phẳng (ABCD) hay không?</a:t>
            </a:r>
          </a:p>
        </p:txBody>
      </p:sp>
      <p:sp>
        <p:nvSpPr>
          <p:cNvPr id="16" name="Rectangle 15"/>
          <p:cNvSpPr/>
          <p:nvPr/>
        </p:nvSpPr>
        <p:spPr>
          <a:xfrm>
            <a:off x="762000" y="7549757"/>
            <a:ext cx="11933075"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b) Mỗi mặt phẳng của hộp quà lưu niệm có dạng hình gì?</a:t>
            </a:r>
            <a:endParaRPr lang="en-US" sz="3600">
              <a:latin typeface="Arial" panose="020B0604020202020204" pitchFamily="34" charset="0"/>
              <a:cs typeface="Arial" panose="020B0604020202020204" pitchFamily="34" charset="0"/>
            </a:endParaRPr>
          </a:p>
        </p:txBody>
      </p:sp>
      <p:sp>
        <p:nvSpPr>
          <p:cNvPr id="17" name="Rectangle 16"/>
          <p:cNvSpPr/>
          <p:nvPr/>
        </p:nvSpPr>
        <p:spPr>
          <a:xfrm>
            <a:off x="1820167" y="6675405"/>
            <a:ext cx="9315371"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Đỉnh S không nằm trong mặt phẳng (ABCD).</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538" y="6602562"/>
            <a:ext cx="914479" cy="774259"/>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4" y="8562307"/>
            <a:ext cx="914479" cy="774259"/>
          </a:xfrm>
          <a:prstGeom prst="rect">
            <a:avLst/>
          </a:prstGeom>
        </p:spPr>
      </p:pic>
      <p:sp>
        <p:nvSpPr>
          <p:cNvPr id="20" name="Rectangle 19"/>
          <p:cNvSpPr/>
          <p:nvPr/>
        </p:nvSpPr>
        <p:spPr>
          <a:xfrm>
            <a:off x="1820167" y="8346022"/>
            <a:ext cx="13030201" cy="1754326"/>
          </a:xfrm>
          <a:prstGeom prst="rect">
            <a:avLst/>
          </a:prstGeom>
        </p:spPr>
        <p:txBody>
          <a:bodyPr wrap="square">
            <a:spAutoFit/>
          </a:bodyPr>
          <a:lstStyle/>
          <a:p>
            <a:pPr algn="just">
              <a:lnSpc>
                <a:spcPct val="150000"/>
              </a:lnSpc>
            </a:pPr>
            <a:r>
              <a:rPr lang="vi-VN" sz="3600">
                <a:solidFill>
                  <a:srgbClr val="C00000"/>
                </a:solidFill>
                <a:latin typeface="Arial" panose="020B0604020202020204" pitchFamily="34" charset="0"/>
                <a:cs typeface="Arial" panose="020B0604020202020204" pitchFamily="34" charset="0"/>
              </a:rPr>
              <a:t>Các mặt bên của hộp quà lưu niệm có dạng hình tam giác cân.</a:t>
            </a:r>
          </a:p>
          <a:p>
            <a:pPr algn="just">
              <a:lnSpc>
                <a:spcPct val="150000"/>
              </a:lnSpc>
            </a:pPr>
            <a:r>
              <a:rPr lang="vi-VN" sz="3600">
                <a:solidFill>
                  <a:srgbClr val="C00000"/>
                </a:solidFill>
                <a:latin typeface="Arial" panose="020B0604020202020204" pitchFamily="34" charset="0"/>
                <a:cs typeface="Arial" panose="020B0604020202020204" pitchFamily="34" charset="0"/>
              </a:rPr>
              <a:t>Mặt đáy của hộp quà lưu niệm có dạng hình vuông.</a:t>
            </a:r>
          </a:p>
        </p:txBody>
      </p:sp>
    </p:spTree>
    <p:extLst>
      <p:ext uri="{BB962C8B-B14F-4D97-AF65-F5344CB8AC3E}">
        <p14:creationId xmlns:p14="http://schemas.microsoft.com/office/powerpoint/2010/main" val="1530628822"/>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5" grpId="0"/>
      <p:bldP spid="16" grpId="0"/>
      <p:bldP spid="17" grpId="0"/>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81800" y="952500"/>
            <a:ext cx="10185578" cy="57912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5" name="TextBox 15"/>
          <p:cNvSpPr txBox="1"/>
          <p:nvPr/>
        </p:nvSpPr>
        <p:spPr>
          <a:xfrm>
            <a:off x="3197649" y="2757105"/>
            <a:ext cx="1239263" cy="1251839"/>
          </a:xfrm>
          <a:prstGeom prst="rect">
            <a:avLst/>
          </a:prstGeom>
        </p:spPr>
        <p:txBody>
          <a:bodyPr lIns="0" tIns="0" rIns="0" bIns="0" rtlCol="0" anchor="t">
            <a:spAutoFit/>
          </a:bodyPr>
          <a:lstStyle/>
          <a:p>
            <a:pPr marL="0" lvl="1" algn="ctr">
              <a:lnSpc>
                <a:spcPts val="10047"/>
              </a:lnSpc>
              <a:spcBef>
                <a:spcPct val="0"/>
              </a:spcBef>
            </a:pPr>
            <a:r>
              <a:rPr lang="en-US" sz="6399">
                <a:solidFill>
                  <a:srgbClr val="FFFFFF"/>
                </a:solidFill>
                <a:latin typeface="IreneFlorentina"/>
              </a:rPr>
              <a:t>1</a:t>
            </a:r>
          </a:p>
        </p:txBody>
      </p:sp>
      <p:grpSp>
        <p:nvGrpSpPr>
          <p:cNvPr id="19" name="Group 18"/>
          <p:cNvGrpSpPr/>
          <p:nvPr/>
        </p:nvGrpSpPr>
        <p:grpSpPr>
          <a:xfrm>
            <a:off x="1254549" y="647700"/>
            <a:ext cx="3886200" cy="1845122"/>
            <a:chOff x="1295400" y="707579"/>
            <a:chExt cx="3886200" cy="1845122"/>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07579"/>
              <a:ext cx="3886200" cy="1845122"/>
            </a:xfrm>
            <a:prstGeom prst="rect">
              <a:avLst/>
            </a:prstGeom>
          </p:spPr>
        </p:pic>
        <p:sp>
          <p:nvSpPr>
            <p:cNvPr id="18" name="TextBox 17"/>
            <p:cNvSpPr txBox="1"/>
            <p:nvPr/>
          </p:nvSpPr>
          <p:spPr>
            <a:xfrm>
              <a:off x="1749847" y="1151323"/>
              <a:ext cx="2895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Quy ước</a:t>
              </a:r>
              <a:endParaRPr lang="en-US" sz="4000" b="1">
                <a:latin typeface="Arial" panose="020B0604020202020204" pitchFamily="34" charset="0"/>
                <a:cs typeface="Arial" panose="020B0604020202020204" pitchFamily="34" charset="0"/>
              </a:endParaRPr>
            </a:p>
          </p:txBody>
        </p:sp>
      </p:grpSp>
      <p:sp>
        <p:nvSpPr>
          <p:cNvPr id="20" name="Rectangle 19"/>
          <p:cNvSpPr/>
          <p:nvPr/>
        </p:nvSpPr>
        <p:spPr>
          <a:xfrm>
            <a:off x="7302589" y="1859209"/>
            <a:ext cx="9144000" cy="3671583"/>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K</a:t>
            </a:r>
            <a:r>
              <a:rPr lang="en-US" sz="4000">
                <a:latin typeface="Arial" panose="020B0604020202020204" pitchFamily="34" charset="0"/>
                <a:cs typeface="Arial" panose="020B0604020202020204" pitchFamily="34" charset="0"/>
              </a:rPr>
              <a:t>hi nói đến tam giác, có thể hiểu là hình gồm ba cạnh của nó hoặc là hình gồm ba cạnh và các điểm nằm trong tam giác đó.</a:t>
            </a:r>
          </a:p>
        </p:txBody>
      </p:sp>
      <p:pic>
        <p:nvPicPr>
          <p:cNvPr id="21" name="Picture 20"/>
          <p:cNvPicPr>
            <a:picLocks noChangeAspect="1"/>
          </p:cNvPicPr>
          <p:nvPr/>
        </p:nvPicPr>
        <p:blipFill>
          <a:blip r:embed="rId3"/>
          <a:stretch>
            <a:fillRect/>
          </a:stretch>
        </p:blipFill>
        <p:spPr>
          <a:xfrm>
            <a:off x="606380" y="3219450"/>
            <a:ext cx="5915025" cy="3505200"/>
          </a:xfrm>
          <a:prstGeom prst="rect">
            <a:avLst/>
          </a:prstGeom>
        </p:spPr>
      </p:pic>
      <p:grpSp>
        <p:nvGrpSpPr>
          <p:cNvPr id="24" name="Group 23"/>
          <p:cNvGrpSpPr/>
          <p:nvPr/>
        </p:nvGrpSpPr>
        <p:grpSpPr>
          <a:xfrm>
            <a:off x="2362200" y="7470328"/>
            <a:ext cx="12938609" cy="2651249"/>
            <a:chOff x="1708996" y="7451278"/>
            <a:chExt cx="12938609" cy="2651249"/>
          </a:xfrm>
        </p:grpSpPr>
        <p:sp>
          <p:nvSpPr>
            <p:cNvPr id="22" name="Cloud Callout 21"/>
            <p:cNvSpPr/>
            <p:nvPr/>
          </p:nvSpPr>
          <p:spPr>
            <a:xfrm>
              <a:off x="1708996" y="7451278"/>
              <a:ext cx="9111404" cy="2241686"/>
            </a:xfrm>
            <a:prstGeom prst="cloudCallout">
              <a:avLst>
                <a:gd name="adj1" fmla="val 63635"/>
                <a:gd name="adj2" fmla="val 26071"/>
              </a:avLst>
            </a:prstGeom>
            <a:solidFill>
              <a:srgbClr val="CBE9A2"/>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1">
                  <a:solidFill>
                    <a:schemeClr val="tx1"/>
                  </a:solidFill>
                  <a:latin typeface="Arial" panose="020B0604020202020204" pitchFamily="34" charset="0"/>
                  <a:cs typeface="Arial" panose="020B0604020202020204" pitchFamily="34" charset="0"/>
                </a:rPr>
                <a:t>Thế nào là hình chóp?</a:t>
              </a:r>
              <a:endParaRPr lang="en-US" sz="4000" i="1">
                <a:solidFill>
                  <a:schemeClr val="tx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2344400" y="7451279"/>
              <a:ext cx="2303205" cy="2651248"/>
            </a:xfrm>
            <a:prstGeom prst="rect">
              <a:avLst/>
            </a:prstGeom>
          </p:spPr>
        </p:pic>
      </p:grpSp>
    </p:spTree>
    <p:extLst>
      <p:ext uri="{BB962C8B-B14F-4D97-AF65-F5344CB8AC3E}">
        <p14:creationId xmlns:p14="http://schemas.microsoft.com/office/powerpoint/2010/main" val="4188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876300"/>
            <a:ext cx="47244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1371600" y="2324100"/>
            <a:ext cx="9525000"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(P), cho đa giác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 (n ≥ 3). Lấy một điểm S nằm ngoài (P). Nối S với các đỉnh 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 để được n tam giác SA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 SA</a:t>
            </a:r>
            <a:r>
              <a:rPr lang="vi-VN" sz="4000" baseline="-25000">
                <a:latin typeface="Arial" panose="020B0604020202020204" pitchFamily="34" charset="0"/>
                <a:cs typeface="Arial" panose="020B0604020202020204" pitchFamily="34" charset="0"/>
              </a:rPr>
              <a:t>2</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SA</a:t>
            </a:r>
            <a:r>
              <a:rPr lang="vi-VN" sz="4000" baseline="-25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A</a:t>
            </a:r>
            <a:r>
              <a:rPr lang="vi-VN" sz="4000" baseline="-25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Hình gồm n tam giác đó và đa giác</a:t>
            </a:r>
            <a:r>
              <a:rPr lang="vi-VN" sz="4000">
                <a:cs typeface="Arial" panose="020B0604020202020204" pitchFamily="34" charset="0"/>
              </a:rPr>
              <a:t> 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a:t>
            </a:r>
            <a:r>
              <a:rPr lang="vi-VN" sz="4000" baseline="-25000">
                <a:cs typeface="Arial" panose="020B0604020202020204" pitchFamily="34" charset="0"/>
              </a:rPr>
              <a:t>n</a:t>
            </a:r>
            <a:r>
              <a:rPr lang="vi-VN" sz="4000">
                <a:latin typeface="Arial" panose="020B0604020202020204" pitchFamily="34" charset="0"/>
                <a:cs typeface="Arial" panose="020B0604020202020204" pitchFamily="34" charset="0"/>
              </a:rPr>
              <a:t> được gọi là hình chóp và kí hiệu là S. </a:t>
            </a:r>
            <a:r>
              <a:rPr lang="vi-VN" sz="4000">
                <a:cs typeface="Arial" panose="020B0604020202020204" pitchFamily="34" charset="0"/>
              </a:rPr>
              <a:t>A</a:t>
            </a:r>
            <a:r>
              <a:rPr lang="vi-VN" sz="4000" baseline="-25000">
                <a:cs typeface="Arial" panose="020B0604020202020204" pitchFamily="34" charset="0"/>
              </a:rPr>
              <a:t>1</a:t>
            </a:r>
            <a:r>
              <a:rPr lang="vi-VN" sz="4000">
                <a:cs typeface="Arial" panose="020B0604020202020204" pitchFamily="34" charset="0"/>
              </a:rPr>
              <a:t>A</a:t>
            </a:r>
            <a:r>
              <a:rPr lang="vi-VN" sz="4000" baseline="-25000">
                <a:cs typeface="Arial" panose="020B0604020202020204" pitchFamily="34" charset="0"/>
              </a:rPr>
              <a:t>2</a:t>
            </a:r>
            <a:r>
              <a:rPr lang="vi-VN" sz="4000">
                <a:cs typeface="Arial" panose="020B0604020202020204" pitchFamily="34" charset="0"/>
              </a:rPr>
              <a:t>...A</a:t>
            </a:r>
            <a:r>
              <a:rPr lang="vi-VN" sz="4000" baseline="-25000">
                <a:cs typeface="Arial" panose="020B0604020202020204" pitchFamily="34" charset="0"/>
              </a:rPr>
              <a:t>n</a:t>
            </a:r>
            <a:r>
              <a:rPr lang="vi-VN" sz="400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1499" y="2041172"/>
            <a:ext cx="6733050" cy="7121495"/>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TextBox 17"/>
          <p:cNvSpPr txBox="1"/>
          <p:nvPr/>
        </p:nvSpPr>
        <p:spPr>
          <a:xfrm>
            <a:off x="6781802" y="632651"/>
            <a:ext cx="4724400" cy="769441"/>
          </a:xfrm>
          <a:prstGeom prst="rect">
            <a:avLst/>
          </a:prstGeom>
          <a:noFill/>
        </p:spPr>
        <p:txBody>
          <a:bodyPr wrap="square" rtlCol="0">
            <a:spAutoFit/>
          </a:bodyPr>
          <a:lstStyle/>
          <a:p>
            <a:pPr algn="ctr"/>
            <a:r>
              <a:rPr lang="vi-VN" sz="4400" b="1" u="sng">
                <a:solidFill>
                  <a:srgbClr val="C00000"/>
                </a:solidFill>
                <a:latin typeface="Arial" panose="020B0604020202020204" pitchFamily="34" charset="0"/>
                <a:cs typeface="Arial" panose="020B0604020202020204" pitchFamily="34" charset="0"/>
              </a:rPr>
              <a:t>Chú ý</a:t>
            </a:r>
            <a:endParaRPr lang="en-US" sz="4400" b="1" u="sng">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304" y="1846772"/>
            <a:ext cx="5763622" cy="6096138"/>
          </a:xfrm>
          <a:prstGeom prst="rect">
            <a:avLst/>
          </a:prstGeom>
        </p:spPr>
      </p:pic>
      <p:sp>
        <p:nvSpPr>
          <p:cNvPr id="5" name="Rectangle 4"/>
          <p:cNvSpPr/>
          <p:nvPr/>
        </p:nvSpPr>
        <p:spPr>
          <a:xfrm>
            <a:off x="6398740" y="1558034"/>
            <a:ext cx="10761063" cy="6518708"/>
          </a:xfrm>
          <a:prstGeom prst="rect">
            <a:avLst/>
          </a:prstGeom>
        </p:spPr>
        <p:txBody>
          <a:bodyPr wrap="square">
            <a:spAutoFit/>
          </a:bodyPr>
          <a:lstStyle/>
          <a:p>
            <a:pPr algn="just">
              <a:lnSpc>
                <a:spcPct val="145000"/>
              </a:lnSpc>
            </a:pPr>
            <a:r>
              <a:rPr lang="vi-VN" sz="3600">
                <a:solidFill>
                  <a:srgbClr val="002060"/>
                </a:solidFill>
                <a:latin typeface="Arial" panose="020B0604020202020204" pitchFamily="34" charset="0"/>
                <a:cs typeface="Arial" panose="020B0604020202020204" pitchFamily="34" charset="0"/>
              </a:rPr>
              <a:t>Trong hình chóp </a:t>
            </a:r>
            <a:r>
              <a:rPr lang="vi-VN" sz="3600">
                <a:solidFill>
                  <a:srgbClr val="002060"/>
                </a:solidFill>
                <a:cs typeface="Arial" panose="020B0604020202020204" pitchFamily="34" charset="0"/>
              </a:rPr>
              <a:t>S. A</a:t>
            </a:r>
            <a:r>
              <a:rPr lang="vi-VN" sz="3600" baseline="-25000">
                <a:solidFill>
                  <a:srgbClr val="002060"/>
                </a:solidFill>
                <a:cs typeface="Arial" panose="020B0604020202020204" pitchFamily="34" charset="0"/>
              </a:rPr>
              <a:t>1</a:t>
            </a:r>
            <a:r>
              <a:rPr lang="vi-VN" sz="3600">
                <a:solidFill>
                  <a:srgbClr val="002060"/>
                </a:solidFill>
                <a:cs typeface="Arial" panose="020B0604020202020204" pitchFamily="34" charset="0"/>
              </a:rPr>
              <a:t>A</a:t>
            </a:r>
            <a:r>
              <a:rPr lang="vi-VN" sz="3600" baseline="-25000">
                <a:solidFill>
                  <a:srgbClr val="002060"/>
                </a:solidFill>
                <a:cs typeface="Arial" panose="020B0604020202020204" pitchFamily="34" charset="0"/>
              </a:rPr>
              <a:t>2</a:t>
            </a:r>
            <a:r>
              <a:rPr lang="vi-VN" sz="3600">
                <a:solidFill>
                  <a:srgbClr val="002060"/>
                </a:solidFill>
                <a:cs typeface="Arial" panose="020B0604020202020204" pitchFamily="34" charset="0"/>
              </a:rPr>
              <a:t>...A</a:t>
            </a:r>
            <a:r>
              <a:rPr lang="vi-VN" sz="3600" baseline="-25000">
                <a:solidFill>
                  <a:srgbClr val="002060"/>
                </a:solidFill>
                <a:cs typeface="Arial" panose="020B0604020202020204" pitchFamily="34" charset="0"/>
              </a:rPr>
              <a:t>n</a:t>
            </a:r>
            <a:r>
              <a:rPr lang="vi-VN" sz="3600">
                <a:solidFill>
                  <a:srgbClr val="002060"/>
                </a:solidFill>
                <a:latin typeface="Arial" panose="020B0604020202020204" pitchFamily="34" charset="0"/>
                <a:cs typeface="Arial" panose="020B0604020202020204" pitchFamily="34" charset="0"/>
              </a:rPr>
              <a:t>:</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Điểm S gọi là </a:t>
            </a:r>
            <a:r>
              <a:rPr lang="vi-VN" sz="3600" i="1">
                <a:solidFill>
                  <a:srgbClr val="0070C0"/>
                </a:solidFill>
                <a:latin typeface="Arial" panose="020B0604020202020204" pitchFamily="34" charset="0"/>
                <a:cs typeface="Arial" panose="020B0604020202020204" pitchFamily="34" charset="0"/>
              </a:rPr>
              <a:t>đỉnh</a:t>
            </a:r>
            <a:r>
              <a:rPr lang="vi-VN" sz="3600">
                <a:latin typeface="Arial" panose="020B0604020202020204" pitchFamily="34" charset="0"/>
                <a:cs typeface="Arial" panose="020B0604020202020204" pitchFamily="34" charset="0"/>
              </a:rPr>
              <a:t>;</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Đa giác </a:t>
            </a:r>
            <a:r>
              <a:rPr lang="vi-VN" sz="3600">
                <a:cs typeface="Arial" panose="020B0604020202020204" pitchFamily="34" charset="0"/>
              </a:rPr>
              <a:t>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n</a:t>
            </a:r>
            <a:r>
              <a:rPr lang="vi-VN" sz="3600">
                <a:latin typeface="Arial" panose="020B0604020202020204" pitchFamily="34" charset="0"/>
                <a:cs typeface="Arial" panose="020B0604020202020204" pitchFamily="34" charset="0"/>
              </a:rPr>
              <a:t> gọi là </a:t>
            </a:r>
            <a:r>
              <a:rPr lang="vi-VN" sz="3600" i="1">
                <a:solidFill>
                  <a:srgbClr val="0070C0"/>
                </a:solidFill>
                <a:latin typeface="Arial" panose="020B0604020202020204" pitchFamily="34" charset="0"/>
                <a:cs typeface="Arial" panose="020B0604020202020204" pitchFamily="34" charset="0"/>
              </a:rPr>
              <a:t>mặt đáy</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tam giác</a:t>
            </a:r>
            <a:r>
              <a:rPr lang="vi-VN" sz="3600">
                <a:cs typeface="Arial" panose="020B0604020202020204" pitchFamily="34" charset="0"/>
              </a:rPr>
              <a:t> SA</a:t>
            </a:r>
            <a:r>
              <a:rPr lang="vi-VN" sz="3600" baseline="-25000">
                <a:cs typeface="Arial" panose="020B0604020202020204" pitchFamily="34" charset="0"/>
              </a:rPr>
              <a:t>1</a:t>
            </a:r>
            <a:r>
              <a:rPr lang="vi-VN" sz="3600">
                <a:cs typeface="Arial" panose="020B0604020202020204" pitchFamily="34" charset="0"/>
              </a:rPr>
              <a:t>A</a:t>
            </a:r>
            <a:r>
              <a:rPr lang="vi-VN" sz="3600" baseline="-25000">
                <a:cs typeface="Arial" panose="020B0604020202020204" pitchFamily="34" charset="0"/>
              </a:rPr>
              <a:t>2</a:t>
            </a:r>
            <a:r>
              <a:rPr lang="vi-VN" sz="3600">
                <a:cs typeface="Arial" panose="020B0604020202020204" pitchFamily="34" charset="0"/>
              </a:rPr>
              <a:t>, SA</a:t>
            </a:r>
            <a:r>
              <a:rPr lang="vi-VN" sz="3600" baseline="-25000">
                <a:cs typeface="Arial" panose="020B0604020202020204" pitchFamily="34" charset="0"/>
              </a:rPr>
              <a:t>2</a:t>
            </a:r>
            <a:r>
              <a:rPr lang="vi-VN" sz="3600">
                <a:cs typeface="Arial" panose="020B0604020202020204" pitchFamily="34" charset="0"/>
              </a:rPr>
              <a:t>A</a:t>
            </a:r>
            <a:r>
              <a:rPr lang="vi-VN" sz="3600" baseline="-25000">
                <a:cs typeface="Arial" panose="020B0604020202020204" pitchFamily="34" charset="0"/>
              </a:rPr>
              <a:t>3</a:t>
            </a:r>
            <a:r>
              <a:rPr lang="vi-VN" sz="3600">
                <a:cs typeface="Arial" panose="020B0604020202020204" pitchFamily="34" charset="0"/>
              </a:rPr>
              <a:t>,…, SA</a:t>
            </a:r>
            <a:r>
              <a:rPr lang="vi-VN" sz="3600" baseline="-25000">
                <a:cs typeface="Arial" panose="020B0604020202020204" pitchFamily="34" charset="0"/>
              </a:rPr>
              <a:t>n</a:t>
            </a:r>
            <a:r>
              <a:rPr lang="vi-VN" sz="3600">
                <a:cs typeface="Arial" panose="020B0604020202020204" pitchFamily="34" charset="0"/>
              </a:rPr>
              <a:t>A</a:t>
            </a:r>
            <a:r>
              <a:rPr lang="vi-VN" sz="3600" baseline="-25000">
                <a:cs typeface="Arial" panose="020B0604020202020204" pitchFamily="34" charset="0"/>
              </a:rPr>
              <a:t>1</a:t>
            </a:r>
            <a:r>
              <a:rPr lang="vi-VN" sz="3600">
                <a:latin typeface="Arial" panose="020B0604020202020204" pitchFamily="34" charset="0"/>
                <a:cs typeface="Arial" panose="020B0604020202020204" pitchFamily="34" charset="0"/>
              </a:rPr>
              <a:t> được gọi là các </a:t>
            </a:r>
            <a:r>
              <a:rPr lang="vi-VN" sz="3600" i="1">
                <a:solidFill>
                  <a:srgbClr val="0070C0"/>
                </a:solidFill>
                <a:latin typeface="Arial" panose="020B0604020202020204" pitchFamily="34" charset="0"/>
                <a:cs typeface="Arial" panose="020B0604020202020204" pitchFamily="34" charset="0"/>
              </a:rPr>
              <a:t>mặt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đoạn thẳng SA</a:t>
            </a:r>
            <a:r>
              <a:rPr lang="vi-VN" sz="3600" baseline="-25000">
                <a:latin typeface="Arial" panose="020B0604020202020204" pitchFamily="34" charset="0"/>
                <a:cs typeface="Arial" panose="020B0604020202020204" pitchFamily="34" charset="0"/>
              </a:rPr>
              <a:t>1</a:t>
            </a:r>
            <a:r>
              <a:rPr lang="vi-VN" sz="3600">
                <a:latin typeface="Arial" panose="020B0604020202020204" pitchFamily="34" charset="0"/>
                <a:cs typeface="Arial" panose="020B0604020202020204" pitchFamily="34" charset="0"/>
              </a:rPr>
              <a:t>,SA</a:t>
            </a:r>
            <a:r>
              <a:rPr lang="vi-VN" sz="3600" baseline="-25000">
                <a:latin typeface="Arial" panose="020B0604020202020204" pitchFamily="34" charset="0"/>
                <a:cs typeface="Arial" panose="020B0604020202020204" pitchFamily="34" charset="0"/>
              </a:rPr>
              <a:t>2</a:t>
            </a:r>
            <a:r>
              <a:rPr lang="vi-VN" sz="3600">
                <a:latin typeface="Arial" panose="020B0604020202020204" pitchFamily="34" charset="0"/>
                <a:cs typeface="Arial" panose="020B0604020202020204" pitchFamily="34" charset="0"/>
              </a:rPr>
              <a:t>,…,SA</a:t>
            </a:r>
            <a:r>
              <a:rPr lang="vi-VN" sz="3600" baseline="-25000">
                <a:latin typeface="Arial" panose="020B0604020202020204" pitchFamily="34" charset="0"/>
                <a:cs typeface="Arial" panose="020B0604020202020204" pitchFamily="34" charset="0"/>
              </a:rPr>
              <a:t>n</a:t>
            </a:r>
            <a:r>
              <a:rPr lang="vi-VN" sz="3600">
                <a:latin typeface="Arial" panose="020B0604020202020204" pitchFamily="34" charset="0"/>
                <a:cs typeface="Arial" panose="020B0604020202020204" pitchFamily="34" charset="0"/>
              </a:rPr>
              <a:t> được gọi là các </a:t>
            </a:r>
            <a:r>
              <a:rPr lang="vi-VN" sz="3600" i="1">
                <a:solidFill>
                  <a:srgbClr val="0070C0"/>
                </a:solidFill>
                <a:latin typeface="Arial" panose="020B0604020202020204" pitchFamily="34" charset="0"/>
                <a:cs typeface="Arial" panose="020B0604020202020204" pitchFamily="34" charset="0"/>
              </a:rPr>
              <a:t>cạnh bên</a:t>
            </a:r>
            <a:r>
              <a:rPr lang="vi-VN" sz="3600">
                <a:latin typeface="Arial" panose="020B0604020202020204" pitchFamily="34" charset="0"/>
                <a:cs typeface="Arial" panose="020B0604020202020204" pitchFamily="34" charset="0"/>
              </a:rPr>
              <a:t>; </a:t>
            </a:r>
          </a:p>
          <a:p>
            <a:pPr marL="571500" indent="-571500" algn="just">
              <a:lnSpc>
                <a:spcPct val="145000"/>
              </a:lnSpc>
              <a:buFont typeface="Wingdings" panose="05000000000000000000" pitchFamily="2" charset="2"/>
              <a:buChar char="§"/>
            </a:pPr>
            <a:r>
              <a:rPr lang="vi-VN" sz="3600">
                <a:latin typeface="Arial" panose="020B0604020202020204" pitchFamily="34" charset="0"/>
                <a:cs typeface="Arial" panose="020B0604020202020204" pitchFamily="34" charset="0"/>
              </a:rPr>
              <a:t>Các cạnh của mặt đáy được gọi là các </a:t>
            </a:r>
            <a:r>
              <a:rPr lang="vi-VN" sz="3600" i="1">
                <a:solidFill>
                  <a:srgbClr val="0070C0"/>
                </a:solidFill>
                <a:latin typeface="Arial" panose="020B0604020202020204" pitchFamily="34" charset="0"/>
                <a:cs typeface="Arial" panose="020B0604020202020204" pitchFamily="34" charset="0"/>
              </a:rPr>
              <a:t>cạnh đáy</a:t>
            </a:r>
            <a:r>
              <a:rPr lang="vi-VN" sz="3600">
                <a:latin typeface="Arial" panose="020B0604020202020204" pitchFamily="34" charset="0"/>
                <a:cs typeface="Arial" panose="020B0604020202020204" pitchFamily="34" charset="0"/>
              </a:rPr>
              <a:t>.</a:t>
            </a:r>
          </a:p>
        </p:txBody>
      </p:sp>
      <p:sp>
        <p:nvSpPr>
          <p:cNvPr id="6" name="Rectangle 5"/>
          <p:cNvSpPr/>
          <p:nvPr/>
        </p:nvSpPr>
        <p:spPr>
          <a:xfrm>
            <a:off x="1157803" y="8018488"/>
            <a:ext cx="16002000" cy="1754326"/>
          </a:xfrm>
          <a:prstGeom prst="rect">
            <a:avLst/>
          </a:prstGeom>
        </p:spPr>
        <p:txBody>
          <a:bodyPr wrap="square">
            <a:spAutoFit/>
          </a:bodyPr>
          <a:lstStyle/>
          <a:p>
            <a:pPr algn="just">
              <a:lnSpc>
                <a:spcPct val="150000"/>
              </a:lnSpc>
            </a:pPr>
            <a:r>
              <a:rPr lang="vi-VN" sz="3600">
                <a:solidFill>
                  <a:srgbClr val="002060"/>
                </a:solidFill>
              </a:rPr>
              <a:t>Ta gọi hình chóp có đáy tam giác, tứ giác, ngũ giác,… lần lượt là hình chóp tam giác, hình chóp tứ giác, hình chóp ngũ giác,…</a:t>
            </a:r>
            <a:endParaRPr lang="en-US" sz="3600">
              <a:solidFill>
                <a:srgbClr val="002060"/>
              </a:solidFill>
            </a:endParaRPr>
          </a:p>
        </p:txBody>
      </p:sp>
    </p:spTree>
    <p:extLst>
      <p:ext uri="{BB962C8B-B14F-4D97-AF65-F5344CB8AC3E}">
        <p14:creationId xmlns:p14="http://schemas.microsoft.com/office/powerpoint/2010/main" val="123389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5">
                                            <p:txEl>
                                              <p:pRg st="1" end="1"/>
                                            </p:txEl>
                                          </p:spTgt>
                                        </p:tgtEl>
                                      </p:cBhvr>
                                    </p:animEffect>
                                  </p:childTnLst>
                                </p:cTn>
                              </p:par>
                              <p:par>
                                <p:cTn id="20" presetID="12" presetClass="entr" presetSubtype="4"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3" dur="500"/>
                                        <p:tgtEl>
                                          <p:spTgt spid="5">
                                            <p:txEl>
                                              <p:pRg st="2" end="2"/>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3" end="3"/>
                                            </p:txEl>
                                          </p:spTgt>
                                        </p:tgtEl>
                                      </p:cBhvr>
                                    </p:animEffect>
                                  </p:childTnLst>
                                </p:cTn>
                              </p:par>
                              <p:par>
                                <p:cTn id="28" presetID="12" presetClass="entr" presetSubtype="4"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 calcmode="lin" valueType="num">
                                      <p:cBhvr additive="base">
                                        <p:cTn id="30"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1" dur="500"/>
                                        <p:tgtEl>
                                          <p:spTgt spid="5">
                                            <p:txEl>
                                              <p:pRg st="4" end="4"/>
                                            </p:txEl>
                                          </p:spTgt>
                                        </p:tgtEl>
                                      </p:cBhvr>
                                    </p:animEffect>
                                  </p:childTnLst>
                                </p:cTn>
                              </p:par>
                              <p:par>
                                <p:cTn id="32" presetID="12" presetClass="entr" presetSubtype="4"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additive="base">
                                        <p:cTn id="34"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11" name="Group 10"/>
          <p:cNvGrpSpPr/>
          <p:nvPr/>
        </p:nvGrpSpPr>
        <p:grpSpPr>
          <a:xfrm>
            <a:off x="998281" y="1104900"/>
            <a:ext cx="16459200" cy="1938992"/>
            <a:chOff x="998281" y="1104900"/>
            <a:chExt cx="16459200" cy="1938992"/>
          </a:xfrm>
        </p:grpSpPr>
        <p:grpSp>
          <p:nvGrpSpPr>
            <p:cNvPr id="2" name="Group 43"/>
            <p:cNvGrpSpPr/>
            <p:nvPr/>
          </p:nvGrpSpPr>
          <p:grpSpPr>
            <a:xfrm>
              <a:off x="998281" y="1325208"/>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6</a:t>
                </a:r>
                <a:endParaRPr lang="en-US" sz="4000" b="1">
                  <a:solidFill>
                    <a:srgbClr val="000000"/>
                  </a:solidFill>
                  <a:latin typeface="Arial" panose="020B0604020202020204" pitchFamily="34" charset="0"/>
                  <a:cs typeface="Arial" panose="020B0604020202020204" pitchFamily="34" charset="0"/>
                </a:endParaRPr>
              </a:p>
            </p:txBody>
          </p:sp>
        </p:grpSp>
        <p:sp>
          <p:nvSpPr>
            <p:cNvPr id="8" name="TextBox 7"/>
            <p:cNvSpPr txBox="1"/>
            <p:nvPr/>
          </p:nvSpPr>
          <p:spPr>
            <a:xfrm>
              <a:off x="3665281" y="1104900"/>
              <a:ext cx="137922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Gọi M, N lần lượt là trung điểm của các cạnh SA, BC. </a:t>
              </a:r>
              <a:endParaRPr lang="en-US" sz="4000">
                <a:latin typeface="Arial" panose="020B0604020202020204" pitchFamily="34" charset="0"/>
                <a:cs typeface="Arial" panose="020B0604020202020204" pitchFamily="34" charset="0"/>
              </a:endParaRPr>
            </a:p>
          </p:txBody>
        </p:sp>
      </p:grpSp>
      <p:sp>
        <p:nvSpPr>
          <p:cNvPr id="9" name="TextBox 8"/>
          <p:cNvSpPr txBox="1"/>
          <p:nvPr/>
        </p:nvSpPr>
        <p:spPr>
          <a:xfrm>
            <a:off x="998281" y="3451966"/>
            <a:ext cx="8221919" cy="5518242"/>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giao điểm của mặt phẳng (DMN) với các đường thẳng AB, SB.</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giao tuyến của mặt phẳng (DMN) với các mặt phẳng (SAB) và (SBC).</a:t>
            </a:r>
            <a:endParaRPr lang="en-US" sz="40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6777" y="3238500"/>
            <a:ext cx="7680704" cy="6540600"/>
          </a:xfrm>
          <a:prstGeom prst="rect">
            <a:avLst/>
          </a:prstGeom>
        </p:spPr>
      </p:pic>
    </p:spTree>
    <p:extLst>
      <p:ext uri="{BB962C8B-B14F-4D97-AF65-F5344CB8AC3E}">
        <p14:creationId xmlns:p14="http://schemas.microsoft.com/office/powerpoint/2010/main" val="15258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9867900" y="1660993"/>
                <a:ext cx="75438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Trong mặt phẳng (ABCD) có DN cắt AB tại P. Vì P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DN nên P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(DMN). </a:t>
                </a:r>
              </a:p>
              <a:p>
                <a:pPr algn="just">
                  <a:lnSpc>
                    <a:spcPct val="150000"/>
                  </a:lnSpc>
                </a:pPr>
                <a:r>
                  <a:rPr lang="vi-VN" sz="4000">
                    <a:latin typeface="Arial" panose="020B0604020202020204" pitchFamily="34" charset="0"/>
                    <a:cs typeface="Arial" panose="020B0604020202020204" pitchFamily="34" charset="0"/>
                  </a:rPr>
                  <a:t>Do đó, P là giao điểm của mặt phẳng (DMN) với AB.</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867900" y="1660993"/>
                <a:ext cx="7543800" cy="4708981"/>
              </a:xfrm>
              <a:prstGeom prst="rect">
                <a:avLst/>
              </a:prstGeom>
              <a:blipFill rotWithShape="0">
                <a:blip r:embed="rId3"/>
                <a:stretch>
                  <a:fillRect l="-2910" r="-2829" b="-21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914400" y="7039760"/>
                <a:ext cx="167640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Trong mặt phẳng (SAB) có MP cắt SB tại E. Vì 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MP nên E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(DMN). </a:t>
                </a:r>
              </a:p>
              <a:p>
                <a:pPr algn="just">
                  <a:lnSpc>
                    <a:spcPct val="150000"/>
                  </a:lnSpc>
                </a:pPr>
                <a:r>
                  <a:rPr lang="vi-VN" sz="4000">
                    <a:latin typeface="Arial" panose="020B0604020202020204" pitchFamily="34" charset="0"/>
                    <a:cs typeface="Arial" panose="020B0604020202020204" pitchFamily="34" charset="0"/>
                  </a:rPr>
                  <a:t>Do đó, E là giao điểm của mặt phẳng (DMN) với SB.</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039760"/>
                <a:ext cx="16764000" cy="1938992"/>
              </a:xfrm>
              <a:prstGeom prst="rect">
                <a:avLst/>
              </a:prstGeom>
              <a:blipFill rotWithShape="0">
                <a:blip r:embed="rId4"/>
                <a:stretch>
                  <a:fillRect l="-1273" b="-6918"/>
                </a:stretch>
              </a:blipFill>
            </p:spPr>
            <p:txBody>
              <a:bodyPr/>
              <a:lstStyle/>
              <a:p>
                <a:r>
                  <a:rPr lang="en-US">
                    <a:noFill/>
                  </a:rPr>
                  <a:t> </a:t>
                </a:r>
              </a:p>
            </p:txBody>
          </p:sp>
        </mc:Fallback>
      </mc:AlternateContent>
    </p:spTree>
    <p:extLst>
      <p:ext uri="{BB962C8B-B14F-4D97-AF65-F5344CB8AC3E}">
        <p14:creationId xmlns:p14="http://schemas.microsoft.com/office/powerpoint/2010/main" val="27873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31786"/>
            <a:ext cx="9807790" cy="4938188"/>
          </a:xfrm>
          <a:prstGeom prst="rect">
            <a:avLst/>
          </a:prstGeom>
        </p:spPr>
      </p:pic>
      <p:sp>
        <p:nvSpPr>
          <p:cNvPr id="4" name="TextBox 3"/>
          <p:cNvSpPr txBox="1"/>
          <p:nvPr/>
        </p:nvSpPr>
        <p:spPr>
          <a:xfrm>
            <a:off x="9867900" y="1969954"/>
            <a:ext cx="75438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Vì M và E cùng thuộc hai mặt phẳng (DMN) và (SAB) nên giao tuyến của hai mặt phẳng (DMN) và (SAB) là đường thẳng ME.</a:t>
            </a:r>
          </a:p>
        </p:txBody>
      </p:sp>
      <p:sp>
        <p:nvSpPr>
          <p:cNvPr id="5" name="TextBox 4"/>
          <p:cNvSpPr txBox="1"/>
          <p:nvPr/>
        </p:nvSpPr>
        <p:spPr>
          <a:xfrm>
            <a:off x="1676400" y="6591300"/>
            <a:ext cx="157353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Vì N và E cùng thuộc hai mặt phẳng (DMN) và (SBC) nên giao tuyến của hai mặt phẳng (DMN) và (SAB) là đường thẳng NE.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135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Rectangle 1"/>
          <p:cNvSpPr/>
          <p:nvPr/>
        </p:nvSpPr>
        <p:spPr>
          <a:xfrm>
            <a:off x="4819650" y="876300"/>
            <a:ext cx="12725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Gọi M, N lần lượt là trung điểm của các cạnh SA và AD.</a:t>
            </a:r>
          </a:p>
        </p:txBody>
      </p:sp>
      <p:sp>
        <p:nvSpPr>
          <p:cNvPr id="3" name="Rectangle 2"/>
          <p:cNvSpPr/>
          <p:nvPr/>
        </p:nvSpPr>
        <p:spPr>
          <a:xfrm>
            <a:off x="1085850" y="3314700"/>
            <a:ext cx="8534400" cy="5632311"/>
          </a:xfrm>
          <a:prstGeom prst="rect">
            <a:avLst/>
          </a:prstGeom>
        </p:spPr>
        <p:txBody>
          <a:bodyPr wrap="square">
            <a:spAutoFit/>
          </a:bodyPr>
          <a:lstStyle/>
          <a:p>
            <a:pPr marL="742950" lvl="0" indent="-742950" algn="just">
              <a:lnSpc>
                <a:spcPct val="150000"/>
              </a:lnSpc>
              <a:buFont typeface="+mj-lt"/>
              <a:buAutoNum type="alphaLcParenR"/>
            </a:pPr>
            <a:r>
              <a:rPr lang="vi-VN" sz="4000">
                <a:solidFill>
                  <a:prstClr val="black"/>
                </a:solidFill>
                <a:cs typeface="Arial" panose="020B0604020202020204" pitchFamily="34" charset="0"/>
              </a:rPr>
              <a:t>Xác định giao điểm của mặt phẳng (CMN) với các đường thẳng AB, SB. </a:t>
            </a:r>
          </a:p>
          <a:p>
            <a:pPr marL="742950" lvl="0" indent="-742950" algn="just">
              <a:lnSpc>
                <a:spcPct val="150000"/>
              </a:lnSpc>
              <a:buFont typeface="+mj-lt"/>
              <a:buAutoNum type="alphaLcParenR"/>
            </a:pPr>
            <a:r>
              <a:rPr lang="vi-VN" sz="4000">
                <a:solidFill>
                  <a:prstClr val="black"/>
                </a:solidFill>
                <a:cs typeface="Arial" panose="020B0604020202020204" pitchFamily="34" charset="0"/>
              </a:rPr>
              <a:t>Xác định giao tuyến của mặt phẳng (CMN) với mỗi mặt phẳng (SAB) và (SBC). </a:t>
            </a:r>
            <a:endParaRPr lang="en-US" sz="4000">
              <a:solidFill>
                <a:prstClr val="black"/>
              </a:solidFill>
              <a:latin typeface="Arial" panose="020B0604020202020204" pitchFamily="34" charset="0"/>
              <a:cs typeface="Arial" panose="020B0604020202020204" pitchFamily="34" charset="0"/>
            </a:endParaRPr>
          </a:p>
        </p:txBody>
      </p:sp>
      <p:sp>
        <p:nvSpPr>
          <p:cNvPr id="4" name="Rounded Rectangle 3"/>
          <p:cNvSpPr/>
          <p:nvPr/>
        </p:nvSpPr>
        <p:spPr>
          <a:xfrm>
            <a:off x="1085850" y="1083796"/>
            <a:ext cx="3486150" cy="1524000"/>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5</a:t>
            </a:r>
            <a:endParaRPr lang="en-US" sz="4000" b="1">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34600" y="3086100"/>
            <a:ext cx="7672918" cy="6629400"/>
          </a:xfrm>
          <a:prstGeom prst="rect">
            <a:avLst/>
          </a:prstGeom>
        </p:spPr>
      </p:pic>
    </p:spTree>
    <p:extLst>
      <p:ext uri="{BB962C8B-B14F-4D97-AF65-F5344CB8AC3E}">
        <p14:creationId xmlns:p14="http://schemas.microsoft.com/office/powerpoint/2010/main" val="74000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anim calcmode="lin" valueType="num">
                                      <p:cBhvr>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anim calcmode="lin" valueType="num">
                                      <p:cBhvr>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20100" y="7239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grpSp>
        <p:nvGrpSpPr>
          <p:cNvPr id="6" name="Group 5"/>
          <p:cNvGrpSpPr/>
          <p:nvPr/>
        </p:nvGrpSpPr>
        <p:grpSpPr>
          <a:xfrm>
            <a:off x="838200" y="1714500"/>
            <a:ext cx="10820400" cy="7854018"/>
            <a:chOff x="838200" y="1714500"/>
            <a:chExt cx="10820400" cy="7854018"/>
          </a:xfrm>
        </p:grpSpPr>
        <p:sp>
          <p:nvSpPr>
            <p:cNvPr id="4" name="Rectangle 3"/>
            <p:cNvSpPr/>
            <p:nvPr/>
          </p:nvSpPr>
          <p:spPr>
            <a:xfrm>
              <a:off x="838200" y="1714500"/>
              <a:ext cx="99822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a:t>
              </a:r>
            </a:p>
            <a:p>
              <a:pPr algn="just">
                <a:lnSpc>
                  <a:spcPct val="150000"/>
                </a:lnSpc>
              </a:pPr>
              <a:r>
                <a:rPr lang="en-US" sz="4000">
                  <a:latin typeface="Arial" panose="020B0604020202020204" pitchFamily="34" charset="0"/>
                  <a:cs typeface="Arial" panose="020B0604020202020204" pitchFamily="34" charset="0"/>
                </a:rPr>
                <a:t>Trong mặt phẳng (ABCD): Gọi giao điểm của AB với NC là E.</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Mà NC ⊂ (CMN)</a:t>
              </a:r>
            </a:p>
            <a:p>
              <a:pPr algn="just">
                <a:lnSpc>
                  <a:spcPct val="150000"/>
                </a:lnSpc>
              </a:pPr>
              <a:r>
                <a:rPr lang="en-US" sz="4000">
                  <a:latin typeface="Arial" panose="020B0604020202020204" pitchFamily="34" charset="0"/>
                  <a:cs typeface="Arial" panose="020B0604020202020204" pitchFamily="34" charset="0"/>
                </a:rPr>
                <a:t>Suy ra E là giao điểm của AB và (CMN).</a:t>
              </a:r>
            </a:p>
          </p:txBody>
        </p:sp>
        <p:sp>
          <p:nvSpPr>
            <p:cNvPr id="5" name="Rectangle 4"/>
            <p:cNvSpPr/>
            <p:nvPr/>
          </p:nvSpPr>
          <p:spPr>
            <a:xfrm>
              <a:off x="838200" y="5782866"/>
              <a:ext cx="108204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Trong mặt phẳng (SAB): </a:t>
              </a:r>
              <a:r>
                <a:rPr lang="vi-VN" sz="4000">
                  <a:latin typeface="Arial" panose="020B0604020202020204" pitchFamily="34" charset="0"/>
                  <a:cs typeface="Arial" panose="020B0604020202020204" pitchFamily="34" charset="0"/>
                </a:rPr>
                <a:t>Gọi F là giao điểm của </a:t>
              </a:r>
              <a:r>
                <a:rPr lang="en-US" sz="4000">
                  <a:latin typeface="Arial" panose="020B0604020202020204" pitchFamily="34" charset="0"/>
                  <a:cs typeface="Arial" panose="020B0604020202020204" pitchFamily="34" charset="0"/>
                </a:rPr>
                <a:t>EM </a:t>
              </a:r>
              <a:r>
                <a:rPr lang="vi-VN" sz="4000">
                  <a:latin typeface="Arial" panose="020B0604020202020204" pitchFamily="34" charset="0"/>
                  <a:cs typeface="Arial" panose="020B0604020202020204" pitchFamily="34" charset="0"/>
                </a:rPr>
                <a:t>và</a:t>
              </a:r>
              <a:r>
                <a:rPr lang="en-US" sz="4000">
                  <a:latin typeface="Arial" panose="020B0604020202020204" pitchFamily="34" charset="0"/>
                  <a:cs typeface="Arial" panose="020B0604020202020204" pitchFamily="34" charset="0"/>
                </a:rPr>
                <a:t> SB. </a:t>
              </a:r>
              <a:endParaRPr lang="vi-VN"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Mà EM ⊂ (CMN)</a:t>
              </a:r>
            </a:p>
            <a:p>
              <a:pPr algn="just">
                <a:lnSpc>
                  <a:spcPct val="150000"/>
                </a:lnSpc>
              </a:pPr>
              <a:r>
                <a:rPr lang="en-US" sz="4000">
                  <a:latin typeface="Arial" panose="020B0604020202020204" pitchFamily="34" charset="0"/>
                  <a:cs typeface="Arial" panose="020B0604020202020204" pitchFamily="34" charset="0"/>
                </a:rPr>
                <a:t>Suy ra F là giao điểm của SB và (CMN).</a:t>
              </a:r>
            </a:p>
          </p:txBody>
        </p:sp>
      </p:grpSp>
    </p:spTree>
    <p:extLst>
      <p:ext uri="{BB962C8B-B14F-4D97-AF65-F5344CB8AC3E}">
        <p14:creationId xmlns:p14="http://schemas.microsoft.com/office/powerpoint/2010/main" val="126223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a:p>
            <a:pPr algn="just">
              <a:lnSpc>
                <a:spcPct val="150000"/>
              </a:lnSpc>
            </a:pPr>
            <a:r>
              <a:rPr lang="en-US" sz="4000">
                <a:latin typeface="Arial" panose="020B0604020202020204" pitchFamily="34" charset="0"/>
                <a:cs typeface="Arial" panose="020B0604020202020204" pitchFamily="34" charset="0"/>
              </a:rPr>
              <a:t>Ta có: M ∈ SA mà SA ⊂ (SAB) nên M ∈ (SAB);</a:t>
            </a:r>
          </a:p>
          <a:p>
            <a:pPr algn="just">
              <a:lnSpc>
                <a:spcPct val="150000"/>
              </a:lnSpc>
            </a:pPr>
            <a:r>
              <a:rPr lang="en-US" sz="4000">
                <a:latin typeface="Arial" panose="020B0604020202020204" pitchFamily="34" charset="0"/>
                <a:cs typeface="Arial" panose="020B0604020202020204" pitchFamily="34" charset="0"/>
              </a:rPr>
              <a:t>M ∈ CM mà CM ⊂ (CMN) nên M ∈ (CMN). Do đó M là giao điểm của hai mặt phẳng (SAB) và (CMN).</a:t>
            </a:r>
          </a:p>
        </p:txBody>
      </p:sp>
      <p:sp>
        <p:nvSpPr>
          <p:cNvPr id="7" name="Rectangle 6"/>
          <p:cNvSpPr/>
          <p:nvPr/>
        </p:nvSpPr>
        <p:spPr>
          <a:xfrm>
            <a:off x="990600" y="5036909"/>
            <a:ext cx="10363200" cy="470898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a:solidFill>
                <a:prstClr val="black"/>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AB ∩ CN = {E}; AB ⊂ (SAB);</a:t>
            </a:r>
            <a:r>
              <a:rPr lang="vi-VN" sz="4000">
                <a:solidFill>
                  <a:prstClr val="black"/>
                </a:solidFill>
                <a:latin typeface="Arial" panose="020B0604020202020204" pitchFamily="34" charset="0"/>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CN ⊂ (CMN). Do đó E là giao điểm của hai mặt phẳng (SAB) và (CMN).</a:t>
            </a:r>
          </a:p>
          <a:p>
            <a:pPr lvl="0" algn="just">
              <a:lnSpc>
                <a:spcPct val="150000"/>
              </a:lnSpc>
            </a:pPr>
            <a:r>
              <a:rPr lang="en-US" sz="4000">
                <a:solidFill>
                  <a:prstClr val="black"/>
                </a:solidFill>
                <a:latin typeface="Arial" panose="020B0604020202020204" pitchFamily="34" charset="0"/>
                <a:cs typeface="Arial" panose="020B0604020202020204" pitchFamily="34" charset="0"/>
                <a:sym typeface="Symbol" panose="05050102010706020507" pitchFamily="18" charset="2"/>
              </a:rPr>
              <a:t></a:t>
            </a:r>
            <a:r>
              <a:rPr lang="vi-VN" sz="4000">
                <a:solidFill>
                  <a:prstClr val="black"/>
                </a:solidFill>
                <a:latin typeface="Arial" panose="020B0604020202020204" pitchFamily="34" charset="0"/>
                <a:cs typeface="Arial" panose="020B0604020202020204" pitchFamily="34" charset="0"/>
                <a:sym typeface="Symbol" panose="05050102010706020507" pitchFamily="18" charset="2"/>
              </a:rPr>
              <a:t> </a:t>
            </a:r>
            <a:r>
              <a:rPr lang="en-US" sz="4000">
                <a:solidFill>
                  <a:prstClr val="black"/>
                </a:solidFill>
                <a:latin typeface="Arial" panose="020B0604020202020204" pitchFamily="34" charset="0"/>
                <a:cs typeface="Arial" panose="020B0604020202020204" pitchFamily="34" charset="0"/>
              </a:rPr>
              <a:t>EM là giao tuyến của (SAB) và (CMN).</a:t>
            </a:r>
          </a:p>
        </p:txBody>
      </p:sp>
    </p:spTree>
    <p:extLst>
      <p:ext uri="{BB962C8B-B14F-4D97-AF65-F5344CB8AC3E}">
        <p14:creationId xmlns:p14="http://schemas.microsoft.com/office/powerpoint/2010/main" val="29523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4E5"/>
        </a:solidFill>
        <a:effectLst/>
      </p:bgPr>
    </p:bg>
    <p:spTree>
      <p:nvGrpSpPr>
        <p:cNvPr id="1" name=""/>
        <p:cNvGrpSpPr/>
        <p:nvPr/>
      </p:nvGrpSpPr>
      <p:grpSpPr>
        <a:xfrm>
          <a:off x="0" y="0"/>
          <a:ext cx="0" cy="0"/>
          <a:chOff x="0" y="0"/>
          <a:chExt cx="0" cy="0"/>
        </a:xfrm>
      </p:grpSpPr>
      <p:sp>
        <p:nvSpPr>
          <p:cNvPr id="23" name="Rectangle 22"/>
          <p:cNvSpPr/>
          <p:nvPr/>
        </p:nvSpPr>
        <p:spPr>
          <a:xfrm>
            <a:off x="-381000" y="0"/>
            <a:ext cx="18669000" cy="1028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
          <p:cNvGrpSpPr/>
          <p:nvPr/>
        </p:nvGrpSpPr>
        <p:grpSpPr>
          <a:xfrm>
            <a:off x="-897547" y="-1004245"/>
            <a:ext cx="5916204" cy="11805595"/>
            <a:chOff x="0" y="0"/>
            <a:chExt cx="1558177" cy="3109293"/>
          </a:xfrm>
        </p:grpSpPr>
        <p:sp>
          <p:nvSpPr>
            <p:cNvPr id="7" name="Freeform 7"/>
            <p:cNvSpPr/>
            <p:nvPr/>
          </p:nvSpPr>
          <p:spPr>
            <a:xfrm>
              <a:off x="0" y="0"/>
              <a:ext cx="1558177" cy="3109293"/>
            </a:xfrm>
            <a:custGeom>
              <a:avLst/>
              <a:gdLst/>
              <a:ahLst/>
              <a:cxnLst/>
              <a:rect l="l" t="t" r="r" b="b"/>
              <a:pathLst>
                <a:path w="1558177" h="3109293">
                  <a:moveTo>
                    <a:pt x="0" y="0"/>
                  </a:moveTo>
                  <a:lnTo>
                    <a:pt x="1558177" y="0"/>
                  </a:lnTo>
                  <a:lnTo>
                    <a:pt x="1558177" y="3109293"/>
                  </a:lnTo>
                  <a:lnTo>
                    <a:pt x="0" y="3109293"/>
                  </a:lnTo>
                  <a:close/>
                </a:path>
              </a:pathLst>
            </a:custGeom>
            <a:solidFill>
              <a:srgbClr val="F9DA88"/>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595712" y="6686550"/>
            <a:ext cx="5312535" cy="4114800"/>
          </a:xfrm>
          <a:custGeom>
            <a:avLst/>
            <a:gdLst/>
            <a:ahLst/>
            <a:cxnLst/>
            <a:rect l="l" t="t" r="r" b="b"/>
            <a:pathLst>
              <a:path w="5312535" h="4114800">
                <a:moveTo>
                  <a:pt x="0" y="0"/>
                </a:moveTo>
                <a:lnTo>
                  <a:pt x="5312535" y="0"/>
                </a:lnTo>
                <a:lnTo>
                  <a:pt x="531253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2246200" y="0"/>
            <a:ext cx="2484571" cy="2498198"/>
          </a:xfrm>
          <a:custGeom>
            <a:avLst/>
            <a:gdLst/>
            <a:ahLst/>
            <a:cxnLst/>
            <a:rect l="l" t="t" r="r" b="b"/>
            <a:pathLst>
              <a:path w="2484571" h="2498198">
                <a:moveTo>
                  <a:pt x="0" y="0"/>
                </a:moveTo>
                <a:lnTo>
                  <a:pt x="2484571" y="0"/>
                </a:lnTo>
                <a:lnTo>
                  <a:pt x="2484571" y="2498198"/>
                </a:lnTo>
                <a:lnTo>
                  <a:pt x="0" y="2498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5"/>
          <p:cNvGrpSpPr/>
          <p:nvPr/>
        </p:nvGrpSpPr>
        <p:grpSpPr>
          <a:xfrm>
            <a:off x="4916415" y="-851845"/>
            <a:ext cx="254642" cy="11805595"/>
            <a:chOff x="0" y="0"/>
            <a:chExt cx="67066" cy="3109293"/>
          </a:xfrm>
        </p:grpSpPr>
        <p:sp>
          <p:nvSpPr>
            <p:cNvPr id="16" name="Freeform 16"/>
            <p:cNvSpPr/>
            <p:nvPr/>
          </p:nvSpPr>
          <p:spPr>
            <a:xfrm>
              <a:off x="0" y="0"/>
              <a:ext cx="67066" cy="3109293"/>
            </a:xfrm>
            <a:custGeom>
              <a:avLst/>
              <a:gdLst/>
              <a:ahLst/>
              <a:cxnLst/>
              <a:rect l="l" t="t" r="r" b="b"/>
              <a:pathLst>
                <a:path w="67066" h="3109293">
                  <a:moveTo>
                    <a:pt x="0" y="0"/>
                  </a:moveTo>
                  <a:lnTo>
                    <a:pt x="67066" y="0"/>
                  </a:lnTo>
                  <a:lnTo>
                    <a:pt x="67066" y="3109293"/>
                  </a:lnTo>
                  <a:lnTo>
                    <a:pt x="0" y="3109293"/>
                  </a:lnTo>
                  <a:close/>
                </a:path>
              </a:pathLst>
            </a:custGeom>
            <a:solidFill>
              <a:srgbClr val="CB987A"/>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274004" y="4949368"/>
            <a:ext cx="1279551" cy="2803796"/>
          </a:xfrm>
          <a:custGeom>
            <a:avLst/>
            <a:gdLst/>
            <a:ahLst/>
            <a:cxnLst/>
            <a:rect l="l" t="t" r="r" b="b"/>
            <a:pathLst>
              <a:path w="1279551" h="2803796">
                <a:moveTo>
                  <a:pt x="0" y="0"/>
                </a:moveTo>
                <a:lnTo>
                  <a:pt x="1279550" y="0"/>
                </a:lnTo>
                <a:lnTo>
                  <a:pt x="1279550" y="2803796"/>
                </a:lnTo>
                <a:lnTo>
                  <a:pt x="0" y="2803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888408" y="2178364"/>
            <a:ext cx="2948963" cy="2965136"/>
          </a:xfrm>
          <a:custGeom>
            <a:avLst/>
            <a:gdLst/>
            <a:ahLst/>
            <a:cxnLst/>
            <a:rect l="l" t="t" r="r" b="b"/>
            <a:pathLst>
              <a:path w="2948963" h="2965136">
                <a:moveTo>
                  <a:pt x="0" y="0"/>
                </a:moveTo>
                <a:lnTo>
                  <a:pt x="2948963" y="0"/>
                </a:lnTo>
                <a:lnTo>
                  <a:pt x="2948963" y="2965136"/>
                </a:lnTo>
                <a:lnTo>
                  <a:pt x="0" y="29651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5838828" y="467874"/>
            <a:ext cx="11420472" cy="1269835"/>
          </a:xfrm>
          <a:prstGeom prst="rect">
            <a:avLst/>
          </a:prstGeom>
        </p:spPr>
        <p:txBody>
          <a:bodyPr lIns="0" tIns="0" rIns="0" bIns="0" rtlCol="0" anchor="t">
            <a:spAutoFit/>
          </a:bodyPr>
          <a:lstStyle/>
          <a:p>
            <a:pPr algn="ctr">
              <a:lnSpc>
                <a:spcPts val="11200"/>
              </a:lnSpc>
            </a:pPr>
            <a:r>
              <a:rPr lang="vi-VN" sz="6600" b="1">
                <a:solidFill>
                  <a:schemeClr val="accent5">
                    <a:lumMod val="75000"/>
                  </a:schemeClr>
                </a:solidFill>
                <a:latin typeface="Arial" panose="020B0604020202020204" pitchFamily="34" charset="0"/>
                <a:cs typeface="Arial" panose="020B0604020202020204" pitchFamily="34" charset="0"/>
              </a:rPr>
              <a:t>NỘI DUNG BÀI HỌC</a:t>
            </a:r>
            <a:endParaRPr lang="en-US" sz="6600" b="1">
              <a:solidFill>
                <a:schemeClr val="accent5">
                  <a:lumMod val="75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5884978" y="2453573"/>
            <a:ext cx="7269425" cy="1277821"/>
            <a:chOff x="5884978" y="2453573"/>
            <a:chExt cx="7269425" cy="1277821"/>
          </a:xfrm>
        </p:grpSpPr>
        <p:sp>
          <p:nvSpPr>
            <p:cNvPr id="24" name="Oval 23"/>
            <p:cNvSpPr/>
            <p:nvPr/>
          </p:nvSpPr>
          <p:spPr>
            <a:xfrm>
              <a:off x="5884978" y="2453573"/>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a:t>
              </a:r>
              <a:endParaRPr lang="en-US" sz="4400" b="1">
                <a:latin typeface="Arial" panose="020B0604020202020204" pitchFamily="34" charset="0"/>
                <a:cs typeface="Arial" panose="020B0604020202020204" pitchFamily="34" charset="0"/>
              </a:endParaRPr>
            </a:p>
          </p:txBody>
        </p:sp>
        <p:sp>
          <p:nvSpPr>
            <p:cNvPr id="25" name="TextBox 24"/>
            <p:cNvSpPr txBox="1"/>
            <p:nvPr/>
          </p:nvSpPr>
          <p:spPr>
            <a:xfrm>
              <a:off x="7515603" y="2630462"/>
              <a:ext cx="5638800" cy="769441"/>
            </a:xfrm>
            <a:prstGeom prst="rect">
              <a:avLst/>
            </a:prstGeom>
            <a:noFill/>
          </p:spPr>
          <p:txBody>
            <a:bodyPr wrap="square" rtlCol="0">
              <a:spAutoFit/>
            </a:bodyPr>
            <a:lstStyle/>
            <a:p>
              <a:r>
                <a:rPr lang="vi-VN" sz="4400" b="1">
                  <a:latin typeface="Arial" panose="020B0604020202020204" pitchFamily="34" charset="0"/>
                  <a:cs typeface="Arial" panose="020B0604020202020204" pitchFamily="34" charset="0"/>
                </a:rPr>
                <a:t>Khái niệm mở đầu</a:t>
              </a:r>
              <a:endParaRPr lang="en-US" sz="4400" b="1">
                <a:latin typeface="Arial" panose="020B0604020202020204" pitchFamily="34" charset="0"/>
                <a:cs typeface="Arial" panose="020B0604020202020204" pitchFamily="34" charset="0"/>
              </a:endParaRPr>
            </a:p>
          </p:txBody>
        </p:sp>
      </p:grpSp>
      <p:grpSp>
        <p:nvGrpSpPr>
          <p:cNvPr id="3" name="Group 2"/>
          <p:cNvGrpSpPr/>
          <p:nvPr/>
        </p:nvGrpSpPr>
        <p:grpSpPr>
          <a:xfrm>
            <a:off x="5884978" y="3773328"/>
            <a:ext cx="11945823" cy="1998176"/>
            <a:chOff x="5884978" y="3773328"/>
            <a:chExt cx="11945823" cy="1998176"/>
          </a:xfrm>
        </p:grpSpPr>
        <p:sp>
          <p:nvSpPr>
            <p:cNvPr id="26" name="Oval 25"/>
            <p:cNvSpPr/>
            <p:nvPr/>
          </p:nvSpPr>
          <p:spPr>
            <a:xfrm>
              <a:off x="5884978" y="4226697"/>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II.</a:t>
              </a:r>
              <a:endParaRPr lang="en-US" sz="4400" b="1">
                <a:latin typeface="Arial" panose="020B0604020202020204" pitchFamily="34" charset="0"/>
                <a:cs typeface="Arial" panose="020B0604020202020204" pitchFamily="34" charset="0"/>
              </a:endParaRPr>
            </a:p>
          </p:txBody>
        </p:sp>
        <p:sp>
          <p:nvSpPr>
            <p:cNvPr id="27" name="TextBox 26"/>
            <p:cNvSpPr txBox="1"/>
            <p:nvPr/>
          </p:nvSpPr>
          <p:spPr>
            <a:xfrm>
              <a:off x="7515603" y="3773328"/>
              <a:ext cx="10315198" cy="199817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Các tính chất thừa nhận của hình học không gian </a:t>
              </a:r>
              <a:endParaRPr lang="en-US" sz="4400" b="1">
                <a:latin typeface="Arial" panose="020B0604020202020204" pitchFamily="34" charset="0"/>
                <a:cs typeface="Arial" panose="020B0604020202020204" pitchFamily="34" charset="0"/>
              </a:endParaRPr>
            </a:p>
          </p:txBody>
        </p:sp>
      </p:grpSp>
      <p:grpSp>
        <p:nvGrpSpPr>
          <p:cNvPr id="4" name="Group 3"/>
          <p:cNvGrpSpPr/>
          <p:nvPr/>
        </p:nvGrpSpPr>
        <p:grpSpPr>
          <a:xfrm>
            <a:off x="5937346" y="6130526"/>
            <a:ext cx="10722801" cy="1277821"/>
            <a:chOff x="5937346" y="6130526"/>
            <a:chExt cx="10722801" cy="1277821"/>
          </a:xfrm>
        </p:grpSpPr>
        <p:sp>
          <p:nvSpPr>
            <p:cNvPr id="28" name="Oval 27"/>
            <p:cNvSpPr/>
            <p:nvPr/>
          </p:nvSpPr>
          <p:spPr>
            <a:xfrm>
              <a:off x="5937346" y="6130526"/>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III.</a:t>
              </a:r>
              <a:endParaRPr lang="en-US" sz="4400" b="1">
                <a:latin typeface="Arial" panose="020B0604020202020204" pitchFamily="34" charset="0"/>
                <a:cs typeface="Arial" panose="020B0604020202020204" pitchFamily="34" charset="0"/>
              </a:endParaRPr>
            </a:p>
          </p:txBody>
        </p:sp>
        <p:sp>
          <p:nvSpPr>
            <p:cNvPr id="29" name="TextBox 28"/>
            <p:cNvSpPr txBox="1"/>
            <p:nvPr/>
          </p:nvSpPr>
          <p:spPr>
            <a:xfrm>
              <a:off x="7457327" y="6212060"/>
              <a:ext cx="9202820" cy="110799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Một số cách xác định mặt phẳng</a:t>
              </a:r>
              <a:endParaRPr lang="en-US" sz="4400" b="1">
                <a:latin typeface="Arial" panose="020B0604020202020204" pitchFamily="34" charset="0"/>
                <a:cs typeface="Arial" panose="020B0604020202020204" pitchFamily="34" charset="0"/>
              </a:endParaRPr>
            </a:p>
          </p:txBody>
        </p:sp>
      </p:grpSp>
      <p:grpSp>
        <p:nvGrpSpPr>
          <p:cNvPr id="5" name="Group 4"/>
          <p:cNvGrpSpPr/>
          <p:nvPr/>
        </p:nvGrpSpPr>
        <p:grpSpPr>
          <a:xfrm>
            <a:off x="5967163" y="7850855"/>
            <a:ext cx="9114452" cy="1277821"/>
            <a:chOff x="5967163" y="7850855"/>
            <a:chExt cx="9114452" cy="1277821"/>
          </a:xfrm>
        </p:grpSpPr>
        <p:sp>
          <p:nvSpPr>
            <p:cNvPr id="30" name="Oval 29"/>
            <p:cNvSpPr/>
            <p:nvPr/>
          </p:nvSpPr>
          <p:spPr>
            <a:xfrm>
              <a:off x="5967163" y="7850855"/>
              <a:ext cx="1277821" cy="12778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Arial" panose="020B0604020202020204" pitchFamily="34" charset="0"/>
                  <a:cs typeface="Arial" panose="020B0604020202020204" pitchFamily="34" charset="0"/>
                </a:rPr>
                <a:t>IV.</a:t>
              </a:r>
              <a:endParaRPr lang="en-US" sz="4400" b="1">
                <a:latin typeface="Arial" panose="020B0604020202020204" pitchFamily="34" charset="0"/>
                <a:cs typeface="Arial" panose="020B0604020202020204" pitchFamily="34" charset="0"/>
              </a:endParaRPr>
            </a:p>
          </p:txBody>
        </p:sp>
        <p:sp>
          <p:nvSpPr>
            <p:cNvPr id="31" name="TextBox 30"/>
            <p:cNvSpPr txBox="1"/>
            <p:nvPr/>
          </p:nvSpPr>
          <p:spPr>
            <a:xfrm>
              <a:off x="7490498" y="7935767"/>
              <a:ext cx="7591117" cy="1107996"/>
            </a:xfrm>
            <a:prstGeom prst="rect">
              <a:avLst/>
            </a:prstGeom>
            <a:noFill/>
          </p:spPr>
          <p:txBody>
            <a:bodyPr wrap="square" rtlCol="0">
              <a:spAutoFit/>
            </a:bodyPr>
            <a:lstStyle/>
            <a:p>
              <a:pPr algn="just">
                <a:lnSpc>
                  <a:spcPct val="150000"/>
                </a:lnSpc>
              </a:pPr>
              <a:r>
                <a:rPr lang="vi-VN" sz="4400" b="1">
                  <a:latin typeface="Arial" panose="020B0604020202020204" pitchFamily="34" charset="0"/>
                  <a:cs typeface="Arial" panose="020B0604020202020204" pitchFamily="34" charset="0"/>
                </a:rPr>
                <a:t>Hình chóp và hình tứ diện</a:t>
              </a:r>
              <a:endParaRPr lang="en-US" sz="4400" b="1">
                <a:latin typeface="Arial" panose="020B0604020202020204" pitchFamily="34" charset="0"/>
                <a:cs typeface="Arial" panose="020B0604020202020204" pitchFamily="34" charset="0"/>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2200" y="1676400"/>
            <a:ext cx="8716513" cy="5715000"/>
          </a:xfrm>
          <a:prstGeom prst="rect">
            <a:avLst/>
          </a:prstGeom>
        </p:spPr>
      </p:pic>
      <p:sp>
        <p:nvSpPr>
          <p:cNvPr id="6" name="Rectangle 5"/>
          <p:cNvSpPr/>
          <p:nvPr/>
        </p:nvSpPr>
        <p:spPr>
          <a:xfrm>
            <a:off x="990600" y="495300"/>
            <a:ext cx="10820400" cy="90159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p:txBody>
      </p:sp>
      <p:grpSp>
        <p:nvGrpSpPr>
          <p:cNvPr id="4" name="Group 3"/>
          <p:cNvGrpSpPr/>
          <p:nvPr/>
        </p:nvGrpSpPr>
        <p:grpSpPr>
          <a:xfrm>
            <a:off x="990600" y="1547515"/>
            <a:ext cx="10363200" cy="8365748"/>
            <a:chOff x="990600" y="1547515"/>
            <a:chExt cx="10363200" cy="8365748"/>
          </a:xfrm>
        </p:grpSpPr>
        <mc:AlternateContent xmlns:mc="http://schemas.openxmlformats.org/markup-compatibility/2006" xmlns:a14="http://schemas.microsoft.com/office/drawing/2010/main">
          <mc:Choice Requires="a14">
            <p:sp>
              <p:nvSpPr>
                <p:cNvPr id="7" name="Rectangle 6"/>
                <p:cNvSpPr/>
                <p:nvPr/>
              </p:nvSpPr>
              <p:spPr>
                <a:xfrm>
                  <a:off x="990600" y="4280952"/>
                  <a:ext cx="10363200" cy="563231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Ta lại có: </a:t>
                  </a:r>
                  <a:endParaRPr lang="vi-VN" sz="4000">
                    <a:solidFill>
                      <a:prstClr val="black"/>
                    </a:solidFill>
                    <a:latin typeface="Arial" panose="020B0604020202020204" pitchFamily="34" charset="0"/>
                    <a:cs typeface="Arial" panose="020B0604020202020204" pitchFamily="34" charset="0"/>
                  </a:endParaRPr>
                </a:p>
                <a:p>
                  <a:pPr lvl="0" algn="just">
                    <a:lnSpc>
                      <a:spcPct val="150000"/>
                    </a:lnSpc>
                  </a:pPr>
                  <a:r>
                    <a:rPr lang="vi-VN" sz="4000">
                      <a:solidFill>
                        <a:prstClr val="black"/>
                      </a:solidFill>
                      <a:cs typeface="Arial" panose="020B0604020202020204" pitchFamily="34" charset="0"/>
                    </a:rPr>
                    <a:t>SB ∩ EM = {F}; SB ⊂ (SBC); EM ⊂ (CMN). Do đó F là giao điểm của hai mặt phẳng (SBC) và (CMN).</a:t>
                  </a:r>
                </a:p>
                <a:p>
                  <a:pPr lvl="0" algn="just">
                    <a:lnSpc>
                      <a:spcPct val="150000"/>
                    </a:lnSpc>
                  </a:pP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CF là giao tuyến của hai mặt phẳng (SBC) và (CMN).</a:t>
                  </a:r>
                </a:p>
              </p:txBody>
            </p:sp>
          </mc:Choice>
          <mc:Fallback xmlns="">
            <p:sp>
              <p:nvSpPr>
                <p:cNvPr id="7" name="Rectangle 6"/>
                <p:cNvSpPr>
                  <a:spLocks noRot="1" noChangeAspect="1" noMove="1" noResize="1" noEditPoints="1" noAdjustHandles="1" noChangeArrowheads="1" noChangeShapeType="1" noTextEdit="1"/>
                </p:cNvSpPr>
                <p:nvPr/>
              </p:nvSpPr>
              <p:spPr>
                <a:xfrm>
                  <a:off x="990600" y="4280952"/>
                  <a:ext cx="10363200" cy="5632311"/>
                </a:xfrm>
                <a:prstGeom prst="rect">
                  <a:avLst/>
                </a:prstGeom>
                <a:blipFill rotWithShape="0">
                  <a:blip r:embed="rId3"/>
                  <a:stretch>
                    <a:fillRect l="-2118" r="-2059" b="-1732"/>
                  </a:stretch>
                </a:blipFill>
              </p:spPr>
              <p:txBody>
                <a:bodyPr/>
                <a:lstStyle/>
                <a:p>
                  <a:r>
                    <a:rPr lang="en-US">
                      <a:noFill/>
                    </a:rPr>
                    <a:t> </a:t>
                  </a:r>
                </a:p>
              </p:txBody>
            </p:sp>
          </mc:Fallback>
        </mc:AlternateContent>
        <p:sp>
          <p:nvSpPr>
            <p:cNvPr id="2" name="Rectangle 1"/>
            <p:cNvSpPr/>
            <p:nvPr/>
          </p:nvSpPr>
          <p:spPr>
            <a:xfrm>
              <a:off x="990600" y="1547515"/>
              <a:ext cx="10363200"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Ta có: C ∈ SC mà SC ⊂ (SBC); C ∈ CM mà CM ⊂ (CMN). Do đó C là giao điểm của hai mặt phẳng (SBC) và (CMN).</a:t>
              </a:r>
            </a:p>
          </p:txBody>
        </p:sp>
      </p:grpSp>
    </p:spTree>
    <p:extLst>
      <p:ext uri="{BB962C8B-B14F-4D97-AF65-F5344CB8AC3E}">
        <p14:creationId xmlns:p14="http://schemas.microsoft.com/office/powerpoint/2010/main" val="39418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Callout 1 (Border and Accent Bar) 1"/>
          <p:cNvSpPr/>
          <p:nvPr/>
        </p:nvSpPr>
        <p:spPr>
          <a:xfrm>
            <a:off x="762000" y="495300"/>
            <a:ext cx="4343400" cy="990600"/>
          </a:xfrm>
          <a:prstGeom prst="accentBorderCallout1">
            <a:avLst>
              <a:gd name="adj1" fmla="val 23077"/>
              <a:gd name="adj2" fmla="val -3274"/>
              <a:gd name="adj3" fmla="val 23077"/>
              <a:gd name="adj4" fmla="val -1801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2. Hình tứ diện</a:t>
            </a:r>
            <a:endParaRPr lang="en-US" sz="4000" b="1">
              <a:solidFill>
                <a:schemeClr val="tx1"/>
              </a:solidFill>
              <a:latin typeface="Arial" panose="020B0604020202020204" pitchFamily="34" charset="0"/>
              <a:cs typeface="Arial" panose="020B0604020202020204" pitchFamily="34" charset="0"/>
            </a:endParaRPr>
          </a:p>
        </p:txBody>
      </p:sp>
      <p:grpSp>
        <p:nvGrpSpPr>
          <p:cNvPr id="3" name="Group 25"/>
          <p:cNvGrpSpPr/>
          <p:nvPr/>
        </p:nvGrpSpPr>
        <p:grpSpPr>
          <a:xfrm>
            <a:off x="781050" y="2019300"/>
            <a:ext cx="1608608" cy="1640633"/>
            <a:chOff x="0" y="0"/>
            <a:chExt cx="1280341" cy="1305831"/>
          </a:xfrm>
        </p:grpSpPr>
        <p:grpSp>
          <p:nvGrpSpPr>
            <p:cNvPr id="4" name="Group 26"/>
            <p:cNvGrpSpPr/>
            <p:nvPr/>
          </p:nvGrpSpPr>
          <p:grpSpPr>
            <a:xfrm>
              <a:off x="0" y="0"/>
              <a:ext cx="1280341" cy="1305831"/>
              <a:chOff x="0" y="0"/>
              <a:chExt cx="1838434" cy="1875035"/>
            </a:xfrm>
          </p:grpSpPr>
          <p:sp>
            <p:nvSpPr>
              <p:cNvPr id="6"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7"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8"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5"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HĐ9</a:t>
              </a:r>
              <a:endParaRPr lang="en-US" sz="4000" b="1">
                <a:solidFill>
                  <a:srgbClr val="000000"/>
                </a:solidFill>
                <a:latin typeface="Arial" panose="020B0604020202020204" pitchFamily="34" charset="0"/>
                <a:cs typeface="Arial" panose="020B0604020202020204" pitchFamily="34" charset="0"/>
              </a:endParaRPr>
            </a:p>
          </p:txBody>
        </p:sp>
      </p:grpSp>
      <p:sp>
        <p:nvSpPr>
          <p:cNvPr id="9" name="Rectangle 8"/>
          <p:cNvSpPr/>
          <p:nvPr/>
        </p:nvSpPr>
        <p:spPr>
          <a:xfrm>
            <a:off x="2933700" y="1835010"/>
            <a:ext cx="13612978" cy="1824923"/>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Hình 25 là hình ảnh của khối rubik tam giác (Pyraminx). Quan sát Hình 25 và trả lời các câu hỏi:</a:t>
            </a:r>
          </a:p>
        </p:txBody>
      </p:sp>
      <p:sp>
        <p:nvSpPr>
          <p:cNvPr id="10" name="Rectangle 9"/>
          <p:cNvSpPr/>
          <p:nvPr/>
        </p:nvSpPr>
        <p:spPr>
          <a:xfrm>
            <a:off x="762000" y="3895514"/>
            <a:ext cx="1142999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Khối rubik tam giác có bao nhiêu đỉnh? Các đỉnh có cùng nằm trong một mặt phẳng không?</a:t>
            </a:r>
          </a:p>
        </p:txBody>
      </p:sp>
      <p:sp>
        <p:nvSpPr>
          <p:cNvPr id="11" name="Rectangle 10"/>
          <p:cNvSpPr/>
          <p:nvPr/>
        </p:nvSpPr>
        <p:spPr>
          <a:xfrm>
            <a:off x="781049" y="6688612"/>
            <a:ext cx="11410949"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b) Khối rubik tam giác có bao nhiêu mặt? Mỗi mặt của khối rubik tam giác là những hình gì?</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0" y="3589925"/>
            <a:ext cx="4622832" cy="6247070"/>
          </a:xfrm>
          <a:prstGeom prst="rect">
            <a:avLst/>
          </a:prstGeom>
        </p:spPr>
      </p:pic>
      <p:sp>
        <p:nvSpPr>
          <p:cNvPr id="13" name="Rectangle 12"/>
          <p:cNvSpPr/>
          <p:nvPr/>
        </p:nvSpPr>
        <p:spPr>
          <a:xfrm>
            <a:off x="758687" y="5907616"/>
            <a:ext cx="12851595"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đỉnh. Các đỉnh không cùng nằm trong một mặt phẳng.</a:t>
            </a:r>
          </a:p>
        </p:txBody>
      </p:sp>
      <p:sp>
        <p:nvSpPr>
          <p:cNvPr id="14" name="Rectangle 13"/>
          <p:cNvSpPr/>
          <p:nvPr/>
        </p:nvSpPr>
        <p:spPr>
          <a:xfrm>
            <a:off x="731435" y="8811721"/>
            <a:ext cx="12878847"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4 mặt. Mỗi mặt của khối rubik tam giác là hình tam giác.</a:t>
            </a:r>
          </a:p>
        </p:txBody>
      </p:sp>
      <p:sp>
        <p:nvSpPr>
          <p:cNvPr id="15" name="Curved Right Arrow 14"/>
          <p:cNvSpPr/>
          <p:nvPr/>
        </p:nvSpPr>
        <p:spPr>
          <a:xfrm>
            <a:off x="174065" y="4974821"/>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Right Arrow 15"/>
          <p:cNvSpPr/>
          <p:nvPr/>
        </p:nvSpPr>
        <p:spPr>
          <a:xfrm>
            <a:off x="174065" y="7878926"/>
            <a:ext cx="557370" cy="1230814"/>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3933157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P spid="13" grpId="0"/>
      <p:bldP spid="14" grpId="0"/>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425" y="4307454"/>
            <a:ext cx="6068375" cy="5168232"/>
          </a:xfrm>
          <a:prstGeom prst="rect">
            <a:avLst/>
          </a:prstGeom>
        </p:spPr>
      </p:pic>
      <p:grpSp>
        <p:nvGrpSpPr>
          <p:cNvPr id="5" name="Group 4"/>
          <p:cNvGrpSpPr/>
          <p:nvPr/>
        </p:nvGrpSpPr>
        <p:grpSpPr>
          <a:xfrm>
            <a:off x="406089" y="509135"/>
            <a:ext cx="7099477" cy="4615999"/>
            <a:chOff x="406089" y="509135"/>
            <a:chExt cx="7099477" cy="4615999"/>
          </a:xfrm>
        </p:grpSpPr>
        <p:sp>
          <p:nvSpPr>
            <p:cNvPr id="17" name="Cloud Callout 16"/>
            <p:cNvSpPr/>
            <p:nvPr/>
          </p:nvSpPr>
          <p:spPr>
            <a:xfrm>
              <a:off x="1651045" y="509135"/>
              <a:ext cx="5854521" cy="2840259"/>
            </a:xfrm>
            <a:prstGeom prst="cloudCallout">
              <a:avLst>
                <a:gd name="adj1" fmla="val -27272"/>
                <a:gd name="adj2" fmla="val 73329"/>
              </a:avLst>
            </a:prstGeom>
            <a:solidFill>
              <a:srgbClr val="CBE9A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Thế nào là hình tứ diện ABCD?</a:t>
              </a:r>
              <a:endParaRPr lang="en-US" sz="4000">
                <a:solidFill>
                  <a:schemeClr val="tx1"/>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3"/>
            <a:stretch>
              <a:fillRect/>
            </a:stretch>
          </p:blipFill>
          <p:spPr>
            <a:xfrm>
              <a:off x="406089" y="2275571"/>
              <a:ext cx="2476172" cy="2849563"/>
            </a:xfrm>
            <a:prstGeom prst="rect">
              <a:avLst/>
            </a:prstGeom>
          </p:spPr>
        </p:pic>
      </p:grpSp>
      <p:grpSp>
        <p:nvGrpSpPr>
          <p:cNvPr id="6" name="Group 5"/>
          <p:cNvGrpSpPr/>
          <p:nvPr/>
        </p:nvGrpSpPr>
        <p:grpSpPr>
          <a:xfrm>
            <a:off x="7073722" y="1352241"/>
            <a:ext cx="10185578" cy="7372659"/>
            <a:chOff x="7073722" y="1352241"/>
            <a:chExt cx="10185578" cy="7372659"/>
          </a:xfrm>
        </p:grpSpPr>
        <p:grpSp>
          <p:nvGrpSpPr>
            <p:cNvPr id="2" name="Group 2"/>
            <p:cNvGrpSpPr/>
            <p:nvPr/>
          </p:nvGrpSpPr>
          <p:grpSpPr>
            <a:xfrm>
              <a:off x="7073722" y="2705100"/>
              <a:ext cx="10185578" cy="6019800"/>
              <a:chOff x="0" y="0"/>
              <a:chExt cx="2682621" cy="1778015"/>
            </a:xfrm>
          </p:grpSpPr>
          <p:sp>
            <p:nvSpPr>
              <p:cNvPr id="3" name="Freeform 3"/>
              <p:cNvSpPr/>
              <p:nvPr/>
            </p:nvSpPr>
            <p:spPr>
              <a:xfrm>
                <a:off x="0" y="0"/>
                <a:ext cx="2682621" cy="1778015"/>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9" name="Rectangle 18"/>
            <p:cNvSpPr/>
            <p:nvPr/>
          </p:nvSpPr>
          <p:spPr>
            <a:xfrm>
              <a:off x="7505566" y="3738303"/>
              <a:ext cx="9321889"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bốn điểm A, B, C, D không đồng phẳng. Hình gồm bốn tam giác ABC, ACD, ABD và BCD được gọi là hình tứ diện (hay tứ diện), kí hiệu là ABCD.</a:t>
              </a:r>
              <a:endParaRPr lang="en-US" sz="4000">
                <a:latin typeface="Arial" panose="020B0604020202020204" pitchFamily="34" charset="0"/>
                <a:cs typeface="Arial" panose="020B0604020202020204" pitchFamily="34" charset="0"/>
              </a:endParaRPr>
            </a:p>
          </p:txBody>
        </p:sp>
        <p:sp>
          <p:nvSpPr>
            <p:cNvPr id="20" name="TextBox 19"/>
            <p:cNvSpPr txBox="1"/>
            <p:nvPr/>
          </p:nvSpPr>
          <p:spPr>
            <a:xfrm>
              <a:off x="9982200" y="1352241"/>
              <a:ext cx="47244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KẾT LUẬN</a:t>
              </a:r>
              <a:endParaRPr lang="en-US" sz="5400" b="1">
                <a:solidFill>
                  <a:srgbClr val="C00000"/>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83D7DFDF-ED76-AABE-13A9-4B0B4426D405}"/>
              </a:ext>
            </a:extLst>
          </p:cNvPr>
          <p:cNvSpPr txBox="1"/>
          <p:nvPr/>
        </p:nvSpPr>
        <p:spPr>
          <a:xfrm>
            <a:off x="7543666" y="7511255"/>
            <a:ext cx="9144000" cy="646331"/>
          </a:xfrm>
          <a:prstGeom prst="rect">
            <a:avLst/>
          </a:prstGeom>
          <a:noFill/>
        </p:spPr>
        <p:txBody>
          <a:bodyPr wrap="square">
            <a:spAutoFit/>
          </a:bodyPr>
          <a:lstStyle/>
          <a:p>
            <a:r>
              <a:rPr lang="en-US"/>
              <a:t>Hướng dẫn tìm và tải các tài liệu ở đây</a:t>
            </a:r>
          </a:p>
          <a:p>
            <a:r>
              <a:rPr lang="en-US"/>
              <a:t>https://forms.gle/LzVNwfMpYB9qH4JU6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771650"/>
            <a:ext cx="10591800" cy="655564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điểm A,B,C,D gọi là các đỉnh.</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đoạn thẳng AB,</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BC, CD,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DA,</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AC,</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BD: các cạnh của tứ diện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Hai cạnh không đi qua cùng một đỉnh là hai cạnh đối diện.</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Các tam giác ABC,</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ACD,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ABD,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BCD: các mặt của tứ diện.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1790700"/>
            <a:ext cx="6068375" cy="5168232"/>
          </a:xfrm>
          <a:prstGeom prst="rect">
            <a:avLst/>
          </a:prstGeom>
        </p:spPr>
      </p:pic>
      <p:sp>
        <p:nvSpPr>
          <p:cNvPr id="5" name="Rectangle 4"/>
          <p:cNvSpPr/>
          <p:nvPr/>
        </p:nvSpPr>
        <p:spPr>
          <a:xfrm>
            <a:off x="838200" y="8327291"/>
            <a:ext cx="16154400" cy="1015663"/>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Đỉnh không thuộc một mặt của tứ diện là đỉnh đối diện với mặt đó.</a:t>
            </a:r>
          </a:p>
        </p:txBody>
      </p:sp>
      <p:grpSp>
        <p:nvGrpSpPr>
          <p:cNvPr id="7" name="Group 6"/>
          <p:cNvGrpSpPr/>
          <p:nvPr/>
        </p:nvGrpSpPr>
        <p:grpSpPr>
          <a:xfrm>
            <a:off x="838200" y="271021"/>
            <a:ext cx="7200900" cy="1313165"/>
            <a:chOff x="838200" y="271021"/>
            <a:chExt cx="7200900" cy="1313165"/>
          </a:xfrm>
        </p:grpSpPr>
        <p:sp>
          <p:nvSpPr>
            <p:cNvPr id="2" name="Rectangle 1"/>
            <p:cNvSpPr/>
            <p:nvPr/>
          </p:nvSpPr>
          <p:spPr>
            <a:xfrm>
              <a:off x="838200" y="876300"/>
              <a:ext cx="6068456" cy="707886"/>
            </a:xfrm>
            <a:prstGeom prst="rect">
              <a:avLst/>
            </a:prstGeom>
          </p:spPr>
          <p:txBody>
            <a:bodyPr wrap="none">
              <a:spAutoFit/>
            </a:bodyPr>
            <a:lstStyle/>
            <a:p>
              <a:r>
                <a:rPr lang="en-US" sz="4000">
                  <a:solidFill>
                    <a:srgbClr val="0070C0"/>
                  </a:solidFill>
                  <a:latin typeface="Arial" panose="020B0604020202020204" pitchFamily="34" charset="0"/>
                  <a:cs typeface="Arial" panose="020B0604020202020204" pitchFamily="34" charset="0"/>
                </a:rPr>
                <a:t>Trong hình tứ diện ABCD: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756" y="271021"/>
              <a:ext cx="1094344" cy="1210558"/>
            </a:xfrm>
            <a:prstGeom prst="rect">
              <a:avLst/>
            </a:prstGeom>
          </p:spPr>
        </p:pic>
      </p:grpSp>
    </p:spTree>
    <p:extLst>
      <p:ext uri="{BB962C8B-B14F-4D97-AF65-F5344CB8AC3E}">
        <p14:creationId xmlns:p14="http://schemas.microsoft.com/office/powerpoint/2010/main" val="52194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2168456"/>
            <a:ext cx="11277600" cy="6553200"/>
          </a:xfrm>
          <a:custGeom>
            <a:avLst/>
            <a:gdLst/>
            <a:ahLst/>
            <a:cxnLst/>
            <a:rect l="l" t="t" r="r" b="b"/>
            <a:pathLst>
              <a:path w="2682621" h="1778015">
                <a:moveTo>
                  <a:pt x="38764" y="0"/>
                </a:moveTo>
                <a:lnTo>
                  <a:pt x="2643857" y="0"/>
                </a:lnTo>
                <a:cubicBezTo>
                  <a:pt x="2654138" y="0"/>
                  <a:pt x="2663998" y="4084"/>
                  <a:pt x="2671268" y="11354"/>
                </a:cubicBezTo>
                <a:cubicBezTo>
                  <a:pt x="2678537" y="18624"/>
                  <a:pt x="2682621" y="28483"/>
                  <a:pt x="2682621" y="38764"/>
                </a:cubicBezTo>
                <a:lnTo>
                  <a:pt x="2682621" y="1739251"/>
                </a:lnTo>
                <a:cubicBezTo>
                  <a:pt x="2682621" y="1760660"/>
                  <a:pt x="2665266" y="1778015"/>
                  <a:pt x="2643857" y="1778015"/>
                </a:cubicBezTo>
                <a:lnTo>
                  <a:pt x="38764" y="1778015"/>
                </a:lnTo>
                <a:cubicBezTo>
                  <a:pt x="17355" y="1778015"/>
                  <a:pt x="0" y="1760660"/>
                  <a:pt x="0" y="1739251"/>
                </a:cubicBezTo>
                <a:lnTo>
                  <a:pt x="0" y="38764"/>
                </a:lnTo>
                <a:cubicBezTo>
                  <a:pt x="0" y="17355"/>
                  <a:pt x="17355" y="0"/>
                  <a:pt x="38764" y="0"/>
                </a:cubicBezTo>
                <a:close/>
              </a:path>
            </a:pathLst>
          </a:custGeom>
          <a:solidFill>
            <a:schemeClr val="accent5">
              <a:lumMod val="20000"/>
              <a:lumOff val="80000"/>
            </a:schemeClr>
          </a:solidFill>
          <a:ln w="76200">
            <a:solidFill>
              <a:srgbClr val="000000"/>
            </a:solidFill>
          </a:ln>
        </p:spPr>
      </p:sp>
      <p:sp>
        <p:nvSpPr>
          <p:cNvPr id="5" name="Rectangle 4"/>
          <p:cNvSpPr/>
          <p:nvPr/>
        </p:nvSpPr>
        <p:spPr>
          <a:xfrm>
            <a:off x="1524000" y="2628900"/>
            <a:ext cx="10287000" cy="563231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Hình tứ diện có các mặt là tam giác đều gọi là hình tứ diện đều.</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Mỗi hình chóp tam giác là một hình tứ diện. Ngược lại, nếu ta quy định rõ đỉnh và mặt đáy trong một hình tứ diện thì hình tứ diện đó trở thành hình chóp tam giác.</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96800" y="1485900"/>
            <a:ext cx="5791200" cy="4932171"/>
          </a:xfrm>
          <a:prstGeom prst="rect">
            <a:avLst/>
          </a:prstGeom>
        </p:spPr>
      </p:pic>
      <p:sp>
        <p:nvSpPr>
          <p:cNvPr id="7" name="TextBox 6"/>
          <p:cNvSpPr txBox="1"/>
          <p:nvPr/>
        </p:nvSpPr>
        <p:spPr>
          <a:xfrm>
            <a:off x="4724400" y="784681"/>
            <a:ext cx="3886200" cy="923330"/>
          </a:xfrm>
          <a:prstGeom prst="rect">
            <a:avLst/>
          </a:prstGeom>
          <a:noFill/>
        </p:spPr>
        <p:txBody>
          <a:bodyPr wrap="square" rtlCol="0">
            <a:spAutoFit/>
          </a:bodyPr>
          <a:lstStyle/>
          <a:p>
            <a:pPr algn="ctr"/>
            <a:r>
              <a:rPr lang="vi-VN" sz="5400" b="1">
                <a:solidFill>
                  <a:srgbClr val="C00000"/>
                </a:solidFill>
                <a:latin typeface="Arial" panose="020B0604020202020204" pitchFamily="34" charset="0"/>
                <a:cs typeface="Arial" panose="020B0604020202020204" pitchFamily="34" charset="0"/>
              </a:rPr>
              <a:t>GHI NHỚ</a:t>
            </a:r>
            <a:endParaRPr lang="en-US" sz="5400" b="1">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12496800" y="6965910"/>
            <a:ext cx="5797342" cy="3321090"/>
          </a:xfrm>
          <a:prstGeom prst="rect">
            <a:avLst/>
          </a:prstGeom>
        </p:spPr>
      </p:pic>
    </p:spTree>
    <p:extLst>
      <p:ext uri="{BB962C8B-B14F-4D97-AF65-F5344CB8AC3E}">
        <p14:creationId xmlns:p14="http://schemas.microsoft.com/office/powerpoint/2010/main" val="11702680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anim calcmode="lin" valueType="num">
                                      <p:cBhvr>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2" name="Group 43"/>
          <p:cNvGrpSpPr/>
          <p:nvPr/>
        </p:nvGrpSpPr>
        <p:grpSpPr>
          <a:xfrm>
            <a:off x="7848600" y="647700"/>
            <a:ext cx="2296145" cy="1498376"/>
            <a:chOff x="0" y="0"/>
            <a:chExt cx="3061526" cy="1997835"/>
          </a:xfrm>
        </p:grpSpPr>
        <p:grpSp>
          <p:nvGrpSpPr>
            <p:cNvPr id="3" name="Group 44"/>
            <p:cNvGrpSpPr/>
            <p:nvPr/>
          </p:nvGrpSpPr>
          <p:grpSpPr>
            <a:xfrm>
              <a:off x="0" y="0"/>
              <a:ext cx="3061526" cy="1997835"/>
              <a:chOff x="0" y="0"/>
              <a:chExt cx="2537814" cy="1656080"/>
            </a:xfrm>
          </p:grpSpPr>
          <p:sp>
            <p:nvSpPr>
              <p:cNvPr id="5" name="Freeform 45"/>
              <p:cNvSpPr/>
              <p:nvPr/>
            </p:nvSpPr>
            <p:spPr>
              <a:xfrm>
                <a:off x="92710" y="293370"/>
                <a:ext cx="2432404" cy="1350010"/>
              </a:xfrm>
              <a:custGeom>
                <a:avLst/>
                <a:gdLst/>
                <a:ahLst/>
                <a:cxnLst/>
                <a:rect l="l" t="t" r="r" b="b"/>
                <a:pathLst>
                  <a:path w="2432404" h="1350010">
                    <a:moveTo>
                      <a:pt x="0" y="1295400"/>
                    </a:moveTo>
                    <a:lnTo>
                      <a:pt x="0" y="1350010"/>
                    </a:lnTo>
                    <a:lnTo>
                      <a:pt x="2432404" y="1350010"/>
                    </a:lnTo>
                    <a:lnTo>
                      <a:pt x="2432404" y="54610"/>
                    </a:lnTo>
                    <a:lnTo>
                      <a:pt x="2377794" y="0"/>
                    </a:lnTo>
                    <a:lnTo>
                      <a:pt x="2377794" y="1295400"/>
                    </a:lnTo>
                    <a:close/>
                  </a:path>
                </a:pathLst>
              </a:custGeom>
              <a:solidFill>
                <a:srgbClr val="1256C4"/>
              </a:solidFill>
            </p:spPr>
          </p:sp>
          <p:sp>
            <p:nvSpPr>
              <p:cNvPr id="6" name="Freeform 46"/>
              <p:cNvSpPr/>
              <p:nvPr/>
            </p:nvSpPr>
            <p:spPr>
              <a:xfrm>
                <a:off x="6350" y="11430"/>
                <a:ext cx="2457804" cy="1564640"/>
              </a:xfrm>
              <a:custGeom>
                <a:avLst/>
                <a:gdLst/>
                <a:ahLst/>
                <a:cxnLst/>
                <a:rect l="l" t="t" r="r" b="b"/>
                <a:pathLst>
                  <a:path w="2457804" h="1564640">
                    <a:moveTo>
                      <a:pt x="2187294" y="0"/>
                    </a:moveTo>
                    <a:lnTo>
                      <a:pt x="0" y="1270"/>
                    </a:lnTo>
                    <a:lnTo>
                      <a:pt x="0" y="1564640"/>
                    </a:lnTo>
                    <a:lnTo>
                      <a:pt x="2456534" y="1564640"/>
                    </a:lnTo>
                    <a:lnTo>
                      <a:pt x="2457804" y="266700"/>
                    </a:lnTo>
                    <a:close/>
                  </a:path>
                </a:pathLst>
              </a:custGeom>
              <a:solidFill>
                <a:srgbClr val="A6DAF4"/>
              </a:solidFill>
            </p:spPr>
          </p:sp>
          <p:sp>
            <p:nvSpPr>
              <p:cNvPr id="7" name="Freeform 47"/>
              <p:cNvSpPr/>
              <p:nvPr/>
            </p:nvSpPr>
            <p:spPr>
              <a:xfrm>
                <a:off x="0" y="0"/>
                <a:ext cx="2537814" cy="1656080"/>
              </a:xfrm>
              <a:custGeom>
                <a:avLst/>
                <a:gdLst/>
                <a:ahLst/>
                <a:cxnLst/>
                <a:rect l="l" t="t" r="r" b="b"/>
                <a:pathLst>
                  <a:path w="2537814" h="1656080">
                    <a:moveTo>
                      <a:pt x="2470504" y="275590"/>
                    </a:moveTo>
                    <a:lnTo>
                      <a:pt x="2470504" y="275590"/>
                    </a:lnTo>
                    <a:lnTo>
                      <a:pt x="2469234" y="274320"/>
                    </a:lnTo>
                    <a:lnTo>
                      <a:pt x="2333344" y="138430"/>
                    </a:lnTo>
                    <a:lnTo>
                      <a:pt x="2266034" y="71120"/>
                    </a:lnTo>
                    <a:lnTo>
                      <a:pt x="2194914" y="0"/>
                    </a:lnTo>
                    <a:lnTo>
                      <a:pt x="0" y="0"/>
                    </a:lnTo>
                    <a:lnTo>
                      <a:pt x="0" y="1588770"/>
                    </a:lnTo>
                    <a:lnTo>
                      <a:pt x="80010" y="1588770"/>
                    </a:lnTo>
                    <a:lnTo>
                      <a:pt x="80010" y="1656080"/>
                    </a:lnTo>
                    <a:lnTo>
                      <a:pt x="2537814" y="1656080"/>
                    </a:lnTo>
                    <a:lnTo>
                      <a:pt x="2537814" y="342900"/>
                    </a:lnTo>
                    <a:lnTo>
                      <a:pt x="2470504" y="275590"/>
                    </a:lnTo>
                    <a:close/>
                    <a:moveTo>
                      <a:pt x="2198724" y="21590"/>
                    </a:moveTo>
                    <a:lnTo>
                      <a:pt x="2324454" y="146050"/>
                    </a:lnTo>
                    <a:lnTo>
                      <a:pt x="2448914" y="270510"/>
                    </a:lnTo>
                    <a:lnTo>
                      <a:pt x="2198724" y="270510"/>
                    </a:lnTo>
                    <a:lnTo>
                      <a:pt x="2198724" y="21590"/>
                    </a:lnTo>
                    <a:close/>
                    <a:moveTo>
                      <a:pt x="12700" y="1576070"/>
                    </a:moveTo>
                    <a:lnTo>
                      <a:pt x="12700" y="12700"/>
                    </a:lnTo>
                    <a:lnTo>
                      <a:pt x="2186024" y="12700"/>
                    </a:lnTo>
                    <a:lnTo>
                      <a:pt x="2186024" y="278130"/>
                    </a:lnTo>
                    <a:cubicBezTo>
                      <a:pt x="2186024" y="281940"/>
                      <a:pt x="2188564" y="284480"/>
                      <a:pt x="2192374" y="284480"/>
                    </a:cubicBezTo>
                    <a:lnTo>
                      <a:pt x="2457804" y="284480"/>
                    </a:lnTo>
                    <a:lnTo>
                      <a:pt x="2457804" y="1576070"/>
                    </a:lnTo>
                    <a:lnTo>
                      <a:pt x="12700" y="1576070"/>
                    </a:lnTo>
                    <a:close/>
                    <a:moveTo>
                      <a:pt x="2525114" y="1643380"/>
                    </a:moveTo>
                    <a:lnTo>
                      <a:pt x="92710" y="1643380"/>
                    </a:lnTo>
                    <a:lnTo>
                      <a:pt x="92710" y="1588770"/>
                    </a:lnTo>
                    <a:lnTo>
                      <a:pt x="2470504" y="1588770"/>
                    </a:lnTo>
                    <a:lnTo>
                      <a:pt x="2470504" y="293370"/>
                    </a:lnTo>
                    <a:lnTo>
                      <a:pt x="2525114" y="347980"/>
                    </a:lnTo>
                    <a:lnTo>
                      <a:pt x="2525114" y="1643380"/>
                    </a:lnTo>
                    <a:close/>
                  </a:path>
                </a:pathLst>
              </a:custGeom>
              <a:solidFill>
                <a:srgbClr val="000000"/>
              </a:solidFill>
            </p:spPr>
          </p:sp>
        </p:grpSp>
        <p:sp>
          <p:nvSpPr>
            <p:cNvPr id="4" name="TextBox 48"/>
            <p:cNvSpPr txBox="1"/>
            <p:nvPr/>
          </p:nvSpPr>
          <p:spPr>
            <a:xfrm>
              <a:off x="200071" y="898009"/>
              <a:ext cx="2580183" cy="512961"/>
            </a:xfrm>
            <a:prstGeom prst="rect">
              <a:avLst/>
            </a:prstGeom>
          </p:spPr>
          <p:txBody>
            <a:bodyPr lIns="0" tIns="0" rIns="0" bIns="0" rtlCol="0" anchor="t">
              <a:spAutoFit/>
            </a:bodyPr>
            <a:lstStyle/>
            <a:p>
              <a:pPr algn="ctr">
                <a:lnSpc>
                  <a:spcPts val="2963"/>
                </a:lnSpc>
              </a:pPr>
              <a:r>
                <a:rPr lang="vi-VN" sz="4000" b="1">
                  <a:solidFill>
                    <a:srgbClr val="000000"/>
                  </a:solidFill>
                  <a:latin typeface="Arial" panose="020B0604020202020204" pitchFamily="34" charset="0"/>
                  <a:cs typeface="Arial" panose="020B0604020202020204" pitchFamily="34" charset="0"/>
                </a:rPr>
                <a:t>Ví dụ 7</a:t>
              </a:r>
              <a:endParaRPr lang="en-US" sz="4000" b="1">
                <a:solidFill>
                  <a:srgbClr val="0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14804365" y="519761"/>
            <a:ext cx="2947720" cy="1754253"/>
          </a:xfrm>
          <a:prstGeom prst="rect">
            <a:avLst/>
          </a:prstGeom>
        </p:spPr>
      </p:pic>
      <p:pic>
        <p:nvPicPr>
          <p:cNvPr id="9" name="Picture 8"/>
          <p:cNvPicPr>
            <a:picLocks noChangeAspect="1"/>
          </p:cNvPicPr>
          <p:nvPr/>
        </p:nvPicPr>
        <p:blipFill>
          <a:blip r:embed="rId3"/>
          <a:stretch>
            <a:fillRect/>
          </a:stretch>
        </p:blipFill>
        <p:spPr>
          <a:xfrm>
            <a:off x="304800" y="8343900"/>
            <a:ext cx="3600450" cy="1678555"/>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1338572" y="2516050"/>
                <a:ext cx="15316200" cy="523431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tứ diện ABCD. Các điểm M, N, P lần lượt thuộc các cạnh AB, AC, AD sao 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𝐶</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𝑃</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oMath>
                </a14:m>
                <a:endParaRPr lang="vi-VN" sz="40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Xác định E, F, G lần lượt là giao điểm của các đường thẳng MN, MP, NP với mặt phẳng (BCD).</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Chứng minh rằng các điểm E, F, G thẳng hàng.</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516050"/>
                <a:ext cx="15316200" cy="5234318"/>
              </a:xfrm>
              <a:prstGeom prst="rect">
                <a:avLst/>
              </a:prstGeom>
              <a:blipFill rotWithShape="0">
                <a:blip r:embed="rId4"/>
                <a:stretch>
                  <a:fillRect l="-1433" r="-1393" b="-1981"/>
                </a:stretch>
              </a:blipFill>
            </p:spPr>
            <p:txBody>
              <a:bodyPr/>
              <a:lstStyle/>
              <a:p>
                <a:r>
                  <a:rPr lang="en-US">
                    <a:noFill/>
                  </a:rPr>
                  <a:t> </a:t>
                </a:r>
              </a:p>
            </p:txBody>
          </p:sp>
        </mc:Fallback>
      </mc:AlternateContent>
    </p:spTree>
    <p:extLst>
      <p:ext uri="{BB962C8B-B14F-4D97-AF65-F5344CB8AC3E}">
        <p14:creationId xmlns:p14="http://schemas.microsoft.com/office/powerpoint/2010/main" val="15525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grpSp>
        <p:nvGrpSpPr>
          <p:cNvPr id="3" name="Group 2"/>
          <p:cNvGrpSpPr/>
          <p:nvPr/>
        </p:nvGrpSpPr>
        <p:grpSpPr>
          <a:xfrm>
            <a:off x="1866872" y="1478860"/>
            <a:ext cx="15563850" cy="7919160"/>
            <a:chOff x="1866872" y="1478860"/>
            <a:chExt cx="15563850" cy="7919160"/>
          </a:xfrm>
        </p:grpSpPr>
        <p:sp>
          <p:nvSpPr>
            <p:cNvPr id="5" name="Rectangle 4"/>
            <p:cNvSpPr/>
            <p:nvPr/>
          </p:nvSpPr>
          <p:spPr>
            <a:xfrm>
              <a:off x="9258272" y="1478860"/>
              <a:ext cx="8172450"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a:t>
              </a:r>
              <a:endParaRPr lang="vi-VN"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(ABC), gọi E là giao điểm của MN và BC. Vì E ∈ BC nên E ∈ (BCD) ⟹ E là giao điểm của MN với mặt phẳng (BCD).</a:t>
              </a:r>
            </a:p>
          </p:txBody>
        </p:sp>
        <p:sp>
          <p:nvSpPr>
            <p:cNvPr id="6" name="Rectangle 5"/>
            <p:cNvSpPr/>
            <p:nvPr/>
          </p:nvSpPr>
          <p:spPr>
            <a:xfrm>
              <a:off x="1866872" y="5981700"/>
              <a:ext cx="15544800" cy="3416320"/>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(ABD), gọi F là giao điểm của MP và BD. Vì F ∈ BD nên F ∈ (BCD) ⟹ F là giao điểm của MP với mặt phẳng (BCD).</a:t>
              </a:r>
            </a:p>
            <a:p>
              <a:pPr marL="571500" indent="-571500" algn="just">
                <a:lnSpc>
                  <a:spcPct val="150000"/>
                </a:lnSpc>
                <a:buFont typeface="Wingdings" panose="05000000000000000000" pitchFamily="2" charset="2"/>
                <a:buChar char="§"/>
              </a:pPr>
              <a:r>
                <a:rPr lang="en-US" sz="3600">
                  <a:latin typeface="Arial" panose="020B0604020202020204" pitchFamily="34" charset="0"/>
                  <a:cs typeface="Arial" panose="020B0604020202020204" pitchFamily="34" charset="0"/>
                </a:rPr>
                <a:t> Trong mặt phẳng (ACD), gọi G là giao điểm của NP và CD. Vì G ∈ CD nên G ∈ (BCD) ⟹ G là giao điểm của NP với mặt phẳng (BCD).</a:t>
              </a:r>
            </a:p>
          </p:txBody>
        </p:sp>
      </p:grpSp>
    </p:spTree>
    <p:extLst>
      <p:ext uri="{BB962C8B-B14F-4D97-AF65-F5344CB8AC3E}">
        <p14:creationId xmlns:p14="http://schemas.microsoft.com/office/powerpoint/2010/main" val="40859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9648" y="1257299"/>
            <a:ext cx="9359624" cy="4383703"/>
          </a:xfrm>
          <a:prstGeom prst="rect">
            <a:avLst/>
          </a:prstGeom>
        </p:spPr>
      </p:pic>
      <p:sp>
        <p:nvSpPr>
          <p:cNvPr id="3" name="Rectangle 2"/>
          <p:cNvSpPr/>
          <p:nvPr/>
        </p:nvSpPr>
        <p:spPr>
          <a:xfrm>
            <a:off x="9525000" y="1562100"/>
            <a:ext cx="8343928" cy="4247317"/>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Do E, F, G cùng thuộc hai mặt phẳng phân biệt (MNP) và (BCD) nên theo Tính chất 5, các điểm E, F, G đều thuộc giao tuyến của hai mặt phẳng (MNP) và (BCD). Vậy ba điểm E, F, G thẳng hàng.</a:t>
            </a:r>
          </a:p>
        </p:txBody>
      </p:sp>
      <p:pic>
        <p:nvPicPr>
          <p:cNvPr id="7" name="Picture 6"/>
          <p:cNvPicPr>
            <a:picLocks noChangeAspect="1"/>
          </p:cNvPicPr>
          <p:nvPr/>
        </p:nvPicPr>
        <p:blipFill>
          <a:blip r:embed="rId3"/>
          <a:stretch>
            <a:fillRect/>
          </a:stretch>
        </p:blipFill>
        <p:spPr>
          <a:xfrm>
            <a:off x="762000" y="6838950"/>
            <a:ext cx="5850732" cy="3467100"/>
          </a:xfrm>
          <a:prstGeom prst="rect">
            <a:avLst/>
          </a:prstGeom>
        </p:spPr>
      </p:pic>
      <p:sp>
        <p:nvSpPr>
          <p:cNvPr id="8" name="Rounded Rectangle 7"/>
          <p:cNvSpPr/>
          <p:nvPr/>
        </p:nvSpPr>
        <p:spPr>
          <a:xfrm>
            <a:off x="7162800" y="6515100"/>
            <a:ext cx="10363200" cy="3048000"/>
          </a:xfrm>
          <a:prstGeom prst="roundRect">
            <a:avLst/>
          </a:prstGeom>
          <a:solidFill>
            <a:srgbClr val="CBE9A2"/>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u="sng">
                <a:solidFill>
                  <a:schemeClr val="tx1"/>
                </a:solidFill>
                <a:latin typeface="Arial" panose="020B0604020202020204" pitchFamily="34" charset="0"/>
                <a:cs typeface="Arial" panose="020B0604020202020204" pitchFamily="34" charset="0"/>
              </a:rPr>
              <a:t>Nhận xét</a:t>
            </a:r>
            <a:r>
              <a:rPr lang="vi-VN" sz="3600" b="1">
                <a:solidFill>
                  <a:schemeClr val="tx1"/>
                </a:solidFill>
                <a:latin typeface="Arial" panose="020B0604020202020204" pitchFamily="34" charset="0"/>
                <a:cs typeface="Arial" panose="020B0604020202020204" pitchFamily="34" charset="0"/>
              </a:rPr>
              <a:t>: </a:t>
            </a:r>
            <a:r>
              <a:rPr lang="en-US" sz="3600">
                <a:solidFill>
                  <a:schemeClr val="tx1"/>
                </a:solidFill>
                <a:latin typeface="Arial" panose="020B0604020202020204" pitchFamily="34" charset="0"/>
                <a:cs typeface="Arial" panose="020B0604020202020204" pitchFamily="34" charset="0"/>
              </a:rPr>
              <a:t>Để chứng minh ba điểm thẳng hàng, ta có thể chỉ ra ba điểm đó cùng thuộc hai mặt phẳng phân biệt.</a:t>
            </a:r>
          </a:p>
        </p:txBody>
      </p:sp>
    </p:spTree>
    <p:extLst>
      <p:ext uri="{BB962C8B-B14F-4D97-AF65-F5344CB8AC3E}">
        <p14:creationId xmlns:p14="http://schemas.microsoft.com/office/powerpoint/2010/main" val="192963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 presetClass="entr" presetSubtype="5"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p:cNvSpPr txBox="1"/>
              <p:nvPr/>
            </p:nvSpPr>
            <p:spPr>
              <a:xfrm>
                <a:off x="1338572" y="2338176"/>
                <a:ext cx="15316200" cy="615764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tứ diện ABCD. Các điểm M, N, P lần lượt thuộc các cạnh AB, AD, BC sao cho: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𝐴𝑀</m:t>
                        </m:r>
                      </m:num>
                      <m:den>
                        <m:r>
                          <a:rPr lang="vi-VN" sz="4400" b="0" i="1" smtClean="0">
                            <a:latin typeface="Cambria Math" panose="02040503050406030204" pitchFamily="18" charset="0"/>
                            <a:cs typeface="Arial" panose="020B0604020202020204" pitchFamily="34" charset="0"/>
                          </a:rPr>
                          <m:t>𝐴𝐵</m:t>
                        </m:r>
                      </m:den>
                    </m:f>
                    <m:r>
                      <a:rPr lang="vi-VN" sz="4400" b="0" i="1" smtClean="0">
                        <a:latin typeface="Cambria Math" panose="02040503050406030204" pitchFamily="18" charset="0"/>
                        <a:cs typeface="Arial" panose="020B0604020202020204" pitchFamily="34" charset="0"/>
                      </a:rPr>
                      <m:t>=</m:t>
                    </m:r>
                    <m:f>
                      <m:fPr>
                        <m:ctrlPr>
                          <a:rPr lang="vi-VN" sz="4400" b="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𝑁</m:t>
                        </m:r>
                      </m:num>
                      <m:den>
                        <m:r>
                          <a:rPr lang="vi-VN" sz="4400" i="1">
                            <a:latin typeface="Cambria Math" panose="02040503050406030204" pitchFamily="18" charset="0"/>
                            <a:cs typeface="Arial" panose="020B0604020202020204" pitchFamily="34" charset="0"/>
                          </a:rPr>
                          <m:t>𝐴</m:t>
                        </m:r>
                        <m:r>
                          <a:rPr lang="vi-VN" sz="4400" b="0" i="1" smtClean="0">
                            <a:latin typeface="Cambria Math" panose="02040503050406030204" pitchFamily="18" charset="0"/>
                            <a:cs typeface="Arial" panose="020B0604020202020204" pitchFamily="34" charset="0"/>
                          </a:rPr>
                          <m:t>𝐷</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num>
                      <m:den>
                        <m:r>
                          <a:rPr lang="vi-VN" sz="4400" i="1">
                            <a:latin typeface="Cambria Math" panose="02040503050406030204" pitchFamily="18" charset="0"/>
                            <a:cs typeface="Arial" panose="020B0604020202020204" pitchFamily="34"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𝐵𝑃</m:t>
                        </m:r>
                      </m:num>
                      <m:den>
                        <m:r>
                          <a:rPr lang="vi-VN" sz="4400" b="0" i="1" smtClean="0">
                            <a:latin typeface="Cambria Math" panose="02040503050406030204" pitchFamily="18" charset="0"/>
                            <a:cs typeface="Arial" panose="020B0604020202020204" pitchFamily="34" charset="0"/>
                          </a:rPr>
                          <m:t>𝐵𝐶</m:t>
                        </m:r>
                      </m:den>
                    </m:f>
                    <m:r>
                      <a:rPr lang="vi-VN" sz="4400" i="1">
                        <a:latin typeface="Cambria Math" panose="02040503050406030204" pitchFamily="18" charset="0"/>
                        <a:cs typeface="Arial" panose="020B0604020202020204" pitchFamily="34" charset="0"/>
                      </a:rPr>
                      <m:t>=</m:t>
                    </m:r>
                    <m:f>
                      <m:fPr>
                        <m:ctrlPr>
                          <a:rPr lang="vi-VN" sz="4400" i="1">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num>
                      <m:den>
                        <m:r>
                          <a:rPr lang="vi-VN" sz="4400" b="0" i="1" smtClean="0">
                            <a:latin typeface="Cambria Math" panose="02040503050406030204" pitchFamily="18" charset="0"/>
                            <a:cs typeface="Arial" panose="020B0604020202020204" pitchFamily="34" charset="0"/>
                          </a:rPr>
                          <m:t>4</m:t>
                        </m:r>
                      </m:den>
                    </m:f>
                  </m:oMath>
                </a14:m>
                <a:endParaRPr lang="vi-VN" sz="4000">
                  <a:latin typeface="Arial" panose="020B0604020202020204" pitchFamily="34" charset="0"/>
                  <a:cs typeface="Arial" panose="020B0604020202020204" pitchFamily="34" charset="0"/>
                </a:endParaRPr>
              </a:p>
              <a:p>
                <a:pPr marL="742950" indent="-742950" algn="just">
                  <a:lnSpc>
                    <a:spcPct val="150000"/>
                  </a:lnSpc>
                  <a:buFont typeface="+mj-lt"/>
                  <a:buAutoNum type="alphaLcParenR"/>
                </a:pPr>
                <a:r>
                  <a:rPr lang="vi-VN" sz="4000"/>
                  <a:t>Xác định E, F lần lượt là giao điểm của các đường thẳng AC, BD với mặt phẳng (MNP).</a:t>
                </a:r>
              </a:p>
              <a:p>
                <a:pPr marL="742950" indent="-742950" algn="just">
                  <a:lnSpc>
                    <a:spcPct val="150000"/>
                  </a:lnSpc>
                  <a:buFont typeface="+mj-lt"/>
                  <a:buAutoNum type="alphaLcParenR"/>
                </a:pPr>
                <a:r>
                  <a:rPr lang="vi-VN" sz="4000"/>
                  <a:t>Chứng minh rằng các đường thẳng NE, PF và CD cùng đi qua một điểm. </a:t>
                </a:r>
              </a:p>
            </p:txBody>
          </p:sp>
        </mc:Choice>
        <mc:Fallback xmlns="">
          <p:sp>
            <p:nvSpPr>
              <p:cNvPr id="10" name="TextBox 9"/>
              <p:cNvSpPr txBox="1">
                <a:spLocks noRot="1" noChangeAspect="1" noMove="1" noResize="1" noEditPoints="1" noAdjustHandles="1" noChangeArrowheads="1" noChangeShapeType="1" noTextEdit="1"/>
              </p:cNvSpPr>
              <p:nvPr/>
            </p:nvSpPr>
            <p:spPr>
              <a:xfrm>
                <a:off x="1338572" y="2338176"/>
                <a:ext cx="15316200" cy="6157648"/>
              </a:xfrm>
              <a:prstGeom prst="rect">
                <a:avLst/>
              </a:prstGeom>
              <a:blipFill rotWithShape="0">
                <a:blip r:embed="rId2"/>
                <a:stretch>
                  <a:fillRect l="-1433" r="-1393" b="-1485"/>
                </a:stretch>
              </a:blipFill>
            </p:spPr>
            <p:txBody>
              <a:bodyPr/>
              <a:lstStyle/>
              <a:p>
                <a:r>
                  <a:rPr lang="en-US">
                    <a:noFill/>
                  </a:rPr>
                  <a:t> </a:t>
                </a:r>
              </a:p>
            </p:txBody>
          </p:sp>
        </mc:Fallback>
      </mc:AlternateContent>
      <p:sp>
        <p:nvSpPr>
          <p:cNvPr id="12" name="Rounded Rectangle 11"/>
          <p:cNvSpPr/>
          <p:nvPr/>
        </p:nvSpPr>
        <p:spPr>
          <a:xfrm>
            <a:off x="7467600" y="698675"/>
            <a:ext cx="3352800" cy="1384413"/>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6</a:t>
            </a:r>
            <a:endParaRPr lang="en-US" sz="4000" b="1">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a:off x="914400" y="443586"/>
            <a:ext cx="1633228" cy="1906602"/>
          </a:xfrm>
          <a:prstGeom prst="rect">
            <a:avLst/>
          </a:prstGeom>
        </p:spPr>
      </p:pic>
      <p:pic>
        <p:nvPicPr>
          <p:cNvPr id="14" name="Picture 13"/>
          <p:cNvPicPr>
            <a:picLocks noChangeAspect="1"/>
          </p:cNvPicPr>
          <p:nvPr/>
        </p:nvPicPr>
        <p:blipFill rotWithShape="1">
          <a:blip r:embed="rId4"/>
          <a:srcRect b="50261"/>
          <a:stretch/>
        </p:blipFill>
        <p:spPr>
          <a:xfrm>
            <a:off x="12801600" y="7553072"/>
            <a:ext cx="5224807" cy="2771177"/>
          </a:xfrm>
          <a:prstGeom prst="rect">
            <a:avLst/>
          </a:prstGeom>
        </p:spPr>
      </p:pic>
    </p:spTree>
    <p:extLst>
      <p:ext uri="{BB962C8B-B14F-4D97-AF65-F5344CB8AC3E}">
        <p14:creationId xmlns:p14="http://schemas.microsoft.com/office/powerpoint/2010/main" val="144407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p:sp>
        <p:nvSpPr>
          <p:cNvPr id="7" name="Rectangle 6"/>
          <p:cNvSpPr/>
          <p:nvPr/>
        </p:nvSpPr>
        <p:spPr>
          <a:xfrm>
            <a:off x="7239000" y="1638300"/>
            <a:ext cx="9906000"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Trong mặt phẳng (ABC), gọi giao điểm của MP  với AC là E.</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Mà MP ⊂ (MNP) nên E là giao điểm của AC với (MNP).</a:t>
            </a:r>
          </a:p>
        </p:txBody>
      </p:sp>
      <p:sp>
        <p:nvSpPr>
          <p:cNvPr id="8" name="Rectangle 7"/>
          <p:cNvSpPr/>
          <p:nvPr/>
        </p:nvSpPr>
        <p:spPr>
          <a:xfrm>
            <a:off x="7239000" y="5838915"/>
            <a:ext cx="99060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Trong mặt phẳng (ABD), gọi giao điểm của MN với BD là F.</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Mà MN ⊂ (MNP) nên F là giao điểm của BD với (MNP).</a:t>
            </a:r>
          </a:p>
        </p:txBody>
      </p:sp>
    </p:spTree>
    <p:extLst>
      <p:ext uri="{BB962C8B-B14F-4D97-AF65-F5344CB8AC3E}">
        <p14:creationId xmlns:p14="http://schemas.microsoft.com/office/powerpoint/2010/main" val="276575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5181600" y="495300"/>
            <a:ext cx="8077200" cy="1143000"/>
          </a:xfrm>
          <a:prstGeom prst="plaque">
            <a:avLst/>
          </a:prstGeom>
          <a:solidFill>
            <a:srgbClr val="FD9959"/>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I. KHÁI NIỆM MỞ ĐẦU</a:t>
            </a:r>
            <a:endParaRPr lang="en-US" sz="4400" b="1">
              <a:solidFill>
                <a:schemeClr val="tx1"/>
              </a:solidFill>
              <a:latin typeface="Arial" panose="020B0604020202020204" pitchFamily="34" charset="0"/>
              <a:cs typeface="Arial" panose="020B0604020202020204" pitchFamily="34" charset="0"/>
            </a:endParaRPr>
          </a:p>
        </p:txBody>
      </p:sp>
      <p:sp>
        <p:nvSpPr>
          <p:cNvPr id="3" name="Line Callout 1 (Border and Accent Bar) 2"/>
          <p:cNvSpPr/>
          <p:nvPr/>
        </p:nvSpPr>
        <p:spPr>
          <a:xfrm>
            <a:off x="762000" y="2019300"/>
            <a:ext cx="4038600" cy="990600"/>
          </a:xfrm>
          <a:prstGeom prst="accentBorderCallout1">
            <a:avLst>
              <a:gd name="adj1" fmla="val 25000"/>
              <a:gd name="adj2" fmla="val -3985"/>
              <a:gd name="adj3" fmla="val 25000"/>
              <a:gd name="adj4" fmla="val -19855"/>
            </a:avLst>
          </a:prstGeom>
          <a:solidFill>
            <a:schemeClr val="accent3">
              <a:lumMod val="60000"/>
              <a:lumOff val="40000"/>
            </a:schemeClr>
          </a:solidFill>
          <a:ln w="28575">
            <a:solidFill>
              <a:schemeClr val="tx1">
                <a:lumMod val="95000"/>
                <a:lumOff val="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1. Mặt phẳng</a:t>
            </a:r>
            <a:endParaRPr lang="en-US" sz="4000" b="1">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609600" y="3326874"/>
            <a:ext cx="101346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Điểm và đường thẳng là đối tượng cơ bản của hình học phẳng. Từ điểm, đường thẳng và quan hệ cơ bản giữa chúng → xây dựng nên hình học phẳng.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0" y="3390900"/>
            <a:ext cx="6961544" cy="6324600"/>
          </a:xfrm>
          <a:prstGeom prst="rect">
            <a:avLst/>
          </a:prstGeom>
        </p:spPr>
      </p:pic>
      <p:sp>
        <p:nvSpPr>
          <p:cNvPr id="7" name="Rectangle 6"/>
          <p:cNvSpPr/>
          <p:nvPr/>
        </p:nvSpPr>
        <p:spPr>
          <a:xfrm>
            <a:off x="609600" y="7277100"/>
            <a:ext cx="101346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Với hình học không gian có ba đối tượng cơ bản: </a:t>
            </a:r>
            <a:r>
              <a:rPr lang="vi-VN" sz="4000">
                <a:solidFill>
                  <a:srgbClr val="0070C0"/>
                </a:solidFill>
                <a:latin typeface="Arial" panose="020B0604020202020204" pitchFamily="34" charset="0"/>
                <a:cs typeface="Arial" panose="020B0604020202020204" pitchFamily="34" charset="0"/>
              </a:rPr>
              <a:t>điểm</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đường thẳng</a:t>
            </a:r>
            <a:r>
              <a:rPr lang="vi-VN" sz="4000">
                <a:latin typeface="Arial" panose="020B0604020202020204" pitchFamily="34" charset="0"/>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mặt phẳng</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9528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5" name="TextBox 4"/>
          <p:cNvSpPr txBox="1"/>
          <p:nvPr/>
        </p:nvSpPr>
        <p:spPr>
          <a:xfrm>
            <a:off x="8458200" y="515451"/>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25" t="4789" r="4047" b="2490"/>
          <a:stretch/>
        </p:blipFill>
        <p:spPr>
          <a:xfrm>
            <a:off x="533400" y="515451"/>
            <a:ext cx="6705600" cy="9659257"/>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200900" y="1265574"/>
                <a:ext cx="10763250" cy="8402300"/>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b) </a:t>
                </a:r>
              </a:p>
              <a:p>
                <a:pPr algn="just">
                  <a:lnSpc>
                    <a:spcPct val="150000"/>
                  </a:lnSpc>
                </a:pPr>
                <a:r>
                  <a:rPr lang="vi-VN" sz="4000">
                    <a:latin typeface="Arial" panose="020B0604020202020204" pitchFamily="34" charset="0"/>
                    <a:cs typeface="Arial" panose="020B0604020202020204" pitchFamily="34" charset="0"/>
                  </a:rPr>
                  <a:t>Trong mặt phẳng (ACD), nối NE cắt CD tại I.</a:t>
                </a:r>
              </a:p>
              <a:p>
                <a:pPr algn="just">
                  <a:lnSpc>
                    <a:spcPct val="150000"/>
                  </a:lnSpc>
                </a:pPr>
                <a:r>
                  <a:rPr lang="vi-VN" sz="4000">
                    <a:latin typeface="Arial" panose="020B0604020202020204" pitchFamily="34" charset="0"/>
                    <a:cs typeface="Arial" panose="020B0604020202020204" pitchFamily="34" charset="0"/>
                  </a:rPr>
                  <a:t>Ta có:  I ∈ NE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I ∈ (MNP) </a:t>
                </a:r>
              </a:p>
              <a:p>
                <a:pPr algn="just">
                  <a:lnSpc>
                    <a:spcPct val="150000"/>
                  </a:lnSpc>
                </a:pPr>
                <a:r>
                  <a:rPr lang="vi-VN" sz="4000">
                    <a:latin typeface="Arial" panose="020B0604020202020204" pitchFamily="34" charset="0"/>
                    <a:cs typeface="Arial" panose="020B0604020202020204" pitchFamily="34" charset="0"/>
                  </a:rPr>
                  <a:t>            I ∈ CD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I ∈ (BCD).</a:t>
                </a:r>
              </a:p>
              <a:p>
                <a:pPr algn="just">
                  <a:lnSpc>
                    <a:spcPct val="150000"/>
                  </a:lnSpc>
                </a:pPr>
                <a:r>
                  <a:rPr lang="vi-VN" sz="4000">
                    <a:latin typeface="Arial" panose="020B0604020202020204" pitchFamily="34" charset="0"/>
                    <a:cs typeface="Arial" panose="020B0604020202020204" pitchFamily="34" charset="0"/>
                  </a:rPr>
                  <a:t>Khi đó I thuộc giao tuyến của (MNP) và (BCD).</a:t>
                </a:r>
              </a:p>
              <a:p>
                <a:pPr algn="just">
                  <a:lnSpc>
                    <a:spcPct val="150000"/>
                  </a:lnSpc>
                </a:pPr>
                <a:r>
                  <a:rPr lang="vi-VN" sz="4000">
                    <a:latin typeface="Arial" panose="020B0604020202020204" pitchFamily="34" charset="0"/>
                    <a:cs typeface="Arial" panose="020B0604020202020204" pitchFamily="34" charset="0"/>
                  </a:rPr>
                  <a:t>Mà PF là giao tuyến của (MNP) và (BCD).</a:t>
                </a:r>
              </a:p>
              <a:p>
                <a:pPr algn="just">
                  <a:lnSpc>
                    <a:spcPct val="150000"/>
                  </a:lnSpc>
                </a:pPr>
                <a:r>
                  <a:rPr lang="vi-VN" sz="4000">
                    <a:latin typeface="Arial" panose="020B0604020202020204" pitchFamily="34" charset="0"/>
                    <a:cs typeface="Arial" panose="020B0604020202020204" pitchFamily="34" charset="0"/>
                  </a:rPr>
                  <a:t>Suy ra PF đi qua I.</a:t>
                </a:r>
              </a:p>
              <a:p>
                <a:pPr algn="just">
                  <a:lnSpc>
                    <a:spcPct val="150000"/>
                  </a:lnSpc>
                </a:pPr>
                <a:r>
                  <a:rPr lang="vi-VN" sz="4000">
                    <a:latin typeface="Arial" panose="020B0604020202020204" pitchFamily="34" charset="0"/>
                    <a:cs typeface="Arial" panose="020B0604020202020204" pitchFamily="34" charset="0"/>
                  </a:rPr>
                  <a:t>Vậy các đường thẳng NE, PF và CD cùng đi qua một điểm.</a:t>
                </a:r>
              </a:p>
            </p:txBody>
          </p:sp>
        </mc:Choice>
        <mc:Fallback xmlns="">
          <p:sp>
            <p:nvSpPr>
              <p:cNvPr id="2" name="Rectangle 1"/>
              <p:cNvSpPr>
                <a:spLocks noRot="1" noChangeAspect="1" noMove="1" noResize="1" noEditPoints="1" noAdjustHandles="1" noChangeArrowheads="1" noChangeShapeType="1" noTextEdit="1"/>
              </p:cNvSpPr>
              <p:nvPr/>
            </p:nvSpPr>
            <p:spPr>
              <a:xfrm>
                <a:off x="7200900" y="1265574"/>
                <a:ext cx="10763250" cy="8402300"/>
              </a:xfrm>
              <a:prstGeom prst="rect">
                <a:avLst/>
              </a:prstGeom>
              <a:blipFill rotWithShape="0">
                <a:blip r:embed="rId3"/>
                <a:stretch>
                  <a:fillRect l="-1982" r="-1982" b="-871"/>
                </a:stretch>
              </a:blipFill>
            </p:spPr>
            <p:txBody>
              <a:bodyPr/>
              <a:lstStyle/>
              <a:p>
                <a:r>
                  <a:rPr lang="en-US">
                    <a:noFill/>
                  </a:rPr>
                  <a:t> </a:t>
                </a:r>
              </a:p>
            </p:txBody>
          </p:sp>
        </mc:Fallback>
      </mc:AlternateContent>
    </p:spTree>
    <p:extLst>
      <p:ext uri="{BB962C8B-B14F-4D97-AF65-F5344CB8AC3E}">
        <p14:creationId xmlns:p14="http://schemas.microsoft.com/office/powerpoint/2010/main" val="3845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1: </a:t>
            </a:r>
            <a:r>
              <a:rPr lang="en-US" sz="4000">
                <a:latin typeface="Arial" panose="020B0604020202020204" pitchFamily="34" charset="0"/>
                <a:cs typeface="Arial" panose="020B0604020202020204" pitchFamily="34" charset="0"/>
              </a:rPr>
              <a:t>Cho bốn điểm không đồng phẳng, ta có thể xác định được nhiều nhất bao nhiêu mặt phẳng phân biệt từ bốn điểm đã cho ? </a:t>
            </a:r>
          </a:p>
        </p:txBody>
      </p:sp>
      <p:sp>
        <p:nvSpPr>
          <p:cNvPr id="11" name="Đáp án đúng">
            <a:extLst>
              <a:ext uri="{FF2B5EF4-FFF2-40B4-BE49-F238E27FC236}">
                <a16:creationId xmlns:a16="http://schemas.microsoft.com/office/drawing/2014/main" id="{2FB644CA-CB55-3594-B5C2-C9F8A867CDF0}"/>
              </a:ext>
            </a:extLst>
          </p:cNvPr>
          <p:cNvSpPr/>
          <p:nvPr/>
        </p:nvSpPr>
        <p:spPr>
          <a:xfrm>
            <a:off x="9341084" y="5320567"/>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C</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4</a:t>
            </a:r>
          </a:p>
        </p:txBody>
      </p:sp>
      <p:sp>
        <p:nvSpPr>
          <p:cNvPr id="12" name="Đáp án sai 1">
            <a:extLst>
              <a:ext uri="{FF2B5EF4-FFF2-40B4-BE49-F238E27FC236}">
                <a16:creationId xmlns:a16="http://schemas.microsoft.com/office/drawing/2014/main"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A</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2</a:t>
            </a:r>
          </a:p>
        </p:txBody>
      </p:sp>
      <p:sp>
        <p:nvSpPr>
          <p:cNvPr id="13" name="Đáp án sai 2">
            <a:extLst>
              <a:ext uri="{FF2B5EF4-FFF2-40B4-BE49-F238E27FC236}">
                <a16:creationId xmlns:a16="http://schemas.microsoft.com/office/drawing/2014/main"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4000" kern="0" noProof="1">
                <a:solidFill>
                  <a:prstClr val="black"/>
                </a:solidFill>
                <a:latin typeface="Arial" panose="020B0604020202020204" pitchFamily="34" charset="0"/>
                <a:cs typeface="Arial" panose="020B0604020202020204" pitchFamily="34" charset="0"/>
              </a:rPr>
              <a:t>B</a:t>
            </a: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3</a:t>
            </a:r>
          </a:p>
        </p:txBody>
      </p:sp>
      <p:sp>
        <p:nvSpPr>
          <p:cNvPr id="14" name="Đáp án sai 3">
            <a:extLst>
              <a:ext uri="{FF2B5EF4-FFF2-40B4-BE49-F238E27FC236}">
                <a16:creationId xmlns:a16="http://schemas.microsoft.com/office/drawing/2014/main"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6</a:t>
            </a:r>
          </a:p>
        </p:txBody>
      </p:sp>
      <p:pic>
        <p:nvPicPr>
          <p:cNvPr id="1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40719" y="5718512"/>
            <a:ext cx="1503276" cy="1308456"/>
          </a:xfrm>
          <a:prstGeom prst="rect">
            <a:avLst/>
          </a:prstGeom>
        </p:spPr>
      </p:pic>
      <p:pic>
        <p:nvPicPr>
          <p:cNvPr id="17"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1696327751"/>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2: </a:t>
            </a:r>
            <a:r>
              <a:rPr lang="fr-FR" sz="4000">
                <a:latin typeface="Arial" panose="020B0604020202020204" pitchFamily="34" charset="0"/>
                <a:cs typeface="Arial" panose="020B0604020202020204" pitchFamily="34" charset="0"/>
              </a:rPr>
              <a:t>Cho hình chóp S.ABCD. Gọi I là giao điểm của AC và BD, J là giao điểm của AB và CD, K là giao điểm của AD và BC. Trong các khẳng định sau, khẳng định nào sai?</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D. (SAC) ∩ (SAD) = AB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A. (SAC) ∩ (SBD) = SI</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B. (SAB) ∩ (SCD) = SJ</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C. (SAD) ∩ (SBC) = SK</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314319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3: </a:t>
            </a:r>
            <a:r>
              <a:rPr lang="vi-VN" sz="4000"/>
              <a:t>Một hình chóp có đáy là ngũ giác có số mặt và số cạnh là:</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1295400"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A. </a:t>
            </a:r>
            <a:r>
              <a:rPr lang="vi-VN" sz="4000"/>
              <a:t>6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B. </a:t>
            </a:r>
            <a:r>
              <a:rPr lang="vi-VN" sz="4000"/>
              <a:t>6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 </a:t>
            </a:r>
            <a:r>
              <a:rPr lang="vi-VN" sz="4000"/>
              <a:t>5 mặt, 5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 </a:t>
            </a:r>
            <a:r>
              <a:rPr lang="vi-VN" sz="4000"/>
              <a:t>5 mặt, 10 cạnh</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035" y="5661628"/>
            <a:ext cx="1503276" cy="1308456"/>
          </a:xfrm>
          <a:prstGeom prst="rect">
            <a:avLst/>
          </a:prstGeom>
        </p:spPr>
      </p:pic>
      <p:pic>
        <p:nvPicPr>
          <p:cNvPr id="17"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035" y="8149875"/>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a:solidFill>
                  <a:prstClr val="black"/>
                </a:solidFill>
                <a:latin typeface="Arial" panose="020B0604020202020204" pitchFamily="34" charset="0"/>
                <a:cs typeface="Arial" panose="020B0604020202020204" pitchFamily="34" charset="0"/>
              </a:rPr>
              <a:t>4</a:t>
            </a:r>
            <a:r>
              <a:rPr lang="vi-VN" sz="4000" b="1" kern="0" noProof="1">
                <a:solidFill>
                  <a:prstClr val="black"/>
                </a:solidFill>
                <a:cs typeface="Arial" panose="020B0604020202020204" pitchFamily="34" charset="0"/>
              </a:rPr>
              <a:t>: </a:t>
            </a:r>
            <a:r>
              <a:rPr lang="vi-VN" sz="4000" kern="0" noProof="1">
                <a:solidFill>
                  <a:prstClr val="black"/>
                </a:solidFill>
                <a:cs typeface="Arial" panose="020B0604020202020204" pitchFamily="34" charset="0"/>
              </a:rPr>
              <a:t>Cho bốn điểm A,B,C,D không cùng nằm trong một mặt phẳng. Trên AB, AD lần lượt lấy các điểm M và N sao cho MN cắt BD tại I. Điểm I không thuộc mặt phẳng nào sao đây:</a:t>
            </a:r>
            <a:endParaRPr lang="en-US" sz="4000">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9379184" y="7751930"/>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D. (ACD)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A. (BCD)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1295400"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B. (ABD)</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9402375" y="5305658"/>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cs typeface="Arial" panose="020B0604020202020204" pitchFamily="34" charset="0"/>
              </a:rPr>
              <a:t>C. (CMN)</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78819" y="8149875"/>
            <a:ext cx="1503276" cy="1308456"/>
          </a:xfrm>
          <a:prstGeom prst="rect">
            <a:avLst/>
          </a:prstGeom>
        </p:spPr>
      </p:pic>
      <p:pic>
        <p:nvPicPr>
          <p:cNvPr id="17"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00189" y="8149875"/>
            <a:ext cx="1498122" cy="1334692"/>
          </a:xfrm>
          <a:prstGeom prst="rect">
            <a:avLst/>
          </a:prstGeom>
        </p:spPr>
      </p:pic>
      <p:pic>
        <p:nvPicPr>
          <p:cNvPr id="18"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07164" y="5719327"/>
            <a:ext cx="1498122" cy="1334692"/>
          </a:xfrm>
          <a:prstGeom prst="rect">
            <a:avLst/>
          </a:prstGeom>
        </p:spPr>
      </p:pic>
      <p:pic>
        <p:nvPicPr>
          <p:cNvPr id="19"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57119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grpSp>
        <p:nvGrpSpPr>
          <p:cNvPr id="6" name="Group 6"/>
          <p:cNvGrpSpPr/>
          <p:nvPr/>
        </p:nvGrpSpPr>
        <p:grpSpPr>
          <a:xfrm>
            <a:off x="-457200" y="-114300"/>
            <a:ext cx="19273888" cy="1815415"/>
            <a:chOff x="0" y="0"/>
            <a:chExt cx="5076250" cy="478134"/>
          </a:xfrm>
        </p:grpSpPr>
        <p:sp>
          <p:nvSpPr>
            <p:cNvPr id="7" name="Freeform 7"/>
            <p:cNvSpPr/>
            <p:nvPr/>
          </p:nvSpPr>
          <p:spPr>
            <a:xfrm>
              <a:off x="0" y="0"/>
              <a:ext cx="5076250" cy="478134"/>
            </a:xfrm>
            <a:custGeom>
              <a:avLst/>
              <a:gdLst/>
              <a:ahLst/>
              <a:cxnLst/>
              <a:rect l="l" t="t" r="r" b="b"/>
              <a:pathLst>
                <a:path w="5076250" h="478134">
                  <a:moveTo>
                    <a:pt x="0" y="0"/>
                  </a:moveTo>
                  <a:lnTo>
                    <a:pt x="5076250" y="0"/>
                  </a:lnTo>
                  <a:lnTo>
                    <a:pt x="5076250" y="478134"/>
                  </a:lnTo>
                  <a:lnTo>
                    <a:pt x="0" y="478134"/>
                  </a:lnTo>
                  <a:close/>
                </a:path>
              </a:pathLst>
            </a:custGeom>
            <a:solidFill>
              <a:srgbClr val="F7CC75"/>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8"/>
          <p:cNvSpPr txBox="1"/>
          <p:nvPr/>
        </p:nvSpPr>
        <p:spPr>
          <a:xfrm>
            <a:off x="3352800" y="495300"/>
            <a:ext cx="118872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BÀI TẬP TRẮC NGHIỆM</a:t>
            </a:r>
            <a:endParaRPr lang="en-US" sz="6000" b="1">
              <a:latin typeface="Arial" panose="020B0604020202020204" pitchFamily="34" charset="0"/>
              <a:cs typeface="Arial" panose="020B0604020202020204" pitchFamily="34" charset="0"/>
            </a:endParaRPr>
          </a:p>
        </p:txBody>
      </p:sp>
      <p:sp>
        <p:nvSpPr>
          <p:cNvPr id="10" name="Câu hỏi">
            <a:extLst>
              <a:ext uri="{FF2B5EF4-FFF2-40B4-BE49-F238E27FC236}">
                <a16:creationId xmlns:a16="http://schemas.microsoft.com/office/drawing/2014/main" id="{1AB69979-1D5C-6D4F-6590-E0650E70A5B4}"/>
              </a:ext>
            </a:extLst>
          </p:cNvPr>
          <p:cNvSpPr/>
          <p:nvPr/>
        </p:nvSpPr>
        <p:spPr>
          <a:xfrm>
            <a:off x="1295400" y="2158663"/>
            <a:ext cx="15886695" cy="2816365"/>
          </a:xfrm>
          <a:prstGeom prst="roundRect">
            <a:avLst/>
          </a:prstGeom>
          <a:solidFill>
            <a:srgbClr val="A6DAF4"/>
          </a:solidFill>
          <a:ln w="12700" cap="flat" cmpd="sng" algn="ctr">
            <a:noFill/>
            <a:prstDash val="solid"/>
            <a:miter lim="800000"/>
          </a:ln>
          <a:effectLst/>
        </p:spPr>
        <p:txBody>
          <a:bodyPr rtlCol="0" anchor="ctr"/>
          <a:lstStyle/>
          <a:p>
            <a:pPr lvl="0" algn="ctr">
              <a:lnSpc>
                <a:spcPct val="150000"/>
              </a:lnSpc>
              <a:defRPr/>
            </a:pPr>
            <a:r>
              <a:rPr kumimoji="0" lang="vi-VN" sz="4000" b="1"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Câu </a:t>
            </a:r>
            <a:r>
              <a:rPr lang="vi-VN" sz="4000" b="1" kern="0" noProof="1">
                <a:solidFill>
                  <a:prstClr val="black"/>
                </a:solidFill>
                <a:cs typeface="Arial" panose="020B0604020202020204" pitchFamily="34" charset="0"/>
              </a:rPr>
              <a:t>5: </a:t>
            </a:r>
            <a:r>
              <a:rPr lang="vi-VN" sz="4000" kern="0" noProof="1">
                <a:solidFill>
                  <a:prstClr val="black"/>
                </a:solidFill>
                <a:cs typeface="Arial" panose="020B0604020202020204" pitchFamily="34" charset="0"/>
              </a:rPr>
              <a:t>Cho tứ diện S.ABC. Trên SA,SB và SC lấy các điểm D,E và F sao cho DE cắt AB tại I,EF cắt BC tại J, FD cắt CA tại K. Khẳng định nào sau đây đúng?</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1295400" y="775525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B</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 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1280271"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lang="vi-VN" sz="4000" kern="0" noProof="1">
                <a:solidFill>
                  <a:prstClr val="black"/>
                </a:solidFill>
                <a:latin typeface="Arial" panose="020B0604020202020204" pitchFamily="34" charset="0"/>
                <a:cs typeface="Arial" panose="020B0604020202020204" pitchFamily="34" charset="0"/>
              </a:rPr>
              <a:t>A</a:t>
            </a:r>
            <a:r>
              <a:rPr lang="en-US" sz="4000" kern="0" noProof="1">
                <a:solidFill>
                  <a:prstClr val="black"/>
                </a:solidFill>
                <a:latin typeface="Arial" panose="020B0604020202020204" pitchFamily="34" charset="0"/>
                <a:cs typeface="Arial" panose="020B0604020202020204" pitchFamily="34" charset="0"/>
              </a:rPr>
              <a:t>. Ba điểm B,</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9360134" y="5263683"/>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lnSpc>
                <a:spcPct val="150000"/>
              </a:lnSpc>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C</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K không 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9341084" y="7736206"/>
            <a:ext cx="7802911" cy="2162030"/>
          </a:xfrm>
          <a:prstGeom prst="roundRect">
            <a:avLst/>
          </a:prstGeom>
          <a:solidFill>
            <a:srgbClr val="A6DAF4"/>
          </a:solidFill>
          <a:ln w="12700" cap="flat" cmpd="sng" algn="ctr">
            <a:noFill/>
            <a:prstDash val="solid"/>
            <a:miter lim="800000"/>
          </a:ln>
          <a:effectLst/>
        </p:spPr>
        <p:txBody>
          <a:bodyPr rtlCol="0" anchor="ctr"/>
          <a:lstStyle/>
          <a:p>
            <a:pPr lvl="0" algn="just">
              <a:defRPr/>
            </a:pPr>
            <a:r>
              <a:rPr kumimoji="0" lang="en-US"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rPr>
              <a:t>D</a:t>
            </a:r>
            <a:r>
              <a:rPr lang="en-US" sz="4000" kern="0" noProof="1">
                <a:solidFill>
                  <a:prstClr val="black"/>
                </a:solidFill>
                <a:latin typeface="Arial" panose="020B0604020202020204" pitchFamily="34" charset="0"/>
                <a:cs typeface="Arial" panose="020B0604020202020204" pitchFamily="34" charset="0"/>
              </a:rPr>
              <a:t>. Ba điểm I,</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J,</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C</a:t>
            </a:r>
            <a:r>
              <a:rPr lang="vi-VN" sz="4000" kern="0" noProof="1">
                <a:solidFill>
                  <a:prstClr val="black"/>
                </a:solidFill>
                <a:latin typeface="Arial" panose="020B0604020202020204" pitchFamily="34" charset="0"/>
                <a:cs typeface="Arial" panose="020B0604020202020204" pitchFamily="34" charset="0"/>
              </a:rPr>
              <a:t> </a:t>
            </a:r>
            <a:r>
              <a:rPr lang="en-US" sz="4000" kern="0" noProof="1">
                <a:solidFill>
                  <a:prstClr val="black"/>
                </a:solidFill>
                <a:latin typeface="Arial" panose="020B0604020202020204" pitchFamily="34" charset="0"/>
                <a:cs typeface="Arial" panose="020B0604020202020204" pitchFamily="34" charset="0"/>
              </a:rPr>
              <a:t>thẳng hàng </a:t>
            </a:r>
            <a:endParaRPr kumimoji="0" lang="vi-VN" sz="4000" b="0" i="0" u="none" strike="noStrike" kern="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035" y="8153201"/>
            <a:ext cx="1503276" cy="1308456"/>
          </a:xfrm>
          <a:prstGeom prst="rect">
            <a:avLst/>
          </a:prstGeom>
        </p:spPr>
      </p:pic>
      <p:pic>
        <p:nvPicPr>
          <p:cNvPr id="17"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64923" y="5677352"/>
            <a:ext cx="1498122" cy="1334692"/>
          </a:xfrm>
          <a:prstGeom prst="rect">
            <a:avLst/>
          </a:prstGeom>
        </p:spPr>
      </p:pic>
      <p:pic>
        <p:nvPicPr>
          <p:cNvPr id="18"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45873" y="8149875"/>
            <a:ext cx="1498122" cy="1334692"/>
          </a:xfrm>
          <a:prstGeom prst="rect">
            <a:avLst/>
          </a:prstGeom>
        </p:spPr>
      </p:pic>
      <p:pic>
        <p:nvPicPr>
          <p:cNvPr id="19"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79906" y="5677352"/>
            <a:ext cx="1498122" cy="1334692"/>
          </a:xfrm>
          <a:prstGeom prst="rect">
            <a:avLst/>
          </a:prstGeom>
        </p:spPr>
      </p:pic>
      <p:pic>
        <p:nvPicPr>
          <p:cNvPr id="20"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20"/>
          <p:cNvPicPr>
            <a:picLocks noChangeAspect="1"/>
          </p:cNvPicPr>
          <p:nvPr/>
        </p:nvPicPr>
        <p:blipFill>
          <a:blip r:embed="rId11"/>
          <a:stretch>
            <a:fillRect/>
          </a:stretch>
        </p:blipFill>
        <p:spPr>
          <a:xfrm>
            <a:off x="0" y="7482597"/>
            <a:ext cx="1280271" cy="2804403"/>
          </a:xfrm>
          <a:prstGeom prst="rect">
            <a:avLst/>
          </a:prstGeom>
        </p:spPr>
      </p:pic>
    </p:spTree>
    <p:extLst>
      <p:ext uri="{BB962C8B-B14F-4D97-AF65-F5344CB8AC3E}">
        <p14:creationId xmlns:p14="http://schemas.microsoft.com/office/powerpoint/2010/main" val="41048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5"/>
                                        </p:tgtEl>
                                      </p:cBhvr>
                                    </p:cmd>
                                  </p:childTnLst>
                                </p:cTn>
                              </p:par>
                              <p:par>
                                <p:cTn id="33" presetID="1" presetClass="entr" presetSubtype="0" fill="hold" nodeType="withEffect">
                                  <p:stCondLst>
                                    <p:cond delay="0"/>
                                  </p:stCondLst>
                                  <p:childTnLst>
                                    <p:set>
                                      <p:cBhvr>
                                        <p:cTn id="34" dur="1" fill="hold">
                                          <p:stCondLst>
                                            <p:cond delay="9"/>
                                          </p:stCondLst>
                                        </p:cTn>
                                        <p:tgtEl>
                                          <p:spTgt spid="16"/>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2"/>
                                        </p:tgtEl>
                                        <p:attrNameLst>
                                          <p:attrName>fillcolor</p:attrName>
                                        </p:attrNameLst>
                                      </p:cBhvr>
                                      <p:to>
                                        <a:srgbClr val="D99694"/>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0"/>
                                        </p:tgtEl>
                                      </p:cBhvr>
                                    </p:cmd>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2"/>
                                        </p:tgtEl>
                                      </p:cBhvr>
                                    </p:animEffect>
                                    <p:animScale>
                                      <p:cBhvr>
                                        <p:cTn id="51"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3"/>
                                        </p:tgtEl>
                                        <p:attrNameLst>
                                          <p:attrName>fillcolor</p:attrName>
                                        </p:attrNameLst>
                                      </p:cBhvr>
                                      <p:to>
                                        <a:srgbClr val="D99694"/>
                                      </p:to>
                                    </p:animClr>
                                    <p:set>
                                      <p:cBhvr>
                                        <p:cTn id="57" dur="500" fill="hold"/>
                                        <p:tgtEl>
                                          <p:spTgt spid="13"/>
                                        </p:tgtEl>
                                        <p:attrNameLst>
                                          <p:attrName>fill.type</p:attrName>
                                        </p:attrNameLst>
                                      </p:cBhvr>
                                      <p:to>
                                        <p:strVal val="solid"/>
                                      </p:to>
                                    </p:set>
                                    <p:set>
                                      <p:cBhvr>
                                        <p:cTn id="58" dur="500" fill="hold"/>
                                        <p:tgtEl>
                                          <p:spTgt spid="13"/>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9"/>
                                          </p:stCondLst>
                                        </p:cTn>
                                        <p:tgtEl>
                                          <p:spTgt spid="17"/>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3"/>
                                        </p:tgtEl>
                                      </p:cBhvr>
                                    </p:animEffect>
                                    <p:animScale>
                                      <p:cBhvr>
                                        <p:cTn id="65"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4"/>
                                        </p:tgtEl>
                                        <p:attrNameLst>
                                          <p:attrName>fillcolor</p:attrName>
                                        </p:attrNameLst>
                                      </p:cBhvr>
                                      <p:to>
                                        <a:srgbClr val="D99694"/>
                                      </p:to>
                                    </p:animClr>
                                    <p:set>
                                      <p:cBhvr>
                                        <p:cTn id="71" dur="500" fill="hold"/>
                                        <p:tgtEl>
                                          <p:spTgt spid="14"/>
                                        </p:tgtEl>
                                        <p:attrNameLst>
                                          <p:attrName>fill.type</p:attrName>
                                        </p:attrNameLst>
                                      </p:cBhvr>
                                      <p:to>
                                        <p:strVal val="solid"/>
                                      </p:to>
                                    </p:set>
                                    <p:set>
                                      <p:cBhvr>
                                        <p:cTn id="72" dur="500" fill="hold"/>
                                        <p:tgtEl>
                                          <p:spTgt spid="14"/>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8"/>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4"/>
                                        </p:tgtEl>
                                      </p:cBhvr>
                                    </p:animEffect>
                                    <p:animScale>
                                      <p:cBhvr>
                                        <p:cTn id="79"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0" fill="hold" display="0">
                  <p:stCondLst>
                    <p:cond delay="indefinite"/>
                  </p:stCondLst>
                  <p:endCondLst>
                    <p:cond evt="onStopAudio" delay="0">
                      <p:tgtEl>
                        <p:sldTgt/>
                      </p:tgtEl>
                    </p:cond>
                  </p:endCondLst>
                </p:cTn>
                <p:tgtEl>
                  <p:spTgt spid="15"/>
                </p:tgtEl>
              </p:cMediaNode>
            </p:audio>
            <p:audio>
              <p:cMediaNode vol="80000">
                <p:cTn id="81" fill="hold" display="0">
                  <p:stCondLst>
                    <p:cond delay="indefinite"/>
                  </p:stCondLst>
                  <p:endCondLst>
                    <p:cond evt="onStopAudio" delay="0">
                      <p:tgtEl>
                        <p:sldTgt/>
                      </p:tgtEl>
                    </p:cond>
                  </p:endCondLst>
                </p:cTn>
                <p:tgtEl>
                  <p:spTgt spid="20"/>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914402" y="736940"/>
            <a:ext cx="164592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LUYỆN TẬP</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3777" y="1926687"/>
            <a:ext cx="16502223" cy="1938992"/>
          </a:xfrm>
          <a:prstGeom prst="rect">
            <a:avLst/>
          </a:prstGeom>
        </p:spPr>
        <p:txBody>
          <a:bodyPr wrap="square">
            <a:spAutoFit/>
          </a:bodyPr>
          <a:lstStyle/>
          <a:p>
            <a:pPr algn="just">
              <a:lnSpc>
                <a:spcPct val="150000"/>
              </a:lnSpc>
            </a:pPr>
            <a:r>
              <a:rPr lang="vi-VN" sz="4000" b="1">
                <a:solidFill>
                  <a:schemeClr val="accent1">
                    <a:lumMod val="75000"/>
                  </a:schemeClr>
                </a:solidFill>
                <a:latin typeface="Arial" panose="020B0604020202020204" pitchFamily="34" charset="0"/>
                <a:cs typeface="Arial" panose="020B0604020202020204" pitchFamily="34" charset="0"/>
              </a:rPr>
              <a:t>Bài 1 (SGK - tr.94) </a:t>
            </a:r>
            <a:r>
              <a:rPr lang="vi-VN" sz="4000">
                <a:latin typeface="Arial" panose="020B0604020202020204" pitchFamily="34" charset="0"/>
                <a:cs typeface="Arial" panose="020B0604020202020204" pitchFamily="34" charset="0"/>
              </a:rPr>
              <a:t>Khi trát tường, dụng cụ không thể thiếu của người thợ là thước dẹt dài. Công dụng của thước dẹt này là gì? Giải thích. </a:t>
            </a:r>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13827"/>
          <a:stretch/>
        </p:blipFill>
        <p:spPr>
          <a:xfrm>
            <a:off x="1023778" y="4231259"/>
            <a:ext cx="7434422" cy="4948682"/>
          </a:xfrm>
          <a:prstGeom prst="rect">
            <a:avLst/>
          </a:prstGeom>
        </p:spPr>
      </p:pic>
      <p:sp>
        <p:nvSpPr>
          <p:cNvPr id="13" name="Rectangle 12"/>
          <p:cNvSpPr/>
          <p:nvPr/>
        </p:nvSpPr>
        <p:spPr>
          <a:xfrm>
            <a:off x="8458200" y="4351109"/>
            <a:ext cx="9067801" cy="470898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a:solidFill>
                  <a:srgbClr val="002060"/>
                </a:solidFill>
              </a:rPr>
              <a:t>Công dụng của thước dẹt: Kiểm tra xem mặt tường đã phẳng chưa.</a:t>
            </a:r>
          </a:p>
          <a:p>
            <a:pPr marL="571500" indent="-571500" algn="just">
              <a:lnSpc>
                <a:spcPct val="150000"/>
              </a:lnSpc>
              <a:buFont typeface="Arial" panose="020B0604020202020204" pitchFamily="34" charset="0"/>
              <a:buChar char="•"/>
            </a:pPr>
            <a:r>
              <a:rPr lang="vi-VN" sz="4000">
                <a:solidFill>
                  <a:srgbClr val="002060"/>
                </a:solidFill>
              </a:rPr>
              <a:t>Áp thước vào mặt tường, nếu thước đó luôn áp sát mặt tường (không bị cập kênh) thì mặt sàn là phẳng.</a:t>
            </a:r>
          </a:p>
        </p:txBody>
      </p:sp>
    </p:spTree>
    <p:extLst>
      <p:ext uri="{BB962C8B-B14F-4D97-AF65-F5344CB8AC3E}">
        <p14:creationId xmlns:p14="http://schemas.microsoft.com/office/powerpoint/2010/main" val="21789881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anim calcmode="lin" valueType="num">
                                      <p:cBhvr>
                                        <p:cTn id="2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876300"/>
            <a:ext cx="166878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2 (SGK-tr.94) </a:t>
            </a:r>
            <a:r>
              <a:rPr lang="en-US" sz="4000">
                <a:latin typeface="Arial" panose="020B0604020202020204" pitchFamily="34" charset="0"/>
                <a:cs typeface="Arial" panose="020B0604020202020204" pitchFamily="34" charset="0"/>
              </a:rPr>
              <a:t>Hình 29 là hình ảnh của chặn giấy bằng gỗ có bốn mặt phân biệt là các tam giác. Vẽ hình biểu diễn của chặn giấy bằng gỗ đó. </a:t>
            </a:r>
            <a:endParaRPr lang="vi-VN"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562810"/>
            <a:ext cx="5562600" cy="5578771"/>
          </a:xfrm>
          <a:prstGeom prst="rect">
            <a:avLst/>
          </a:prstGeom>
        </p:spPr>
      </p:pic>
      <p:sp>
        <p:nvSpPr>
          <p:cNvPr id="6" name="Right Arrow 5"/>
          <p:cNvSpPr/>
          <p:nvPr/>
        </p:nvSpPr>
        <p:spPr>
          <a:xfrm>
            <a:off x="7924800" y="5143500"/>
            <a:ext cx="1447800" cy="838200"/>
          </a:xfrm>
          <a:prstGeom prst="rightArrow">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0" y="2843358"/>
            <a:ext cx="5867400" cy="6298223"/>
          </a:xfrm>
          <a:prstGeom prst="rect">
            <a:avLst/>
          </a:prstGeom>
        </p:spPr>
      </p:pic>
    </p:spTree>
    <p:extLst>
      <p:ext uri="{BB962C8B-B14F-4D97-AF65-F5344CB8AC3E}">
        <p14:creationId xmlns:p14="http://schemas.microsoft.com/office/powerpoint/2010/main" val="95764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800102" y="545317"/>
            <a:ext cx="16687800" cy="2482667"/>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(SGK-tr.94) </a:t>
            </a:r>
            <a:r>
              <a:rPr lang="vi-VN" sz="3600"/>
              <a:t>Cho ba đường thẳng a, b, c không cùng nằm trong một mặt phẳng và đôi một cắt nhau. Chứng minh rằng ba đường thẳng a, b, c cùng đi qua một điểm, hay còn gọi là ba đường thẳng đồng quy. </a:t>
            </a:r>
            <a:endParaRPr lang="vi-VN" sz="3600">
              <a:latin typeface="Arial" panose="020B0604020202020204" pitchFamily="34" charset="0"/>
              <a:cs typeface="Arial" panose="020B0604020202020204" pitchFamily="34" charset="0"/>
            </a:endParaRPr>
          </a:p>
        </p:txBody>
      </p:sp>
      <p:sp>
        <p:nvSpPr>
          <p:cNvPr id="9" name="TextBox 8"/>
          <p:cNvSpPr txBox="1"/>
          <p:nvPr/>
        </p:nvSpPr>
        <p:spPr>
          <a:xfrm>
            <a:off x="8420102" y="3165886"/>
            <a:ext cx="14478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grpSp>
        <p:nvGrpSpPr>
          <p:cNvPr id="7" name="Group 6"/>
          <p:cNvGrpSpPr/>
          <p:nvPr/>
        </p:nvGrpSpPr>
        <p:grpSpPr>
          <a:xfrm>
            <a:off x="549778" y="3390900"/>
            <a:ext cx="17116322" cy="6190155"/>
            <a:chOff x="549778" y="3390900"/>
            <a:chExt cx="17116322" cy="6190155"/>
          </a:xfrm>
        </p:grpSpPr>
        <p:pic>
          <p:nvPicPr>
            <p:cNvPr id="10" name="Hình ảnh 1" descr="Ảnh có chứa hàng, biểu đồ, Sơ đồ&#10;&#10;Mô tả được tạo tự động"/>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rcRect l="7333" r="8857"/>
            <a:stretch/>
          </p:blipFill>
          <p:spPr>
            <a:xfrm>
              <a:off x="549778" y="3390900"/>
              <a:ext cx="4704651" cy="3600080"/>
            </a:xfrm>
            <a:prstGeom prst="rect">
              <a:avLst/>
            </a:prstGeom>
          </p:spPr>
        </p:pic>
        <p:sp>
          <p:nvSpPr>
            <p:cNvPr id="12" name="Rectangle 11"/>
            <p:cNvSpPr/>
            <p:nvPr/>
          </p:nvSpPr>
          <p:spPr>
            <a:xfrm>
              <a:off x="5562601" y="3838036"/>
              <a:ext cx="12103499" cy="3416320"/>
            </a:xfrm>
            <a:prstGeom prst="rect">
              <a:avLst/>
            </a:prstGeom>
          </p:spPr>
          <p:txBody>
            <a:bodyPr wrap="square">
              <a:spAutoFit/>
            </a:bodyPr>
            <a:lstStyle/>
            <a:p>
              <a:pPr algn="just">
                <a:lnSpc>
                  <a:spcPct val="150000"/>
                </a:lnSpc>
              </a:pPr>
              <a:r>
                <a:rPr lang="vi-VN" sz="3600"/>
                <a:t>Giả sử: a ∩ b = C,a ∩ c = B, b ∩ c = A. Sao cho: A, B, C không đồng quy (1)</a:t>
              </a:r>
            </a:p>
            <a:p>
              <a:pPr algn="just">
                <a:lnSpc>
                  <a:spcPct val="150000"/>
                </a:lnSpc>
              </a:pPr>
              <a:r>
                <a:rPr lang="vi-VN" sz="3600"/>
                <a:t>Khi đó: B và C thuộc đường thẳng a.</a:t>
              </a:r>
            </a:p>
            <a:p>
              <a:pPr algn="just">
                <a:lnSpc>
                  <a:spcPct val="150000"/>
                </a:lnSpc>
              </a:pPr>
              <a:r>
                <a:rPr lang="vi-VN" sz="3600"/>
                <a:t>Mà: B ∈ c, c ⊂ (b, c); C ∈ b, b ⊂ (b, c). Suy ra: BC ⊂ (b, c)</a:t>
              </a:r>
            </a:p>
          </p:txBody>
        </p:sp>
        <p:sp>
          <p:nvSpPr>
            <p:cNvPr id="5" name="Rectangle 4"/>
            <p:cNvSpPr/>
            <p:nvPr/>
          </p:nvSpPr>
          <p:spPr>
            <a:xfrm>
              <a:off x="1352550" y="7173544"/>
              <a:ext cx="16116302" cy="1651671"/>
            </a:xfrm>
            <a:prstGeom prst="rect">
              <a:avLst/>
            </a:prstGeom>
          </p:spPr>
          <p:txBody>
            <a:bodyPr wrap="square">
              <a:spAutoFit/>
            </a:bodyPr>
            <a:lstStyle/>
            <a:p>
              <a:pPr algn="just">
                <a:lnSpc>
                  <a:spcPct val="150000"/>
                </a:lnSpc>
              </a:pPr>
              <a:r>
                <a:rPr lang="vi-VN" sz="3600"/>
                <a:t>Do đó: a ⊂ (b, c) ⟹ ba đường thẳng a,b,c đồng phẳng. Trái với giả thiết ba đường thẳng không cùng nằm trong mặt phẳng.</a:t>
              </a:r>
            </a:p>
          </p:txBody>
        </p:sp>
        <p:sp>
          <p:nvSpPr>
            <p:cNvPr id="6" name="Rectangle 5"/>
            <p:cNvSpPr/>
            <p:nvPr/>
          </p:nvSpPr>
          <p:spPr>
            <a:xfrm>
              <a:off x="1352550" y="8934724"/>
              <a:ext cx="12974642" cy="646331"/>
            </a:xfrm>
            <a:prstGeom prst="rect">
              <a:avLst/>
            </a:prstGeom>
          </p:spPr>
          <p:txBody>
            <a:bodyPr wrap="none">
              <a:spAutoFit/>
            </a:bodyPr>
            <a:lstStyle/>
            <a:p>
              <a:r>
                <a:rPr lang="en-US" sz="3600">
                  <a:latin typeface="Arial" panose="020B0604020202020204" pitchFamily="34" charset="0"/>
                  <a:cs typeface="Arial" panose="020B0604020202020204" pitchFamily="34" charset="0"/>
                </a:rPr>
                <a:t>Kết luận: Ba điểm A, B, C phải trùng nhau; hay a,b,c đồng quy.</a:t>
              </a:r>
            </a:p>
          </p:txBody>
        </p:sp>
      </p:grpSp>
    </p:spTree>
    <p:extLst>
      <p:ext uri="{BB962C8B-B14F-4D97-AF65-F5344CB8AC3E}">
        <p14:creationId xmlns:p14="http://schemas.microsoft.com/office/powerpoint/2010/main" val="41236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143000" y="1293823"/>
            <a:ext cx="15735298" cy="378565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4 (SGK - tr.94) </a:t>
            </a:r>
            <a:r>
              <a:rPr lang="en-US" sz="4000">
                <a:latin typeface="Arial" panose="020B0604020202020204" pitchFamily="34" charset="0"/>
                <a:cs typeface="Arial" panose="020B0604020202020204" pitchFamily="34" charset="0"/>
              </a:rPr>
              <a:t>Cho hình chóp S.ABCD có AC cắt BD tại O và AB cắt CD tại P. Điểm M thuộc cạnh SA (M khác S, M khác A). Gọi N là giao điểm của MP và SB, I là giao điểm của MC và DN. Chứng minh rằng S, O, I thẳng hàng. </a:t>
            </a:r>
            <a:endParaRPr lang="vi-VN"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953000" y="5564325"/>
            <a:ext cx="8303126" cy="4390628"/>
          </a:xfrm>
          <a:prstGeom prst="rect">
            <a:avLst/>
          </a:prstGeom>
        </p:spPr>
      </p:pic>
    </p:spTree>
    <p:extLst>
      <p:ext uri="{BB962C8B-B14F-4D97-AF65-F5344CB8AC3E}">
        <p14:creationId xmlns:p14="http://schemas.microsoft.com/office/powerpoint/2010/main" val="13545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5800" y="495300"/>
            <a:ext cx="16764000" cy="9372600"/>
            <a:chOff x="685800" y="495300"/>
            <a:chExt cx="16764000" cy="9372600"/>
          </a:xfrm>
        </p:grpSpPr>
        <p:grpSp>
          <p:nvGrpSpPr>
            <p:cNvPr id="2" name="Group 25"/>
            <p:cNvGrpSpPr/>
            <p:nvPr/>
          </p:nvGrpSpPr>
          <p:grpSpPr>
            <a:xfrm>
              <a:off x="685800" y="723900"/>
              <a:ext cx="1608608" cy="1640633"/>
              <a:chOff x="0" y="0"/>
              <a:chExt cx="1280341" cy="1305831"/>
            </a:xfrm>
          </p:grpSpPr>
          <p:grpSp>
            <p:nvGrpSpPr>
              <p:cNvPr id="3" name="Group 26"/>
              <p:cNvGrpSpPr/>
              <p:nvPr/>
            </p:nvGrpSpPr>
            <p:grpSpPr>
              <a:xfrm>
                <a:off x="0" y="0"/>
                <a:ext cx="1280341" cy="1305831"/>
                <a:chOff x="0" y="0"/>
                <a:chExt cx="1838434" cy="1875035"/>
              </a:xfrm>
            </p:grpSpPr>
            <p:sp>
              <p:nvSpPr>
                <p:cNvPr id="5" name="Freeform 27"/>
                <p:cNvSpPr/>
                <p:nvPr/>
              </p:nvSpPr>
              <p:spPr>
                <a:xfrm>
                  <a:off x="92710" y="293370"/>
                  <a:ext cx="1733024" cy="1568965"/>
                </a:xfrm>
                <a:custGeom>
                  <a:avLst/>
                  <a:gdLst/>
                  <a:ahLst/>
                  <a:cxnLst/>
                  <a:rect l="l" t="t" r="r" b="b"/>
                  <a:pathLst>
                    <a:path w="1733024" h="1568965">
                      <a:moveTo>
                        <a:pt x="0" y="1514355"/>
                      </a:moveTo>
                      <a:lnTo>
                        <a:pt x="0" y="1568965"/>
                      </a:lnTo>
                      <a:lnTo>
                        <a:pt x="1733024" y="1568965"/>
                      </a:lnTo>
                      <a:lnTo>
                        <a:pt x="1733024" y="54610"/>
                      </a:lnTo>
                      <a:lnTo>
                        <a:pt x="1678414" y="0"/>
                      </a:lnTo>
                      <a:lnTo>
                        <a:pt x="1678414" y="1514355"/>
                      </a:lnTo>
                      <a:close/>
                    </a:path>
                  </a:pathLst>
                </a:custGeom>
                <a:solidFill>
                  <a:srgbClr val="FCC751"/>
                </a:solidFill>
              </p:spPr>
            </p:sp>
            <p:sp>
              <p:nvSpPr>
                <p:cNvPr id="6" name="Freeform 28"/>
                <p:cNvSpPr/>
                <p:nvPr/>
              </p:nvSpPr>
              <p:spPr>
                <a:xfrm>
                  <a:off x="6350" y="11430"/>
                  <a:ext cx="1758424" cy="1783595"/>
                </a:xfrm>
                <a:custGeom>
                  <a:avLst/>
                  <a:gdLst/>
                  <a:ahLst/>
                  <a:cxnLst/>
                  <a:rect l="l" t="t" r="r" b="b"/>
                  <a:pathLst>
                    <a:path w="1758424" h="1783595">
                      <a:moveTo>
                        <a:pt x="1487914" y="0"/>
                      </a:moveTo>
                      <a:lnTo>
                        <a:pt x="0" y="1270"/>
                      </a:lnTo>
                      <a:lnTo>
                        <a:pt x="0" y="1783595"/>
                      </a:lnTo>
                      <a:lnTo>
                        <a:pt x="1757154" y="1783595"/>
                      </a:lnTo>
                      <a:lnTo>
                        <a:pt x="1758424" y="266700"/>
                      </a:lnTo>
                      <a:close/>
                    </a:path>
                  </a:pathLst>
                </a:custGeom>
                <a:solidFill>
                  <a:srgbClr val="FDEF94"/>
                </a:solidFill>
              </p:spPr>
            </p:sp>
            <p:sp>
              <p:nvSpPr>
                <p:cNvPr id="7" name="Freeform 29"/>
                <p:cNvSpPr/>
                <p:nvPr/>
              </p:nvSpPr>
              <p:spPr>
                <a:xfrm>
                  <a:off x="0" y="0"/>
                  <a:ext cx="1838434" cy="1875035"/>
                </a:xfrm>
                <a:custGeom>
                  <a:avLst/>
                  <a:gdLst/>
                  <a:ahLst/>
                  <a:cxnLst/>
                  <a:rect l="l" t="t" r="r" b="b"/>
                  <a:pathLst>
                    <a:path w="1838434" h="1875035">
                      <a:moveTo>
                        <a:pt x="1771124" y="275590"/>
                      </a:moveTo>
                      <a:lnTo>
                        <a:pt x="1771124" y="275590"/>
                      </a:lnTo>
                      <a:lnTo>
                        <a:pt x="1769854" y="274320"/>
                      </a:lnTo>
                      <a:lnTo>
                        <a:pt x="1633964" y="138430"/>
                      </a:lnTo>
                      <a:lnTo>
                        <a:pt x="1566654" y="71120"/>
                      </a:lnTo>
                      <a:lnTo>
                        <a:pt x="1495534" y="0"/>
                      </a:lnTo>
                      <a:lnTo>
                        <a:pt x="0" y="0"/>
                      </a:lnTo>
                      <a:lnTo>
                        <a:pt x="0" y="1807725"/>
                      </a:lnTo>
                      <a:lnTo>
                        <a:pt x="80010" y="1807725"/>
                      </a:lnTo>
                      <a:lnTo>
                        <a:pt x="80010" y="1875035"/>
                      </a:lnTo>
                      <a:lnTo>
                        <a:pt x="1838434" y="1875035"/>
                      </a:lnTo>
                      <a:lnTo>
                        <a:pt x="1838434" y="342900"/>
                      </a:lnTo>
                      <a:lnTo>
                        <a:pt x="1771124" y="275590"/>
                      </a:lnTo>
                      <a:close/>
                      <a:moveTo>
                        <a:pt x="1499344" y="21590"/>
                      </a:moveTo>
                      <a:lnTo>
                        <a:pt x="1625074" y="146050"/>
                      </a:lnTo>
                      <a:lnTo>
                        <a:pt x="1749534" y="270510"/>
                      </a:lnTo>
                      <a:lnTo>
                        <a:pt x="1499344" y="270510"/>
                      </a:lnTo>
                      <a:lnTo>
                        <a:pt x="1499344" y="21590"/>
                      </a:lnTo>
                      <a:close/>
                      <a:moveTo>
                        <a:pt x="12700" y="1795025"/>
                      </a:moveTo>
                      <a:lnTo>
                        <a:pt x="12700" y="12700"/>
                      </a:lnTo>
                      <a:lnTo>
                        <a:pt x="1486644" y="12700"/>
                      </a:lnTo>
                      <a:lnTo>
                        <a:pt x="1486644" y="278130"/>
                      </a:lnTo>
                      <a:cubicBezTo>
                        <a:pt x="1486644" y="281940"/>
                        <a:pt x="1489184" y="284480"/>
                        <a:pt x="1492994" y="284480"/>
                      </a:cubicBezTo>
                      <a:lnTo>
                        <a:pt x="1758424" y="284480"/>
                      </a:lnTo>
                      <a:lnTo>
                        <a:pt x="1758424" y="1795025"/>
                      </a:lnTo>
                      <a:lnTo>
                        <a:pt x="12700" y="1795025"/>
                      </a:lnTo>
                      <a:close/>
                      <a:moveTo>
                        <a:pt x="1825734" y="1862335"/>
                      </a:moveTo>
                      <a:lnTo>
                        <a:pt x="92710" y="1862335"/>
                      </a:lnTo>
                      <a:lnTo>
                        <a:pt x="92710" y="1807725"/>
                      </a:lnTo>
                      <a:lnTo>
                        <a:pt x="1771124" y="1807725"/>
                      </a:lnTo>
                      <a:lnTo>
                        <a:pt x="1771124" y="293370"/>
                      </a:lnTo>
                      <a:lnTo>
                        <a:pt x="1825734" y="347980"/>
                      </a:lnTo>
                      <a:lnTo>
                        <a:pt x="1825734" y="1862335"/>
                      </a:lnTo>
                      <a:close/>
                    </a:path>
                  </a:pathLst>
                </a:custGeom>
                <a:solidFill>
                  <a:srgbClr val="000000"/>
                </a:solidFill>
              </p:spPr>
            </p:sp>
          </p:grpSp>
          <p:sp>
            <p:nvSpPr>
              <p:cNvPr id="4" name="TextBox 30"/>
              <p:cNvSpPr txBox="1"/>
              <p:nvPr/>
            </p:nvSpPr>
            <p:spPr>
              <a:xfrm>
                <a:off x="109002" y="659360"/>
                <a:ext cx="1062337" cy="207765"/>
              </a:xfrm>
              <a:prstGeom prst="rect">
                <a:avLst/>
              </a:prstGeom>
            </p:spPr>
            <p:txBody>
              <a:bodyPr lIns="0" tIns="0" rIns="0" bIns="0" rtlCol="0" anchor="t">
                <a:spAutoFit/>
              </a:bodyPr>
              <a:lstStyle/>
              <a:p>
                <a:pPr algn="ctr">
                  <a:lnSpc>
                    <a:spcPts val="1482"/>
                  </a:lnSpc>
                </a:pPr>
                <a:r>
                  <a:rPr lang="vi-VN" sz="4000" b="1">
                    <a:solidFill>
                      <a:srgbClr val="000000"/>
                    </a:solidFill>
                    <a:latin typeface="Arial" panose="020B0604020202020204" pitchFamily="34" charset="0"/>
                    <a:cs typeface="Arial" panose="020B0604020202020204" pitchFamily="34" charset="0"/>
                  </a:rPr>
                  <a:t>HĐ1</a:t>
                </a:r>
                <a:endParaRPr lang="en-US" sz="4000" b="1">
                  <a:solidFill>
                    <a:srgbClr val="000000"/>
                  </a:solidFill>
                  <a:latin typeface="Arial" panose="020B0604020202020204" pitchFamily="34" charset="0"/>
                  <a:cs typeface="Arial" panose="020B0604020202020204" pitchFamily="34" charset="0"/>
                </a:endParaRPr>
              </a:p>
            </p:txBody>
          </p:sp>
        </p:grpSp>
        <p:sp>
          <p:nvSpPr>
            <p:cNvPr id="8" name="Rectangle 7"/>
            <p:cNvSpPr/>
            <p:nvPr/>
          </p:nvSpPr>
          <p:spPr>
            <a:xfrm>
              <a:off x="2590800" y="495300"/>
              <a:ext cx="148590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Sân vận động Old Trafford (Hình 2) ở thành phố Manchester, có biệt danh là “Nhà hát của những giấc mơ”, với sức chứa 75 635 người, là sân vận động lớn thứ hai ở Vương quốc Anh.</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20" y="3500248"/>
              <a:ext cx="8703582" cy="6367652"/>
            </a:xfrm>
            <a:prstGeom prst="rect">
              <a:avLst/>
            </a:prstGeom>
          </p:spPr>
        </p:pic>
        <p:sp>
          <p:nvSpPr>
            <p:cNvPr id="10" name="Rectangle 9"/>
            <p:cNvSpPr/>
            <p:nvPr/>
          </p:nvSpPr>
          <p:spPr>
            <a:xfrm>
              <a:off x="9906000" y="3500248"/>
              <a:ext cx="7543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Quan sát Hình 2 và cho biết mặt sân vận động thường được làm phẳng hay cong.</a:t>
              </a:r>
              <a:endParaRPr lang="en-US" sz="4000">
                <a:latin typeface="Arial" panose="020B0604020202020204" pitchFamily="34" charset="0"/>
                <a:cs typeface="Arial" panose="020B0604020202020204" pitchFamily="34" charset="0"/>
              </a:endParaRPr>
            </a:p>
          </p:txBody>
        </p:sp>
      </p:grpSp>
      <p:sp>
        <p:nvSpPr>
          <p:cNvPr id="12" name="Rounded Rectangle 11"/>
          <p:cNvSpPr/>
          <p:nvPr/>
        </p:nvSpPr>
        <p:spPr>
          <a:xfrm>
            <a:off x="11277600" y="6972300"/>
            <a:ext cx="5943600" cy="2133600"/>
          </a:xfrm>
          <a:prstGeom prst="roundRect">
            <a:avLst>
              <a:gd name="adj" fmla="val 50000"/>
            </a:avLst>
          </a:prstGeom>
          <a:solidFill>
            <a:srgbClr val="FD995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Mặt sân vận động được làm phẳng</a:t>
            </a:r>
            <a:endParaRPr lang="en-US" sz="4000">
              <a:solidFill>
                <a:schemeClr val="tx1"/>
              </a:solidFill>
              <a:latin typeface="Arial" panose="020B0604020202020204" pitchFamily="34" charset="0"/>
              <a:cs typeface="Arial" panose="020B0604020202020204" pitchFamily="34" charset="0"/>
            </a:endParaRPr>
          </a:p>
        </p:txBody>
      </p:sp>
      <p:sp>
        <p:nvSpPr>
          <p:cNvPr id="13" name="Right Arrow 12"/>
          <p:cNvSpPr/>
          <p:nvPr/>
        </p:nvSpPr>
        <p:spPr>
          <a:xfrm>
            <a:off x="9906000" y="7658100"/>
            <a:ext cx="990600" cy="762000"/>
          </a:xfrm>
          <a:prstGeom prst="rightArrow">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58200" y="6477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762000" y="1284480"/>
            <a:ext cx="17526000" cy="8186882"/>
            <a:chOff x="762000" y="1284480"/>
            <a:chExt cx="17526000" cy="8186882"/>
          </a:xfrm>
        </p:grpSpPr>
        <p:grpSp>
          <p:nvGrpSpPr>
            <p:cNvPr id="8" name="Group 7"/>
            <p:cNvGrpSpPr/>
            <p:nvPr/>
          </p:nvGrpSpPr>
          <p:grpSpPr>
            <a:xfrm>
              <a:off x="10437227" y="1284480"/>
              <a:ext cx="7850773" cy="6927856"/>
              <a:chOff x="10437227" y="1284480"/>
              <a:chExt cx="7850773" cy="6927856"/>
            </a:xfrm>
          </p:grpSpPr>
          <p:pic>
            <p:nvPicPr>
              <p:cNvPr id="5" name="Picture 4"/>
              <p:cNvPicPr>
                <a:picLocks noChangeAspect="1"/>
              </p:cNvPicPr>
              <p:nvPr/>
            </p:nvPicPr>
            <p:blipFill rotWithShape="1">
              <a:blip r:embed="rId2">
                <a:biLevel thresh="75000"/>
                <a:extLst>
                  <a:ext uri="{28A0092B-C50C-407E-A947-70E740481C1C}">
                    <a14:useLocalDpi xmlns:a14="http://schemas.microsoft.com/office/drawing/2010/main" val="0"/>
                  </a:ext>
                </a:extLst>
              </a:blip>
              <a:srcRect r="6862" b="1771"/>
              <a:stretch/>
            </p:blipFill>
            <p:spPr>
              <a:xfrm>
                <a:off x="10437227" y="1284480"/>
                <a:ext cx="7850773" cy="6554986"/>
              </a:xfrm>
              <a:prstGeom prst="rect">
                <a:avLst/>
              </a:prstGeom>
            </p:spPr>
          </p:pic>
          <p:sp>
            <p:nvSpPr>
              <p:cNvPr id="7" name="Rectangle 6"/>
              <p:cNvSpPr/>
              <p:nvPr/>
            </p:nvSpPr>
            <p:spPr>
              <a:xfrm>
                <a:off x="17735550" y="7221736"/>
                <a:ext cx="5334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62000" y="1471672"/>
              <a:ext cx="11201400" cy="6180603"/>
            </a:xfrm>
            <a:prstGeom prst="rect">
              <a:avLst/>
            </a:prstGeom>
          </p:spPr>
          <p:txBody>
            <a:bodyPr wrap="square">
              <a:spAutoFit/>
            </a:bodyPr>
            <a:lstStyle/>
            <a:p>
              <a:pPr marL="571500" indent="-571500" algn="just">
                <a:lnSpc>
                  <a:spcPct val="160000"/>
                </a:lnSpc>
                <a:buFont typeface="Wingdings" panose="05000000000000000000" pitchFamily="2" charset="2"/>
                <a:buChar char="§"/>
              </a:pPr>
              <a:r>
                <a:rPr lang="en-US" sz="3600">
                  <a:latin typeface="Arial" panose="020B0604020202020204" pitchFamily="34" charset="0"/>
                  <a:cs typeface="Arial" panose="020B0604020202020204" pitchFamily="34" charset="0"/>
                </a:rPr>
                <a:t>Ta có: S ∈ (SAC) và S ∈ (SBD)</a:t>
              </a:r>
            </a:p>
            <a:p>
              <a:pPr algn="just">
                <a:lnSpc>
                  <a:spcPct val="160000"/>
                </a:lnSpc>
              </a:pPr>
              <a:r>
                <a:rPr lang="en-US" sz="3600">
                  <a:latin typeface="Arial" panose="020B0604020202020204" pitchFamily="34" charset="0"/>
                  <a:cs typeface="Arial" panose="020B0604020202020204" pitchFamily="34" charset="0"/>
                </a:rPr>
                <a:t>Mặt khác: AC ∩ BD = {O}; AC ⊂ (SAC); BD ⊂ (SBD).</a:t>
              </a:r>
            </a:p>
            <a:p>
              <a:pPr algn="just">
                <a:lnSpc>
                  <a:spcPct val="160000"/>
                </a:lnSpc>
              </a:pPr>
              <a:r>
                <a:rPr lang="en-US" sz="3600">
                  <a:latin typeface="Arial" panose="020B0604020202020204" pitchFamily="34" charset="0"/>
                  <a:cs typeface="Arial" panose="020B0604020202020204" pitchFamily="34" charset="0"/>
                </a:rPr>
                <a:t>Do đó O là giao điểm của (SAC) và (SBD).</a:t>
              </a:r>
            </a:p>
            <a:p>
              <a:pPr algn="just">
                <a:lnSpc>
                  <a:spcPct val="160000"/>
                </a:lnSpc>
              </a:pPr>
              <a:r>
                <a:rPr lang="en-US" sz="3600">
                  <a:latin typeface="Arial" panose="020B0604020202020204" pitchFamily="34" charset="0"/>
                  <a:cs typeface="Arial" panose="020B0604020202020204" pitchFamily="34" charset="0"/>
                </a:rPr>
                <a:t>Suy ra SO là giao tuyến của (SAC) và (SBD).</a:t>
              </a:r>
            </a:p>
            <a:p>
              <a:pPr marL="571500" indent="-571500" algn="just">
                <a:lnSpc>
                  <a:spcPct val="160000"/>
                </a:lnSpc>
                <a:buFont typeface="Wingdings" panose="05000000000000000000" pitchFamily="2" charset="2"/>
                <a:buChar char="§"/>
              </a:pPr>
              <a:r>
                <a:rPr lang="en-US" sz="3600">
                  <a:latin typeface="Arial" panose="020B0604020202020204" pitchFamily="34" charset="0"/>
                  <a:cs typeface="Arial" panose="020B0604020202020204" pitchFamily="34" charset="0"/>
                </a:rPr>
                <a:t>Trong mặt phẳng (DMNC) có:</a:t>
              </a:r>
            </a:p>
            <a:p>
              <a:pPr algn="just">
                <a:lnSpc>
                  <a:spcPct val="160000"/>
                </a:lnSpc>
              </a:pPr>
              <a:r>
                <a:rPr lang="en-US" sz="3600">
                  <a:latin typeface="Arial" panose="020B0604020202020204" pitchFamily="34" charset="0"/>
                  <a:cs typeface="Arial" panose="020B0604020202020204" pitchFamily="34" charset="0"/>
                </a:rPr>
                <a:t> DN ∩ MC = {I}; DN ⊂ (SDB); MC ⊂ (SAB).</a:t>
              </a:r>
            </a:p>
            <a:p>
              <a:pPr algn="just">
                <a:lnSpc>
                  <a:spcPct val="160000"/>
                </a:lnSpc>
              </a:pPr>
              <a:r>
                <a:rPr lang="en-US" sz="3600">
                  <a:latin typeface="Arial" panose="020B0604020202020204" pitchFamily="34" charset="0"/>
                  <a:cs typeface="Arial" panose="020B0604020202020204" pitchFamily="34" charset="0"/>
                </a:rPr>
                <a:t>Do đó I là giao điểm của (SAC) và (SBD).</a:t>
              </a:r>
            </a:p>
          </p:txBody>
        </p:sp>
        <p:sp>
          <p:nvSpPr>
            <p:cNvPr id="6" name="Rectangle 5"/>
            <p:cNvSpPr/>
            <p:nvPr/>
          </p:nvSpPr>
          <p:spPr>
            <a:xfrm>
              <a:off x="762000" y="7717036"/>
              <a:ext cx="12573000"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Suy ra giao tuyến SO của hai mặt phẳng này đi qua điểm I.</a:t>
              </a:r>
            </a:p>
            <a:p>
              <a:pPr lvl="0" algn="just">
                <a:lnSpc>
                  <a:spcPct val="150000"/>
                </a:lnSpc>
              </a:pPr>
              <a:r>
                <a:rPr lang="en-US" sz="3600">
                  <a:solidFill>
                    <a:prstClr val="black"/>
                  </a:solidFill>
                  <a:latin typeface="Arial" panose="020B0604020202020204" pitchFamily="34" charset="0"/>
                  <a:cs typeface="Arial" panose="020B0604020202020204" pitchFamily="34" charset="0"/>
                </a:rPr>
                <a:t>Vậy S, I, O thẳng hàng.</a:t>
              </a:r>
            </a:p>
          </p:txBody>
        </p:sp>
      </p:grpSp>
      <p:pic>
        <p:nvPicPr>
          <p:cNvPr id="9" name="Picture 8"/>
          <p:cNvPicPr>
            <a:picLocks noChangeAspect="1"/>
          </p:cNvPicPr>
          <p:nvPr/>
        </p:nvPicPr>
        <p:blipFill>
          <a:blip r:embed="rId3"/>
          <a:stretch>
            <a:fillRect/>
          </a:stretch>
        </p:blipFill>
        <p:spPr>
          <a:xfrm>
            <a:off x="15455505" y="8174236"/>
            <a:ext cx="2813445" cy="17679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801081">
            <a:off x="15455437" y="-419246"/>
            <a:ext cx="2100236" cy="2133893"/>
          </a:xfrm>
          <a:prstGeom prst="rect">
            <a:avLst/>
          </a:prstGeom>
        </p:spPr>
      </p:pic>
    </p:spTree>
    <p:extLst>
      <p:ext uri="{BB962C8B-B14F-4D97-AF65-F5344CB8AC3E}">
        <p14:creationId xmlns:p14="http://schemas.microsoft.com/office/powerpoint/2010/main" val="21068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9"/>
          <p:cNvSpPr txBox="1"/>
          <p:nvPr/>
        </p:nvSpPr>
        <p:spPr>
          <a:xfrm>
            <a:off x="1028701" y="855569"/>
            <a:ext cx="164592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VẬN DỤNG</a:t>
            </a:r>
            <a:endParaRPr lang="en-US" sz="6600" b="1">
              <a:solidFill>
                <a:schemeClr val="accent6">
                  <a:lumMod val="75000"/>
                </a:schemeClr>
              </a:solidFill>
              <a:latin typeface="Arial" panose="020B0604020202020204" pitchFamily="34" charset="0"/>
              <a:cs typeface="Arial" panose="020B0604020202020204" pitchFamily="34" charset="0"/>
            </a:endParaRPr>
          </a:p>
        </p:txBody>
      </p:sp>
      <p:sp>
        <p:nvSpPr>
          <p:cNvPr id="11" name="Rectangle 10"/>
          <p:cNvSpPr/>
          <p:nvPr/>
        </p:nvSpPr>
        <p:spPr>
          <a:xfrm>
            <a:off x="1028701" y="2193380"/>
            <a:ext cx="16230602" cy="6247864"/>
          </a:xfrm>
          <a:prstGeom prst="rect">
            <a:avLst/>
          </a:prstGeom>
        </p:spPr>
        <p:txBody>
          <a:bodyPr wrap="square">
            <a:spAutoFit/>
          </a:bodyPr>
          <a:lstStyle/>
          <a:p>
            <a:pPr algn="just">
              <a:lnSpc>
                <a:spcPct val="200000"/>
              </a:lnSpc>
            </a:pPr>
            <a:r>
              <a:rPr lang="vi-VN" sz="4000" b="1">
                <a:solidFill>
                  <a:schemeClr val="accent1">
                    <a:lumMod val="75000"/>
                  </a:schemeClr>
                </a:solidFill>
                <a:latin typeface="Arial" panose="020B0604020202020204" pitchFamily="34" charset="0"/>
                <a:cs typeface="Arial" panose="020B0604020202020204" pitchFamily="34" charset="0"/>
              </a:rPr>
              <a:t>Bài 5 (SGK - tr.94)</a:t>
            </a:r>
          </a:p>
          <a:p>
            <a:pPr algn="just">
              <a:lnSpc>
                <a:spcPct val="200000"/>
              </a:lnSpc>
            </a:pPr>
            <a:r>
              <a:rPr lang="vi-VN" sz="4000"/>
              <a:t>Cho hình chóp S.ABC. Các điểm M, N lần lượt thuộc các cạnh SA, SC sao cho MA= 2MS, NS = 2NC. </a:t>
            </a:r>
          </a:p>
          <a:p>
            <a:pPr algn="just">
              <a:lnSpc>
                <a:spcPct val="200000"/>
              </a:lnSpc>
            </a:pPr>
            <a:r>
              <a:rPr lang="vi-VN" sz="4000"/>
              <a:t>a) Xác định giao điểm của MN với mặt phẳng (ABC).</a:t>
            </a:r>
          </a:p>
          <a:p>
            <a:pPr algn="just">
              <a:lnSpc>
                <a:spcPct val="200000"/>
              </a:lnSpc>
            </a:pPr>
            <a:r>
              <a:rPr lang="vi-VN" sz="4000"/>
              <a:t>b) Xác định giao tuyến của mặt phẳng (BMN) với mặt phẳng (ABC).</a:t>
            </a:r>
          </a:p>
        </p:txBody>
      </p:sp>
      <p:pic>
        <p:nvPicPr>
          <p:cNvPr id="5" name="Picture 4"/>
          <p:cNvPicPr>
            <a:picLocks noChangeAspect="1"/>
          </p:cNvPicPr>
          <p:nvPr/>
        </p:nvPicPr>
        <p:blipFill>
          <a:blip r:embed="rId2"/>
          <a:stretch>
            <a:fillRect/>
          </a:stretch>
        </p:blipFill>
        <p:spPr>
          <a:xfrm rot="17046026">
            <a:off x="15037193" y="687447"/>
            <a:ext cx="2751722" cy="2447535"/>
          </a:xfrm>
          <a:prstGeom prst="rect">
            <a:avLst/>
          </a:prstGeom>
        </p:spPr>
      </p:pic>
    </p:spTree>
    <p:extLst>
      <p:ext uri="{BB962C8B-B14F-4D97-AF65-F5344CB8AC3E}">
        <p14:creationId xmlns:p14="http://schemas.microsoft.com/office/powerpoint/2010/main" val="353712565"/>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8458200" y="647700"/>
            <a:ext cx="14478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91" t="5587" r="7772" b="1676"/>
          <a:stretch/>
        </p:blipFill>
        <p:spPr>
          <a:xfrm>
            <a:off x="268515" y="1619250"/>
            <a:ext cx="6894285" cy="7064514"/>
          </a:xfrm>
          <a:prstGeom prst="rect">
            <a:avLst/>
          </a:prstGeom>
        </p:spPr>
      </p:pic>
      <p:sp>
        <p:nvSpPr>
          <p:cNvPr id="4" name="Rectangle 3"/>
          <p:cNvSpPr/>
          <p:nvPr/>
        </p:nvSpPr>
        <p:spPr>
          <a:xfrm>
            <a:off x="7162800" y="1638300"/>
            <a:ext cx="10439400"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a) Trong mặt phẳng (SAC), gọi giao điểm của MN và AC là P.</a:t>
            </a:r>
            <a:r>
              <a:rPr lang="vi-VN" sz="3600">
                <a:cs typeface="Arial" panose="020B0604020202020204" pitchFamily="34" charset="0"/>
              </a:rPr>
              <a:t> Mà AC ⊂ (ABC)</a:t>
            </a:r>
            <a:endParaRPr lang="en-US" sz="3600">
              <a:latin typeface="Arial" panose="020B0604020202020204" pitchFamily="34" charset="0"/>
              <a:cs typeface="Arial" panose="020B0604020202020204" pitchFamily="34" charset="0"/>
            </a:endParaRPr>
          </a:p>
          <a:p>
            <a:pPr algn="just">
              <a:lnSpc>
                <a:spcPct val="150000"/>
              </a:lnSpc>
            </a:pPr>
            <a:r>
              <a:rPr lang="en-US" sz="3600">
                <a:latin typeface="Arial" panose="020B0604020202020204" pitchFamily="34" charset="0"/>
                <a:cs typeface="Arial" panose="020B0604020202020204" pitchFamily="34" charset="0"/>
              </a:rPr>
              <a:t>Suy ra P là giao điểm của MN và (ABC). </a:t>
            </a:r>
          </a:p>
        </p:txBody>
      </p:sp>
      <p:sp>
        <p:nvSpPr>
          <p:cNvPr id="6" name="Rectangle 5"/>
          <p:cNvSpPr/>
          <p:nvPr/>
        </p:nvSpPr>
        <p:spPr>
          <a:xfrm>
            <a:off x="7162800" y="4517886"/>
            <a:ext cx="10439400" cy="507831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b) Ta có MN ∩ (ABC) = {P} nên P ∈ (ABC)</a:t>
            </a:r>
          </a:p>
          <a:p>
            <a:pPr algn="just">
              <a:lnSpc>
                <a:spcPct val="150000"/>
              </a:lnSpc>
            </a:pPr>
            <a:r>
              <a:rPr lang="en-US" sz="3600">
                <a:latin typeface="Arial" panose="020B0604020202020204" pitchFamily="34" charset="0"/>
                <a:cs typeface="Arial" panose="020B0604020202020204" pitchFamily="34" charset="0"/>
              </a:rPr>
              <a:t>Lại có P ∈ MN mà MN ⊂ (BMN) nên P ∈ (BMN)</a:t>
            </a:r>
          </a:p>
          <a:p>
            <a:pPr algn="just">
              <a:lnSpc>
                <a:spcPct val="150000"/>
              </a:lnSpc>
            </a:pPr>
            <a:r>
              <a:rPr lang="en-US" sz="3600">
                <a:latin typeface="Arial" panose="020B0604020202020204" pitchFamily="34" charset="0"/>
                <a:cs typeface="Arial" panose="020B0604020202020204" pitchFamily="34" charset="0"/>
              </a:rPr>
              <a:t>Do đó P là giao điểm của (BMN) và (ABC).</a:t>
            </a:r>
          </a:p>
          <a:p>
            <a:pPr algn="just">
              <a:lnSpc>
                <a:spcPct val="150000"/>
              </a:lnSpc>
            </a:pPr>
            <a:r>
              <a:rPr lang="en-US" sz="3600">
                <a:latin typeface="Arial" panose="020B0604020202020204" pitchFamily="34" charset="0"/>
                <a:cs typeface="Arial" panose="020B0604020202020204" pitchFamily="34" charset="0"/>
              </a:rPr>
              <a:t>Mặt khác: B ∈ (BMN) và B ∈ (ABC).</a:t>
            </a:r>
          </a:p>
          <a:p>
            <a:pPr algn="just">
              <a:lnSpc>
                <a:spcPct val="150000"/>
              </a:lnSpc>
            </a:pPr>
            <a:r>
              <a:rPr lang="en-US" sz="3600">
                <a:latin typeface="Arial" panose="020B0604020202020204" pitchFamily="34" charset="0"/>
                <a:cs typeface="Arial" panose="020B0604020202020204" pitchFamily="34" charset="0"/>
              </a:rPr>
              <a:t>Do đó B là giao điểm của (BMN) và (ABC).</a:t>
            </a:r>
          </a:p>
          <a:p>
            <a:pPr algn="just">
              <a:lnSpc>
                <a:spcPct val="150000"/>
              </a:lnSpc>
            </a:pPr>
            <a:r>
              <a:rPr lang="en-US" sz="3600">
                <a:latin typeface="Arial" panose="020B0604020202020204" pitchFamily="34" charset="0"/>
                <a:cs typeface="Arial" panose="020B0604020202020204" pitchFamily="34" charset="0"/>
              </a:rPr>
              <a:t>Vì vậy BP là giao tuyến của (BMN) và (ABC).</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01081">
            <a:off x="753190" y="8073036"/>
            <a:ext cx="2100236" cy="2133893"/>
          </a:xfrm>
          <a:prstGeom prst="rect">
            <a:avLst/>
          </a:prstGeom>
        </p:spPr>
      </p:pic>
    </p:spTree>
    <p:extLst>
      <p:ext uri="{BB962C8B-B14F-4D97-AF65-F5344CB8AC3E}">
        <p14:creationId xmlns:p14="http://schemas.microsoft.com/office/powerpoint/2010/main" val="33646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8C3CB"/>
        </a:solidFill>
        <a:effectLst/>
      </p:bgPr>
    </p:bg>
    <p:spTree>
      <p:nvGrpSpPr>
        <p:cNvPr id="1" name=""/>
        <p:cNvGrpSpPr/>
        <p:nvPr/>
      </p:nvGrpSpPr>
      <p:grpSpPr>
        <a:xfrm>
          <a:off x="0" y="0"/>
          <a:ext cx="0" cy="0"/>
          <a:chOff x="0" y="0"/>
          <a:chExt cx="0" cy="0"/>
        </a:xfrm>
      </p:grpSpPr>
      <p:grpSp>
        <p:nvGrpSpPr>
          <p:cNvPr id="2" name="Group 2"/>
          <p:cNvGrpSpPr/>
          <p:nvPr/>
        </p:nvGrpSpPr>
        <p:grpSpPr>
          <a:xfrm>
            <a:off x="488556" y="476709"/>
            <a:ext cx="17310889" cy="9333583"/>
            <a:chOff x="0" y="0"/>
            <a:chExt cx="4559246" cy="2458227"/>
          </a:xfrm>
        </p:grpSpPr>
        <p:sp>
          <p:nvSpPr>
            <p:cNvPr id="3" name="Freeform 3"/>
            <p:cNvSpPr/>
            <p:nvPr/>
          </p:nvSpPr>
          <p:spPr>
            <a:xfrm>
              <a:off x="0" y="0"/>
              <a:ext cx="4559247" cy="2458227"/>
            </a:xfrm>
            <a:custGeom>
              <a:avLst/>
              <a:gdLst/>
              <a:ahLst/>
              <a:cxnLst/>
              <a:rect l="l" t="t" r="r" b="b"/>
              <a:pathLst>
                <a:path w="4559247" h="2458227">
                  <a:moveTo>
                    <a:pt x="22809" y="0"/>
                  </a:moveTo>
                  <a:lnTo>
                    <a:pt x="4536438" y="0"/>
                  </a:lnTo>
                  <a:cubicBezTo>
                    <a:pt x="4549035" y="0"/>
                    <a:pt x="4559247" y="10212"/>
                    <a:pt x="4559247" y="22809"/>
                  </a:cubicBezTo>
                  <a:lnTo>
                    <a:pt x="4559247" y="2435419"/>
                  </a:lnTo>
                  <a:cubicBezTo>
                    <a:pt x="4559247" y="2448016"/>
                    <a:pt x="4549035" y="2458227"/>
                    <a:pt x="4536438" y="2458227"/>
                  </a:cubicBezTo>
                  <a:lnTo>
                    <a:pt x="22809" y="2458227"/>
                  </a:lnTo>
                  <a:cubicBezTo>
                    <a:pt x="10212" y="2458227"/>
                    <a:pt x="0" y="2448016"/>
                    <a:pt x="0" y="2435419"/>
                  </a:cubicBezTo>
                  <a:lnTo>
                    <a:pt x="0" y="22809"/>
                  </a:lnTo>
                  <a:cubicBezTo>
                    <a:pt x="0" y="10212"/>
                    <a:pt x="10212" y="0"/>
                    <a:pt x="22809" y="0"/>
                  </a:cubicBezTo>
                  <a:close/>
                </a:path>
              </a:pathLst>
            </a:custGeom>
            <a:solidFill>
              <a:schemeClr val="bg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1" name="Rectangle 10"/>
          <p:cNvSpPr/>
          <p:nvPr/>
        </p:nvSpPr>
        <p:spPr>
          <a:xfrm>
            <a:off x="1028701" y="1104900"/>
            <a:ext cx="16230602" cy="6056851"/>
          </a:xfrm>
          <a:prstGeom prst="rect">
            <a:avLst/>
          </a:prstGeom>
        </p:spPr>
        <p:txBody>
          <a:bodyPr wrap="square">
            <a:spAutoFit/>
          </a:bodyPr>
          <a:lstStyle/>
          <a:p>
            <a:pPr algn="just">
              <a:lnSpc>
                <a:spcPct val="200000"/>
              </a:lnSpc>
            </a:pPr>
            <a:r>
              <a:rPr lang="vi-VN" sz="4000" b="1">
                <a:solidFill>
                  <a:schemeClr val="accent1">
                    <a:lumMod val="75000"/>
                  </a:schemeClr>
                </a:solidFill>
                <a:latin typeface="Arial" panose="020B0604020202020204" pitchFamily="34" charset="0"/>
                <a:cs typeface="Arial" panose="020B0604020202020204" pitchFamily="34" charset="0"/>
              </a:rPr>
              <a:t>Bài 6 (SGK - tr.94) </a:t>
            </a:r>
            <a:r>
              <a:rPr lang="en-US" sz="4000">
                <a:latin typeface="Arial" panose="020B0604020202020204" pitchFamily="34" charset="0"/>
                <a:cs typeface="Arial" panose="020B0604020202020204" pitchFamily="34" charset="0"/>
              </a:rPr>
              <a:t>Cho hình chóp tứ giác S.ABCD có đáy không là hình thang. Gọi M là trung điểm của SA. </a:t>
            </a:r>
          </a:p>
          <a:p>
            <a:pPr algn="just">
              <a:lnSpc>
                <a:spcPct val="200000"/>
              </a:lnSpc>
            </a:pPr>
            <a:r>
              <a:rPr lang="en-US" sz="4000">
                <a:latin typeface="Arial" panose="020B0604020202020204" pitchFamily="34" charset="0"/>
                <a:cs typeface="Arial" panose="020B0604020202020204" pitchFamily="34" charset="0"/>
              </a:rPr>
              <a:t>a) Xác định giao điểm của CD với mặt phẳng (SAB). </a:t>
            </a:r>
          </a:p>
          <a:p>
            <a:pPr algn="just">
              <a:lnSpc>
                <a:spcPct val="200000"/>
              </a:lnSpc>
            </a:pPr>
            <a:r>
              <a:rPr lang="en-US" sz="4000">
                <a:latin typeface="Arial" panose="020B0604020202020204" pitchFamily="34" charset="0"/>
                <a:cs typeface="Arial" panose="020B0604020202020204" pitchFamily="34" charset="0"/>
              </a:rPr>
              <a:t>b) Xác định giao tuyến của hai mặt phẳng (SAB) và (SCD).</a:t>
            </a:r>
          </a:p>
          <a:p>
            <a:pPr algn="just">
              <a:lnSpc>
                <a:spcPct val="200000"/>
              </a:lnSpc>
            </a:pPr>
            <a:r>
              <a:rPr lang="en-US" sz="4000">
                <a:latin typeface="Arial" panose="020B0604020202020204" pitchFamily="34" charset="0"/>
                <a:cs typeface="Arial" panose="020B0604020202020204" pitchFamily="34" charset="0"/>
              </a:rPr>
              <a:t>c) Xác định giao tuyến của hai mặt phẳng (MCD) và (SBC).</a:t>
            </a:r>
          </a:p>
        </p:txBody>
      </p:sp>
      <p:pic>
        <p:nvPicPr>
          <p:cNvPr id="6" name="Picture 5"/>
          <p:cNvPicPr>
            <a:picLocks noChangeAspect="1"/>
          </p:cNvPicPr>
          <p:nvPr/>
        </p:nvPicPr>
        <p:blipFill>
          <a:blip r:embed="rId2"/>
          <a:stretch>
            <a:fillRect/>
          </a:stretch>
        </p:blipFill>
        <p:spPr>
          <a:xfrm>
            <a:off x="13265663" y="5029200"/>
            <a:ext cx="5022337" cy="4925753"/>
          </a:xfrm>
          <a:prstGeom prst="rect">
            <a:avLst/>
          </a:prstGeom>
        </p:spPr>
      </p:pic>
    </p:spTree>
    <p:extLst>
      <p:ext uri="{BB962C8B-B14F-4D97-AF65-F5344CB8AC3E}">
        <p14:creationId xmlns:p14="http://schemas.microsoft.com/office/powerpoint/2010/main" val="22878710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9E8"/>
        </a:solidFill>
        <a:effectLst/>
      </p:bgPr>
    </p:bg>
    <p:spTree>
      <p:nvGrpSpPr>
        <p:cNvPr id="1" name=""/>
        <p:cNvGrpSpPr/>
        <p:nvPr/>
      </p:nvGrpSpPr>
      <p:grpSpPr>
        <a:xfrm>
          <a:off x="0" y="0"/>
          <a:ext cx="0" cy="0"/>
          <a:chOff x="0" y="0"/>
          <a:chExt cx="0" cy="0"/>
        </a:xfrm>
      </p:grpSpPr>
      <p:sp>
        <p:nvSpPr>
          <p:cNvPr id="2" name="TextBox 1"/>
          <p:cNvSpPr txBox="1"/>
          <p:nvPr/>
        </p:nvSpPr>
        <p:spPr>
          <a:xfrm>
            <a:off x="1066800" y="647700"/>
            <a:ext cx="1447800" cy="646331"/>
          </a:xfrm>
          <a:prstGeom prst="rect">
            <a:avLst/>
          </a:prstGeom>
          <a:noFill/>
        </p:spPr>
        <p:txBody>
          <a:bodyPr wrap="square" rtlCol="0">
            <a:spAutoFit/>
          </a:bodyPr>
          <a:lstStyle/>
          <a:p>
            <a:pPr algn="just"/>
            <a:r>
              <a:rPr lang="vi-VN" sz="3600" b="1" u="sng">
                <a:solidFill>
                  <a:srgbClr val="C00000"/>
                </a:solidFill>
                <a:latin typeface="Arial" panose="020B0604020202020204" pitchFamily="34" charset="0"/>
                <a:cs typeface="Arial" panose="020B0604020202020204" pitchFamily="34" charset="0"/>
              </a:rPr>
              <a:t>Giải</a:t>
            </a:r>
            <a:endParaRPr lang="en-US" sz="3600" b="1" u="sng">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8240" r="9354"/>
          <a:stretch/>
        </p:blipFill>
        <p:spPr>
          <a:xfrm>
            <a:off x="304800" y="1597743"/>
            <a:ext cx="4876800" cy="8429897"/>
          </a:xfrm>
          <a:prstGeom prst="rect">
            <a:avLst/>
          </a:prstGeom>
        </p:spPr>
      </p:pic>
      <p:sp>
        <p:nvSpPr>
          <p:cNvPr id="4" name="Rectangle 3"/>
          <p:cNvSpPr/>
          <p:nvPr/>
        </p:nvSpPr>
        <p:spPr>
          <a:xfrm>
            <a:off x="5181600" y="647700"/>
            <a:ext cx="12954000" cy="9379940"/>
          </a:xfrm>
          <a:prstGeom prst="rect">
            <a:avLst/>
          </a:prstGeom>
        </p:spPr>
        <p:txBody>
          <a:bodyPr wrap="square">
            <a:spAutoFit/>
          </a:bodyPr>
          <a:lstStyle/>
          <a:p>
            <a:pPr algn="just">
              <a:lnSpc>
                <a:spcPct val="130000"/>
              </a:lnSpc>
            </a:pPr>
            <a:r>
              <a:rPr lang="en-US" sz="3600">
                <a:latin typeface="Arial" panose="020B0604020202020204" pitchFamily="34" charset="0"/>
                <a:cs typeface="Arial" panose="020B0604020202020204" pitchFamily="34" charset="0"/>
              </a:rPr>
              <a:t>a) Trong mặt phẳng (ABCD): gọi giao điểm của AB và CD là N.</a:t>
            </a:r>
          </a:p>
          <a:p>
            <a:pPr algn="just">
              <a:lnSpc>
                <a:spcPct val="130000"/>
              </a:lnSpc>
            </a:pPr>
            <a:r>
              <a:rPr lang="en-US" sz="3600">
                <a:latin typeface="Arial" panose="020B0604020202020204" pitchFamily="34" charset="0"/>
                <a:cs typeface="Arial" panose="020B0604020202020204" pitchFamily="34" charset="0"/>
              </a:rPr>
              <a:t>Mà AB ⊂ (SAB)</a:t>
            </a:r>
          </a:p>
          <a:p>
            <a:pPr algn="just">
              <a:lnSpc>
                <a:spcPct val="130000"/>
              </a:lnSpc>
            </a:pPr>
            <a:r>
              <a:rPr lang="en-US" sz="3600">
                <a:latin typeface="Arial" panose="020B0604020202020204" pitchFamily="34" charset="0"/>
                <a:cs typeface="Arial" panose="020B0604020202020204" pitchFamily="34" charset="0"/>
              </a:rPr>
              <a:t>Do đó N là giao điểm CD và (SAB).</a:t>
            </a:r>
          </a:p>
          <a:p>
            <a:pPr algn="just">
              <a:lnSpc>
                <a:spcPct val="130000"/>
              </a:lnSpc>
            </a:pPr>
            <a:r>
              <a:rPr lang="en-US" sz="3600">
                <a:latin typeface="Arial" panose="020B0604020202020204" pitchFamily="34" charset="0"/>
                <a:cs typeface="Arial" panose="020B0604020202020204" pitchFamily="34" charset="0"/>
              </a:rPr>
              <a:t>b) Ta có: AB ∩ CD = {N}; AB ⊂ (SAB); CD ⊂ (SCD)</a:t>
            </a:r>
          </a:p>
          <a:p>
            <a:pPr algn="just">
              <a:lnSpc>
                <a:spcPct val="130000"/>
              </a:lnSpc>
            </a:pPr>
            <a:r>
              <a:rPr lang="en-US" sz="3600">
                <a:latin typeface="Arial" panose="020B0604020202020204" pitchFamily="34" charset="0"/>
                <a:cs typeface="Arial" panose="020B0604020202020204" pitchFamily="34" charset="0"/>
              </a:rPr>
              <a:t>Do đó N thuộc (SAB) và (SCD).</a:t>
            </a:r>
          </a:p>
          <a:p>
            <a:pPr algn="just">
              <a:lnSpc>
                <a:spcPct val="130000"/>
              </a:lnSpc>
            </a:pPr>
            <a:r>
              <a:rPr lang="en-US" sz="3600">
                <a:latin typeface="Arial" panose="020B0604020202020204" pitchFamily="34" charset="0"/>
                <a:cs typeface="Arial" panose="020B0604020202020204" pitchFamily="34" charset="0"/>
              </a:rPr>
              <a:t>Lại có: S ∈ (SAB) và S ∈ (SCD).</a:t>
            </a:r>
          </a:p>
          <a:p>
            <a:pPr algn="just">
              <a:lnSpc>
                <a:spcPct val="130000"/>
              </a:lnSpc>
            </a:pPr>
            <a:r>
              <a:rPr lang="en-US" sz="3600">
                <a:latin typeface="Arial" panose="020B0604020202020204" pitchFamily="34" charset="0"/>
                <a:cs typeface="Arial" panose="020B0604020202020204" pitchFamily="34" charset="0"/>
              </a:rPr>
              <a:t>Nên S thuộc (SAB) và (SCD).</a:t>
            </a:r>
          </a:p>
          <a:p>
            <a:pPr algn="just">
              <a:lnSpc>
                <a:spcPct val="130000"/>
              </a:lnSpc>
            </a:pPr>
            <a:r>
              <a:rPr lang="en-US" sz="3600">
                <a:latin typeface="Arial" panose="020B0604020202020204" pitchFamily="34" charset="0"/>
                <a:cs typeface="Arial" panose="020B0604020202020204" pitchFamily="34" charset="0"/>
              </a:rPr>
              <a:t>Vì vậy SN là giao tuyến của (SAB) và (SCD)</a:t>
            </a:r>
          </a:p>
          <a:p>
            <a:pPr algn="just">
              <a:lnSpc>
                <a:spcPct val="130000"/>
              </a:lnSpc>
            </a:pPr>
            <a:r>
              <a:rPr lang="en-US" sz="3600">
                <a:latin typeface="Arial" panose="020B0604020202020204" pitchFamily="34" charset="0"/>
                <a:cs typeface="Arial" panose="020B0604020202020204" pitchFamily="34" charset="0"/>
              </a:rPr>
              <a:t>c) Ta có: C ∈ (SBC) và C ∈ (MCD).</a:t>
            </a:r>
          </a:p>
          <a:p>
            <a:pPr algn="just">
              <a:lnSpc>
                <a:spcPct val="130000"/>
              </a:lnSpc>
            </a:pPr>
            <a:r>
              <a:rPr lang="en-US" sz="3600">
                <a:latin typeface="Arial" panose="020B0604020202020204" pitchFamily="34" charset="0"/>
                <a:cs typeface="Arial" panose="020B0604020202020204" pitchFamily="34" charset="0"/>
              </a:rPr>
              <a:t>Do đó C là giao điểm của (SBC) và (MCD).</a:t>
            </a:r>
          </a:p>
          <a:p>
            <a:pPr algn="just">
              <a:lnSpc>
                <a:spcPct val="130000"/>
              </a:lnSpc>
            </a:pPr>
            <a:r>
              <a:rPr lang="en-US" sz="3600">
                <a:latin typeface="Arial" panose="020B0604020202020204" pitchFamily="34" charset="0"/>
                <a:cs typeface="Arial" panose="020B0604020202020204" pitchFamily="34" charset="0"/>
              </a:rPr>
              <a:t>Trong mặt phẳng (SAB), gọi Q là giao điểm của MN và SB.</a:t>
            </a:r>
          </a:p>
          <a:p>
            <a:pPr algn="just">
              <a:lnSpc>
                <a:spcPct val="130000"/>
              </a:lnSpc>
            </a:pPr>
            <a:r>
              <a:rPr lang="en-US" sz="3600">
                <a:latin typeface="Arial" panose="020B0604020202020204" pitchFamily="34" charset="0"/>
                <a:cs typeface="Arial" panose="020B0604020202020204" pitchFamily="34" charset="0"/>
              </a:rPr>
              <a:t>Mà MN ⊂ (MCD) và SB ⊂ (SBC)  </a:t>
            </a:r>
          </a:p>
          <a:p>
            <a:pPr algn="just">
              <a:lnSpc>
                <a:spcPct val="130000"/>
              </a:lnSpc>
            </a:pPr>
            <a:r>
              <a:rPr lang="en-US" sz="3600">
                <a:latin typeface="Arial" panose="020B0604020202020204" pitchFamily="34" charset="0"/>
                <a:cs typeface="Arial" panose="020B0604020202020204" pitchFamily="34" charset="0"/>
              </a:rPr>
              <a:t>Vì vậy CQ là giao tuyến của (SBC) và (MCD).</a:t>
            </a:r>
          </a:p>
        </p:txBody>
      </p:sp>
    </p:spTree>
    <p:extLst>
      <p:ext uri="{BB962C8B-B14F-4D97-AF65-F5344CB8AC3E}">
        <p14:creationId xmlns:p14="http://schemas.microsoft.com/office/powerpoint/2010/main" val="1975585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500"/>
                                        <p:tgtEl>
                                          <p:spTgt spid="4">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Effect transition="in" filter="fade">
                                      <p:cBhvr>
                                        <p:cTn id="41" dur="500"/>
                                        <p:tgtEl>
                                          <p:spTgt spid="4">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45211" y="3063684"/>
            <a:ext cx="4597578" cy="6211151"/>
            <a:chOff x="0" y="0"/>
            <a:chExt cx="1210885" cy="1635859"/>
          </a:xfrm>
        </p:grpSpPr>
        <p:sp>
          <p:nvSpPr>
            <p:cNvPr id="3" name="Freeform 3"/>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844118" y="3047149"/>
            <a:ext cx="4597578" cy="6211151"/>
            <a:chOff x="0" y="0"/>
            <a:chExt cx="1210885" cy="1635859"/>
          </a:xfrm>
        </p:grpSpPr>
        <p:sp>
          <p:nvSpPr>
            <p:cNvPr id="6" name="Freeform 6"/>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1846305" y="3080218"/>
            <a:ext cx="4597578" cy="6211151"/>
            <a:chOff x="0" y="0"/>
            <a:chExt cx="1210885" cy="1635859"/>
          </a:xfrm>
        </p:grpSpPr>
        <p:sp>
          <p:nvSpPr>
            <p:cNvPr id="9" name="Freeform 9"/>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000000">
                <a:alpha val="0"/>
              </a:srgbClr>
            </a:solidFill>
            <a:ln w="7620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3612221" y="3532035"/>
            <a:ext cx="1061372" cy="106137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3" name="Group 13"/>
          <p:cNvGrpSpPr/>
          <p:nvPr/>
        </p:nvGrpSpPr>
        <p:grpSpPr>
          <a:xfrm>
            <a:off x="8606842" y="3532035"/>
            <a:ext cx="1061372" cy="10613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grpSp>
        <p:nvGrpSpPr>
          <p:cNvPr id="15" name="Group 15"/>
          <p:cNvGrpSpPr/>
          <p:nvPr/>
        </p:nvGrpSpPr>
        <p:grpSpPr>
          <a:xfrm>
            <a:off x="13614408" y="3532035"/>
            <a:ext cx="1061372" cy="1061372"/>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0000"/>
            </a:solidFill>
          </p:spPr>
        </p:sp>
      </p:grpSp>
      <p:sp>
        <p:nvSpPr>
          <p:cNvPr id="19" name="Freeform 19"/>
          <p:cNvSpPr/>
          <p:nvPr/>
        </p:nvSpPr>
        <p:spPr>
          <a:xfrm>
            <a:off x="2514600" y="6752389"/>
            <a:ext cx="3176101" cy="2234820"/>
          </a:xfrm>
          <a:custGeom>
            <a:avLst/>
            <a:gdLst/>
            <a:ahLst/>
            <a:cxnLst/>
            <a:rect l="l" t="t" r="r" b="b"/>
            <a:pathLst>
              <a:path w="3512816" h="2471745">
                <a:moveTo>
                  <a:pt x="0" y="0"/>
                </a:moveTo>
                <a:lnTo>
                  <a:pt x="3512815" y="0"/>
                </a:lnTo>
                <a:lnTo>
                  <a:pt x="3512815" y="2471745"/>
                </a:lnTo>
                <a:lnTo>
                  <a:pt x="0" y="2471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2203311"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Ôn tập kiến thức đã học</a:t>
            </a:r>
            <a:endParaRPr lang="en-US" sz="4000">
              <a:solidFill>
                <a:srgbClr val="000000"/>
              </a:solidFill>
              <a:latin typeface="Arial" panose="020B0604020202020204" pitchFamily="34" charset="0"/>
              <a:cs typeface="Arial" panose="020B0604020202020204" pitchFamily="34" charset="0"/>
            </a:endParaRPr>
          </a:p>
        </p:txBody>
      </p:sp>
      <p:sp>
        <p:nvSpPr>
          <p:cNvPr id="21" name="TextBox 21"/>
          <p:cNvSpPr txBox="1"/>
          <p:nvPr/>
        </p:nvSpPr>
        <p:spPr>
          <a:xfrm>
            <a:off x="3612221" y="3666290"/>
            <a:ext cx="1061372" cy="730969"/>
          </a:xfrm>
          <a:prstGeom prst="rect">
            <a:avLst/>
          </a:prstGeom>
        </p:spPr>
        <p:txBody>
          <a:bodyPr lIns="0" tIns="0" rIns="0" bIns="0" rtlCol="0" anchor="t">
            <a:spAutoFit/>
          </a:bodyPr>
          <a:lstStyle/>
          <a:p>
            <a:pPr algn="ctr">
              <a:lnSpc>
                <a:spcPts val="5652"/>
              </a:lnSpc>
            </a:pPr>
            <a:r>
              <a:rPr lang="en-US" sz="48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6984077" y="4750790"/>
            <a:ext cx="4293523" cy="2769989"/>
          </a:xfrm>
          <a:prstGeom prst="rect">
            <a:avLst/>
          </a:prstGeom>
        </p:spPr>
        <p:txBody>
          <a:bodyPr wrap="square"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Hoàn thành Bài 7 SGK tr.94 và bài tập SBT</a:t>
            </a:r>
            <a:endParaRPr lang="en-US" sz="4000">
              <a:solidFill>
                <a:srgbClr val="000000"/>
              </a:solidFill>
              <a:latin typeface="Arial" panose="020B0604020202020204" pitchFamily="34" charset="0"/>
              <a:cs typeface="Arial" panose="020B0604020202020204" pitchFamily="34" charset="0"/>
            </a:endParaRPr>
          </a:p>
        </p:txBody>
      </p:sp>
      <p:sp>
        <p:nvSpPr>
          <p:cNvPr id="23" name="TextBox 23"/>
          <p:cNvSpPr txBox="1"/>
          <p:nvPr/>
        </p:nvSpPr>
        <p:spPr>
          <a:xfrm>
            <a:off x="8613314" y="3703648"/>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2205498" y="4730374"/>
            <a:ext cx="3879192" cy="1732590"/>
          </a:xfrm>
          <a:prstGeom prst="rect">
            <a:avLst/>
          </a:prstGeom>
        </p:spPr>
        <p:txBody>
          <a:bodyPr lIns="0" tIns="0" rIns="0" bIns="0" rtlCol="0" anchor="t">
            <a:spAutoFit/>
          </a:bodyPr>
          <a:lstStyle/>
          <a:p>
            <a:pPr marL="0" lvl="0" indent="0" algn="ctr">
              <a:lnSpc>
                <a:spcPct val="150000"/>
              </a:lnSpc>
              <a:spcBef>
                <a:spcPct val="0"/>
              </a:spcBef>
            </a:pPr>
            <a:r>
              <a:rPr lang="vi-VN" sz="4000">
                <a:solidFill>
                  <a:srgbClr val="000000"/>
                </a:solidFill>
                <a:latin typeface="Arial" panose="020B0604020202020204" pitchFamily="34" charset="0"/>
                <a:cs typeface="Arial" panose="020B0604020202020204" pitchFamily="34" charset="0"/>
              </a:rPr>
              <a:t>Chuẩn bị bài sau - </a:t>
            </a:r>
            <a:r>
              <a:rPr lang="vi-VN" sz="4000" b="1">
                <a:solidFill>
                  <a:srgbClr val="000000"/>
                </a:solidFill>
                <a:latin typeface="Arial" panose="020B0604020202020204" pitchFamily="34" charset="0"/>
                <a:cs typeface="Arial" panose="020B0604020202020204" pitchFamily="34" charset="0"/>
              </a:rPr>
              <a:t>Bài 2</a:t>
            </a:r>
            <a:endParaRPr lang="en-US" sz="4000" b="1">
              <a:solidFill>
                <a:srgbClr val="000000"/>
              </a:solidFill>
              <a:latin typeface="Arial" panose="020B0604020202020204" pitchFamily="34" charset="0"/>
              <a:cs typeface="Arial" panose="020B0604020202020204" pitchFamily="34" charset="0"/>
            </a:endParaRPr>
          </a:p>
        </p:txBody>
      </p:sp>
      <p:sp>
        <p:nvSpPr>
          <p:cNvPr id="25" name="TextBox 25"/>
          <p:cNvSpPr txBox="1"/>
          <p:nvPr/>
        </p:nvSpPr>
        <p:spPr>
          <a:xfrm>
            <a:off x="13616776" y="3672701"/>
            <a:ext cx="1061372" cy="718145"/>
          </a:xfrm>
          <a:prstGeom prst="rect">
            <a:avLst/>
          </a:prstGeom>
        </p:spPr>
        <p:txBody>
          <a:bodyPr lIns="0" tIns="0" rIns="0" bIns="0" rtlCol="0" anchor="t">
            <a:spAutoFit/>
          </a:bodyPr>
          <a:lstStyle/>
          <a:p>
            <a:pPr marL="0" lvl="1" indent="0" algn="ctr">
              <a:lnSpc>
                <a:spcPts val="5581"/>
              </a:lnSpc>
              <a:spcBef>
                <a:spcPct val="0"/>
              </a:spcBef>
            </a:pPr>
            <a:r>
              <a:rPr lang="en-US" sz="4800" b="1" u="none">
                <a:solidFill>
                  <a:srgbClr val="FFFFFF"/>
                </a:solidFill>
                <a:latin typeface="Arial" panose="020B0604020202020204" pitchFamily="34" charset="0"/>
                <a:cs typeface="Arial" panose="020B0604020202020204" pitchFamily="34" charset="0"/>
              </a:rPr>
              <a:t>3</a:t>
            </a:r>
          </a:p>
        </p:txBody>
      </p:sp>
      <p:sp>
        <p:nvSpPr>
          <p:cNvPr id="26" name="TextBox 26"/>
          <p:cNvSpPr txBox="1"/>
          <p:nvPr/>
        </p:nvSpPr>
        <p:spPr>
          <a:xfrm>
            <a:off x="1865888" y="800100"/>
            <a:ext cx="14577995" cy="1269835"/>
          </a:xfrm>
          <a:prstGeom prst="rect">
            <a:avLst/>
          </a:prstGeom>
        </p:spPr>
        <p:txBody>
          <a:bodyPr lIns="0" tIns="0" rIns="0" bIns="0" rtlCol="0" anchor="t">
            <a:spAutoFit/>
          </a:bodyPr>
          <a:lstStyle/>
          <a:p>
            <a:pPr algn="ctr">
              <a:lnSpc>
                <a:spcPts val="11200"/>
              </a:lnSpc>
            </a:pPr>
            <a:r>
              <a:rPr lang="vi-VN" sz="6600" b="1">
                <a:solidFill>
                  <a:schemeClr val="accent6">
                    <a:lumMod val="75000"/>
                  </a:schemeClr>
                </a:solidFill>
                <a:latin typeface="Arial" panose="020B0604020202020204" pitchFamily="34" charset="0"/>
                <a:cs typeface="Arial" panose="020B0604020202020204" pitchFamily="34" charset="0"/>
              </a:rPr>
              <a:t>HƯỚNG DẪN VỀ NHÀ</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a:off x="8153400" y="7610387"/>
            <a:ext cx="2499577" cy="1487553"/>
          </a:xfrm>
          <a:prstGeom prst="rect">
            <a:avLst/>
          </a:prstGeom>
        </p:spPr>
      </p:pic>
      <p:pic>
        <p:nvPicPr>
          <p:cNvPr id="29" name="Picture 28"/>
          <p:cNvPicPr>
            <a:picLocks noChangeAspect="1"/>
          </p:cNvPicPr>
          <p:nvPr/>
        </p:nvPicPr>
        <p:blipFill>
          <a:blip r:embed="rId5"/>
          <a:stretch>
            <a:fillRect/>
          </a:stretch>
        </p:blipFill>
        <p:spPr>
          <a:xfrm>
            <a:off x="13030200" y="6825513"/>
            <a:ext cx="2351882" cy="227242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26982" y="7185446"/>
            <a:ext cx="6240283" cy="3312378"/>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619462">
            <a:off x="971551" y="-890027"/>
            <a:ext cx="1808465" cy="4214644"/>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991373">
            <a:off x="13819191" y="7202394"/>
            <a:ext cx="5065075" cy="3278485"/>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8796643">
            <a:off x="12092423" y="-2048195"/>
            <a:ext cx="6052150" cy="4096391"/>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457200" y="2833183"/>
            <a:ext cx="17221200" cy="3811684"/>
          </a:xfrm>
          <a:prstGeom prst="rect">
            <a:avLst/>
          </a:prstGeom>
        </p:spPr>
        <p:txBody>
          <a:bodyPr wrap="square" lIns="0" tIns="0" rIns="0" bIns="0" rtlCol="0" anchor="t">
            <a:spAutoFit/>
          </a:bodyPr>
          <a:lstStyle/>
          <a:p>
            <a:pPr algn="ctr">
              <a:lnSpc>
                <a:spcPct val="150000"/>
              </a:lnSpc>
              <a:spcBef>
                <a:spcPct val="0"/>
              </a:spcBef>
            </a:pPr>
            <a:r>
              <a:rPr lang="vi-VN" sz="8800" b="1">
                <a:solidFill>
                  <a:srgbClr val="000000"/>
                </a:solidFill>
                <a:cs typeface="Arial" panose="020B0604020202020204" pitchFamily="34" charset="0"/>
              </a:rPr>
              <a:t>CẢM ƠN SỰ CHÚ Ý </a:t>
            </a:r>
          </a:p>
          <a:p>
            <a:pPr algn="ctr">
              <a:lnSpc>
                <a:spcPct val="150000"/>
              </a:lnSpc>
              <a:spcBef>
                <a:spcPct val="0"/>
              </a:spcBef>
            </a:pPr>
            <a:r>
              <a:rPr lang="vi-VN" sz="8800" b="1">
                <a:solidFill>
                  <a:srgbClr val="000000"/>
                </a:solidFill>
                <a:cs typeface="Arial" panose="020B0604020202020204" pitchFamily="34" charset="0"/>
              </a:rPr>
              <a:t>LẮNG NGHE CỦA CÁC EM!</a:t>
            </a:r>
            <a:endParaRPr lang="en-US" sz="8800"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30000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7922" y="723900"/>
            <a:ext cx="16383000" cy="2133600"/>
            <a:chOff x="427922" y="723900"/>
            <a:chExt cx="16383000" cy="2133600"/>
          </a:xfrm>
        </p:grpSpPr>
        <p:pic>
          <p:nvPicPr>
            <p:cNvPr id="2" name="Picture 1"/>
            <p:cNvPicPr>
              <a:picLocks noChangeAspect="1"/>
            </p:cNvPicPr>
            <p:nvPr/>
          </p:nvPicPr>
          <p:blipFill>
            <a:blip r:embed="rId2"/>
            <a:stretch>
              <a:fillRect/>
            </a:stretch>
          </p:blipFill>
          <p:spPr>
            <a:xfrm flipH="1">
              <a:off x="427922" y="723900"/>
              <a:ext cx="1862919" cy="2133600"/>
            </a:xfrm>
            <a:prstGeom prst="rect">
              <a:avLst/>
            </a:prstGeom>
          </p:spPr>
        </p:pic>
        <p:sp>
          <p:nvSpPr>
            <p:cNvPr id="3" name="Rounded Rectangular Callout 2"/>
            <p:cNvSpPr/>
            <p:nvPr/>
          </p:nvSpPr>
          <p:spPr>
            <a:xfrm>
              <a:off x="3018722" y="952500"/>
              <a:ext cx="13792200" cy="1295400"/>
            </a:xfrm>
            <a:prstGeom prst="wedgeRoundRectCallout">
              <a:avLst>
                <a:gd name="adj1" fmla="val -56861"/>
                <a:gd name="adj2" fmla="val -21324"/>
                <a:gd name="adj3" fmla="val 16667"/>
              </a:avLst>
            </a:prstGeom>
            <a:solidFill>
              <a:srgbClr val="D4C3F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Giới thiệu về hình ảnh của mặt phẳng trong không gian </a:t>
              </a:r>
              <a:endParaRPr lang="en-US" sz="4000" b="1">
                <a:solidFill>
                  <a:schemeClr val="tx1"/>
                </a:solidFill>
                <a:latin typeface="Arial" panose="020B0604020202020204" pitchFamily="34" charset="0"/>
                <a:cs typeface="Arial" panose="020B0604020202020204" pitchFamily="34" charset="0"/>
              </a:endParaRPr>
            </a:p>
          </p:txBody>
        </p:sp>
      </p:grpSp>
      <p:sp>
        <p:nvSpPr>
          <p:cNvPr id="4" name="Rectangle 3"/>
          <p:cNvSpPr/>
          <p:nvPr/>
        </p:nvSpPr>
        <p:spPr>
          <a:xfrm>
            <a:off x="3018722" y="3316042"/>
            <a:ext cx="11561178"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Mặt phẳng không có bề dày và không có giới hạn</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599" y="4610100"/>
            <a:ext cx="9521425" cy="3071428"/>
          </a:xfrm>
          <a:prstGeom prst="rect">
            <a:avLst/>
          </a:prstGeom>
        </p:spPr>
      </p:pic>
      <p:sp>
        <p:nvSpPr>
          <p:cNvPr id="6" name="Rectangle 5"/>
          <p:cNvSpPr/>
          <p:nvPr/>
        </p:nvSpPr>
        <p:spPr>
          <a:xfrm>
            <a:off x="3203870" y="8267700"/>
            <a:ext cx="11190884" cy="707886"/>
          </a:xfrm>
          <a:prstGeom prst="rect">
            <a:avLst/>
          </a:prstGeom>
        </p:spPr>
        <p:txBody>
          <a:bodyPr wrap="none">
            <a:spAutoFit/>
          </a:bodyPr>
          <a:lstStyle/>
          <a:p>
            <a:r>
              <a:rPr lang="vi-VN" sz="4000"/>
              <a:t>Mặt phẳng (P) còn được viết tắt mp(P) hoặc (P).</a:t>
            </a:r>
            <a:endParaRPr lang="en-US" sz="400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92525">
            <a:off x="16061099" y="8801854"/>
            <a:ext cx="2614829" cy="1829595"/>
          </a:xfrm>
          <a:prstGeom prst="rect">
            <a:avLst/>
          </a:prstGeom>
        </p:spPr>
      </p:pic>
    </p:spTree>
    <p:extLst>
      <p:ext uri="{BB962C8B-B14F-4D97-AF65-F5344CB8AC3E}">
        <p14:creationId xmlns:p14="http://schemas.microsoft.com/office/powerpoint/2010/main" val="23428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5400" y="647698"/>
            <a:ext cx="3962400" cy="1522061"/>
          </a:xfrm>
          <a:prstGeom prst="roundRect">
            <a:avLst/>
          </a:prstGeom>
          <a:solidFill>
            <a:schemeClr val="accent2">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Luyện tập 1</a:t>
            </a:r>
            <a:endParaRPr lang="en-US" sz="4000" b="1">
              <a:latin typeface="Arial" panose="020B0604020202020204" pitchFamily="34" charset="0"/>
              <a:cs typeface="Arial" panose="020B0604020202020204" pitchFamily="34" charset="0"/>
            </a:endParaRPr>
          </a:p>
        </p:txBody>
      </p:sp>
      <p:sp>
        <p:nvSpPr>
          <p:cNvPr id="4" name="Rectangle 3"/>
          <p:cNvSpPr/>
          <p:nvPr/>
        </p:nvSpPr>
        <p:spPr>
          <a:xfrm>
            <a:off x="5715000" y="439232"/>
            <a:ext cx="10820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Nêu ví dụ trong thực tiễn minh họa hình ảnh của một phần mặt phẳng.</a:t>
            </a:r>
          </a:p>
        </p:txBody>
      </p:sp>
      <p:grpSp>
        <p:nvGrpSpPr>
          <p:cNvPr id="9" name="Group 8"/>
          <p:cNvGrpSpPr/>
          <p:nvPr/>
        </p:nvGrpSpPr>
        <p:grpSpPr>
          <a:xfrm>
            <a:off x="685800" y="3009900"/>
            <a:ext cx="8153400" cy="6745854"/>
            <a:chOff x="685800" y="3009900"/>
            <a:chExt cx="8153400" cy="6745854"/>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009900"/>
              <a:ext cx="8153400" cy="6068370"/>
            </a:xfrm>
            <a:prstGeom prst="rect">
              <a:avLst/>
            </a:prstGeom>
          </p:spPr>
        </p:pic>
        <p:sp>
          <p:nvSpPr>
            <p:cNvPr id="8" name="TextBox 7"/>
            <p:cNvSpPr txBox="1"/>
            <p:nvPr/>
          </p:nvSpPr>
          <p:spPr>
            <a:xfrm>
              <a:off x="2019300" y="9047868"/>
              <a:ext cx="54864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Bảng treo tường</a:t>
              </a:r>
              <a:endParaRPr lang="en-US" sz="4000" i="1">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9753600" y="3377085"/>
            <a:ext cx="7772400" cy="6332861"/>
            <a:chOff x="9753600" y="3377085"/>
            <a:chExt cx="7772400" cy="6332861"/>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216" b="17157"/>
            <a:stretch/>
          </p:blipFill>
          <p:spPr>
            <a:xfrm>
              <a:off x="9753600" y="3377085"/>
              <a:ext cx="7772400" cy="5334000"/>
            </a:xfrm>
            <a:prstGeom prst="rect">
              <a:avLst/>
            </a:prstGeom>
          </p:spPr>
        </p:pic>
        <p:sp>
          <p:nvSpPr>
            <p:cNvPr id="10" name="TextBox 9"/>
            <p:cNvSpPr txBox="1"/>
            <p:nvPr/>
          </p:nvSpPr>
          <p:spPr>
            <a:xfrm>
              <a:off x="11025809" y="9002060"/>
              <a:ext cx="5486400" cy="707886"/>
            </a:xfrm>
            <a:prstGeom prst="rect">
              <a:avLst/>
            </a:prstGeom>
            <a:noFill/>
          </p:spPr>
          <p:txBody>
            <a:bodyPr wrap="square" rtlCol="0">
              <a:spAutoFit/>
            </a:bodyPr>
            <a:lstStyle/>
            <a:p>
              <a:pPr algn="ctr"/>
              <a:r>
                <a:rPr lang="vi-VN" sz="4000" i="1">
                  <a:solidFill>
                    <a:srgbClr val="0070C0"/>
                  </a:solidFill>
                  <a:latin typeface="Arial" panose="020B0604020202020204" pitchFamily="34" charset="0"/>
                  <a:cs typeface="Arial" panose="020B0604020202020204" pitchFamily="34" charset="0"/>
                </a:rPr>
                <a:t>Mặt bàn</a:t>
              </a:r>
              <a:endParaRPr lang="en-US" sz="4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25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TotalTime>
  <Words>5579</Words>
  <Application>Microsoft Office PowerPoint</Application>
  <PresentationFormat>Custom</PresentationFormat>
  <Paragraphs>373</Paragraphs>
  <Slides>76</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Cambria Math</vt:lpstr>
      <vt:lpstr>Calibri</vt:lpstr>
      <vt:lpstr>Wingdings</vt:lpstr>
      <vt:lpstr>IreneFlorentina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2023-10-19T15:51:18Z</dcterms:modified>
  <dc:identifier>DAFn2dd0_sY</dc:identifier>
</cp:coreProperties>
</file>