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xceWpPu1Uegx4nChcoaBOTQM2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211" name="Google Shape;211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225" name="Google Shape;225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243" name="Google Shape;24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252" name="Google Shape;252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280" name="Google Shape;280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6" name="Google Shape;30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307" name="Google Shape;307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317" name="Google Shape;317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Cây còi cọc, quả có cùi dày,ít ruột</a:t>
            </a:r>
            <a:endParaRPr b="0"/>
          </a:p>
        </p:txBody>
      </p:sp>
      <p:sp>
        <p:nvSpPr>
          <p:cNvPr id="327" name="Google Shape;327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Hình thành màu sắc đặc trưng trên lá</a:t>
            </a:r>
            <a:endParaRPr/>
          </a:p>
        </p:txBody>
      </p:sp>
      <p:sp>
        <p:nvSpPr>
          <p:cNvPr id="153" name="Google Shape;15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Hình thành màu sắc đặc trưng trên lá</a:t>
            </a:r>
            <a:endParaRPr/>
          </a:p>
        </p:txBody>
      </p:sp>
      <p:sp>
        <p:nvSpPr>
          <p:cNvPr id="162" name="Google Shape;16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title"/>
          </p:nvPr>
        </p:nvSpPr>
        <p:spPr>
          <a:xfrm>
            <a:off x="609600" y="76200"/>
            <a:ext cx="109728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  <a:defRPr>
                <a:solidFill>
                  <a:srgbClr val="FF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body"/>
          </p:nvPr>
        </p:nvSpPr>
        <p:spPr>
          <a:xfrm>
            <a:off x="609600" y="1371601"/>
            <a:ext cx="109728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625151" y="1371600"/>
            <a:ext cx="5257800" cy="3048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 những chất nào nhờ quá trình thoát hơi nước mà có thể được vận chuyển trong cây?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7339" y="131462"/>
            <a:ext cx="5852667" cy="640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195" name="Google Shape;195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" name="Google Shape;196;p10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II. Vai trò của các nguyên tố dinh dưỡng khoáng thiết yếu trong cây</a:t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754407" y="1386338"/>
            <a:ext cx="3778599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Biểu hiện thiếu Nitơ:  </a:t>
            </a:r>
            <a:endParaRPr b="0" i="0" sz="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" name="Google Shape;198;p10"/>
          <p:cNvGrpSpPr/>
          <p:nvPr/>
        </p:nvGrpSpPr>
        <p:grpSpPr>
          <a:xfrm>
            <a:off x="4146174" y="4105114"/>
            <a:ext cx="2844801" cy="2671611"/>
            <a:chOff x="2058808" y="1905000"/>
            <a:chExt cx="3283945" cy="2973288"/>
          </a:xfrm>
        </p:grpSpPr>
        <p:pic>
          <p:nvPicPr>
            <p:cNvPr descr="Corn01N" id="199" name="Google Shape;19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67560" y="1905000"/>
              <a:ext cx="3275193" cy="2456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0"/>
            <p:cNvSpPr txBox="1"/>
            <p:nvPr/>
          </p:nvSpPr>
          <p:spPr>
            <a:xfrm>
              <a:off x="2058808" y="4355068"/>
              <a:ext cx="3275192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Cây bắp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0"/>
          <p:cNvGrpSpPr/>
          <p:nvPr/>
        </p:nvGrpSpPr>
        <p:grpSpPr>
          <a:xfrm>
            <a:off x="4138546" y="1858609"/>
            <a:ext cx="2844846" cy="2543331"/>
            <a:chOff x="7086600" y="2328104"/>
            <a:chExt cx="3275192" cy="2891191"/>
          </a:xfrm>
        </p:grpSpPr>
        <p:pic>
          <p:nvPicPr>
            <p:cNvPr descr="Cott01N" id="202" name="Google Shape;202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65674" y="2328104"/>
              <a:ext cx="3195060" cy="23962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10"/>
            <p:cNvSpPr txBox="1"/>
            <p:nvPr/>
          </p:nvSpPr>
          <p:spPr>
            <a:xfrm>
              <a:off x="7086600" y="4696075"/>
              <a:ext cx="3275192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Cây bông gòn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0"/>
          <p:cNvSpPr/>
          <p:nvPr/>
        </p:nvSpPr>
        <p:spPr>
          <a:xfrm>
            <a:off x="7276718" y="3639940"/>
            <a:ext cx="952882" cy="7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/>
          <p:nvPr/>
        </p:nvSpPr>
        <p:spPr>
          <a:xfrm>
            <a:off x="9372600" y="1845762"/>
            <a:ext cx="17493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Vai trò:</a:t>
            </a:r>
            <a:endParaRPr b="0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8229600" y="3443071"/>
            <a:ext cx="4020692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phần của protein, axitnucleic, diệp lục, ATP,…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ả lời câu hỏi 1 Bài 5 trang 25 SGK Sinh học lớp 11 - BAIVIET.COM" id="207" name="Google Shape;207;p10"/>
          <p:cNvPicPr preferRelativeResize="0"/>
          <p:nvPr/>
        </p:nvPicPr>
        <p:blipFill rotWithShape="1">
          <a:blip r:embed="rId5">
            <a:alphaModFix/>
          </a:blip>
          <a:srcRect b="0" l="22044" r="22044" t="0"/>
          <a:stretch/>
        </p:blipFill>
        <p:spPr>
          <a:xfrm>
            <a:off x="161395" y="1800488"/>
            <a:ext cx="3871744" cy="4976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214" name="Google Shape;214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11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II. Vai trò của các nguyên tố dinh dưỡng khoáng thiết yếu trong cây</a:t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754407" y="1386338"/>
            <a:ext cx="4551246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Biểu hiện thiếu Phospho:  </a:t>
            </a:r>
            <a:endParaRPr b="0" i="0" sz="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1"/>
          <p:cNvSpPr/>
          <p:nvPr/>
        </p:nvSpPr>
        <p:spPr>
          <a:xfrm>
            <a:off x="7660768" y="3158123"/>
            <a:ext cx="952882" cy="7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1"/>
          <p:cNvSpPr/>
          <p:nvPr/>
        </p:nvSpPr>
        <p:spPr>
          <a:xfrm>
            <a:off x="9372600" y="1845762"/>
            <a:ext cx="17493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Vai trò:</a:t>
            </a:r>
            <a:endParaRPr b="0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8483334" y="2846626"/>
            <a:ext cx="3639692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Thành phần của acid nucleic, phospholipid, ATP, coenzyme.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itr01P"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365" y="2061593"/>
            <a:ext cx="3681715" cy="2761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e01P" id="221" name="Google Shape;22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6560" y="3287177"/>
            <a:ext cx="4065138" cy="3048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228" name="Google Shape;228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2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II. Vai trò của các nguyên tố dinh dưỡng khoáng thiết yếu trong cây</a:t>
            </a:r>
            <a:endParaRPr/>
          </a:p>
        </p:txBody>
      </p:sp>
      <p:sp>
        <p:nvSpPr>
          <p:cNvPr id="230" name="Google Shape;230;p12"/>
          <p:cNvSpPr/>
          <p:nvPr/>
        </p:nvSpPr>
        <p:spPr>
          <a:xfrm>
            <a:off x="754407" y="1386338"/>
            <a:ext cx="3704860" cy="507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Biểu hiện thiếu Kali:  </a:t>
            </a:r>
            <a:endParaRPr b="0" i="0" sz="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7367705" y="3169019"/>
            <a:ext cx="952882" cy="762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9372600" y="1845762"/>
            <a:ext cx="17493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Vai trò:</a:t>
            </a:r>
            <a:endParaRPr b="0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8483334" y="2846626"/>
            <a:ext cx="34800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Hoạt hóa enzyme, cân bằng nước và ion, mở khí khổng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12"/>
          <p:cNvGrpSpPr/>
          <p:nvPr/>
        </p:nvGrpSpPr>
        <p:grpSpPr>
          <a:xfrm>
            <a:off x="228600" y="2209800"/>
            <a:ext cx="3505199" cy="3429000"/>
            <a:chOff x="227046" y="2156981"/>
            <a:chExt cx="2844846" cy="2717229"/>
          </a:xfrm>
        </p:grpSpPr>
        <p:pic>
          <p:nvPicPr>
            <p:cNvPr descr="Cash01K" id="235" name="Google Shape;235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7046" y="2156981"/>
              <a:ext cx="2844846" cy="2133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6" name="Google Shape;236;p12"/>
            <p:cNvSpPr txBox="1"/>
            <p:nvPr/>
          </p:nvSpPr>
          <p:spPr>
            <a:xfrm>
              <a:off x="227046" y="4350990"/>
              <a:ext cx="2844846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Cây điều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2"/>
          <p:cNvGrpSpPr/>
          <p:nvPr/>
        </p:nvGrpSpPr>
        <p:grpSpPr>
          <a:xfrm>
            <a:off x="3847206" y="2192806"/>
            <a:ext cx="3421369" cy="3454633"/>
            <a:chOff x="3847207" y="2184167"/>
            <a:chExt cx="2844846" cy="2715463"/>
          </a:xfrm>
        </p:grpSpPr>
        <p:pic>
          <p:nvPicPr>
            <p:cNvPr descr="Cane01K" id="238" name="Google Shape;238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207" y="2184167"/>
              <a:ext cx="2844846" cy="21336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12"/>
            <p:cNvSpPr txBox="1"/>
            <p:nvPr/>
          </p:nvSpPr>
          <p:spPr>
            <a:xfrm>
              <a:off x="3847207" y="4376410"/>
              <a:ext cx="2844846" cy="52322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Cây mía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246" name="Google Shape;246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13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II. Vai trò của các nguyên tố dinh dưỡng khoáng thiết yếu trong cây</a:t>
            </a:r>
            <a:endParaRPr/>
          </a:p>
        </p:txBody>
      </p:sp>
      <p:pic>
        <p:nvPicPr>
          <p:cNvPr descr="Cung cấp dinh dưỡng cây trồng và các dấu hiệu thiếu dinh dưỡng" id="248" name="Google Shape;24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1182686"/>
            <a:ext cx="8472350" cy="5675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"/>
          <p:cNvSpPr/>
          <p:nvPr/>
        </p:nvSpPr>
        <p:spPr>
          <a:xfrm rot="-2449101">
            <a:off x="4332709" y="1554475"/>
            <a:ext cx="1341156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4"/>
          <p:cNvSpPr/>
          <p:nvPr/>
        </p:nvSpPr>
        <p:spPr>
          <a:xfrm>
            <a:off x="4434097" y="2074140"/>
            <a:ext cx="1138383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257" name="Google Shape;257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14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III. Nguồn cung cấp các nguyên tố dinh dưỡng khoáng cho cây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1752600" y="1795545"/>
            <a:ext cx="294640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Khoáng hòa tan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(dạng 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1833076" y="4508955"/>
            <a:ext cx="294640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Khoáng không tan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>
            <a:off x="9108440" y="2146703"/>
            <a:ext cx="853440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7473662" y="1853880"/>
            <a:ext cx="1634778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Sẵn sàng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4"/>
          <p:cNvSpPr/>
          <p:nvPr/>
        </p:nvSpPr>
        <p:spPr>
          <a:xfrm>
            <a:off x="5942796" y="4537661"/>
            <a:ext cx="165608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sẵn sàng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4789636" y="4722349"/>
            <a:ext cx="1153160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4"/>
          <p:cNvSpPr/>
          <p:nvPr/>
        </p:nvSpPr>
        <p:spPr>
          <a:xfrm>
            <a:off x="6716502" y="2100403"/>
            <a:ext cx="772160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9926320" y="1910049"/>
            <a:ext cx="165608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hấp thụ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4"/>
          <p:cNvSpPr/>
          <p:nvPr/>
        </p:nvSpPr>
        <p:spPr>
          <a:xfrm>
            <a:off x="8477716" y="4537661"/>
            <a:ext cx="196088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không hấp thụ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4"/>
          <p:cNvSpPr/>
          <p:nvPr/>
        </p:nvSpPr>
        <p:spPr>
          <a:xfrm>
            <a:off x="7614116" y="4746136"/>
            <a:ext cx="772160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4"/>
          <p:cNvSpPr/>
          <p:nvPr/>
        </p:nvSpPr>
        <p:spPr>
          <a:xfrm rot="-1688591">
            <a:off x="1753291" y="2841173"/>
            <a:ext cx="1311176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4"/>
          <p:cNvSpPr/>
          <p:nvPr/>
        </p:nvSpPr>
        <p:spPr>
          <a:xfrm rot="2191013">
            <a:off x="1727587" y="3797029"/>
            <a:ext cx="1252820" cy="5197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228600" y="3188799"/>
            <a:ext cx="1676400" cy="646331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Đất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4"/>
          <p:cNvSpPr/>
          <p:nvPr/>
        </p:nvSpPr>
        <p:spPr>
          <a:xfrm flipH="1" rot="8685358">
            <a:off x="2675486" y="2114947"/>
            <a:ext cx="2967582" cy="2936768"/>
          </a:xfrm>
          <a:custGeom>
            <a:rect b="b" l="l" r="r" t="t"/>
            <a:pathLst>
              <a:path extrusionOk="0" h="120000" w="120000">
                <a:moveTo>
                  <a:pt x="44965" y="9534"/>
                </a:moveTo>
                <a:cubicBezTo>
                  <a:pt x="65169" y="3532"/>
                  <a:pt x="87011" y="10123"/>
                  <a:pt x="100506" y="26292"/>
                </a:cubicBezTo>
                <a:cubicBezTo>
                  <a:pt x="114001" y="42462"/>
                  <a:pt x="116555" y="65103"/>
                  <a:pt x="107001" y="83865"/>
                </a:cubicBezTo>
                <a:lnTo>
                  <a:pt x="112069" y="88811"/>
                </a:lnTo>
                <a:lnTo>
                  <a:pt x="94399" y="93569"/>
                </a:lnTo>
                <a:lnTo>
                  <a:pt x="94984" y="72139"/>
                </a:lnTo>
                <a:lnTo>
                  <a:pt x="100014" y="77047"/>
                </a:lnTo>
                <a:lnTo>
                  <a:pt x="100014" y="77047"/>
                </a:lnTo>
                <a:cubicBezTo>
                  <a:pt x="106649" y="61598"/>
                  <a:pt x="103722" y="43721"/>
                  <a:pt x="92502" y="31172"/>
                </a:cubicBezTo>
                <a:cubicBezTo>
                  <a:pt x="81283" y="18623"/>
                  <a:pt x="63793" y="13663"/>
                  <a:pt x="47619" y="18443"/>
                </a:cubicBezTo>
                <a:close/>
              </a:path>
            </a:pathLst>
          </a:custGeom>
          <a:solidFill>
            <a:srgbClr val="FFC0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5446618" y="3276594"/>
            <a:ext cx="48790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Oxi, pH, nhiệt độ, VSV đất, nước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5572480" y="813110"/>
            <a:ext cx="111694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Keo đất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4"/>
          <p:cNvSpPr/>
          <p:nvPr/>
        </p:nvSpPr>
        <p:spPr>
          <a:xfrm>
            <a:off x="5578412" y="1886954"/>
            <a:ext cx="111694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Dịch đất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4"/>
          <p:cNvSpPr/>
          <p:nvPr/>
        </p:nvSpPr>
        <p:spPr>
          <a:xfrm rot="1766262">
            <a:off x="5741211" y="1000328"/>
            <a:ext cx="1432014" cy="1494431"/>
          </a:xfrm>
          <a:custGeom>
            <a:rect b="b" l="l" r="r" t="t"/>
            <a:pathLst>
              <a:path extrusionOk="0" h="120000" w="120000">
                <a:moveTo>
                  <a:pt x="44135" y="9502"/>
                </a:moveTo>
                <a:lnTo>
                  <a:pt x="44135" y="9502"/>
                </a:lnTo>
                <a:cubicBezTo>
                  <a:pt x="64146" y="3142"/>
                  <a:pt x="86001" y="9342"/>
                  <a:pt x="99759" y="25281"/>
                </a:cubicBezTo>
                <a:cubicBezTo>
                  <a:pt x="113517" y="41220"/>
                  <a:pt x="116550" y="63855"/>
                  <a:pt x="107480" y="82890"/>
                </a:cubicBezTo>
                <a:lnTo>
                  <a:pt x="112543" y="87576"/>
                </a:lnTo>
                <a:lnTo>
                  <a:pt x="95398" y="92757"/>
                </a:lnTo>
                <a:lnTo>
                  <a:pt x="95280" y="71600"/>
                </a:lnTo>
                <a:lnTo>
                  <a:pt x="100294" y="76240"/>
                </a:lnTo>
                <a:cubicBezTo>
                  <a:pt x="106472" y="60415"/>
                  <a:pt x="103121" y="42388"/>
                  <a:pt x="91686" y="29944"/>
                </a:cubicBezTo>
                <a:cubicBezTo>
                  <a:pt x="80251" y="17499"/>
                  <a:pt x="62781" y="12865"/>
                  <a:pt x="46818" y="18042"/>
                </a:cubicBezTo>
                <a:close/>
              </a:path>
            </a:pathLst>
          </a:custGeom>
          <a:solidFill>
            <a:srgbClr val="FFC0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5"/>
          <p:cNvSpPr/>
          <p:nvPr/>
        </p:nvSpPr>
        <p:spPr>
          <a:xfrm>
            <a:off x="3763196" y="5205416"/>
            <a:ext cx="772160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284" name="Google Shape;284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5" name="Google Shape;285;p15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III. Nguồn cung cấp các nguyên tố dinh dưỡng khoáng cho cây</a:t>
            </a: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1271635" y="1412660"/>
            <a:ext cx="2530276" cy="95820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Phân hóa học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5"/>
          <p:cNvSpPr/>
          <p:nvPr/>
        </p:nvSpPr>
        <p:spPr>
          <a:xfrm>
            <a:off x="1134909" y="5003026"/>
            <a:ext cx="2770146" cy="9120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Phân hữu cơ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/>
          <p:nvPr/>
        </p:nvSpPr>
        <p:spPr>
          <a:xfrm>
            <a:off x="9400880" y="1631062"/>
            <a:ext cx="814050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5"/>
          <p:cNvSpPr/>
          <p:nvPr/>
        </p:nvSpPr>
        <p:spPr>
          <a:xfrm>
            <a:off x="7707984" y="1427518"/>
            <a:ext cx="1634778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Sẵn sàng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5"/>
          <p:cNvSpPr/>
          <p:nvPr/>
        </p:nvSpPr>
        <p:spPr>
          <a:xfrm>
            <a:off x="8101396" y="5000718"/>
            <a:ext cx="165608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Chưa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sẵn sàng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/>
          <p:nvPr/>
        </p:nvSpPr>
        <p:spPr>
          <a:xfrm>
            <a:off x="9757475" y="5213418"/>
            <a:ext cx="587479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7102121" y="1674242"/>
            <a:ext cx="588687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5"/>
          <p:cNvSpPr/>
          <p:nvPr/>
        </p:nvSpPr>
        <p:spPr>
          <a:xfrm>
            <a:off x="10214930" y="1395193"/>
            <a:ext cx="1656080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hấp thụ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10322949" y="4989063"/>
            <a:ext cx="1780762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không hấp thụ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7485456" y="5230715"/>
            <a:ext cx="594519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5"/>
          <p:cNvSpPr/>
          <p:nvPr/>
        </p:nvSpPr>
        <p:spPr>
          <a:xfrm rot="-3212585">
            <a:off x="1449434" y="2714108"/>
            <a:ext cx="1762507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5"/>
          <p:cNvSpPr/>
          <p:nvPr/>
        </p:nvSpPr>
        <p:spPr>
          <a:xfrm rot="2517923">
            <a:off x="1566558" y="4224231"/>
            <a:ext cx="1731915" cy="51977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5"/>
          <p:cNvSpPr txBox="1"/>
          <p:nvPr/>
        </p:nvSpPr>
        <p:spPr>
          <a:xfrm>
            <a:off x="228600" y="3188799"/>
            <a:ext cx="1676400" cy="1200329"/>
          </a:xfrm>
          <a:prstGeom prst="rect">
            <a:avLst/>
          </a:prstGeom>
          <a:solidFill>
            <a:schemeClr val="accent5"/>
          </a:solidFill>
          <a:ln cap="flat" cmpd="sng" w="25400">
            <a:solidFill>
              <a:srgbClr val="367D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Phân bón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5"/>
          <p:cNvSpPr/>
          <p:nvPr/>
        </p:nvSpPr>
        <p:spPr>
          <a:xfrm flipH="1" rot="8480879">
            <a:off x="5278936" y="1813505"/>
            <a:ext cx="2967582" cy="3635850"/>
          </a:xfrm>
          <a:custGeom>
            <a:rect b="b" l="l" r="r" t="t"/>
            <a:pathLst>
              <a:path extrusionOk="0" h="120000" w="120000">
                <a:moveTo>
                  <a:pt x="41370" y="9491"/>
                </a:moveTo>
                <a:lnTo>
                  <a:pt x="41370" y="9491"/>
                </a:lnTo>
                <a:cubicBezTo>
                  <a:pt x="60910" y="1910"/>
                  <a:pt x="82971" y="6894"/>
                  <a:pt x="97596" y="22193"/>
                </a:cubicBezTo>
                <a:cubicBezTo>
                  <a:pt x="112221" y="37493"/>
                  <a:pt x="116644" y="60213"/>
                  <a:pt x="108869" y="80100"/>
                </a:cubicBezTo>
                <a:lnTo>
                  <a:pt x="113747" y="83946"/>
                </a:lnTo>
                <a:lnTo>
                  <a:pt x="98334" y="90216"/>
                </a:lnTo>
                <a:lnTo>
                  <a:pt x="96484" y="70338"/>
                </a:lnTo>
                <a:lnTo>
                  <a:pt x="101291" y="74127"/>
                </a:lnTo>
                <a:lnTo>
                  <a:pt x="101291" y="74127"/>
                </a:lnTo>
                <a:cubicBezTo>
                  <a:pt x="106389" y="57049"/>
                  <a:pt x="101842" y="38355"/>
                  <a:pt x="89612" y="26107"/>
                </a:cubicBezTo>
                <a:cubicBezTo>
                  <a:pt x="77381" y="13859"/>
                  <a:pt x="59655" y="10250"/>
                  <a:pt x="44079" y="16835"/>
                </a:cubicBezTo>
                <a:close/>
              </a:path>
            </a:pathLst>
          </a:custGeom>
          <a:solidFill>
            <a:srgbClr val="FFC000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5"/>
          <p:cNvSpPr txBox="1"/>
          <p:nvPr/>
        </p:nvSpPr>
        <p:spPr>
          <a:xfrm>
            <a:off x="8181916" y="3309263"/>
            <a:ext cx="280467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Oxi, pH, nhiệt độ,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VSV đất, nước.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4424950" y="1427549"/>
            <a:ext cx="2659995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Khoáng hòa tan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(dạng ion)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4508516" y="5003026"/>
            <a:ext cx="2967998" cy="914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Khoáng không tan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3802804" y="1704916"/>
            <a:ext cx="588687" cy="50731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310" name="Google Shape;310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1" name="Google Shape;311;p16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III. Nguồn cung cấp các nguyên tố dinh dưỡng khoáng cho cây</a:t>
            </a:r>
            <a:endParaRPr/>
          </a:p>
        </p:txBody>
      </p:sp>
      <p:pic>
        <p:nvPicPr>
          <p:cNvPr descr="Có bao nhiêu tác dụng của việc bón phân với năng suất cây trồng và môi |  VietJack.com" id="312" name="Google Shape;3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379532"/>
            <a:ext cx="6553200" cy="427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/>
          <p:nvPr/>
        </p:nvSpPr>
        <p:spPr>
          <a:xfrm>
            <a:off x="6934200" y="1854356"/>
            <a:ext cx="4267200" cy="3314388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Bón phân với liều lượng ra sao thì hợp lý?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320" name="Google Shape;320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17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III. Nguồn cung cấp các nguyên tố dinh dưỡng khoáng cho cây</a:t>
            </a:r>
            <a:endParaRPr/>
          </a:p>
        </p:txBody>
      </p:sp>
      <p:pic>
        <p:nvPicPr>
          <p:cNvPr descr="Có bao nhiêu tác dụng của việc bón phân với năng suất cây trồng và môi |  VietJack.com" id="322" name="Google Shape;3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379532"/>
            <a:ext cx="6553200" cy="427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7"/>
          <p:cNvSpPr/>
          <p:nvPr/>
        </p:nvSpPr>
        <p:spPr>
          <a:xfrm>
            <a:off x="7239000" y="1410012"/>
            <a:ext cx="4191000" cy="4976819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Vì sao liều lượng phân bón cao quá mức cũng khiến cho sự sinh trưởng của cây giảm sút?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330" name="Google Shape;330;p18"/>
          <p:cNvSpPr txBox="1"/>
          <p:nvPr>
            <p:ph idx="12" type="sldNum"/>
          </p:nvPr>
        </p:nvSpPr>
        <p:spPr>
          <a:xfrm>
            <a:off x="8737600" y="611187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1" name="Google Shape;331;p18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III. Nguồn cung cấp các nguyên tố dinh dưỡng khoáng cho cây</a:t>
            </a:r>
            <a:endParaRPr/>
          </a:p>
        </p:txBody>
      </p:sp>
      <p:pic>
        <p:nvPicPr>
          <p:cNvPr descr="Có bao nhiêu tác dụng của việc bón phân với năng suất cây trồng và môi |  VietJack.com" id="332" name="Google Shape;33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379532"/>
            <a:ext cx="6553200" cy="4277238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8"/>
          <p:cNvSpPr txBox="1"/>
          <p:nvPr/>
        </p:nvSpPr>
        <p:spPr>
          <a:xfrm>
            <a:off x="7513320" y="2833816"/>
            <a:ext cx="373987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Cao quá: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Gây ngộ độc cho cây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Thay đổi cấu trúc đất.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Giết chết VSV có lợi.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Ô nhiễm nguồn nước.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Noto Sans Symbols"/>
              <a:buChar char="⇒"/>
            </a:pPr>
            <a:r>
              <a:rPr b="1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Cây sinh trưởng kém.</a:t>
            </a:r>
            <a:endParaRPr/>
          </a:p>
        </p:txBody>
      </p:sp>
      <p:sp>
        <p:nvSpPr>
          <p:cNvPr id="334" name="Google Shape;334;p18"/>
          <p:cNvSpPr/>
          <p:nvPr/>
        </p:nvSpPr>
        <p:spPr>
          <a:xfrm>
            <a:off x="7543800" y="5546339"/>
            <a:ext cx="4191000" cy="9144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Tích lũy các chất gây độc cho ĐV ăn thực vật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 txBox="1"/>
          <p:nvPr/>
        </p:nvSpPr>
        <p:spPr>
          <a:xfrm>
            <a:off x="7513320" y="1448821"/>
            <a:ext cx="439385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Thiếu quá: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Cây không đủ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=&gt; </a:t>
            </a:r>
            <a:r>
              <a:rPr b="1"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sinh trưởng kém.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9"/>
          <p:cNvSpPr txBox="1"/>
          <p:nvPr>
            <p:ph idx="1" type="body"/>
          </p:nvPr>
        </p:nvSpPr>
        <p:spPr>
          <a:xfrm>
            <a:off x="1181100" y="1051718"/>
            <a:ext cx="9677400" cy="475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1. Có các nguyên tố nào thuộc nhóm nguyên tố vi lượng?</a:t>
            </a:r>
            <a:endParaRPr/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2. Vì sao nguyên tố vi lượng cây chỉ cần một nồng độ rất thấp nhưng vẫn không thể thiếu trong cây?</a:t>
            </a:r>
            <a:endParaRPr/>
          </a:p>
          <a:p>
            <a:pPr indent="0" lvl="0" marL="0" rtl="0" algn="just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4000"/>
              <a:buNone/>
            </a:pPr>
            <a:r>
              <a:rPr b="1" i="1" lang="en-US" sz="4000">
                <a:solidFill>
                  <a:srgbClr val="002060"/>
                </a:solidFill>
              </a:rPr>
              <a:t>3. Liên hệ thực tế, nêu một số biện pháp giúp quá trình chuyển hóa khoáng không tan thành dạng hòa tan.</a:t>
            </a:r>
            <a:endParaRPr/>
          </a:p>
        </p:txBody>
      </p:sp>
      <p:sp>
        <p:nvSpPr>
          <p:cNvPr id="341" name="Google Shape;341;p1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342" name="Google Shape;342;p1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4724400" y="228600"/>
            <a:ext cx="25908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Luyện tập</a:t>
            </a:r>
            <a:endParaRPr b="1" sz="40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206247" y="4162465"/>
            <a:ext cx="1813249" cy="6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Hữu cơ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601200" y="4192561"/>
            <a:ext cx="1813249" cy="6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Vô cơ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>
            <a:off x="5495167" y="133765"/>
            <a:ext cx="914400" cy="10515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57150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922536" y="6013451"/>
            <a:ext cx="8059664" cy="68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 tố dinh dưỡng khoáng thiết yếu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2" name="Google Shape;102;p2"/>
          <p:cNvGrpSpPr/>
          <p:nvPr/>
        </p:nvGrpSpPr>
        <p:grpSpPr>
          <a:xfrm>
            <a:off x="1828800" y="147170"/>
            <a:ext cx="3432178" cy="2424308"/>
            <a:chOff x="271035" y="1154516"/>
            <a:chExt cx="3432178" cy="2424308"/>
          </a:xfrm>
        </p:grpSpPr>
        <p:sp>
          <p:nvSpPr>
            <p:cNvPr id="103" name="Google Shape;103;p2"/>
            <p:cNvSpPr/>
            <p:nvPr/>
          </p:nvSpPr>
          <p:spPr>
            <a:xfrm>
              <a:off x="1059066" y="1154516"/>
              <a:ext cx="1813249" cy="68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Protein</a:t>
              </a:r>
              <a:endParaRPr/>
            </a:p>
          </p:txBody>
        </p:sp>
        <p:pic>
          <p:nvPicPr>
            <p:cNvPr id="104" name="Google Shape;104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71035" y="1860136"/>
              <a:ext cx="3432178" cy="1718688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05" name="Google Shape;105;p2"/>
          <p:cNvGrpSpPr/>
          <p:nvPr/>
        </p:nvGrpSpPr>
        <p:grpSpPr>
          <a:xfrm>
            <a:off x="5333637" y="43282"/>
            <a:ext cx="3267075" cy="2493898"/>
            <a:chOff x="3835805" y="1176403"/>
            <a:chExt cx="3028950" cy="2252597"/>
          </a:xfrm>
        </p:grpSpPr>
        <p:sp>
          <p:nvSpPr>
            <p:cNvPr id="106" name="Google Shape;106;p2"/>
            <p:cNvSpPr/>
            <p:nvPr/>
          </p:nvSpPr>
          <p:spPr>
            <a:xfrm>
              <a:off x="3990403" y="1176403"/>
              <a:ext cx="2719753" cy="68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Cacbohydrat</a:t>
              </a:r>
              <a:endPara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accarose – Wikipedia tiếng Việt" id="107" name="Google Shape;107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35805" y="1914525"/>
              <a:ext cx="3028950" cy="1514475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08" name="Google Shape;108;p2"/>
          <p:cNvGrpSpPr/>
          <p:nvPr/>
        </p:nvGrpSpPr>
        <p:grpSpPr>
          <a:xfrm>
            <a:off x="2054812" y="2770575"/>
            <a:ext cx="2970477" cy="2502931"/>
            <a:chOff x="5477537" y="2468090"/>
            <a:chExt cx="2970477" cy="2502931"/>
          </a:xfrm>
        </p:grpSpPr>
        <p:pic>
          <p:nvPicPr>
            <p:cNvPr descr="Năng lượng của ATP tích lũy ở" id="109" name="Google Shape;109;p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477537" y="3200400"/>
              <a:ext cx="2970477" cy="1770621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10" name="Google Shape;110;p2"/>
            <p:cNvSpPr/>
            <p:nvPr/>
          </p:nvSpPr>
          <p:spPr>
            <a:xfrm>
              <a:off x="5488886" y="2468090"/>
              <a:ext cx="2844800" cy="6858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ATP</a:t>
              </a:r>
              <a:endParaRPr/>
            </a:p>
          </p:txBody>
        </p:sp>
      </p:grpSp>
      <p:sp>
        <p:nvSpPr>
          <p:cNvPr id="111" name="Google Shape;111;p2"/>
          <p:cNvSpPr/>
          <p:nvPr/>
        </p:nvSpPr>
        <p:spPr>
          <a:xfrm rot="10800000">
            <a:off x="5723768" y="5541075"/>
            <a:ext cx="457200" cy="478724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469585" y="2838482"/>
            <a:ext cx="2933570" cy="7592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coenzyme</a:t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5469585" y="3692052"/>
            <a:ext cx="2933570" cy="7592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Hoocmon 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469585" y="4531664"/>
            <a:ext cx="2933570" cy="75926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Vitamin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349" name="Google Shape;349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20"/>
          <p:cNvSpPr txBox="1"/>
          <p:nvPr/>
        </p:nvSpPr>
        <p:spPr>
          <a:xfrm>
            <a:off x="990600" y="1524000"/>
            <a:ext cx="2590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Vận dụng</a:t>
            </a:r>
            <a:endParaRPr b="1" sz="4400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0"/>
          <p:cNvSpPr txBox="1"/>
          <p:nvPr/>
        </p:nvSpPr>
        <p:spPr>
          <a:xfrm>
            <a:off x="142565" y="2389212"/>
            <a:ext cx="5039036" cy="2554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Hãy đề xuất phương án bón phân hợp lý để đảm bảo cho cây sinh trưởng tốt nhất mà không gây ô nhiễm môi trường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ại sao chúng ta phải trồng nhiều cây xanh? - Trao Group - Trao đi theo  cách khác – Give differently" id="352" name="Google Shape;35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8942" y="111124"/>
            <a:ext cx="6517316" cy="6517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358" name="Google Shape;358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4191000" y="2595880"/>
            <a:ext cx="76200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CHÚC CÁC EM HỌC TỐT!!!</a:t>
            </a:r>
            <a:endParaRPr b="1" sz="5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/>
          <p:nvPr/>
        </p:nvSpPr>
        <p:spPr>
          <a:xfrm>
            <a:off x="1295400" y="1980236"/>
            <a:ext cx="182133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Bài 4:</a:t>
            </a:r>
            <a:endParaRPr/>
          </a:p>
        </p:txBody>
      </p:sp>
      <p:sp>
        <p:nvSpPr>
          <p:cNvPr id="120" name="Google Shape;120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121" name="Google Shape;121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"/>
          <p:cNvSpPr/>
          <p:nvPr/>
        </p:nvSpPr>
        <p:spPr>
          <a:xfrm rot="-735315">
            <a:off x="1796959" y="2194998"/>
            <a:ext cx="7480403" cy="1938992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VAI TRÒ CỦA CÁC NGUYÊN TỐ KHOÁNG</a:t>
            </a:r>
            <a:endParaRPr b="1" i="0" sz="6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/>
          <p:nvPr>
            <p:ph type="ctrTitle"/>
          </p:nvPr>
        </p:nvSpPr>
        <p:spPr>
          <a:xfrm>
            <a:off x="1125190" y="393138"/>
            <a:ext cx="10094020" cy="1030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b="1" lang="en-US">
                <a:solidFill>
                  <a:srgbClr val="0070C0"/>
                </a:solidFill>
              </a:rPr>
              <a:t>A –CHUYỂN HÓA VẬT CHẤT VÀ NĂNG LƯỢNG Ở THỰC VẬT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4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I. Nguyên tố dinh dưỡng khoáng thiết yếu trong cây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791003" y="6157432"/>
            <a:ext cx="4429820" cy="4787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C,H,O,N,P,K,S,Ca,Mg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6477000" y="6172200"/>
            <a:ext cx="5487854" cy="4787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Fe, Mn, B, Cl, Zn,Cu, Mo, Ni</a:t>
            </a:r>
            <a:endParaRPr/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663" y="487425"/>
            <a:ext cx="11284674" cy="58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139" name="Google Shape;139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5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I. Nguyên tố dinh dưỡng khoáng thiết yếu trong cây</a:t>
            </a:r>
            <a:endParaRPr/>
          </a:p>
        </p:txBody>
      </p:sp>
      <p:sp>
        <p:nvSpPr>
          <p:cNvPr id="141" name="Google Shape;141;p5"/>
          <p:cNvSpPr/>
          <p:nvPr/>
        </p:nvSpPr>
        <p:spPr>
          <a:xfrm>
            <a:off x="7982701" y="4440430"/>
            <a:ext cx="4209300" cy="1089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 tố đại lượng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C,H,O,N,P,K,S,Ca,Mg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164789" y="4447011"/>
            <a:ext cx="5341200" cy="1014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Nguyên tố vi lượng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Fe, Mn, B, Cl, Zn,Cu, Mo, Ni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1066800" y="1143000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Định nghĩa: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82454" y="1851020"/>
            <a:ext cx="11506200" cy="15696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Không thể thiếu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Nếu thiếu =&gt; không hoàn thành chu trình sống.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Không thể thay thế.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32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Trực tiếp tham gia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vào quá trình chuyển hóa vật chất trong cơ thể.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066800" y="3554544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Phân loại: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5"/>
          <p:cNvSpPr txBox="1"/>
          <p:nvPr/>
        </p:nvSpPr>
        <p:spPr>
          <a:xfrm>
            <a:off x="6080012" y="4508136"/>
            <a:ext cx="1438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0,01%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chất khô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5430293" y="4446505"/>
            <a:ext cx="949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&lt;=</a:t>
            </a:r>
            <a:endParaRPr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7347486" y="4446580"/>
            <a:ext cx="5664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&lt;</a:t>
            </a:r>
            <a:endParaRPr sz="6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ile.vforum.vn/hinh/2014/4/dau-hoi-cham-1.jpg" id="149" name="Google Shape;14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6251" y="1546784"/>
            <a:ext cx="1448006" cy="187389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I. Nguyên tố dinh dưỡng khoáng thiết yếu trong cây</a:t>
            </a:r>
            <a:endParaRPr/>
          </a:p>
        </p:txBody>
      </p:sp>
      <p:pic>
        <p:nvPicPr>
          <p:cNvPr descr="Lý thuyết Sinh 11: Bài 4. Vai trò của các nguyên tố khoáng (ngắn nhất)" id="156" name="Google Shape;1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136651"/>
            <a:ext cx="89916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-152400" y="1798946"/>
            <a:ext cx="3514120" cy="3124200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Biểu hiện chung của các cây thiếu magie là gì?</a:t>
            </a:r>
            <a:endParaRPr/>
          </a:p>
        </p:txBody>
      </p:sp>
      <p:sp>
        <p:nvSpPr>
          <p:cNvPr id="158" name="Google Shape;158;p6"/>
          <p:cNvSpPr txBox="1"/>
          <p:nvPr/>
        </p:nvSpPr>
        <p:spPr>
          <a:xfrm>
            <a:off x="3200400" y="1059824"/>
            <a:ext cx="883920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Thiếu Mg =&gt; Rối loạn chuyển hóa =&gt; biểu hiện bất thường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/>
          <p:nvPr>
            <p:ph type="title"/>
          </p:nvPr>
        </p:nvSpPr>
        <p:spPr>
          <a:xfrm>
            <a:off x="457200" y="82549"/>
            <a:ext cx="11582400" cy="838200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I. Nguyên tố dinh dưỡng khoáng thiết yếu trong cây</a:t>
            </a:r>
            <a:endParaRPr/>
          </a:p>
        </p:txBody>
      </p:sp>
      <p:pic>
        <p:nvPicPr>
          <p:cNvPr descr="Lý thuyết Sinh 11: Bài 4. Vai trò của các nguyên tố khoáng (ngắn nhất)"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400" y="1136651"/>
            <a:ext cx="8991600" cy="56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/>
          <p:nvPr/>
        </p:nvSpPr>
        <p:spPr>
          <a:xfrm>
            <a:off x="-152400" y="1798946"/>
            <a:ext cx="3514120" cy="3124200"/>
          </a:xfrm>
          <a:prstGeom prst="wedgeEllipseCallout">
            <a:avLst>
              <a:gd fmla="val 66599" name="adj1"/>
              <a:gd fmla="val 36079" name="adj2"/>
            </a:avLst>
          </a:prstGeom>
          <a:solidFill>
            <a:schemeClr val="lt1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Vì sao thiếu magie lại gây ra biểu hiện đó ở cây?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3200400" y="1059824"/>
            <a:ext cx="8839200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Thiếu Mg =&gt; Rối loạn chuyển hóa =&gt; biểu hiện bất thường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173" name="Google Shape;173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8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II. Vai trò của các nguyên tố dinh dưỡng khoáng thiết yếu trong cây</a:t>
            </a:r>
            <a:endParaRPr/>
          </a:p>
        </p:txBody>
      </p:sp>
      <p:pic>
        <p:nvPicPr>
          <p:cNvPr descr="Trả lời câu hỏi 2 Bài 4 trang 21 SGK Sinh học lớp 11 - BAIVIET.COM" id="175" name="Google Shape;175;p8"/>
          <p:cNvPicPr preferRelativeResize="0"/>
          <p:nvPr/>
        </p:nvPicPr>
        <p:blipFill rotWithShape="1">
          <a:blip r:embed="rId3">
            <a:alphaModFix/>
          </a:blip>
          <a:srcRect b="51111" l="0" r="0" t="0"/>
          <a:stretch/>
        </p:blipFill>
        <p:spPr>
          <a:xfrm>
            <a:off x="172720" y="1295399"/>
            <a:ext cx="6153104" cy="4896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ả lời câu hỏi 2 Bài 4 trang 21 SGK Sinh học lớp 11 - BAIVIET.COM" id="176" name="Google Shape;176;p8"/>
          <p:cNvPicPr preferRelativeResize="0"/>
          <p:nvPr/>
        </p:nvPicPr>
        <p:blipFill rotWithShape="1">
          <a:blip r:embed="rId3">
            <a:alphaModFix/>
          </a:blip>
          <a:srcRect b="0" l="0" r="0" t="49444"/>
          <a:stretch/>
        </p:blipFill>
        <p:spPr>
          <a:xfrm>
            <a:off x="6300424" y="1317307"/>
            <a:ext cx="5950254" cy="489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1249680" y="6098112"/>
            <a:ext cx="10363200" cy="5232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Đặc điểm chung của các dạng nguyên tố khoáng mà cây hấp thụ là gì?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ile.vforum.vn/hinh/2014/4/dau-hoi-cham-1.jpg" id="178" name="Google Shape;17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075" y="6098112"/>
            <a:ext cx="535605" cy="6931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8/26/2021</a:t>
            </a:r>
            <a:endParaRPr/>
          </a:p>
        </p:txBody>
      </p:sp>
      <p:sp>
        <p:nvSpPr>
          <p:cNvPr id="184" name="Google Shape;184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9"/>
          <p:cNvSpPr txBox="1"/>
          <p:nvPr>
            <p:ph type="title"/>
          </p:nvPr>
        </p:nvSpPr>
        <p:spPr>
          <a:xfrm>
            <a:off x="457200" y="82548"/>
            <a:ext cx="11582400" cy="1212851"/>
          </a:xfrm>
          <a:prstGeom prst="rect">
            <a:avLst/>
          </a:prstGeom>
          <a:solidFill>
            <a:schemeClr val="l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US"/>
              <a:t>II. Vai trò của các nguyên tố dinh dưỡng khoáng thiết yếu trong cây</a:t>
            </a:r>
            <a:endParaRPr/>
          </a:p>
        </p:txBody>
      </p:sp>
      <p:pic>
        <p:nvPicPr>
          <p:cNvPr descr="Trả lời câu hỏi 2 Bài 4 trang 21 SGK Sinh học lớp 11 - BAIVIET.COM" id="186" name="Google Shape;186;p9"/>
          <p:cNvPicPr preferRelativeResize="0"/>
          <p:nvPr/>
        </p:nvPicPr>
        <p:blipFill rotWithShape="1">
          <a:blip r:embed="rId3">
            <a:alphaModFix/>
          </a:blip>
          <a:srcRect b="51111" l="0" r="0" t="0"/>
          <a:stretch/>
        </p:blipFill>
        <p:spPr>
          <a:xfrm>
            <a:off x="172720" y="1295399"/>
            <a:ext cx="6153104" cy="48961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ả lời câu hỏi 2 Bài 4 trang 21 SGK Sinh học lớp 11 - BAIVIET.COM" id="187" name="Google Shape;187;p9"/>
          <p:cNvPicPr preferRelativeResize="0"/>
          <p:nvPr/>
        </p:nvPicPr>
        <p:blipFill rotWithShape="1">
          <a:blip r:embed="rId3">
            <a:alphaModFix/>
          </a:blip>
          <a:srcRect b="0" l="0" r="0" t="49444"/>
          <a:stretch/>
        </p:blipFill>
        <p:spPr>
          <a:xfrm>
            <a:off x="6300424" y="1317307"/>
            <a:ext cx="5950254" cy="489619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1249680" y="6098112"/>
            <a:ext cx="10363200" cy="5232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Khái quát vai trò của các nguyên tố dinh dưỡng khoáng thiết yếu.</a:t>
            </a:r>
            <a:endParaRPr sz="2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file.vforum.vn/hinh/2014/4/dau-hoi-cham-1.jpg"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4075" y="6098112"/>
            <a:ext cx="535605" cy="69313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2015-03-29T15:56:26Z</dcterms:created>
  <dc:creator>u</dc:creator>
</cp:coreProperties>
</file>