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4" r:id="rId4"/>
    <p:sldMasterId id="2147483724" r:id="rId5"/>
  </p:sldMasterIdLst>
  <p:notesMasterIdLst>
    <p:notesMasterId r:id="rId37"/>
  </p:notesMasterIdLst>
  <p:sldIdLst>
    <p:sldId id="257" r:id="rId6"/>
    <p:sldId id="259" r:id="rId7"/>
    <p:sldId id="265" r:id="rId8"/>
    <p:sldId id="266" r:id="rId9"/>
    <p:sldId id="264" r:id="rId10"/>
    <p:sldId id="260" r:id="rId11"/>
    <p:sldId id="261" r:id="rId12"/>
    <p:sldId id="262" r:id="rId13"/>
    <p:sldId id="263" r:id="rId14"/>
    <p:sldId id="267" r:id="rId15"/>
    <p:sldId id="268" r:id="rId16"/>
    <p:sldId id="269" r:id="rId17"/>
    <p:sldId id="270" r:id="rId18"/>
    <p:sldId id="272" r:id="rId19"/>
    <p:sldId id="271" r:id="rId20"/>
    <p:sldId id="273" r:id="rId21"/>
    <p:sldId id="274" r:id="rId22"/>
    <p:sldId id="275" r:id="rId23"/>
    <p:sldId id="276" r:id="rId24"/>
    <p:sldId id="277" r:id="rId25"/>
    <p:sldId id="279" r:id="rId26"/>
    <p:sldId id="278" r:id="rId27"/>
    <p:sldId id="285" r:id="rId28"/>
    <p:sldId id="280" r:id="rId29"/>
    <p:sldId id="281" r:id="rId30"/>
    <p:sldId id="283" r:id="rId31"/>
    <p:sldId id="282" r:id="rId32"/>
    <p:sldId id="284" r:id="rId33"/>
    <p:sldId id="286"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0EB90-518F-4FE6-827E-D245E9769537}" type="datetimeFigureOut">
              <a:rPr lang="en-US" smtClean="0"/>
              <a:t>7/1/2023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8451B-600D-444C-83B6-08141881B686}" type="slidenum">
              <a:rPr lang="en-US" smtClean="0"/>
              <a:t>‹#›</a:t>
            </a:fld>
            <a:endParaRPr lang="en-US"/>
          </a:p>
        </p:txBody>
      </p:sp>
    </p:spTree>
    <p:extLst>
      <p:ext uri="{BB962C8B-B14F-4D97-AF65-F5344CB8AC3E}">
        <p14:creationId xmlns:p14="http://schemas.microsoft.com/office/powerpoint/2010/main" val="81877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82166ee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82166ee1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883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94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6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4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74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7/1/2023</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92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88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19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26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93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34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502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8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5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3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21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06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10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7/1/2023</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6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9" cy="3329581"/>
          </a:xfrm>
        </p:spPr>
        <p:txBody>
          <a:bodyPr anchor="b"/>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1154955" y="4777381"/>
            <a:ext cx="8825659" cy="861420"/>
          </a:xfrm>
        </p:spPr>
        <p:txBody>
          <a:bodyPr/>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8DCB041-637F-4C92-9093-BB611191D5C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8659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C1640D2-8043-451D-A1E7-F415C1D0F780}"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9560984"/>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5"/>
            <a:ext cx="8825657" cy="1915647"/>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9CC94AD-B996-4E91-87CA-F2B792B66E4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6685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103313" y="2060577"/>
            <a:ext cx="4396339" cy="4195763"/>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654494" y="2056093"/>
            <a:ext cx="4396341" cy="4200245"/>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11E82C1F-1700-47CA-ACC9-0D97E4E130E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2387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103313"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1103313"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654496"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5654496"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FD3A8C6-542A-43F7-8A05-D516BF5A7F1A}"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035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78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7B51D39-2EC0-438B-8A6F-42331059507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3610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F86B8BD2-AAC3-4E22-9214-8BE37515DFD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8487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vi-VN"/>
              <a:t>Bấm để sửa kiểu tiêu đề Bản cái</a:t>
            </a:r>
            <a:endParaRPr lang="en-US" dirty="0"/>
          </a:p>
        </p:txBody>
      </p:sp>
      <p:sp>
        <p:nvSpPr>
          <p:cNvPr id="3" name="Content Placeholder 2"/>
          <p:cNvSpPr>
            <a:spLocks noGrp="1"/>
          </p:cNvSpPr>
          <p:nvPr>
            <p:ph idx="1"/>
          </p:nvPr>
        </p:nvSpPr>
        <p:spPr>
          <a:xfrm>
            <a:off x="4784616" y="1447800"/>
            <a:ext cx="5195997" cy="4572000"/>
          </a:xfrm>
        </p:spPr>
        <p:txBody>
          <a:bodyPr anchor="ct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4955" y="3129283"/>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099D98A-CF7C-497E-B7D3-4029CFE9B6C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8672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5" y="3657600"/>
            <a:ext cx="5084979" cy="1371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F3426A-DCD1-47D4-BA6E-4E33079C589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9848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8"/>
            <a:ext cx="8825657" cy="566739"/>
          </a:xfrm>
        </p:spPr>
        <p:txBody>
          <a:bodyPr anchor="b">
            <a:normAutofit/>
          </a:bodyPr>
          <a:lstStyle>
            <a:lvl1pPr algn="l">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54955" y="685801"/>
            <a:ext cx="8825659" cy="3640667"/>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6" y="5367325"/>
            <a:ext cx="8825656"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532B6305-45F8-4BC2-A032-E9E8B92D136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8444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vi-VN"/>
              <a:t>Bấm để sửa kiểu tiêu đề Bản cái</a:t>
            </a:r>
            <a:endParaRPr lang="en-US" dirty="0"/>
          </a:p>
        </p:txBody>
      </p:sp>
      <p:sp>
        <p:nvSpPr>
          <p:cNvPr id="8" name="Text Placeholder 3"/>
          <p:cNvSpPr>
            <a:spLocks noGrp="1"/>
          </p:cNvSpPr>
          <p:nvPr>
            <p:ph type="body" sz="half" idx="2"/>
          </p:nvPr>
        </p:nvSpPr>
        <p:spPr>
          <a:xfrm>
            <a:off x="1154955" y="3657600"/>
            <a:ext cx="8825659" cy="23622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14CAE81-44FD-40AC-BA37-DEA37EAA08FE}"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820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11"/>
          <p:cNvSpPr txBox="1"/>
          <p:nvPr/>
        </p:nvSpPr>
        <p:spPr>
          <a:xfrm>
            <a:off x="897468" y="971550"/>
            <a:ext cx="802217" cy="15001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6" name="TextBox 5"/>
          <p:cNvSpPr txBox="1"/>
          <p:nvPr/>
        </p:nvSpPr>
        <p:spPr>
          <a:xfrm>
            <a:off x="9330268" y="2613026"/>
            <a:ext cx="802217" cy="1501775"/>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2" name="Title 1"/>
          <p:cNvSpPr>
            <a:spLocks noGrp="1"/>
          </p:cNvSpPr>
          <p:nvPr>
            <p:ph type="title"/>
          </p:nvPr>
        </p:nvSpPr>
        <p:spPr>
          <a:xfrm>
            <a:off x="1574801" y="1447802"/>
            <a:ext cx="7999315" cy="2323375"/>
          </a:xfrm>
        </p:spPr>
        <p:txBody>
          <a:bodyPr/>
          <a:lstStyle>
            <a:lvl1pPr>
              <a:defRPr sz="3600"/>
            </a:lvl1pPr>
          </a:lstStyle>
          <a:p>
            <a:r>
              <a:rPr lang="vi-VN"/>
              <a:t>Bấm để sửa kiểu tiêu đề Bản cái</a:t>
            </a:r>
            <a:endParaRPr lang="en-US" dirty="0"/>
          </a:p>
        </p:txBody>
      </p:sp>
      <p:sp>
        <p:nvSpPr>
          <p:cNvPr id="11" name="Text Placeholder 3"/>
          <p:cNvSpPr>
            <a:spLocks noGrp="1"/>
          </p:cNvSpPr>
          <p:nvPr>
            <p:ph type="body" sz="half" idx="14"/>
          </p:nvPr>
        </p:nvSpPr>
        <p:spPr>
          <a:xfrm>
            <a:off x="1930402" y="3771175"/>
            <a:ext cx="7279649" cy="342175"/>
          </a:xfrm>
        </p:spPr>
        <p:txBody>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0" name="Text Placeholder 3"/>
          <p:cNvSpPr>
            <a:spLocks noGrp="1"/>
          </p:cNvSpPr>
          <p:nvPr>
            <p:ph type="body" sz="half" idx="2"/>
          </p:nvPr>
        </p:nvSpPr>
        <p:spPr>
          <a:xfrm>
            <a:off x="1154955" y="4350657"/>
            <a:ext cx="8825659" cy="16764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7" name="Date Placeholder 3"/>
          <p:cNvSpPr>
            <a:spLocks noGrp="1"/>
          </p:cNvSpPr>
          <p:nvPr>
            <p:ph type="dt" sz="half" idx="15"/>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6"/>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7"/>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36528450-E6AF-4F67-BE00-B33ADF56F621}"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4587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154957" y="3124202"/>
            <a:ext cx="8825660" cy="1653180"/>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D4A3E68-C8D1-40D7-98FF-83D3492AA95D}"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4497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cxnSp>
        <p:nvCxnSpPr>
          <p:cNvPr id="9" name="Straight Connector 16"/>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32947" y="1981202"/>
            <a:ext cx="2946867"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652463" y="2667001"/>
            <a:ext cx="2927351"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3662" y="1981202"/>
            <a:ext cx="293624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3873105" y="2667001"/>
            <a:ext cx="2946795"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1981202"/>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7124702" y="2667001"/>
            <a:ext cx="2932113"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1" name="Date Placeholder 3"/>
          <p:cNvSpPr>
            <a:spLocks noGrp="1"/>
          </p:cNvSpPr>
          <p:nvPr>
            <p:ph type="dt" sz="half" idx="18"/>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2" name="Footer Placeholder 4"/>
          <p:cNvSpPr>
            <a:spLocks noGrp="1"/>
          </p:cNvSpPr>
          <p:nvPr>
            <p:ph type="ftr" sz="quarter" idx="19"/>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3" name="Slide Number Placeholder 5"/>
          <p:cNvSpPr>
            <a:spLocks noGrp="1"/>
          </p:cNvSpPr>
          <p:nvPr>
            <p:ph type="sldNum" sz="quarter" idx="20"/>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445594F-88E5-4ED5-82F7-20FF3F61A3A8}"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94759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cxnSp>
        <p:nvCxnSpPr>
          <p:cNvPr id="12" name="Straight Connector 18"/>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52463" y="4250951"/>
            <a:ext cx="294005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2" name="Text Placeholder 3"/>
          <p:cNvSpPr>
            <a:spLocks noGrp="1"/>
          </p:cNvSpPr>
          <p:nvPr>
            <p:ph type="body" sz="half" idx="18"/>
          </p:nvPr>
        </p:nvSpPr>
        <p:spPr>
          <a:xfrm>
            <a:off x="652463" y="4827213"/>
            <a:ext cx="2940051"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9376" y="4250951"/>
            <a:ext cx="2930525"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3" name="Text Placeholder 3"/>
          <p:cNvSpPr>
            <a:spLocks noGrp="1"/>
          </p:cNvSpPr>
          <p:nvPr>
            <p:ph type="body" sz="half" idx="19"/>
          </p:nvPr>
        </p:nvSpPr>
        <p:spPr>
          <a:xfrm>
            <a:off x="3888023" y="4827212"/>
            <a:ext cx="293440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4250951"/>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4" name="Text Placeholder 3"/>
          <p:cNvSpPr>
            <a:spLocks noGrp="1"/>
          </p:cNvSpPr>
          <p:nvPr>
            <p:ph type="body" sz="half" idx="20"/>
          </p:nvPr>
        </p:nvSpPr>
        <p:spPr>
          <a:xfrm>
            <a:off x="7124576" y="4827209"/>
            <a:ext cx="293599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5" name="Date Placeholder 3"/>
          <p:cNvSpPr>
            <a:spLocks noGrp="1"/>
          </p:cNvSpPr>
          <p:nvPr>
            <p:ph type="dt" sz="half" idx="23"/>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6" name="Footer Placeholder 4"/>
          <p:cNvSpPr>
            <a:spLocks noGrp="1"/>
          </p:cNvSpPr>
          <p:nvPr>
            <p:ph type="ftr" sz="quarter" idx="24"/>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7" name="Slide Number Placeholder 5"/>
          <p:cNvSpPr>
            <a:spLocks noGrp="1"/>
          </p:cNvSpPr>
          <p:nvPr>
            <p:ph type="sldNum" sz="quarter" idx="25"/>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2D8DE91-35AA-4E78-8F36-31543CBF33B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655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02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CE8040EC-4375-4842-9AC4-AE8C8A49E66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1684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5"/>
            <a:ext cx="1752601" cy="5826125"/>
          </a:xfrm>
        </p:spPr>
        <p:txBody>
          <a:bodyPr vert="eaVert" anchor="b"/>
          <a:lstStyle/>
          <a:p>
            <a:r>
              <a:rPr lang="vi-VN"/>
              <a:t>Bấm để sửa kiểu tiêu đề Bản cái</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6181165-0FA5-4021-B014-92ECD2119CB3}"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9364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2686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15185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681427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53403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71878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91314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362684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4226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05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87006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770356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573142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1858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29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5582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462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216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313750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779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1172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498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42017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649811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84901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98858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3151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551786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3502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38581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3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270657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792043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04725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89070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100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74124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7619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15383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89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613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1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07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21" Type="http://schemas.openxmlformats.org/officeDocument/2006/relationships/image" Target="../media/image5.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7.png"/><Relationship Id="rId10" Type="http://schemas.openxmlformats.org/officeDocument/2006/relationships/slideLayout" Target="../slideLayouts/slideLayout34.xml"/><Relationship Id="rId19" Type="http://schemas.openxmlformats.org/officeDocument/2006/relationships/image" Target="../media/image3.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977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8574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20">
            <a:extLst>
              <a:ext uri="{28A0092B-C50C-407E-A947-70E740481C1C}">
                <a14:useLocalDpi xmlns:a14="http://schemas.microsoft.com/office/drawing/2010/main" val="0"/>
              </a:ext>
            </a:extLst>
          </a:blip>
          <a:srcRect l="3613"/>
          <a:stretch>
            <a:fillRect/>
          </a:stretch>
        </p:blipFill>
        <p:spPr bwMode="auto">
          <a:xfrm>
            <a:off x="1" y="2670176"/>
            <a:ext cx="4036484"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noChangeArrowheads="1"/>
          </p:cNvPicPr>
          <p:nvPr/>
        </p:nvPicPr>
        <p:blipFill>
          <a:blip r:embed="rId21">
            <a:extLst>
              <a:ext uri="{28A0092B-C50C-407E-A947-70E740481C1C}">
                <a14:useLocalDpi xmlns:a14="http://schemas.microsoft.com/office/drawing/2010/main" val="0"/>
              </a:ext>
            </a:extLst>
          </a:blip>
          <a:srcRect l="35640"/>
          <a:stretch>
            <a:fillRect/>
          </a:stretch>
        </p:blipFill>
        <p:spPr bwMode="auto">
          <a:xfrm>
            <a:off x="1" y="2892426"/>
            <a:ext cx="1521884"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127" name="Picture 8"/>
          <p:cNvPicPr>
            <a:picLocks noChangeAspect="1" noChangeArrowheads="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8885" y="1"/>
            <a:ext cx="160443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p:cNvPicPr>
            <a:picLocks noChangeAspect="1" noChangeArrowheads="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6367" y="6096000"/>
            <a:ext cx="9927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30" name="Title Placeholder 1"/>
          <p:cNvSpPr>
            <a:spLocks noGrp="1" noChangeArrowheads="1"/>
          </p:cNvSpPr>
          <p:nvPr>
            <p:ph type="title"/>
          </p:nvPr>
        </p:nvSpPr>
        <p:spPr bwMode="auto">
          <a:xfrm>
            <a:off x="645584" y="452439"/>
            <a:ext cx="9404349"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Bấm để sửa kiểu tiêu đề Bản cái</a:t>
            </a:r>
            <a:endParaRPr lang="en-US" altLang="vi-VN" smtClean="0"/>
          </a:p>
        </p:txBody>
      </p:sp>
      <p:sp>
        <p:nvSpPr>
          <p:cNvPr id="5131" name="Text Placeholder 2"/>
          <p:cNvSpPr>
            <a:spLocks noGrp="1" noChangeArrowheads="1"/>
          </p:cNvSpPr>
          <p:nvPr>
            <p:ph type="body" idx="1"/>
          </p:nvPr>
        </p:nvSpPr>
        <p:spPr bwMode="auto">
          <a:xfrm>
            <a:off x="1102784" y="2052638"/>
            <a:ext cx="8947149"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smtClean="0"/>
              <a:t>Bấm để chỉnh sửa kiểu văn bản của Bản cái</a:t>
            </a:r>
          </a:p>
          <a:p>
            <a:pPr lvl="1"/>
            <a:r>
              <a:rPr lang="vi-VN" altLang="vi-VN" smtClean="0"/>
              <a:t>Mức hai</a:t>
            </a:r>
          </a:p>
          <a:p>
            <a:pPr lvl="2"/>
            <a:r>
              <a:rPr lang="vi-VN" altLang="vi-VN" smtClean="0"/>
              <a:t>Mức ba</a:t>
            </a:r>
          </a:p>
          <a:p>
            <a:pPr lvl="3"/>
            <a:r>
              <a:rPr lang="vi-VN" altLang="vi-VN" smtClean="0"/>
              <a:t>Mức bốn</a:t>
            </a:r>
          </a:p>
          <a:p>
            <a:pPr lvl="4"/>
            <a:r>
              <a:rPr lang="vi-VN" altLang="vi-VN" smtClean="0"/>
              <a:t>Mức năm</a:t>
            </a:r>
            <a:endParaRPr lang="en-US" altLang="vi-VN" smtClean="0"/>
          </a:p>
        </p:txBody>
      </p:sp>
      <p:sp>
        <p:nvSpPr>
          <p:cNvPr id="4" name="Date Placeholder 3"/>
          <p:cNvSpPr>
            <a:spLocks noGrp="1"/>
          </p:cNvSpPr>
          <p:nvPr>
            <p:ph type="dt" sz="half" idx="2"/>
          </p:nvPr>
        </p:nvSpPr>
        <p:spPr>
          <a:xfrm rot="5400000">
            <a:off x="10155767" y="1790700"/>
            <a:ext cx="990600" cy="304800"/>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rot="5400000">
            <a:off x="8952178" y="3225007"/>
            <a:ext cx="3859213" cy="30480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bwMode="gray">
          <a:xfrm>
            <a:off x="10352617"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100" b="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E18538B-8C62-4CA7-AF36-FE75ECEB0CAC}"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37411014"/>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ransition spd="slow">
    <p:random/>
  </p:transition>
  <p:timing>
    <p:tnLst>
      <p:par>
        <p:cTn id="1" dur="indefinite" restart="never" nodeType="tmRoot"/>
      </p:par>
    </p:tnLst>
  </p:timing>
  <p:txStyles>
    <p:titleStyle>
      <a:lvl1pPr algn="l" defTabSz="342900" rtl="0" eaLnBrk="0" fontAlgn="base" hangingPunct="0">
        <a:spcBef>
          <a:spcPct val="0"/>
        </a:spcBef>
        <a:spcAft>
          <a:spcPct val="0"/>
        </a:spcAft>
        <a:defRPr sz="3100" kern="1200">
          <a:solidFill>
            <a:schemeClr val="tx2"/>
          </a:solidFill>
          <a:latin typeface="+mj-lt"/>
          <a:ea typeface="+mj-ea"/>
          <a:cs typeface="+mj-cs"/>
        </a:defRPr>
      </a:lvl1pPr>
      <a:lvl2pPr algn="l" defTabSz="342900" rtl="0" eaLnBrk="0" fontAlgn="base" hangingPunct="0">
        <a:spcBef>
          <a:spcPct val="0"/>
        </a:spcBef>
        <a:spcAft>
          <a:spcPct val="0"/>
        </a:spcAft>
        <a:defRPr sz="3100">
          <a:solidFill>
            <a:schemeClr val="tx2"/>
          </a:solidFill>
          <a:latin typeface="Century Gothic" panose="020B0502020202020204" pitchFamily="34" charset="0"/>
        </a:defRPr>
      </a:lvl2pPr>
      <a:lvl3pPr algn="l" defTabSz="342900" rtl="0" eaLnBrk="0" fontAlgn="base" hangingPunct="0">
        <a:spcBef>
          <a:spcPct val="0"/>
        </a:spcBef>
        <a:spcAft>
          <a:spcPct val="0"/>
        </a:spcAft>
        <a:defRPr sz="3100">
          <a:solidFill>
            <a:schemeClr val="tx2"/>
          </a:solidFill>
          <a:latin typeface="Century Gothic" panose="020B0502020202020204" pitchFamily="34" charset="0"/>
        </a:defRPr>
      </a:lvl3pPr>
      <a:lvl4pPr algn="l" defTabSz="342900" rtl="0" eaLnBrk="0" fontAlgn="base" hangingPunct="0">
        <a:spcBef>
          <a:spcPct val="0"/>
        </a:spcBef>
        <a:spcAft>
          <a:spcPct val="0"/>
        </a:spcAft>
        <a:defRPr sz="3100">
          <a:solidFill>
            <a:schemeClr val="tx2"/>
          </a:solidFill>
          <a:latin typeface="Century Gothic" panose="020B0502020202020204" pitchFamily="34" charset="0"/>
        </a:defRPr>
      </a:lvl4pPr>
      <a:lvl5pPr algn="l" defTabSz="342900" rtl="0" eaLnBrk="0" fontAlgn="base" hangingPunct="0">
        <a:spcBef>
          <a:spcPct val="0"/>
        </a:spcBef>
        <a:spcAft>
          <a:spcPct val="0"/>
        </a:spcAft>
        <a:defRPr sz="31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rgbClr val="8AD0D6"/>
        </a:buClr>
        <a:buSzPct val="80000"/>
        <a:buFont typeface="Wingdings 3" panose="05040102010807070707" pitchFamily="18" charset="2"/>
        <a:buChar char=""/>
        <a:defRPr sz="1500" kern="1200">
          <a:solidFill>
            <a:schemeClr val="tx1"/>
          </a:solidFill>
          <a:latin typeface="+mj-lt"/>
          <a:ea typeface="+mj-ea"/>
          <a:cs typeface="+mj-cs"/>
        </a:defRPr>
      </a:lvl1pPr>
      <a:lvl2pPr marL="557213" indent="-214313" algn="l" defTabSz="342900" rtl="0" eaLnBrk="0" fontAlgn="base" hangingPunct="0">
        <a:spcBef>
          <a:spcPts val="750"/>
        </a:spcBef>
        <a:spcAft>
          <a:spcPct val="0"/>
        </a:spcAft>
        <a:buClr>
          <a:srgbClr val="8AD0D6"/>
        </a:buClr>
        <a:buSzPct val="80000"/>
        <a:buFont typeface="Wingdings 3" panose="05040102010807070707" pitchFamily="18" charset="2"/>
        <a:buChar char=""/>
        <a:defRPr sz="1300" kern="1200">
          <a:solidFill>
            <a:schemeClr val="tx1"/>
          </a:solidFill>
          <a:latin typeface="+mj-lt"/>
          <a:ea typeface="+mj-ea"/>
          <a:cs typeface="+mj-cs"/>
        </a:defRPr>
      </a:lvl2pPr>
      <a:lvl3pPr marL="8572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200" kern="1200">
          <a:solidFill>
            <a:schemeClr val="tx1"/>
          </a:solidFill>
          <a:latin typeface="+mj-lt"/>
          <a:ea typeface="+mj-ea"/>
          <a:cs typeface="+mj-cs"/>
        </a:defRPr>
      </a:lvl3pPr>
      <a:lvl4pPr marL="12001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4pPr>
      <a:lvl5pPr marL="15430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87452424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406620762"/>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4.png"/><Relationship Id="rId1" Type="http://schemas.openxmlformats.org/officeDocument/2006/relationships/slideLayout" Target="../slideLayouts/slideLayout47.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4.xml"/><Relationship Id="rId6" Type="http://schemas.openxmlformats.org/officeDocument/2006/relationships/image" Target="../media/image26.gif"/><Relationship Id="rId5" Type="http://schemas.microsoft.com/office/2007/relationships/hdphoto" Target="../media/hdphoto1.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3.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3.xml"/><Relationship Id="rId4" Type="http://schemas.openxmlformats.org/officeDocument/2006/relationships/image" Target="../media/image340.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6.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7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2.xml"/><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Background chào mừng">
            <a:extLst>
              <a:ext uri="{FF2B5EF4-FFF2-40B4-BE49-F238E27FC236}">
                <a16:creationId xmlns:a16="http://schemas.microsoft.com/office/drawing/2014/main" id="{4082DDCE-6AC1-441C-B651-02DF52FDD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05" b="44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718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2" descr="Tại sao dòng điện trong trường hợp mô tả ở Hình 24.1 chỉ tồn tại trong  khoảng thời gian rất ngắn?"/>
          <p:cNvPicPr>
            <a:picLocks noChangeAspect="1" noChangeArrowheads="1"/>
          </p:cNvPicPr>
          <p:nvPr/>
        </p:nvPicPr>
        <p:blipFill rotWithShape="1">
          <a:blip r:embed="rId2">
            <a:extLst>
              <a:ext uri="{28A0092B-C50C-407E-A947-70E740481C1C}">
                <a14:useLocalDpi xmlns:a14="http://schemas.microsoft.com/office/drawing/2010/main" val="0"/>
              </a:ext>
            </a:extLst>
          </a:blip>
          <a:srcRect t="22063" b="41229"/>
          <a:stretch/>
        </p:blipFill>
        <p:spPr bwMode="auto">
          <a:xfrm>
            <a:off x="7106653" y="2355424"/>
            <a:ext cx="4490987" cy="30347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85280" y="1684862"/>
            <a:ext cx="6112267" cy="16362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Các</a:t>
            </a:r>
            <a:r>
              <a:rPr lang="en-US" sz="2400" dirty="0"/>
              <a:t> </a:t>
            </a:r>
            <a:r>
              <a:rPr lang="en-US" sz="2400" dirty="0" err="1"/>
              <a:t>vật</a:t>
            </a:r>
            <a:r>
              <a:rPr lang="en-US" sz="2400" dirty="0"/>
              <a:t> </a:t>
            </a:r>
            <a:r>
              <a:rPr lang="en-US" sz="2400" dirty="0" err="1"/>
              <a:t>cho</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được</a:t>
            </a:r>
            <a:r>
              <a:rPr lang="en-US" sz="2400" dirty="0"/>
              <a:t> </a:t>
            </a:r>
            <a:r>
              <a:rPr lang="en-US" sz="2400" dirty="0" err="1"/>
              <a:t>gọi</a:t>
            </a:r>
            <a:r>
              <a:rPr lang="en-US" sz="2400" dirty="0"/>
              <a:t> </a:t>
            </a:r>
            <a:r>
              <a:rPr lang="en-US" sz="2400" dirty="0" err="1"/>
              <a:t>là</a:t>
            </a:r>
            <a:r>
              <a:rPr lang="en-US" sz="2400" dirty="0"/>
              <a:t> </a:t>
            </a:r>
            <a:r>
              <a:rPr lang="en-US" sz="2400" dirty="0" err="1"/>
              <a:t>các</a:t>
            </a:r>
            <a:r>
              <a:rPr lang="en-US" sz="2400" dirty="0"/>
              <a:t> </a:t>
            </a:r>
            <a:r>
              <a:rPr lang="en-US" sz="2400" dirty="0" err="1"/>
              <a:t>vật</a:t>
            </a:r>
            <a:r>
              <a:rPr lang="en-US" sz="2400" dirty="0"/>
              <a:t> </a:t>
            </a:r>
            <a:r>
              <a:rPr lang="en-US" sz="2400" dirty="0" err="1" smtClean="0"/>
              <a:t>gì</a:t>
            </a:r>
            <a:r>
              <a:rPr lang="en-US" sz="2400" dirty="0" smtClean="0"/>
              <a:t>? </a:t>
            </a:r>
            <a:r>
              <a:rPr lang="en-US" sz="2400" dirty="0" err="1"/>
              <a:t>C</a:t>
            </a:r>
            <a:r>
              <a:rPr lang="en-US" sz="2400" dirty="0" err="1" smtClean="0"/>
              <a:t>ác</a:t>
            </a:r>
            <a:r>
              <a:rPr lang="en-US" sz="2400" dirty="0" smtClean="0"/>
              <a:t> </a:t>
            </a:r>
            <a:r>
              <a:rPr lang="en-US" sz="2400" dirty="0" err="1"/>
              <a:t>hạt</a:t>
            </a:r>
            <a:r>
              <a:rPr lang="en-US" sz="2400" dirty="0"/>
              <a:t> </a:t>
            </a:r>
            <a:r>
              <a:rPr lang="en-US" sz="2400" dirty="0" err="1"/>
              <a:t>mang</a:t>
            </a:r>
            <a:r>
              <a:rPr lang="en-US" sz="2400" dirty="0"/>
              <a:t> </a:t>
            </a:r>
            <a:r>
              <a:rPr lang="en-US" sz="2400" dirty="0" err="1"/>
              <a:t>điện</a:t>
            </a:r>
            <a:r>
              <a:rPr lang="en-US" sz="2400" dirty="0"/>
              <a:t> </a:t>
            </a:r>
            <a:r>
              <a:rPr lang="en-US" sz="2400" dirty="0" err="1"/>
              <a:t>trong</a:t>
            </a:r>
            <a:r>
              <a:rPr lang="en-US" sz="2400" dirty="0"/>
              <a:t> </a:t>
            </a:r>
            <a:r>
              <a:rPr lang="en-US" sz="2400" dirty="0" err="1"/>
              <a:t>các</a:t>
            </a:r>
            <a:r>
              <a:rPr lang="en-US" sz="2400" dirty="0"/>
              <a:t> </a:t>
            </a:r>
            <a:r>
              <a:rPr lang="en-US" sz="2400" dirty="0" err="1"/>
              <a:t>vật</a:t>
            </a:r>
            <a:r>
              <a:rPr lang="en-US" sz="2400" dirty="0"/>
              <a:t> </a:t>
            </a:r>
            <a:r>
              <a:rPr lang="en-US" sz="2400" dirty="0" err="1"/>
              <a:t>loại</a:t>
            </a:r>
            <a:r>
              <a:rPr lang="en-US" sz="2400" dirty="0"/>
              <a:t> </a:t>
            </a:r>
            <a:r>
              <a:rPr lang="en-US" sz="2400" dirty="0" err="1"/>
              <a:t>này</a:t>
            </a:r>
            <a:r>
              <a:rPr lang="en-US" sz="2400" dirty="0"/>
              <a:t> </a:t>
            </a:r>
            <a:r>
              <a:rPr lang="en-US" sz="2400" dirty="0" err="1"/>
              <a:t>có</a:t>
            </a:r>
            <a:r>
              <a:rPr lang="en-US" sz="2400" dirty="0"/>
              <a:t> </a:t>
            </a:r>
            <a:r>
              <a:rPr lang="en-US" sz="2400" dirty="0" err="1"/>
              <a:t>đặc</a:t>
            </a:r>
            <a:r>
              <a:rPr lang="en-US" sz="2400" dirty="0"/>
              <a:t> </a:t>
            </a:r>
            <a:r>
              <a:rPr lang="en-US" sz="2400" dirty="0" err="1"/>
              <a:t>điểm</a:t>
            </a:r>
            <a:r>
              <a:rPr lang="en-US" sz="2400" dirty="0"/>
              <a:t> </a:t>
            </a:r>
            <a:r>
              <a:rPr lang="en-US" sz="2400" dirty="0" err="1" smtClean="0"/>
              <a:t>gì</a:t>
            </a:r>
            <a:r>
              <a:rPr lang="en-US" sz="2400" dirty="0" smtClean="0"/>
              <a:t>?</a:t>
            </a:r>
            <a:endParaRPr lang="en-US" sz="3200" dirty="0"/>
          </a:p>
        </p:txBody>
      </p:sp>
      <p:sp>
        <p:nvSpPr>
          <p:cNvPr id="8" name="Rounded Rectangular Callout 7"/>
          <p:cNvSpPr/>
          <p:nvPr/>
        </p:nvSpPr>
        <p:spPr>
          <a:xfrm>
            <a:off x="4456205" y="3478016"/>
            <a:ext cx="2450942" cy="737937"/>
          </a:xfrm>
          <a:prstGeom prst="wedgeRoundRectCallout">
            <a:avLst>
              <a:gd name="adj1" fmla="val 80619"/>
              <a:gd name="adj2" fmla="val -7573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smtClean="0"/>
              <a:t>Vật</a:t>
            </a:r>
            <a:r>
              <a:rPr lang="en-US" sz="2400" b="1" dirty="0" smtClean="0"/>
              <a:t> </a:t>
            </a:r>
            <a:r>
              <a:rPr lang="en-US" sz="2400" b="1" dirty="0" err="1" smtClean="0"/>
              <a:t>dẫn</a:t>
            </a:r>
            <a:r>
              <a:rPr lang="en-US" sz="2400" b="1" dirty="0" smtClean="0"/>
              <a:t> </a:t>
            </a:r>
            <a:r>
              <a:rPr lang="en-US" sz="2400" b="1" dirty="0" err="1" smtClean="0"/>
              <a:t>điện</a:t>
            </a:r>
            <a:endParaRPr lang="en-US" sz="2400" b="1" dirty="0"/>
          </a:p>
        </p:txBody>
      </p:sp>
      <p:sp>
        <p:nvSpPr>
          <p:cNvPr id="9" name="Rounded Rectangular Callout 8"/>
          <p:cNvSpPr/>
          <p:nvPr/>
        </p:nvSpPr>
        <p:spPr>
          <a:xfrm>
            <a:off x="5603398" y="5547007"/>
            <a:ext cx="2607498" cy="1010653"/>
          </a:xfrm>
          <a:prstGeom prst="wedgeRoundRectCallout">
            <a:avLst>
              <a:gd name="adj1" fmla="val 49318"/>
              <a:gd name="adj2" fmla="val -12956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smtClean="0"/>
              <a:t>Hạt</a:t>
            </a:r>
            <a:r>
              <a:rPr lang="en-US" sz="2400" b="1" dirty="0" smtClean="0"/>
              <a:t> </a:t>
            </a:r>
            <a:r>
              <a:rPr lang="en-US" sz="2400" b="1" dirty="0" err="1" smtClean="0"/>
              <a:t>mang</a:t>
            </a:r>
            <a:r>
              <a:rPr lang="en-US" sz="2400" b="1" dirty="0" smtClean="0"/>
              <a:t> </a:t>
            </a:r>
            <a:r>
              <a:rPr lang="en-US" sz="2400" b="1" dirty="0" err="1" smtClean="0"/>
              <a:t>điện</a:t>
            </a:r>
            <a:r>
              <a:rPr lang="en-US" sz="2400" b="1" dirty="0" smtClean="0"/>
              <a:t> </a:t>
            </a:r>
            <a:r>
              <a:rPr lang="en-US" sz="2400" b="1" dirty="0" err="1" smtClean="0"/>
              <a:t>tự</a:t>
            </a:r>
            <a:r>
              <a:rPr lang="en-US" sz="2400" b="1" dirty="0" smtClean="0"/>
              <a:t> do</a:t>
            </a:r>
            <a:endParaRPr lang="en-US" sz="2400" b="1" dirty="0"/>
          </a:p>
        </p:txBody>
      </p:sp>
    </p:spTree>
    <p:extLst>
      <p:ext uri="{BB962C8B-B14F-4D97-AF65-F5344CB8AC3E}">
        <p14:creationId xmlns:p14="http://schemas.microsoft.com/office/powerpoint/2010/main" val="230142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7" name="Rounded Rectangle 6"/>
          <p:cNvSpPr/>
          <p:nvPr/>
        </p:nvSpPr>
        <p:spPr>
          <a:xfrm>
            <a:off x="2045364" y="1540746"/>
            <a:ext cx="9407897" cy="12787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smtClean="0">
                <a:solidFill>
                  <a:srgbClr val="0000FF"/>
                </a:solidFill>
              </a:rPr>
              <a:t>Điều</a:t>
            </a:r>
            <a:r>
              <a:rPr lang="en-US" sz="2800" dirty="0" smtClean="0">
                <a:solidFill>
                  <a:srgbClr val="0000FF"/>
                </a:solidFill>
              </a:rPr>
              <a:t> </a:t>
            </a:r>
            <a:r>
              <a:rPr lang="en-US" sz="2800" dirty="0" err="1" smtClean="0">
                <a:solidFill>
                  <a:srgbClr val="0000FF"/>
                </a:solidFill>
              </a:rPr>
              <a:t>kiện</a:t>
            </a:r>
            <a:r>
              <a:rPr lang="en-US" sz="2800" dirty="0" smtClean="0">
                <a:solidFill>
                  <a:srgbClr val="0000FF"/>
                </a:solidFill>
              </a:rPr>
              <a:t> </a:t>
            </a:r>
            <a:r>
              <a:rPr lang="en-US" sz="2800" dirty="0" err="1" smtClean="0">
                <a:solidFill>
                  <a:srgbClr val="0000FF"/>
                </a:solidFill>
              </a:rPr>
              <a:t>để</a:t>
            </a:r>
            <a:r>
              <a:rPr lang="en-US" sz="2800" dirty="0" smtClean="0">
                <a:solidFill>
                  <a:srgbClr val="0000FF"/>
                </a:solidFill>
              </a:rPr>
              <a:t> </a:t>
            </a:r>
            <a:r>
              <a:rPr lang="en-US" sz="2800" dirty="0" err="1" smtClean="0">
                <a:solidFill>
                  <a:srgbClr val="0000FF"/>
                </a:solidFill>
              </a:rPr>
              <a:t>duy</a:t>
            </a:r>
            <a:r>
              <a:rPr lang="en-US" sz="2800" dirty="0" smtClean="0">
                <a:solidFill>
                  <a:srgbClr val="0000FF"/>
                </a:solidFill>
              </a:rPr>
              <a:t> </a:t>
            </a:r>
            <a:r>
              <a:rPr lang="en-US" sz="2800" dirty="0" err="1" smtClean="0">
                <a:solidFill>
                  <a:srgbClr val="0000FF"/>
                </a:solidFill>
              </a:rPr>
              <a:t>trì</a:t>
            </a:r>
            <a:r>
              <a:rPr lang="en-US" sz="2800" dirty="0" smtClean="0">
                <a:solidFill>
                  <a:srgbClr val="0000FF"/>
                </a:solidFill>
              </a:rPr>
              <a:t> </a:t>
            </a:r>
            <a:r>
              <a:rPr lang="en-US" sz="2800" dirty="0" err="1" smtClean="0">
                <a:solidFill>
                  <a:srgbClr val="0000FF"/>
                </a:solidFill>
              </a:rPr>
              <a:t>dòng</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a:solidFill>
                  <a:srgbClr val="0000FF"/>
                </a:solidFill>
              </a:rPr>
              <a:t>Cần</a:t>
            </a:r>
            <a:r>
              <a:rPr lang="en-US" sz="2800" dirty="0">
                <a:solidFill>
                  <a:srgbClr val="0000FF"/>
                </a:solidFill>
              </a:rPr>
              <a:t> </a:t>
            </a:r>
            <a:r>
              <a:rPr lang="en-US" sz="2800" dirty="0" err="1">
                <a:solidFill>
                  <a:srgbClr val="0000FF"/>
                </a:solidFill>
              </a:rPr>
              <a:t>phải</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hiệu</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thế</a:t>
            </a:r>
            <a:r>
              <a:rPr lang="en-US" sz="2800" dirty="0">
                <a:solidFill>
                  <a:srgbClr val="0000FF"/>
                </a:solidFill>
              </a:rPr>
              <a:t> </a:t>
            </a:r>
            <a:r>
              <a:rPr lang="en-US" sz="2800" dirty="0" err="1">
                <a:solidFill>
                  <a:srgbClr val="0000FF"/>
                </a:solidFill>
              </a:rPr>
              <a:t>đặt</a:t>
            </a:r>
            <a:r>
              <a:rPr lang="en-US" sz="2800" dirty="0">
                <a:solidFill>
                  <a:srgbClr val="0000FF"/>
                </a:solidFill>
              </a:rPr>
              <a:t> </a:t>
            </a:r>
            <a:r>
              <a:rPr lang="en-US" sz="2800" dirty="0" err="1">
                <a:solidFill>
                  <a:srgbClr val="0000FF"/>
                </a:solidFill>
              </a:rPr>
              <a:t>vào</a:t>
            </a:r>
            <a:r>
              <a:rPr lang="en-US" sz="2800" dirty="0">
                <a:solidFill>
                  <a:srgbClr val="0000FF"/>
                </a:solidFill>
              </a:rPr>
              <a:t> </a:t>
            </a:r>
            <a:r>
              <a:rPr lang="en-US" sz="2800" dirty="0" err="1">
                <a:solidFill>
                  <a:srgbClr val="0000FF"/>
                </a:solidFill>
              </a:rPr>
              <a:t>hai</a:t>
            </a:r>
            <a:r>
              <a:rPr lang="en-US" sz="2800" dirty="0">
                <a:solidFill>
                  <a:srgbClr val="0000FF"/>
                </a:solidFill>
              </a:rPr>
              <a:t> </a:t>
            </a:r>
            <a:r>
              <a:rPr lang="en-US" sz="2800" dirty="0" err="1">
                <a:solidFill>
                  <a:srgbClr val="0000FF"/>
                </a:solidFill>
              </a:rPr>
              <a:t>đầu</a:t>
            </a:r>
            <a:r>
              <a:rPr lang="en-US" sz="2800" dirty="0">
                <a:solidFill>
                  <a:srgbClr val="0000FF"/>
                </a:solidFill>
              </a:rPr>
              <a:t> </a:t>
            </a:r>
            <a:r>
              <a:rPr lang="en-US" sz="2800" dirty="0" err="1">
                <a:solidFill>
                  <a:srgbClr val="0000FF"/>
                </a:solidFill>
              </a:rPr>
              <a:t>vật</a:t>
            </a:r>
            <a:r>
              <a:rPr lang="en-US" sz="2800" dirty="0">
                <a:solidFill>
                  <a:srgbClr val="0000FF"/>
                </a:solidFill>
              </a:rPr>
              <a:t> </a:t>
            </a:r>
            <a:r>
              <a:rPr lang="en-US" sz="2800" dirty="0" err="1">
                <a:solidFill>
                  <a:srgbClr val="0000FF"/>
                </a:solidFill>
              </a:rPr>
              <a:t>dẫn</a:t>
            </a:r>
            <a:endParaRPr lang="en-US" sz="2800" dirty="0">
              <a:solidFill>
                <a:srgbClr val="0000FF"/>
              </a:solidFill>
            </a:endParaRPr>
          </a:p>
        </p:txBody>
      </p:sp>
      <p:pic>
        <p:nvPicPr>
          <p:cNvPr id="18" name="Picture 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473" y="4070350"/>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83" y="4070350"/>
            <a:ext cx="3051590" cy="2506663"/>
          </a:xfrm>
          <a:prstGeom prst="rect">
            <a:avLst/>
          </a:prstGeom>
        </p:spPr>
      </p:pic>
      <p:sp>
        <p:nvSpPr>
          <p:cNvPr id="20" name="Rounded Rectangular Callout 19"/>
          <p:cNvSpPr/>
          <p:nvPr/>
        </p:nvSpPr>
        <p:spPr>
          <a:xfrm>
            <a:off x="0" y="4202475"/>
            <a:ext cx="4764505" cy="1989778"/>
          </a:xfrm>
          <a:prstGeom prst="wedgeRoundRectCallout">
            <a:avLst>
              <a:gd name="adj1" fmla="val 61830"/>
              <a:gd name="adj2" fmla="val 184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đoạn</a:t>
            </a:r>
            <a:r>
              <a:rPr lang="en-US" sz="2400" dirty="0"/>
              <a:t> </a:t>
            </a:r>
            <a:r>
              <a:rPr lang="en-US" sz="2400" dirty="0" err="1"/>
              <a:t>mạch</a:t>
            </a:r>
            <a:r>
              <a:rPr lang="en-US" sz="2400" dirty="0"/>
              <a:t> hay </a:t>
            </a: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bóng</a:t>
            </a:r>
            <a:r>
              <a:rPr lang="en-US" sz="2400" dirty="0"/>
              <a:t> </a:t>
            </a:r>
            <a:r>
              <a:rPr lang="en-US" sz="2400" dirty="0" err="1"/>
              <a:t>đèn</a:t>
            </a:r>
            <a:r>
              <a:rPr lang="en-US" sz="2400" dirty="0"/>
              <a:t> </a:t>
            </a:r>
            <a:r>
              <a:rPr lang="en-US" sz="2400" dirty="0" err="1"/>
              <a:t>cần</a:t>
            </a:r>
            <a:r>
              <a:rPr lang="en-US" sz="2400" dirty="0"/>
              <a:t> </a:t>
            </a:r>
            <a:r>
              <a:rPr lang="en-US" sz="2400" dirty="0" err="1"/>
              <a:t>có</a:t>
            </a:r>
            <a:r>
              <a:rPr lang="en-US" sz="2400" dirty="0"/>
              <a:t> </a:t>
            </a:r>
            <a:r>
              <a:rPr lang="en-US" sz="2400" dirty="0" err="1"/>
              <a:t>điều</a:t>
            </a:r>
            <a:r>
              <a:rPr lang="en-US" sz="2400" dirty="0"/>
              <a:t> </a:t>
            </a:r>
            <a:r>
              <a:rPr lang="en-US" sz="2400" dirty="0" err="1"/>
              <a:t>kiện</a:t>
            </a:r>
            <a:r>
              <a:rPr lang="en-US" sz="2400" dirty="0"/>
              <a:t> </a:t>
            </a:r>
            <a:r>
              <a:rPr lang="en-US" sz="2400" dirty="0" err="1"/>
              <a:t>gì</a:t>
            </a:r>
            <a:r>
              <a:rPr lang="en-US" sz="2400" dirty="0"/>
              <a:t> </a:t>
            </a:r>
            <a:r>
              <a:rPr lang="en-US" sz="2400" dirty="0" err="1"/>
              <a:t>để</a:t>
            </a:r>
            <a:r>
              <a:rPr lang="en-US" sz="2400" dirty="0"/>
              <a:t> </a:t>
            </a:r>
            <a:r>
              <a:rPr lang="en-US" sz="2400" dirty="0" err="1"/>
              <a:t>có</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chúng</a:t>
            </a:r>
            <a:r>
              <a:rPr lang="en-US" sz="2400" dirty="0"/>
              <a:t>?</a:t>
            </a:r>
            <a:endParaRPr lang="en-US" sz="4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40" y="1662666"/>
            <a:ext cx="795655" cy="730014"/>
          </a:xfrm>
          <a:prstGeom prst="rect">
            <a:avLst/>
          </a:prstGeom>
        </p:spPr>
      </p:pic>
    </p:spTree>
    <p:extLst>
      <p:ext uri="{BB962C8B-B14F-4D97-AF65-F5344CB8AC3E}">
        <p14:creationId xmlns:p14="http://schemas.microsoft.com/office/powerpoint/2010/main" val="2940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2.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5"/>
          <p:cNvPicPr>
            <a:picLocks noChangeAspect="1"/>
          </p:cNvPicPr>
          <p:nvPr/>
        </p:nvPicPr>
        <p:blipFill>
          <a:blip r:embed="rId2"/>
          <a:stretch>
            <a:fillRect/>
          </a:stretch>
        </p:blipFill>
        <p:spPr>
          <a:xfrm>
            <a:off x="8213704" y="819386"/>
            <a:ext cx="3865200" cy="3895755"/>
          </a:xfrm>
          <a:prstGeom prst="rect">
            <a:avLst/>
          </a:prstGeom>
        </p:spPr>
      </p:pic>
      <p:sp>
        <p:nvSpPr>
          <p:cNvPr id="8" name="Rounded Rectangle 7"/>
          <p:cNvSpPr/>
          <p:nvPr/>
        </p:nvSpPr>
        <p:spPr>
          <a:xfrm>
            <a:off x="0" y="1436608"/>
            <a:ext cx="8331200" cy="54213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31775" indent="-231775" algn="just">
              <a:buFontTx/>
              <a:buChar char="-"/>
            </a:pPr>
            <a:r>
              <a:rPr lang="vi-VN" sz="2800" dirty="0" smtClean="0">
                <a:solidFill>
                  <a:srgbClr val="0000FF"/>
                </a:solidFill>
                <a:ea typeface="Calibri" panose="020F0502020204030204" pitchFamily="34" charset="0"/>
              </a:rPr>
              <a:t>Nguồn </a:t>
            </a:r>
            <a:r>
              <a:rPr lang="vi-VN" sz="2800" dirty="0">
                <a:solidFill>
                  <a:srgbClr val="0000FF"/>
                </a:solidFill>
                <a:ea typeface="Calibri" panose="020F0502020204030204" pitchFamily="34" charset="0"/>
              </a:rPr>
              <a:t>điện có chức năng tạo </a:t>
            </a:r>
            <a:r>
              <a:rPr lang="vi-VN" sz="2800" dirty="0" smtClean="0">
                <a:solidFill>
                  <a:srgbClr val="0000FF"/>
                </a:solidFill>
                <a:ea typeface="Calibri" panose="020F0502020204030204" pitchFamily="34" charset="0"/>
              </a:rPr>
              <a:t>ra </a:t>
            </a:r>
            <a:r>
              <a:rPr lang="vi-VN" sz="2800" dirty="0">
                <a:solidFill>
                  <a:srgbClr val="0000FF"/>
                </a:solidFill>
                <a:ea typeface="Calibri" panose="020F0502020204030204" pitchFamily="34" charset="0"/>
              </a:rPr>
              <a:t>và duy trì một hiệu điện thế giữa hai cực của nguồn </a:t>
            </a:r>
            <a:r>
              <a:rPr lang="vi-VN" sz="2800" dirty="0" smtClean="0">
                <a:solidFill>
                  <a:srgbClr val="0000FF"/>
                </a:solidFill>
                <a:ea typeface="Calibri" panose="020F0502020204030204" pitchFamily="34" charset="0"/>
              </a:rPr>
              <a:t>điện.</a:t>
            </a:r>
            <a:endParaRPr lang="en-US" sz="2800" dirty="0" smtClean="0">
              <a:solidFill>
                <a:srgbClr val="0000FF"/>
              </a:solidFill>
              <a:ea typeface="Calibri" panose="020F0502020204030204" pitchFamily="34" charset="0"/>
            </a:endParaRPr>
          </a:p>
          <a:p>
            <a:pPr marL="231775" indent="-231775" algn="just">
              <a:buFontTx/>
              <a:buChar char="-"/>
            </a:pPr>
            <a:r>
              <a:rPr lang="en-US" sz="2800" dirty="0" err="1" smtClean="0">
                <a:solidFill>
                  <a:srgbClr val="0000FF"/>
                </a:solidFill>
                <a:ea typeface="Calibri" panose="020F0502020204030204" pitchFamily="34" charset="0"/>
              </a:rPr>
              <a:t>Nguồn</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điện</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có</a:t>
            </a:r>
            <a:r>
              <a:rPr lang="en-US" sz="2800" dirty="0" smtClean="0">
                <a:solidFill>
                  <a:srgbClr val="0000FF"/>
                </a:solidFill>
                <a:ea typeface="Calibri" panose="020F0502020204030204" pitchFamily="34" charset="0"/>
              </a:rPr>
              <a:t> 2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dương</a:t>
            </a:r>
            <a:r>
              <a:rPr lang="en-US" sz="2800" dirty="0" smtClean="0">
                <a:solidFill>
                  <a:srgbClr val="0000FF"/>
                </a:solidFill>
                <a:ea typeface="Calibri" panose="020F0502020204030204" pitchFamily="34" charset="0"/>
              </a:rPr>
              <a:t> (+) và </a:t>
            </a:r>
            <a:r>
              <a:rPr lang="en-US" sz="2800" dirty="0" err="1" smtClean="0">
                <a:solidFill>
                  <a:srgbClr val="0000FF"/>
                </a:solidFill>
                <a:ea typeface="Calibri" panose="020F0502020204030204" pitchFamily="34" charset="0"/>
              </a:rPr>
              <a:t>cực</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âm</a:t>
            </a:r>
            <a:r>
              <a:rPr lang="en-US" sz="2800" dirty="0" smtClean="0">
                <a:solidFill>
                  <a:srgbClr val="0000FF"/>
                </a:solidFill>
                <a:ea typeface="Calibri" panose="020F0502020204030204" pitchFamily="34" charset="0"/>
              </a:rPr>
              <a:t> (-)</a:t>
            </a:r>
          </a:p>
          <a:p>
            <a:pPr marL="231775" indent="-231775" algn="just">
              <a:buFontTx/>
              <a:buChar char="-"/>
            </a:pPr>
            <a:r>
              <a:rPr lang="en-US" sz="2800" dirty="0" err="1" smtClean="0">
                <a:solidFill>
                  <a:srgbClr val="0000FF"/>
                </a:solidFill>
                <a:ea typeface="Calibri" panose="020F0502020204030204" pitchFamily="34" charset="0"/>
              </a:rPr>
              <a:t>Kí</a:t>
            </a:r>
            <a:r>
              <a:rPr lang="en-US" sz="2800" dirty="0" smtClean="0">
                <a:solidFill>
                  <a:srgbClr val="0000FF"/>
                </a:solidFill>
                <a:ea typeface="Calibri" panose="020F0502020204030204" pitchFamily="34" charset="0"/>
              </a:rPr>
              <a:t> </a:t>
            </a:r>
            <a:r>
              <a:rPr lang="en-US" sz="2800" dirty="0" err="1" smtClean="0">
                <a:solidFill>
                  <a:srgbClr val="0000FF"/>
                </a:solidFill>
                <a:ea typeface="Calibri" panose="020F0502020204030204" pitchFamily="34" charset="0"/>
              </a:rPr>
              <a:t>hiệu</a:t>
            </a:r>
            <a:r>
              <a:rPr lang="en-US" sz="2800" dirty="0" smtClean="0">
                <a:solidFill>
                  <a:srgbClr val="0000FF"/>
                </a:solidFill>
                <a:ea typeface="Calibri" panose="020F0502020204030204" pitchFamily="34" charset="0"/>
              </a:rPr>
              <a:t>: </a:t>
            </a:r>
            <a:endParaRPr lang="en-US" sz="2800" dirty="0">
              <a:solidFill>
                <a:srgbClr val="0000FF"/>
              </a:solidFill>
              <a:ea typeface="Calibri" panose="020F0502020204030204" pitchFamily="34" charset="0"/>
            </a:endParaRPr>
          </a:p>
          <a:p>
            <a:pPr marL="290513" indent="-290513" algn="just">
              <a:buFontTx/>
              <a:buChar char="-"/>
            </a:pPr>
            <a:r>
              <a:rPr lang="en-US" sz="2800" dirty="0" smtClean="0">
                <a:solidFill>
                  <a:srgbClr val="0000FF"/>
                </a:solidFill>
              </a:rPr>
              <a:t>L</a:t>
            </a:r>
            <a:r>
              <a:rPr lang="vi-VN" sz="2800" dirty="0">
                <a:solidFill>
                  <a:srgbClr val="0000FF"/>
                </a:solidFill>
              </a:rPr>
              <a:t>ực </a:t>
            </a:r>
            <a:r>
              <a:rPr lang="en-US" sz="2800" dirty="0">
                <a:solidFill>
                  <a:srgbClr val="0000FF"/>
                </a:solidFill>
              </a:rPr>
              <a:t>đ</a:t>
            </a:r>
            <a:r>
              <a:rPr lang="vi-VN" sz="2800" dirty="0">
                <a:solidFill>
                  <a:srgbClr val="0000FF"/>
                </a:solidFill>
              </a:rPr>
              <a:t>ể tạo ra và duy trì các điện cực của nguồn điện</a:t>
            </a:r>
            <a:r>
              <a:rPr lang="en-US" sz="2800" dirty="0">
                <a:solidFill>
                  <a:srgbClr val="0000FF"/>
                </a:solidFill>
              </a:rPr>
              <a:t>: </a:t>
            </a:r>
            <a:r>
              <a:rPr lang="en-US" sz="2800" dirty="0" err="1" smtClean="0">
                <a:solidFill>
                  <a:srgbClr val="0000FF"/>
                </a:solidFill>
              </a:rPr>
              <a:t>Lực</a:t>
            </a:r>
            <a:r>
              <a:rPr lang="en-US" sz="2800" dirty="0" smtClean="0">
                <a:solidFill>
                  <a:srgbClr val="0000FF"/>
                </a:solidFill>
              </a:rPr>
              <a:t> </a:t>
            </a:r>
            <a:r>
              <a:rPr lang="en-US" sz="2800" dirty="0" err="1">
                <a:solidFill>
                  <a:srgbClr val="0000FF"/>
                </a:solidFill>
              </a:rPr>
              <a:t>lạ</a:t>
            </a:r>
            <a:r>
              <a:rPr lang="en-US" sz="2800" dirty="0">
                <a:solidFill>
                  <a:srgbClr val="0000FF"/>
                </a:solidFill>
              </a:rPr>
              <a:t>.</a:t>
            </a:r>
          </a:p>
          <a:p>
            <a:pPr algn="just"/>
            <a:r>
              <a:rPr lang="en-US" sz="2800" dirty="0" smtClean="0">
                <a:solidFill>
                  <a:srgbClr val="0000FF"/>
                </a:solidFill>
              </a:rPr>
              <a:t>+ </a:t>
            </a:r>
            <a:r>
              <a:rPr lang="en-US" sz="2800" dirty="0" err="1">
                <a:solidFill>
                  <a:srgbClr val="0000FF"/>
                </a:solidFill>
              </a:rPr>
              <a:t>C</a:t>
            </a:r>
            <a:r>
              <a:rPr lang="en-US" sz="2800" dirty="0" err="1" smtClean="0">
                <a:solidFill>
                  <a:srgbClr val="0000FF"/>
                </a:solidFill>
              </a:rPr>
              <a:t>ó</a:t>
            </a:r>
            <a:r>
              <a:rPr lang="en-US" sz="2800" dirty="0" smtClean="0">
                <a:solidFill>
                  <a:srgbClr val="0000FF"/>
                </a:solidFill>
              </a:rPr>
              <a:t> </a:t>
            </a:r>
            <a:r>
              <a:rPr lang="en-US" sz="2800" dirty="0" err="1">
                <a:solidFill>
                  <a:srgbClr val="0000FF"/>
                </a:solidFill>
              </a:rPr>
              <a:t>bản</a:t>
            </a:r>
            <a:r>
              <a:rPr lang="en-US" sz="2800" dirty="0">
                <a:solidFill>
                  <a:srgbClr val="0000FF"/>
                </a:solidFill>
              </a:rPr>
              <a:t> </a:t>
            </a:r>
            <a:r>
              <a:rPr lang="en-US" sz="2800" dirty="0" err="1">
                <a:solidFill>
                  <a:srgbClr val="0000FF"/>
                </a:solidFill>
              </a:rPr>
              <a:t>chất</a:t>
            </a:r>
            <a:r>
              <a:rPr lang="en-US" sz="2800" dirty="0">
                <a:solidFill>
                  <a:srgbClr val="0000FF"/>
                </a:solidFill>
              </a:rPr>
              <a:t> </a:t>
            </a:r>
            <a:r>
              <a:rPr lang="en-US" sz="2800" dirty="0" err="1">
                <a:solidFill>
                  <a:srgbClr val="0000FF"/>
                </a:solidFill>
              </a:rPr>
              <a:t>khác</a:t>
            </a:r>
            <a:r>
              <a:rPr lang="en-US" sz="2800" dirty="0">
                <a:solidFill>
                  <a:srgbClr val="0000FF"/>
                </a:solidFill>
              </a:rPr>
              <a:t> </a:t>
            </a:r>
            <a:r>
              <a:rPr lang="en-US" sz="2800" dirty="0" err="1">
                <a:solidFill>
                  <a:srgbClr val="0000FF"/>
                </a:solidFill>
              </a:rPr>
              <a:t>với</a:t>
            </a:r>
            <a:r>
              <a:rPr lang="en-US" sz="2800" dirty="0">
                <a:solidFill>
                  <a:srgbClr val="0000FF"/>
                </a:solidFill>
              </a:rPr>
              <a:t> </a:t>
            </a:r>
            <a:r>
              <a:rPr lang="en-US" sz="2800" dirty="0" err="1">
                <a:solidFill>
                  <a:srgbClr val="0000FF"/>
                </a:solidFill>
              </a:rPr>
              <a:t>lực</a:t>
            </a:r>
            <a:r>
              <a:rPr lang="en-US" sz="2800" dirty="0">
                <a:solidFill>
                  <a:srgbClr val="0000FF"/>
                </a:solidFill>
              </a:rPr>
              <a:t> </a:t>
            </a:r>
            <a:r>
              <a:rPr lang="en-US" sz="2800" dirty="0" err="1">
                <a:solidFill>
                  <a:srgbClr val="0000FF"/>
                </a:solidFill>
              </a:rPr>
              <a:t>điện</a:t>
            </a:r>
            <a:r>
              <a:rPr lang="en-US" sz="2800" dirty="0" smtClean="0">
                <a:solidFill>
                  <a:srgbClr val="0000FF"/>
                </a:solidFill>
              </a:rPr>
              <a:t>.</a:t>
            </a:r>
          </a:p>
          <a:p>
            <a:pPr algn="just"/>
            <a:r>
              <a:rPr lang="en-US" sz="2800" dirty="0">
                <a:solidFill>
                  <a:srgbClr val="0000FF"/>
                </a:solidFill>
              </a:rPr>
              <a:t>+</a:t>
            </a:r>
            <a:r>
              <a:rPr lang="en-US" sz="2800" dirty="0" smtClean="0">
                <a:solidFill>
                  <a:srgbClr val="0000FF"/>
                </a:solidFill>
              </a:rPr>
              <a:t> </a:t>
            </a:r>
            <a:r>
              <a:rPr lang="en-US" sz="2800" dirty="0" err="1">
                <a:solidFill>
                  <a:srgbClr val="0000FF"/>
                </a:solidFill>
              </a:rPr>
              <a:t>Lực</a:t>
            </a:r>
            <a:r>
              <a:rPr lang="en-US" sz="2800" dirty="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tách</a:t>
            </a:r>
            <a:r>
              <a:rPr lang="en-US" sz="2800" dirty="0" smtClean="0">
                <a:solidFill>
                  <a:srgbClr val="0000FF"/>
                </a:solidFill>
              </a:rPr>
              <a:t> </a:t>
            </a:r>
            <a:r>
              <a:rPr lang="en-US" sz="2800" dirty="0" err="1">
                <a:solidFill>
                  <a:srgbClr val="0000FF"/>
                </a:solidFill>
              </a:rPr>
              <a:t>các</a:t>
            </a:r>
            <a:r>
              <a:rPr lang="en-US" sz="2800" dirty="0">
                <a:solidFill>
                  <a:srgbClr val="0000FF"/>
                </a:solidFill>
              </a:rPr>
              <a:t> electron </a:t>
            </a:r>
            <a:r>
              <a:rPr lang="en-US" sz="2800" dirty="0" err="1">
                <a:solidFill>
                  <a:srgbClr val="0000FF"/>
                </a:solidFill>
              </a:rPr>
              <a:t>ra</a:t>
            </a:r>
            <a:r>
              <a:rPr lang="en-US" sz="2800" dirty="0">
                <a:solidFill>
                  <a:srgbClr val="0000FF"/>
                </a:solidFill>
              </a:rPr>
              <a:t> </a:t>
            </a:r>
            <a:r>
              <a:rPr lang="en-US" sz="2800" dirty="0" err="1">
                <a:solidFill>
                  <a:srgbClr val="0000FF"/>
                </a:solidFill>
              </a:rPr>
              <a:t>khỏi</a:t>
            </a:r>
            <a:r>
              <a:rPr lang="en-US" sz="2800" dirty="0">
                <a:solidFill>
                  <a:srgbClr val="0000FF"/>
                </a:solidFill>
              </a:rPr>
              <a:t> </a:t>
            </a:r>
            <a:r>
              <a:rPr lang="en-US" sz="2800" dirty="0" err="1">
                <a:solidFill>
                  <a:srgbClr val="0000FF"/>
                </a:solidFill>
              </a:rPr>
              <a:t>nguyên</a:t>
            </a:r>
            <a:r>
              <a:rPr lang="en-US" sz="2800" dirty="0">
                <a:solidFill>
                  <a:srgbClr val="0000FF"/>
                </a:solidFill>
              </a:rPr>
              <a:t> </a:t>
            </a:r>
            <a:r>
              <a:rPr lang="en-US" sz="2800" dirty="0" err="1">
                <a:solidFill>
                  <a:srgbClr val="0000FF"/>
                </a:solidFill>
              </a:rPr>
              <a:t>tử</a:t>
            </a:r>
            <a:r>
              <a:rPr lang="en-US" sz="2800" dirty="0">
                <a:solidFill>
                  <a:srgbClr val="0000FF"/>
                </a:solidFill>
              </a:rPr>
              <a:t> và </a:t>
            </a:r>
            <a:r>
              <a:rPr lang="en-US" sz="2800" dirty="0" err="1">
                <a:solidFill>
                  <a:srgbClr val="0000FF"/>
                </a:solidFill>
              </a:rPr>
              <a:t>chuyển</a:t>
            </a:r>
            <a:r>
              <a:rPr lang="en-US" sz="2800" dirty="0">
                <a:solidFill>
                  <a:srgbClr val="0000FF"/>
                </a:solidFill>
              </a:rPr>
              <a:t> electron hay ion </a:t>
            </a:r>
            <a:r>
              <a:rPr lang="en-US" sz="2800" dirty="0" err="1">
                <a:solidFill>
                  <a:srgbClr val="0000FF"/>
                </a:solidFill>
              </a:rPr>
              <a:t>dương</a:t>
            </a:r>
            <a:r>
              <a:rPr lang="en-US" sz="2800" dirty="0">
                <a:solidFill>
                  <a:srgbClr val="0000FF"/>
                </a:solidFill>
              </a:rPr>
              <a:t> </a:t>
            </a:r>
            <a:r>
              <a:rPr lang="en-US" sz="2800" dirty="0" err="1">
                <a:solidFill>
                  <a:srgbClr val="0000FF"/>
                </a:solidFill>
              </a:rPr>
              <a:t>về</a:t>
            </a:r>
            <a:r>
              <a:rPr lang="en-US" sz="2800" dirty="0">
                <a:solidFill>
                  <a:srgbClr val="0000FF"/>
                </a:solidFill>
              </a:rPr>
              <a:t> </a:t>
            </a:r>
            <a:r>
              <a:rPr lang="en-US" sz="2800" dirty="0" err="1">
                <a:solidFill>
                  <a:srgbClr val="0000FF"/>
                </a:solidFill>
              </a:rPr>
              <a:t>mỗi</a:t>
            </a:r>
            <a:r>
              <a:rPr lang="en-US" sz="2800" dirty="0">
                <a:solidFill>
                  <a:srgbClr val="0000FF"/>
                </a:solidFill>
              </a:rPr>
              <a:t> </a:t>
            </a:r>
            <a:r>
              <a:rPr lang="en-US" sz="2800" dirty="0" err="1">
                <a:solidFill>
                  <a:srgbClr val="0000FF"/>
                </a:solidFill>
              </a:rPr>
              <a:t>cực</a:t>
            </a:r>
            <a:r>
              <a:rPr lang="en-US" sz="2800" dirty="0">
                <a:solidFill>
                  <a:srgbClr val="0000FF"/>
                </a:solidFill>
              </a:rPr>
              <a:t> của </a:t>
            </a:r>
            <a:r>
              <a:rPr lang="en-US" sz="2800" dirty="0" err="1">
                <a:solidFill>
                  <a:srgbClr val="0000FF"/>
                </a:solidFill>
              </a:rPr>
              <a:t>nguồn</a:t>
            </a:r>
            <a:r>
              <a:rPr lang="en-US" sz="2800" dirty="0">
                <a:solidFill>
                  <a:srgbClr val="0000FF"/>
                </a:solidFill>
              </a:rPr>
              <a:t> </a:t>
            </a:r>
            <a:r>
              <a:rPr lang="en-US" sz="2800" dirty="0" err="1">
                <a:solidFill>
                  <a:srgbClr val="0000FF"/>
                </a:solidFill>
              </a:rPr>
              <a:t>điện</a:t>
            </a:r>
            <a:r>
              <a:rPr lang="en-US" sz="2800" dirty="0">
                <a:solidFill>
                  <a:srgbClr val="0000FF"/>
                </a:solidFill>
              </a:rPr>
              <a:t>. </a:t>
            </a:r>
          </a:p>
        </p:txBody>
      </p:sp>
      <p:pic>
        <p:nvPicPr>
          <p:cNvPr id="4098" name="Picture 2" descr="Nguyên tử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132" y="4630826"/>
            <a:ext cx="2227172" cy="2227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055437" y="3290516"/>
            <a:ext cx="1367610" cy="64218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055" y="510775"/>
            <a:ext cx="795655" cy="730014"/>
          </a:xfrm>
          <a:prstGeom prst="rect">
            <a:avLst/>
          </a:prstGeom>
        </p:spPr>
      </p:pic>
    </p:spTree>
    <p:extLst>
      <p:ext uri="{BB962C8B-B14F-4D97-AF65-F5344CB8AC3E}">
        <p14:creationId xmlns:p14="http://schemas.microsoft.com/office/powerpoint/2010/main" val="17626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09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barn(inVertical)">
                                      <p:cBhvr>
                                        <p:cTn id="45" dur="500"/>
                                        <p:tgtEl>
                                          <p:spTgt spid="8">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Effect transition="in" filter="barn(inVertical)">
                                      <p:cBhvr>
                                        <p:cTn id="50" dur="500"/>
                                        <p:tgtEl>
                                          <p:spTgt spid="8">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animEffect transition="in" filter="barn(inVertical)">
                                      <p:cBhvr>
                                        <p:cTn id="55" dur="500"/>
                                        <p:tgtEl>
                                          <p:spTgt spid="8">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2901" y="821420"/>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371009" y="1774408"/>
            <a:ext cx="5887452" cy="1989778"/>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Dưới</a:t>
            </a:r>
            <a:r>
              <a:rPr lang="en-US" sz="2400" dirty="0" smtClean="0"/>
              <a:t> </a:t>
            </a:r>
            <a:r>
              <a:rPr lang="en-US" sz="2400" dirty="0" err="1" smtClean="0"/>
              <a:t>tác</a:t>
            </a:r>
            <a:r>
              <a:rPr lang="en-US" sz="2400" dirty="0" smtClean="0"/>
              <a:t> </a:t>
            </a:r>
            <a:r>
              <a:rPr lang="en-US" sz="2400" dirty="0" err="1" smtClean="0"/>
              <a:t>dụng</a:t>
            </a:r>
            <a:r>
              <a:rPr lang="en-US" sz="2400" dirty="0" smtClean="0"/>
              <a:t> của </a:t>
            </a:r>
            <a:r>
              <a:rPr lang="en-US" sz="2400" dirty="0" err="1" smtClean="0"/>
              <a:t>lực</a:t>
            </a:r>
            <a:r>
              <a:rPr lang="en-US" sz="2400" dirty="0" smtClean="0"/>
              <a:t> </a:t>
            </a:r>
            <a:r>
              <a:rPr lang="en-US" sz="2400" dirty="0" err="1" smtClean="0"/>
              <a:t>lạ</a:t>
            </a:r>
            <a:r>
              <a:rPr lang="en-US" sz="2400" dirty="0" smtClean="0"/>
              <a:t>, </a:t>
            </a:r>
            <a:r>
              <a:rPr lang="en-US" sz="2400" dirty="0" err="1" smtClean="0"/>
              <a:t>các</a:t>
            </a:r>
            <a:r>
              <a:rPr lang="en-US" sz="2400" dirty="0" smtClean="0"/>
              <a:t> </a:t>
            </a:r>
            <a:r>
              <a:rPr lang="en-US" sz="2400" dirty="0" err="1" smtClean="0"/>
              <a:t>hạt</a:t>
            </a:r>
            <a:r>
              <a:rPr lang="en-US" sz="2400" dirty="0" smtClean="0"/>
              <a:t> </a:t>
            </a:r>
            <a:r>
              <a:rPr lang="en-US" sz="2400" dirty="0" err="1" smtClean="0"/>
              <a:t>mang</a:t>
            </a:r>
            <a:r>
              <a:rPr lang="en-US" sz="2400" dirty="0" smtClean="0"/>
              <a:t> </a:t>
            </a:r>
            <a:r>
              <a:rPr lang="en-US" sz="2400" dirty="0" err="1" smtClean="0"/>
              <a:t>điện</a:t>
            </a:r>
            <a:r>
              <a:rPr lang="en-US" sz="2400" dirty="0" smtClean="0"/>
              <a:t> </a:t>
            </a:r>
            <a:r>
              <a:rPr lang="en-US" sz="2400" dirty="0" err="1" smtClean="0"/>
              <a:t>dịch</a:t>
            </a:r>
            <a:r>
              <a:rPr lang="en-US" sz="2400" dirty="0" smtClean="0"/>
              <a:t> </a:t>
            </a:r>
            <a:r>
              <a:rPr lang="en-US" sz="2400" dirty="0" err="1" smtClean="0"/>
              <a:t>chuyển</a:t>
            </a:r>
            <a:r>
              <a:rPr lang="en-US" sz="2400" dirty="0" smtClean="0"/>
              <a:t> </a:t>
            </a:r>
            <a:r>
              <a:rPr lang="en-US" sz="2400" dirty="0" err="1" smtClean="0"/>
              <a:t>như</a:t>
            </a:r>
            <a:r>
              <a:rPr lang="en-US" sz="2400" dirty="0" smtClean="0"/>
              <a:t> </a:t>
            </a:r>
            <a:r>
              <a:rPr lang="en-US" sz="2400" dirty="0" err="1" smtClean="0"/>
              <a:t>thế</a:t>
            </a:r>
            <a:r>
              <a:rPr lang="en-US" sz="2400" dirty="0" smtClean="0"/>
              <a:t> </a:t>
            </a:r>
            <a:r>
              <a:rPr lang="en-US" sz="2400" dirty="0" err="1" smtClean="0"/>
              <a:t>nào</a:t>
            </a:r>
            <a:r>
              <a:rPr lang="en-US" sz="2400" dirty="0" smtClean="0"/>
              <a:t> </a:t>
            </a:r>
            <a:r>
              <a:rPr lang="en-US" sz="2400" dirty="0" err="1" smtClean="0"/>
              <a:t>bên</a:t>
            </a:r>
            <a:r>
              <a:rPr lang="en-US" sz="2400" dirty="0" smtClean="0"/>
              <a: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và </a:t>
            </a:r>
            <a:r>
              <a:rPr lang="en-US" sz="2400" dirty="0" err="1" smtClean="0"/>
              <a:t>bên</a:t>
            </a:r>
            <a:r>
              <a:rPr lang="en-US" sz="2400" dirty="0" smtClean="0"/>
              <a:t> </a:t>
            </a:r>
            <a:r>
              <a:rPr lang="en-US" sz="2400" dirty="0" err="1" smtClean="0"/>
              <a:t>trong</a:t>
            </a:r>
            <a:r>
              <a:rPr lang="en-US" sz="2400" dirty="0" smtClean="0"/>
              <a:t> </a:t>
            </a:r>
            <a:r>
              <a:rPr lang="en-US" sz="2400" dirty="0" err="1" smtClean="0"/>
              <a:t>vật</a:t>
            </a:r>
            <a:r>
              <a:rPr lang="en-US" sz="2400" dirty="0" smtClean="0"/>
              <a:t> </a:t>
            </a:r>
            <a:r>
              <a:rPr lang="en-US" sz="2400" dirty="0" err="1" smtClean="0"/>
              <a:t>dẫn</a:t>
            </a:r>
            <a:r>
              <a:rPr lang="en-US" sz="2400" dirty="0" smtClean="0"/>
              <a:t> </a:t>
            </a:r>
            <a:r>
              <a:rPr lang="en-US" sz="2400" dirty="0" err="1" smtClean="0"/>
              <a:t>bằng</a:t>
            </a:r>
            <a:r>
              <a:rPr lang="en-US" sz="2400" dirty="0" smtClean="0"/>
              <a:t> </a:t>
            </a:r>
            <a:r>
              <a:rPr lang="en-US" sz="2400" dirty="0" err="1" smtClean="0"/>
              <a:t>kim</a:t>
            </a:r>
            <a:r>
              <a:rPr lang="en-US" sz="2400" dirty="0" smtClean="0"/>
              <a:t> </a:t>
            </a:r>
            <a:r>
              <a:rPr lang="en-US" sz="2400" dirty="0" err="1" smtClean="0"/>
              <a:t>loại</a:t>
            </a:r>
            <a:r>
              <a:rPr lang="en-US" sz="2400" dirty="0" smtClean="0"/>
              <a:t>?</a:t>
            </a:r>
            <a:endParaRPr lang="en-US" sz="4000" dirty="0"/>
          </a:p>
        </p:txBody>
      </p:sp>
      <p:sp>
        <p:nvSpPr>
          <p:cNvPr id="7" name="Rounded Rectangle 6"/>
          <p:cNvSpPr/>
          <p:nvPr/>
        </p:nvSpPr>
        <p:spPr>
          <a:xfrm>
            <a:off x="256673" y="4099953"/>
            <a:ext cx="7684168" cy="24773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err="1" smtClean="0"/>
              <a:t>Dưới</a:t>
            </a:r>
            <a:r>
              <a:rPr lang="en-US" sz="2400" dirty="0" smtClean="0"/>
              <a:t> </a:t>
            </a:r>
            <a:r>
              <a:rPr lang="en-US" sz="2400" dirty="0" err="1" smtClean="0"/>
              <a:t>tác</a:t>
            </a:r>
            <a:r>
              <a:rPr lang="en-US" sz="2400" dirty="0" smtClean="0"/>
              <a:t> </a:t>
            </a:r>
            <a:r>
              <a:rPr lang="en-US" sz="2400" dirty="0" err="1" smtClean="0"/>
              <a:t>dụng</a:t>
            </a:r>
            <a:r>
              <a:rPr lang="en-US" sz="2400" dirty="0" smtClean="0"/>
              <a:t> của </a:t>
            </a:r>
            <a:r>
              <a:rPr lang="en-US" sz="2400" dirty="0" err="1" smtClean="0"/>
              <a:t>lực</a:t>
            </a:r>
            <a:r>
              <a:rPr lang="en-US" sz="2400" dirty="0" smtClean="0"/>
              <a:t> </a:t>
            </a:r>
            <a:r>
              <a:rPr lang="en-US" sz="2400" dirty="0" err="1" smtClean="0"/>
              <a:t>lạ</a:t>
            </a:r>
            <a:r>
              <a:rPr lang="en-US" sz="2400" dirty="0" smtClean="0"/>
              <a:t>:</a:t>
            </a:r>
          </a:p>
          <a:p>
            <a:pPr marL="342900" indent="-342900" algn="just">
              <a:buFontTx/>
              <a:buChar char="-"/>
            </a:pPr>
            <a:r>
              <a:rPr lang="en-US" sz="2400" dirty="0" err="1" smtClean="0"/>
              <a:t>Bên</a:t>
            </a:r>
            <a:r>
              <a:rPr lang="en-US" sz="2400" dirty="0" smtClean="0"/>
              <a:t> </a:t>
            </a:r>
            <a:r>
              <a:rPr lang="en-US" sz="2400" dirty="0" err="1" smtClean="0"/>
              <a:t>trong</a:t>
            </a:r>
            <a:r>
              <a:rPr lang="en-US" sz="2400" dirty="0" smtClean="0"/>
              <a:t> </a:t>
            </a:r>
            <a:r>
              <a:rPr lang="en-US" sz="2400" dirty="0" err="1" smtClean="0"/>
              <a:t>vật</a:t>
            </a:r>
            <a:r>
              <a:rPr lang="en-US" sz="2400" dirty="0" smtClean="0"/>
              <a:t> </a:t>
            </a:r>
            <a:r>
              <a:rPr lang="en-US" sz="2400" dirty="0" err="1" smtClean="0"/>
              <a:t>dẫn</a:t>
            </a:r>
            <a:r>
              <a:rPr lang="en-US" sz="2400" dirty="0" smtClean="0"/>
              <a:t> </a:t>
            </a:r>
            <a:r>
              <a:rPr lang="en-US" sz="2400" dirty="0" err="1" smtClean="0"/>
              <a:t>bằng</a:t>
            </a:r>
            <a:r>
              <a:rPr lang="en-US" sz="2400" dirty="0" smtClean="0"/>
              <a:t> </a:t>
            </a:r>
            <a:r>
              <a:rPr lang="en-US" sz="2400" dirty="0" err="1" smtClean="0"/>
              <a:t>kim</a:t>
            </a:r>
            <a:r>
              <a:rPr lang="en-US" sz="2400" dirty="0" smtClean="0"/>
              <a:t> </a:t>
            </a:r>
            <a:r>
              <a:rPr lang="en-US" sz="2400" dirty="0" err="1" smtClean="0"/>
              <a:t>loại</a:t>
            </a:r>
            <a:r>
              <a:rPr lang="en-US" sz="2400" dirty="0" smtClean="0"/>
              <a:t>: </a:t>
            </a:r>
            <a:r>
              <a:rPr lang="en-US" sz="2400" dirty="0" err="1" smtClean="0"/>
              <a:t>Các</a:t>
            </a:r>
            <a:r>
              <a:rPr lang="en-US" sz="2400" dirty="0" smtClean="0"/>
              <a:t> electron </a:t>
            </a:r>
            <a:r>
              <a:rPr lang="en-US" sz="2400" dirty="0" err="1" smtClean="0"/>
              <a:t>tự</a:t>
            </a:r>
            <a:r>
              <a:rPr lang="en-US" sz="2400" dirty="0" smtClean="0"/>
              <a:t> do </a:t>
            </a:r>
            <a:r>
              <a:rPr lang="en-US" sz="2400" dirty="0" err="1" smtClean="0"/>
              <a:t>dịch</a:t>
            </a:r>
            <a:r>
              <a:rPr lang="en-US" sz="2400" dirty="0" smtClean="0"/>
              <a:t> </a:t>
            </a:r>
            <a:r>
              <a:rPr lang="en-US" sz="2400" dirty="0" err="1" smtClean="0"/>
              <a:t>chuyển</a:t>
            </a:r>
            <a:r>
              <a:rPr lang="en-US" sz="2400" dirty="0" smtClean="0"/>
              <a:t> </a:t>
            </a:r>
            <a:r>
              <a:rPr lang="en-US" sz="2400" dirty="0" err="1" smtClean="0"/>
              <a:t>từ</a:t>
            </a:r>
            <a:r>
              <a:rPr lang="en-US" sz="2400" dirty="0" smtClean="0"/>
              <a:t> </a:t>
            </a:r>
            <a:r>
              <a:rPr lang="en-US" sz="2400" dirty="0" err="1" smtClean="0"/>
              <a:t>cực</a:t>
            </a:r>
            <a:r>
              <a:rPr lang="en-US" sz="2400" dirty="0" smtClean="0"/>
              <a:t> </a:t>
            </a:r>
            <a:r>
              <a:rPr lang="en-US" sz="2400" dirty="0" err="1" smtClean="0"/>
              <a:t>dương</a:t>
            </a:r>
            <a:r>
              <a:rPr lang="en-US" sz="2400" dirty="0" smtClean="0"/>
              <a:t> </a:t>
            </a:r>
            <a:r>
              <a:rPr lang="en-US" sz="2400" dirty="0" err="1" smtClean="0"/>
              <a:t>đến</a:t>
            </a:r>
            <a:r>
              <a:rPr lang="en-US" sz="2400" dirty="0" smtClean="0"/>
              <a:t> </a:t>
            </a:r>
            <a:r>
              <a:rPr lang="en-US" sz="2400" dirty="0" err="1" smtClean="0"/>
              <a:t>cực</a:t>
            </a:r>
            <a:r>
              <a:rPr lang="en-US" sz="2400" dirty="0" smtClean="0"/>
              <a:t> </a:t>
            </a:r>
            <a:r>
              <a:rPr lang="en-US" sz="2400" dirty="0" err="1" smtClean="0"/>
              <a:t>âm</a:t>
            </a:r>
            <a:r>
              <a:rPr lang="en-US" sz="2400" dirty="0" smtClean="0"/>
              <a:t>.</a:t>
            </a:r>
          </a:p>
          <a:p>
            <a:pPr marL="342900" indent="-342900" algn="just">
              <a:buFontTx/>
              <a:buChar char="-"/>
            </a:pPr>
            <a:r>
              <a:rPr lang="en-US" sz="2400" dirty="0" err="1" smtClean="0"/>
              <a:t>Bên</a:t>
            </a:r>
            <a:r>
              <a:rPr lang="en-US" sz="2400" dirty="0" smtClean="0"/>
              <a: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a:t>
            </a:r>
            <a:r>
              <a:rPr lang="en-US" sz="2400" dirty="0" err="1" smtClean="0"/>
              <a:t>các</a:t>
            </a:r>
            <a:r>
              <a:rPr lang="en-US" sz="2400" dirty="0" smtClean="0"/>
              <a:t> </a:t>
            </a:r>
            <a:r>
              <a:rPr lang="en-US" sz="2400" dirty="0" err="1" smtClean="0"/>
              <a:t>hạt</a:t>
            </a:r>
            <a:r>
              <a:rPr lang="en-US" sz="2400" dirty="0" smtClean="0"/>
              <a:t> </a:t>
            </a:r>
            <a:r>
              <a:rPr lang="en-US" sz="2400" dirty="0" err="1" smtClean="0"/>
              <a:t>tải</a:t>
            </a:r>
            <a:r>
              <a:rPr lang="en-US" sz="2400" dirty="0" smtClean="0"/>
              <a:t> </a:t>
            </a:r>
            <a:r>
              <a:rPr lang="en-US" sz="2400" dirty="0" err="1" smtClean="0"/>
              <a:t>điện</a:t>
            </a:r>
            <a:r>
              <a:rPr lang="en-US" sz="2400" dirty="0" smtClean="0"/>
              <a:t> </a:t>
            </a:r>
            <a:r>
              <a:rPr lang="en-US" sz="2400" dirty="0" err="1" smtClean="0"/>
              <a:t>dương</a:t>
            </a:r>
            <a:r>
              <a:rPr lang="en-US" sz="2400" dirty="0" smtClean="0"/>
              <a:t> </a:t>
            </a:r>
            <a:r>
              <a:rPr lang="en-US" sz="2400" dirty="0" err="1" smtClean="0"/>
              <a:t>dịch</a:t>
            </a:r>
            <a:r>
              <a:rPr lang="en-US" sz="2400" dirty="0" smtClean="0"/>
              <a:t> </a:t>
            </a:r>
            <a:r>
              <a:rPr lang="en-US" sz="2400" dirty="0" err="1" smtClean="0"/>
              <a:t>chuyển</a:t>
            </a:r>
            <a:r>
              <a:rPr lang="en-US" sz="2400" dirty="0" smtClean="0"/>
              <a:t> </a:t>
            </a:r>
            <a:r>
              <a:rPr lang="en-US" sz="2400" dirty="0" err="1" smtClean="0"/>
              <a:t>từ</a:t>
            </a:r>
            <a:r>
              <a:rPr lang="en-US" sz="2400" dirty="0" smtClean="0"/>
              <a:t> </a:t>
            </a:r>
            <a:r>
              <a:rPr lang="en-US" sz="2400" dirty="0" err="1" smtClean="0"/>
              <a:t>cực</a:t>
            </a:r>
            <a:r>
              <a:rPr lang="en-US" sz="2400" dirty="0" smtClean="0"/>
              <a:t> </a:t>
            </a:r>
            <a:r>
              <a:rPr lang="en-US" sz="2400" dirty="0" err="1" smtClean="0"/>
              <a:t>âm</a:t>
            </a:r>
            <a:r>
              <a:rPr lang="en-US" sz="2400" dirty="0" smtClean="0"/>
              <a:t> </a:t>
            </a:r>
            <a:r>
              <a:rPr lang="en-US" sz="2400" dirty="0" err="1" smtClean="0"/>
              <a:t>đến</a:t>
            </a:r>
            <a:r>
              <a:rPr lang="en-US" sz="2400" dirty="0" smtClean="0"/>
              <a:t> </a:t>
            </a:r>
            <a:r>
              <a:rPr lang="en-US" sz="2400" dirty="0" err="1" smtClean="0"/>
              <a:t>cực</a:t>
            </a:r>
            <a:r>
              <a:rPr lang="en-US" sz="2400" dirty="0" smtClean="0"/>
              <a:t> </a:t>
            </a:r>
            <a:r>
              <a:rPr lang="en-US" sz="2400" dirty="0" err="1" smtClean="0"/>
              <a:t>dương</a:t>
            </a:r>
            <a:r>
              <a:rPr lang="en-US" sz="2400" dirty="0" smtClean="0"/>
              <a:t> </a:t>
            </a:r>
            <a:r>
              <a:rPr lang="en-US" sz="2400" dirty="0" err="1" smtClean="0"/>
              <a:t>ngược</a:t>
            </a:r>
            <a:r>
              <a:rPr lang="en-US" sz="2400" dirty="0" smtClean="0"/>
              <a:t> chiều </a:t>
            </a:r>
            <a:r>
              <a:rPr lang="en-US" sz="2400" dirty="0" err="1" smtClean="0"/>
              <a:t>điện</a:t>
            </a:r>
            <a:r>
              <a:rPr lang="en-US" sz="2400" dirty="0" smtClean="0"/>
              <a:t> </a:t>
            </a:r>
            <a:r>
              <a:rPr lang="en-US" sz="2400" dirty="0" err="1" smtClean="0"/>
              <a:t>trường</a:t>
            </a:r>
            <a:r>
              <a:rPr lang="en-US" sz="2400" dirty="0" smtClean="0"/>
              <a:t>.</a:t>
            </a:r>
            <a:endParaRPr lang="en-US" sz="2400" dirty="0"/>
          </a:p>
        </p:txBody>
      </p:sp>
    </p:spTree>
    <p:extLst>
      <p:ext uri="{BB962C8B-B14F-4D97-AF65-F5344CB8AC3E}">
        <p14:creationId xmlns:p14="http://schemas.microsoft.com/office/powerpoint/2010/main" val="2552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arn(inVertical)">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3704" y="819386"/>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1475874" y="1772374"/>
            <a:ext cx="4783390" cy="1018952"/>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smtClean="0"/>
              <a:t>Công</a:t>
            </a:r>
            <a:r>
              <a:rPr lang="en-US" sz="2400" dirty="0" smtClean="0"/>
              <a:t> của </a:t>
            </a:r>
            <a:r>
              <a:rPr lang="en-US" sz="2400" dirty="0" err="1" smtClean="0"/>
              <a:t>nguồn</a:t>
            </a:r>
            <a:r>
              <a:rPr lang="en-US" sz="2400" dirty="0" smtClean="0"/>
              <a:t> </a:t>
            </a:r>
            <a:r>
              <a:rPr lang="en-US" sz="2400" dirty="0" err="1" smtClean="0"/>
              <a:t>điện</a:t>
            </a:r>
            <a:r>
              <a:rPr lang="en-US" sz="2400" dirty="0" smtClean="0"/>
              <a:t> </a:t>
            </a:r>
            <a:r>
              <a:rPr lang="en-US" sz="2400" dirty="0" err="1" smtClean="0"/>
              <a:t>là</a:t>
            </a:r>
            <a:r>
              <a:rPr lang="en-US" sz="2400" dirty="0" smtClean="0"/>
              <a:t> </a:t>
            </a:r>
            <a:r>
              <a:rPr lang="en-US" sz="2400" dirty="0" err="1" smtClean="0"/>
              <a:t>gì</a:t>
            </a:r>
            <a:endParaRPr lang="en-US" sz="4000" dirty="0"/>
          </a:p>
        </p:txBody>
      </p:sp>
      <p:sp>
        <p:nvSpPr>
          <p:cNvPr id="7" name="Rounded Rectangle 6"/>
          <p:cNvSpPr/>
          <p:nvPr/>
        </p:nvSpPr>
        <p:spPr>
          <a:xfrm>
            <a:off x="371812" y="3538480"/>
            <a:ext cx="7684168" cy="12901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400" dirty="0"/>
              <a:t>Công của nguồn điện là </a:t>
            </a:r>
            <a:r>
              <a:rPr lang="en-US" sz="2400" dirty="0" smtClean="0"/>
              <a:t>c</a:t>
            </a:r>
            <a:r>
              <a:rPr lang="vi-VN" sz="2400" dirty="0" smtClean="0"/>
              <a:t>ông </a:t>
            </a:r>
            <a:r>
              <a:rPr lang="vi-VN" sz="2400" dirty="0"/>
              <a:t>của lực lạ thực hiện dịch chuyển các điện tích qua nguồn </a:t>
            </a:r>
            <a:endParaRPr lang="en-US" sz="2400" dirty="0"/>
          </a:p>
        </p:txBody>
      </p:sp>
    </p:spTree>
    <p:extLst>
      <p:ext uri="{BB962C8B-B14F-4D97-AF65-F5344CB8AC3E}">
        <p14:creationId xmlns:p14="http://schemas.microsoft.com/office/powerpoint/2010/main" val="88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8" name="Rounded Rectangle 7"/>
              <p:cNvSpPr/>
              <p:nvPr/>
            </p:nvSpPr>
            <p:spPr>
              <a:xfrm>
                <a:off x="136356" y="1403731"/>
                <a:ext cx="11462087" cy="47885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800" dirty="0" smtClean="0">
                    <a:solidFill>
                      <a:srgbClr val="0000FF"/>
                    </a:solidFill>
                  </a:rPr>
                  <a:t>Suất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động</a:t>
                </a:r>
                <a:r>
                  <a:rPr lang="en-US" sz="2800" dirty="0" smtClean="0">
                    <a:solidFill>
                      <a:srgbClr val="0000FF"/>
                    </a:solidFill>
                  </a:rPr>
                  <a:t> </a:t>
                </a:r>
                <a:r>
                  <a:rPr lang="en-US" sz="2800" b="1" dirty="0" smtClean="0">
                    <a:solidFill>
                      <a:srgbClr val="0000FF"/>
                    </a:solidFill>
                    <a:latin typeface="Kunstler Script" panose="030304020206070D0D06" pitchFamily="66" charset="0"/>
                  </a:rPr>
                  <a:t>E</a:t>
                </a:r>
                <a:r>
                  <a:rPr lang="en-US" sz="2800" dirty="0" smtClean="0">
                    <a:solidFill>
                      <a:srgbClr val="0000FF"/>
                    </a:solidFill>
                  </a:rPr>
                  <a:t> của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là</a:t>
                </a:r>
                <a:r>
                  <a:rPr lang="en-US" sz="2800" dirty="0" smtClean="0">
                    <a:solidFill>
                      <a:srgbClr val="0000FF"/>
                    </a:solidFill>
                  </a:rPr>
                  <a:t> </a:t>
                </a:r>
                <a:r>
                  <a:rPr lang="en-US" sz="2800" dirty="0" err="1" smtClean="0">
                    <a:solidFill>
                      <a:srgbClr val="0000FF"/>
                    </a:solidFill>
                  </a:rPr>
                  <a:t>đại</a:t>
                </a:r>
                <a:r>
                  <a:rPr lang="en-US" sz="2800" dirty="0" smtClean="0">
                    <a:solidFill>
                      <a:srgbClr val="0000FF"/>
                    </a:solidFill>
                  </a:rPr>
                  <a:t> </a:t>
                </a:r>
                <a:r>
                  <a:rPr lang="en-US" sz="2800" dirty="0" err="1" smtClean="0">
                    <a:solidFill>
                      <a:srgbClr val="0000FF"/>
                    </a:solidFill>
                  </a:rPr>
                  <a:t>lượng</a:t>
                </a:r>
                <a:r>
                  <a:rPr lang="en-US" sz="2800" dirty="0" smtClean="0">
                    <a:solidFill>
                      <a:srgbClr val="0000FF"/>
                    </a:solidFill>
                  </a:rPr>
                  <a:t> </a:t>
                </a:r>
                <a:r>
                  <a:rPr lang="en-US" sz="2800" dirty="0" err="1" smtClean="0">
                    <a:solidFill>
                      <a:srgbClr val="0000FF"/>
                    </a:solidFill>
                  </a:rPr>
                  <a:t>đặc</a:t>
                </a:r>
                <a:r>
                  <a:rPr lang="en-US" sz="2800" dirty="0" smtClean="0">
                    <a:solidFill>
                      <a:srgbClr val="0000FF"/>
                    </a:solidFill>
                  </a:rPr>
                  <a:t> </a:t>
                </a:r>
                <a:r>
                  <a:rPr lang="en-US" sz="2800" dirty="0" err="1" smtClean="0">
                    <a:solidFill>
                      <a:srgbClr val="0000FF"/>
                    </a:solidFill>
                  </a:rPr>
                  <a:t>trưng</a:t>
                </a:r>
                <a:r>
                  <a:rPr lang="en-US" sz="2800" dirty="0" smtClean="0">
                    <a:solidFill>
                      <a:srgbClr val="0000FF"/>
                    </a:solidFill>
                  </a:rPr>
                  <a:t> </a:t>
                </a:r>
                <a:r>
                  <a:rPr lang="en-US" sz="2800" dirty="0" err="1" smtClean="0">
                    <a:solidFill>
                      <a:srgbClr val="0000FF"/>
                    </a:solidFill>
                  </a:rPr>
                  <a:t>cho</a:t>
                </a:r>
                <a:r>
                  <a:rPr lang="en-US" sz="2800" dirty="0" smtClean="0">
                    <a:solidFill>
                      <a:srgbClr val="0000FF"/>
                    </a:solidFill>
                  </a:rPr>
                  <a:t> </a:t>
                </a:r>
                <a:r>
                  <a:rPr lang="en-US" sz="2800" dirty="0" err="1" smtClean="0">
                    <a:solidFill>
                      <a:srgbClr val="0000FF"/>
                    </a:solidFill>
                  </a:rPr>
                  <a:t>khả</a:t>
                </a:r>
                <a:r>
                  <a:rPr lang="en-US" sz="2800" dirty="0" smtClean="0">
                    <a:solidFill>
                      <a:srgbClr val="0000FF"/>
                    </a:solidFill>
                  </a:rPr>
                  <a:t> </a:t>
                </a:r>
                <a:r>
                  <a:rPr lang="en-US" sz="2800" dirty="0" err="1" smtClean="0">
                    <a:solidFill>
                      <a:srgbClr val="0000FF"/>
                    </a:solidFill>
                  </a:rPr>
                  <a:t>năng</a:t>
                </a:r>
                <a:r>
                  <a:rPr lang="en-US" sz="2800" dirty="0" smtClean="0">
                    <a:solidFill>
                      <a:srgbClr val="0000FF"/>
                    </a:solidFill>
                  </a:rPr>
                  <a:t> </a:t>
                </a:r>
                <a:r>
                  <a:rPr lang="en-US" sz="2800" dirty="0" err="1" smtClean="0">
                    <a:solidFill>
                      <a:srgbClr val="0000FF"/>
                    </a:solidFill>
                  </a:rPr>
                  <a:t>thực</a:t>
                </a:r>
                <a:r>
                  <a:rPr lang="en-US" sz="2800" dirty="0" smtClean="0">
                    <a:solidFill>
                      <a:srgbClr val="0000FF"/>
                    </a:solidFill>
                  </a:rPr>
                  <a:t> </a:t>
                </a:r>
                <a:r>
                  <a:rPr lang="en-US" sz="2800" dirty="0" err="1" smtClean="0">
                    <a:solidFill>
                      <a:srgbClr val="0000FF"/>
                    </a:solidFill>
                  </a:rPr>
                  <a:t>hiện</a:t>
                </a:r>
                <a:r>
                  <a:rPr lang="en-US" sz="2800" dirty="0" smtClean="0">
                    <a:solidFill>
                      <a:srgbClr val="0000FF"/>
                    </a:solidFill>
                  </a:rPr>
                  <a:t> </a:t>
                </a:r>
                <a:r>
                  <a:rPr lang="en-US" sz="2800" dirty="0" err="1" smtClean="0">
                    <a:solidFill>
                      <a:srgbClr val="0000FF"/>
                    </a:solidFill>
                  </a:rPr>
                  <a:t>công</a:t>
                </a:r>
                <a:r>
                  <a:rPr lang="en-US" sz="2800" dirty="0" smtClean="0">
                    <a:solidFill>
                      <a:srgbClr val="0000FF"/>
                    </a:solidFill>
                  </a:rPr>
                  <a:t> của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đo</a:t>
                </a:r>
                <a:r>
                  <a:rPr lang="en-US" sz="2800" dirty="0" smtClean="0">
                    <a:solidFill>
                      <a:srgbClr val="0000FF"/>
                    </a:solidFill>
                  </a:rPr>
                  <a:t> </a:t>
                </a:r>
                <a:r>
                  <a:rPr lang="en-US" sz="2800" dirty="0" err="1" smtClean="0">
                    <a:solidFill>
                      <a:srgbClr val="0000FF"/>
                    </a:solidFill>
                  </a:rPr>
                  <a:t>bằng</a:t>
                </a:r>
                <a:r>
                  <a:rPr lang="en-US" sz="2800" dirty="0" smtClean="0">
                    <a:solidFill>
                      <a:srgbClr val="0000FF"/>
                    </a:solidFill>
                  </a:rPr>
                  <a:t> </a:t>
                </a:r>
                <a:r>
                  <a:rPr lang="en-US" sz="2800" dirty="0" err="1" smtClean="0">
                    <a:solidFill>
                      <a:srgbClr val="0000FF"/>
                    </a:solidFill>
                  </a:rPr>
                  <a:t>thương</a:t>
                </a:r>
                <a:r>
                  <a:rPr lang="en-US" sz="2800" dirty="0" smtClean="0">
                    <a:solidFill>
                      <a:srgbClr val="0000FF"/>
                    </a:solidFill>
                  </a:rPr>
                  <a:t> </a:t>
                </a:r>
                <a:r>
                  <a:rPr lang="en-US" sz="2800" dirty="0" err="1" smtClean="0">
                    <a:solidFill>
                      <a:srgbClr val="0000FF"/>
                    </a:solidFill>
                  </a:rPr>
                  <a:t>số</a:t>
                </a:r>
                <a:r>
                  <a:rPr lang="en-US" sz="2800" dirty="0" smtClean="0">
                    <a:solidFill>
                      <a:srgbClr val="0000FF"/>
                    </a:solidFill>
                  </a:rPr>
                  <a:t> </a:t>
                </a:r>
                <a:r>
                  <a:rPr lang="en-US" sz="2800" dirty="0" err="1" smtClean="0">
                    <a:solidFill>
                      <a:srgbClr val="0000FF"/>
                    </a:solidFill>
                  </a:rPr>
                  <a:t>giữa</a:t>
                </a:r>
                <a:r>
                  <a:rPr lang="en-US" sz="2800" dirty="0" smtClean="0">
                    <a:solidFill>
                      <a:srgbClr val="0000FF"/>
                    </a:solidFill>
                  </a:rPr>
                  <a:t> </a:t>
                </a:r>
                <a:r>
                  <a:rPr lang="en-US" sz="2800" dirty="0" err="1" smtClean="0">
                    <a:solidFill>
                      <a:srgbClr val="0000FF"/>
                    </a:solidFill>
                  </a:rPr>
                  <a:t>công</a:t>
                </a:r>
                <a:r>
                  <a:rPr lang="en-US" sz="2800" dirty="0" smtClean="0">
                    <a:solidFill>
                      <a:srgbClr val="0000FF"/>
                    </a:solidFill>
                  </a:rPr>
                  <a:t> A của </a:t>
                </a:r>
                <a:r>
                  <a:rPr lang="en-US" sz="2800" dirty="0" err="1" smtClean="0">
                    <a:solidFill>
                      <a:srgbClr val="0000FF"/>
                    </a:solidFill>
                  </a:rPr>
                  <a:t>lực</a:t>
                </a:r>
                <a:r>
                  <a:rPr lang="en-US" sz="2800" dirty="0" smtClean="0">
                    <a:solidFill>
                      <a:srgbClr val="0000FF"/>
                    </a:solidFill>
                  </a:rPr>
                  <a:t> </a:t>
                </a:r>
                <a:r>
                  <a:rPr lang="en-US" sz="2800" dirty="0" err="1" smtClean="0">
                    <a:solidFill>
                      <a:srgbClr val="0000FF"/>
                    </a:solidFill>
                  </a:rPr>
                  <a:t>lạ</a:t>
                </a:r>
                <a:r>
                  <a:rPr lang="en-US" sz="2800" dirty="0" smtClean="0">
                    <a:solidFill>
                      <a:srgbClr val="0000FF"/>
                    </a:solidFill>
                  </a:rPr>
                  <a:t> </a:t>
                </a:r>
                <a:r>
                  <a:rPr lang="en-US" sz="2800" dirty="0" err="1" smtClean="0">
                    <a:solidFill>
                      <a:srgbClr val="0000FF"/>
                    </a:solidFill>
                  </a:rPr>
                  <a:t>thực</a:t>
                </a:r>
                <a:r>
                  <a:rPr lang="en-US" sz="2800" dirty="0" smtClean="0">
                    <a:solidFill>
                      <a:srgbClr val="0000FF"/>
                    </a:solidFill>
                  </a:rPr>
                  <a:t> </a:t>
                </a:r>
                <a:r>
                  <a:rPr lang="en-US" sz="2800" dirty="0" err="1" smtClean="0">
                    <a:solidFill>
                      <a:srgbClr val="0000FF"/>
                    </a:solidFill>
                  </a:rPr>
                  <a:t>hiện</a:t>
                </a:r>
                <a:r>
                  <a:rPr lang="en-US" sz="2800" dirty="0" smtClean="0">
                    <a:solidFill>
                      <a:srgbClr val="0000FF"/>
                    </a:solidFill>
                  </a:rPr>
                  <a:t> </a:t>
                </a:r>
                <a:r>
                  <a:rPr lang="en-US" sz="2800" dirty="0" err="1" smtClean="0">
                    <a:solidFill>
                      <a:srgbClr val="0000FF"/>
                    </a:solidFill>
                  </a:rPr>
                  <a:t>làm</a:t>
                </a:r>
                <a:r>
                  <a:rPr lang="en-US" sz="2800" dirty="0" smtClean="0">
                    <a:solidFill>
                      <a:srgbClr val="0000FF"/>
                    </a:solidFill>
                  </a:rPr>
                  <a:t> </a:t>
                </a:r>
                <a:r>
                  <a:rPr lang="en-US" sz="2800" dirty="0" err="1" smtClean="0">
                    <a:solidFill>
                      <a:srgbClr val="0000FF"/>
                    </a:solidFill>
                  </a:rPr>
                  <a:t>dịch</a:t>
                </a:r>
                <a:r>
                  <a:rPr lang="en-US" sz="2800" dirty="0" smtClean="0">
                    <a:solidFill>
                      <a:srgbClr val="0000FF"/>
                    </a:solidFill>
                  </a:rPr>
                  <a:t> </a:t>
                </a:r>
                <a:r>
                  <a:rPr lang="en-US" sz="2800" dirty="0" err="1" smtClean="0">
                    <a:solidFill>
                      <a:srgbClr val="0000FF"/>
                    </a:solidFill>
                  </a:rPr>
                  <a:t>chuyển</a:t>
                </a:r>
                <a:r>
                  <a:rPr lang="en-US" sz="2800" dirty="0" smtClean="0">
                    <a:solidFill>
                      <a:srgbClr val="0000FF"/>
                    </a:solidFill>
                  </a:rPr>
                  <a:t> </a:t>
                </a:r>
                <a:r>
                  <a:rPr lang="en-US" sz="2800" dirty="0" err="1" smtClean="0">
                    <a:solidFill>
                      <a:srgbClr val="0000FF"/>
                    </a:solidFill>
                  </a:rPr>
                  <a:t>một</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tích</a:t>
                </a:r>
                <a:r>
                  <a:rPr lang="en-US" sz="2800" dirty="0" smtClean="0">
                    <a:solidFill>
                      <a:srgbClr val="0000FF"/>
                    </a:solidFill>
                  </a:rPr>
                  <a:t> </a:t>
                </a:r>
                <a:r>
                  <a:rPr lang="en-US" sz="2800" dirty="0" err="1" smtClean="0">
                    <a:solidFill>
                      <a:srgbClr val="0000FF"/>
                    </a:solidFill>
                  </a:rPr>
                  <a:t>dương</a:t>
                </a:r>
                <a:r>
                  <a:rPr lang="en-US" sz="2800" dirty="0" smtClean="0">
                    <a:solidFill>
                      <a:srgbClr val="0000FF"/>
                    </a:solidFill>
                  </a:rPr>
                  <a:t> q </a:t>
                </a:r>
                <a:r>
                  <a:rPr lang="en-US" sz="2800" dirty="0" err="1" smtClean="0">
                    <a:solidFill>
                      <a:srgbClr val="0000FF"/>
                    </a:solidFill>
                  </a:rPr>
                  <a:t>bên</a:t>
                </a:r>
                <a:r>
                  <a:rPr lang="en-US" sz="2800" dirty="0" smtClean="0">
                    <a:solidFill>
                      <a:srgbClr val="0000FF"/>
                    </a:solidFill>
                  </a:rPr>
                  <a:t> </a:t>
                </a:r>
                <a:r>
                  <a:rPr lang="en-US" sz="2800" dirty="0" err="1" smtClean="0">
                    <a:solidFill>
                      <a:srgbClr val="0000FF"/>
                    </a:solidFill>
                  </a:rPr>
                  <a:t>trong</a:t>
                </a:r>
                <a:r>
                  <a:rPr lang="en-US" sz="2800" dirty="0" smtClean="0">
                    <a:solidFill>
                      <a:srgbClr val="0000FF"/>
                    </a:solidFill>
                  </a:rPr>
                  <a:t> </a:t>
                </a:r>
                <a:r>
                  <a:rPr lang="en-US" sz="2800" dirty="0" err="1" smtClean="0">
                    <a:solidFill>
                      <a:srgbClr val="0000FF"/>
                    </a:solidFill>
                  </a:rPr>
                  <a:t>nguồn</a:t>
                </a:r>
                <a:r>
                  <a:rPr lang="en-US" sz="2800" dirty="0" smtClean="0">
                    <a:solidFill>
                      <a:srgbClr val="0000FF"/>
                    </a:solidFill>
                  </a:rPr>
                  <a:t>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từ</a:t>
                </a:r>
                <a:r>
                  <a:rPr lang="en-US" sz="2800" dirty="0" smtClean="0">
                    <a:solidFill>
                      <a:srgbClr val="0000FF"/>
                    </a:solidFill>
                  </a:rPr>
                  <a:t> </a:t>
                </a:r>
                <a:r>
                  <a:rPr lang="en-US" sz="2800" dirty="0" err="1" smtClean="0">
                    <a:solidFill>
                      <a:srgbClr val="0000FF"/>
                    </a:solidFill>
                  </a:rPr>
                  <a:t>cực</a:t>
                </a:r>
                <a:r>
                  <a:rPr lang="en-US" sz="2800" dirty="0" smtClean="0">
                    <a:solidFill>
                      <a:srgbClr val="0000FF"/>
                    </a:solidFill>
                  </a:rPr>
                  <a:t> </a:t>
                </a:r>
                <a:r>
                  <a:rPr lang="en-US" sz="2800" dirty="0" err="1" smtClean="0">
                    <a:solidFill>
                      <a:srgbClr val="0000FF"/>
                    </a:solidFill>
                  </a:rPr>
                  <a:t>âm</a:t>
                </a:r>
                <a:r>
                  <a:rPr lang="en-US" sz="2800" dirty="0" smtClean="0">
                    <a:solidFill>
                      <a:srgbClr val="0000FF"/>
                    </a:solidFill>
                  </a:rPr>
                  <a:t> </a:t>
                </a:r>
                <a:r>
                  <a:rPr lang="en-US" sz="2800" dirty="0" err="1" smtClean="0">
                    <a:solidFill>
                      <a:srgbClr val="0000FF"/>
                    </a:solidFill>
                  </a:rPr>
                  <a:t>đến</a:t>
                </a:r>
                <a:r>
                  <a:rPr lang="en-US" sz="2800" dirty="0" smtClean="0">
                    <a:solidFill>
                      <a:srgbClr val="0000FF"/>
                    </a:solidFill>
                  </a:rPr>
                  <a:t> </a:t>
                </a:r>
                <a:r>
                  <a:rPr lang="en-US" sz="2800" dirty="0" err="1" smtClean="0">
                    <a:solidFill>
                      <a:srgbClr val="0000FF"/>
                    </a:solidFill>
                  </a:rPr>
                  <a:t>cực</a:t>
                </a:r>
                <a:r>
                  <a:rPr lang="en-US" sz="2800" dirty="0" smtClean="0">
                    <a:solidFill>
                      <a:srgbClr val="0000FF"/>
                    </a:solidFill>
                  </a:rPr>
                  <a:t> </a:t>
                </a:r>
                <a:r>
                  <a:rPr lang="en-US" sz="2800" dirty="0" err="1" smtClean="0">
                    <a:solidFill>
                      <a:srgbClr val="0000FF"/>
                    </a:solidFill>
                  </a:rPr>
                  <a:t>dương</a:t>
                </a:r>
                <a:r>
                  <a:rPr lang="en-US" sz="2800" dirty="0" smtClean="0">
                    <a:solidFill>
                      <a:srgbClr val="0000FF"/>
                    </a:solidFill>
                  </a:rPr>
                  <a:t> và </a:t>
                </a:r>
                <a:r>
                  <a:rPr lang="en-US" sz="2800" dirty="0" err="1" smtClean="0">
                    <a:solidFill>
                      <a:srgbClr val="0000FF"/>
                    </a:solidFill>
                  </a:rPr>
                  <a:t>độ</a:t>
                </a:r>
                <a:r>
                  <a:rPr lang="en-US" sz="2800" dirty="0" smtClean="0">
                    <a:solidFill>
                      <a:srgbClr val="0000FF"/>
                    </a:solidFill>
                  </a:rPr>
                  <a:t> </a:t>
                </a:r>
                <a:r>
                  <a:rPr lang="en-US" sz="2800" dirty="0" err="1" smtClean="0">
                    <a:solidFill>
                      <a:srgbClr val="0000FF"/>
                    </a:solidFill>
                  </a:rPr>
                  <a:t>lớn</a:t>
                </a:r>
                <a:r>
                  <a:rPr lang="en-US" sz="2800" dirty="0" smtClean="0">
                    <a:solidFill>
                      <a:srgbClr val="0000FF"/>
                    </a:solidFill>
                  </a:rPr>
                  <a:t> của </a:t>
                </a:r>
                <a:r>
                  <a:rPr lang="en-US" sz="2800" dirty="0" err="1" smtClean="0">
                    <a:solidFill>
                      <a:srgbClr val="0000FF"/>
                    </a:solidFill>
                  </a:rPr>
                  <a:t>điện</a:t>
                </a:r>
                <a:r>
                  <a:rPr lang="en-US" sz="2800" dirty="0" smtClean="0">
                    <a:solidFill>
                      <a:srgbClr val="0000FF"/>
                    </a:solidFill>
                  </a:rPr>
                  <a:t> </a:t>
                </a:r>
                <a:r>
                  <a:rPr lang="en-US" sz="2800" dirty="0" err="1" smtClean="0">
                    <a:solidFill>
                      <a:srgbClr val="0000FF"/>
                    </a:solidFill>
                  </a:rPr>
                  <a:t>tích</a:t>
                </a:r>
                <a:r>
                  <a:rPr lang="en-US" sz="2800" dirty="0" smtClean="0">
                    <a:solidFill>
                      <a:srgbClr val="0000FF"/>
                    </a:solidFill>
                  </a:rPr>
                  <a:t> q </a:t>
                </a:r>
                <a:r>
                  <a:rPr lang="en-US" sz="2800" dirty="0" err="1" smtClean="0">
                    <a:solidFill>
                      <a:srgbClr val="0000FF"/>
                    </a:solidFill>
                  </a:rPr>
                  <a:t>đó</a:t>
                </a:r>
                <a:r>
                  <a:rPr lang="en-US" sz="2800" dirty="0" smtClean="0">
                    <a:solidFill>
                      <a:srgbClr val="0000FF"/>
                    </a:solidFill>
                  </a:rPr>
                  <a:t>.</a:t>
                </a:r>
              </a:p>
              <a:p>
                <a:pPr marL="457200" indent="-457200" algn="just">
                  <a:buFontTx/>
                  <a:buChar char="-"/>
                </a:pPr>
                <a:r>
                  <a:rPr lang="en-US" sz="2800" dirty="0" err="1" smtClean="0">
                    <a:solidFill>
                      <a:srgbClr val="0000FF"/>
                    </a:solidFill>
                  </a:rPr>
                  <a:t>Biểu</a:t>
                </a:r>
                <a:r>
                  <a:rPr lang="en-US" sz="2800" dirty="0" smtClean="0">
                    <a:solidFill>
                      <a:srgbClr val="0000FF"/>
                    </a:solidFill>
                  </a:rPr>
                  <a:t> </a:t>
                </a:r>
                <a:r>
                  <a:rPr lang="en-US" sz="2800" dirty="0" err="1" smtClean="0">
                    <a:solidFill>
                      <a:srgbClr val="0000FF"/>
                    </a:solidFill>
                  </a:rPr>
                  <a:t>thức</a:t>
                </a:r>
                <a:r>
                  <a:rPr lang="en-US" sz="2800" dirty="0" smtClean="0">
                    <a:solidFill>
                      <a:srgbClr val="0000FF"/>
                    </a:solidFill>
                  </a:rPr>
                  <a:t>: </a:t>
                </a:r>
                <a14:m>
                  <m:oMath xmlns:m="http://schemas.openxmlformats.org/officeDocument/2006/math">
                    <m:r>
                      <m:rPr>
                        <m:nor/>
                      </m:rPr>
                      <a:rPr lang="en-US" sz="4000" b="1" dirty="0">
                        <a:solidFill>
                          <a:srgbClr val="0000FF"/>
                        </a:solidFill>
                        <a:latin typeface="Kunstler Script" panose="030304020206070D0D06" pitchFamily="66" charset="0"/>
                      </a:rPr>
                      <m:t>E</m:t>
                    </m:r>
                    <m:r>
                      <m:rPr>
                        <m:nor/>
                      </m:rPr>
                      <a:rPr lang="en-US" sz="4000" b="0" i="0" dirty="0" smtClean="0">
                        <a:solidFill>
                          <a:srgbClr val="0000FF"/>
                        </a:solidFill>
                        <a:latin typeface="Kunstler Script" panose="030304020206070D0D06" pitchFamily="66" charset="0"/>
                      </a:rPr>
                      <m:t>=</m:t>
                    </m:r>
                    <m:f>
                      <m:fPr>
                        <m:ctrlPr>
                          <a:rPr lang="en-US" sz="4000" b="0" i="1" dirty="0" smtClean="0">
                            <a:solidFill>
                              <a:srgbClr val="0000FF"/>
                            </a:solidFill>
                            <a:latin typeface="Cambria Math" panose="02040503050406030204" pitchFamily="18" charset="0"/>
                          </a:rPr>
                        </m:ctrlPr>
                      </m:fPr>
                      <m:num>
                        <m:r>
                          <a:rPr lang="en-US" sz="4000" b="0" i="1" dirty="0" smtClean="0">
                            <a:solidFill>
                              <a:srgbClr val="0000FF"/>
                            </a:solidFill>
                            <a:latin typeface="Cambria Math" panose="02040503050406030204" pitchFamily="18" charset="0"/>
                          </a:rPr>
                          <m:t>𝐴</m:t>
                        </m:r>
                      </m:num>
                      <m:den>
                        <m:r>
                          <a:rPr lang="en-US" sz="4000" b="0" i="1" dirty="0" smtClean="0">
                            <a:solidFill>
                              <a:srgbClr val="0000FF"/>
                            </a:solidFill>
                            <a:latin typeface="Cambria Math" panose="02040503050406030204" pitchFamily="18" charset="0"/>
                          </a:rPr>
                          <m:t>𝑞</m:t>
                        </m:r>
                      </m:den>
                    </m:f>
                  </m:oMath>
                </a14:m>
                <a:endParaRPr lang="en-US" sz="2800" dirty="0" smtClean="0">
                  <a:solidFill>
                    <a:srgbClr val="0000FF"/>
                  </a:solidFill>
                  <a:latin typeface="Kunstler Script" panose="030304020206070D0D06" pitchFamily="66" charset="0"/>
                </a:endParaRPr>
              </a:p>
              <a:p>
                <a:pPr marL="457200" indent="-457200" algn="just">
                  <a:buFontTx/>
                  <a:buChar char="-"/>
                </a:pPr>
                <a:r>
                  <a:rPr lang="en-US" sz="2800" dirty="0" err="1" smtClean="0">
                    <a:solidFill>
                      <a:srgbClr val="0000FF"/>
                    </a:solidFill>
                    <a:latin typeface="Arial" panose="020B0604020202020204" pitchFamily="34" charset="0"/>
                    <a:cs typeface="Arial" panose="020B0604020202020204" pitchFamily="34" charset="0"/>
                  </a:rPr>
                  <a:t>Đơn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vị</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là</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vôn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kí</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hiệu</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là</a:t>
                </a:r>
                <a:r>
                  <a:rPr lang="en-US" sz="2800" dirty="0" smtClean="0">
                    <a:solidFill>
                      <a:srgbClr val="0000FF"/>
                    </a:solidFill>
                    <a:latin typeface="Arial" panose="020B0604020202020204" pitchFamily="34" charset="0"/>
                    <a:cs typeface="Arial" panose="020B0604020202020204" pitchFamily="34" charset="0"/>
                  </a:rPr>
                  <a:t> V</a:t>
                </a:r>
              </a:p>
              <a:p>
                <a:pPr marL="457200" indent="-457200" algn="just">
                  <a:buFontTx/>
                  <a:buChar char="-"/>
                </a:pPr>
                <a:r>
                  <a:rPr lang="en-US" sz="2800" dirty="0" err="1" smtClean="0">
                    <a:solidFill>
                      <a:srgbClr val="0000FF"/>
                    </a:solidFill>
                    <a:latin typeface="Arial" panose="020B0604020202020204" pitchFamily="34" charset="0"/>
                    <a:cs typeface="Arial" panose="020B0604020202020204" pitchFamily="34" charset="0"/>
                  </a:rPr>
                  <a:t>Số</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Vôn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ghi</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trên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mỗi</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nguồn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điện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cho</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biết</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giá</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trị</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suất</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điện</a:t>
                </a:r>
                <a:r>
                  <a:rPr lang="en-US" sz="2800" dirty="0" smtClean="0">
                    <a:solidFill>
                      <a:srgbClr val="0000FF"/>
                    </a:solidFill>
                    <a:latin typeface="Arial" panose="020B0604020202020204" pitchFamily="34" charset="0"/>
                    <a:cs typeface="Arial" panose="020B0604020202020204" pitchFamily="34" charset="0"/>
                  </a:rPr>
                  <a:t> </a:t>
                </a:r>
                <a:r>
                  <a:rPr lang="en-US" sz="2800" dirty="0" err="1" smtClean="0">
                    <a:solidFill>
                      <a:srgbClr val="0000FF"/>
                    </a:solidFill>
                    <a:latin typeface="Arial" panose="020B0604020202020204" pitchFamily="34" charset="0"/>
                    <a:cs typeface="Arial" panose="020B0604020202020204" pitchFamily="34" charset="0"/>
                  </a:rPr>
                  <a:t>động</a:t>
                </a:r>
                <a:r>
                  <a:rPr lang="en-US" sz="2800" dirty="0" smtClean="0">
                    <a:solidFill>
                      <a:srgbClr val="0000FF"/>
                    </a:solidFill>
                    <a:latin typeface="Arial" panose="020B0604020202020204" pitchFamily="34" charset="0"/>
                    <a:cs typeface="Arial" panose="020B0604020202020204" pitchFamily="34" charset="0"/>
                  </a:rPr>
                  <a:t> của </a:t>
                </a:r>
                <a:r>
                  <a:rPr lang="en-US" sz="2800" dirty="0" err="1" smtClean="0">
                    <a:solidFill>
                      <a:srgbClr val="0000FF"/>
                    </a:solidFill>
                    <a:latin typeface="Arial" panose="020B0604020202020204" pitchFamily="34" charset="0"/>
                    <a:cs typeface="Arial" panose="020B0604020202020204" pitchFamily="34" charset="0"/>
                  </a:rPr>
                  <a:t>nguồn</a:t>
                </a:r>
                <a:r>
                  <a:rPr lang="en-US" sz="2800" dirty="0" smtClean="0">
                    <a:solidFill>
                      <a:srgbClr val="0000FF"/>
                    </a:solidFill>
                    <a:latin typeface="Arial" panose="020B0604020202020204" pitchFamily="34" charset="0"/>
                    <a:cs typeface="Arial" panose="020B0604020202020204" pitchFamily="34" charset="0"/>
                  </a:rPr>
                  <a:t>.</a:t>
                </a:r>
                <a:endParaRPr lang="en-US" sz="2800" dirty="0">
                  <a:solidFill>
                    <a:srgbClr val="0000FF"/>
                  </a:solidFill>
                  <a:latin typeface="Arial" panose="020B0604020202020204" pitchFamily="34" charset="0"/>
                  <a:cs typeface="Arial" panose="020B0604020202020204" pitchFamily="34" charset="0"/>
                </a:endParaRPr>
              </a:p>
            </p:txBody>
          </p:sp>
        </mc:Choice>
        <mc:Fallback xmlns="">
          <p:sp>
            <p:nvSpPr>
              <p:cNvPr id="8" name="Rounded Rectangle 7"/>
              <p:cNvSpPr>
                <a:spLocks noRot="1" noChangeAspect="1" noMove="1" noResize="1" noEditPoints="1" noAdjustHandles="1" noChangeArrowheads="1" noChangeShapeType="1" noTextEdit="1"/>
              </p:cNvSpPr>
              <p:nvPr/>
            </p:nvSpPr>
            <p:spPr>
              <a:xfrm>
                <a:off x="136356" y="1403731"/>
                <a:ext cx="11462087" cy="4788521"/>
              </a:xfrm>
              <a:prstGeom prst="roundRect">
                <a:avLst/>
              </a:prstGeom>
              <a:blipFill>
                <a:blip r:embed="rId2"/>
                <a:stretch>
                  <a:fillRect/>
                </a:stretch>
              </a:blipFill>
            </p:spPr>
            <p:txBody>
              <a:bodyPr/>
              <a:lstStyle/>
              <a:p>
                <a:r>
                  <a:rPr lang="en-US">
                    <a:noFill/>
                  </a:rPr>
                  <a:t> </a:t>
                </a:r>
              </a:p>
            </p:txBody>
          </p:sp>
        </mc:Fallback>
      </mc:AlternateContent>
      <p:sp>
        <p:nvSpPr>
          <p:cNvPr id="9" name="Rounded Rectangular Callout 8"/>
          <p:cNvSpPr/>
          <p:nvPr/>
        </p:nvSpPr>
        <p:spPr>
          <a:xfrm>
            <a:off x="4014536" y="4857017"/>
            <a:ext cx="7760370" cy="1280877"/>
          </a:xfrm>
          <a:prstGeom prst="wedgeRoundRectCallout">
            <a:avLst>
              <a:gd name="adj1" fmla="val -101253"/>
              <a:gd name="adj2" fmla="val 8651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2400" dirty="0"/>
              <a:t>Định nghĩa suất điện động của nguồn</a:t>
            </a:r>
            <a:r>
              <a:rPr lang="nl-NL" sz="2400" dirty="0" smtClean="0"/>
              <a:t>? Viết </a:t>
            </a:r>
            <a:r>
              <a:rPr lang="nl-NL" sz="2400" dirty="0"/>
              <a:t>công thức và cho biết đơn vị suất điện động? Số chỉ ghi trên mỗi nguồn cho biết giá trị của đại lượng nào</a:t>
            </a:r>
            <a:r>
              <a:rPr lang="nl-NL" sz="2400" dirty="0" smtClean="0"/>
              <a:t>?</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6" y="2257026"/>
            <a:ext cx="795655" cy="730014"/>
          </a:xfrm>
          <a:prstGeom prst="rect">
            <a:avLst/>
          </a:prstGeom>
        </p:spPr>
      </p:pic>
    </p:spTree>
    <p:extLst>
      <p:ext uri="{BB962C8B-B14F-4D97-AF65-F5344CB8AC3E}">
        <p14:creationId xmlns:p14="http://schemas.microsoft.com/office/powerpoint/2010/main" val="9045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guồn Dc 3v Giá Tốt T06/2023 | Mua tại Lazada.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791" y="1827963"/>
            <a:ext cx="3571209" cy="357120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in AA R6 Camelion Carbon 1.5V gói 2 viên - Pin Camelion chính hã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 y="1927226"/>
            <a:ext cx="3471946" cy="34719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n Panasonic 9v 6F22DT/1S Chính Hãng Giá Tốt 2020"/>
          <p:cNvPicPr>
            <a:picLocks noChangeAspect="1" noChangeArrowheads="1"/>
          </p:cNvPicPr>
          <p:nvPr/>
        </p:nvPicPr>
        <p:blipFill rotWithShape="1">
          <a:blip r:embed="rId4">
            <a:extLst>
              <a:ext uri="{28A0092B-C50C-407E-A947-70E740481C1C}">
                <a14:useLocalDpi xmlns:a14="http://schemas.microsoft.com/office/drawing/2010/main" val="0"/>
              </a:ext>
            </a:extLst>
          </a:blip>
          <a:srcRect t="18349"/>
          <a:stretch/>
        </p:blipFill>
        <p:spPr bwMode="auto">
          <a:xfrm>
            <a:off x="4256253" y="1859583"/>
            <a:ext cx="3580230" cy="350796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800" b="1" kern="0" dirty="0" err="1" smtClean="0">
                <a:solidFill>
                  <a:schemeClr val="tx1">
                    <a:lumMod val="95000"/>
                    <a:lumOff val="5000"/>
                  </a:schemeClr>
                </a:solidFill>
                <a:latin typeface="+mn-lt"/>
              </a:rPr>
              <a:t>Suất</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động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2" name="Oval 1"/>
          <p:cNvSpPr/>
          <p:nvPr/>
        </p:nvSpPr>
        <p:spPr>
          <a:xfrm>
            <a:off x="1181087" y="2627085"/>
            <a:ext cx="967027" cy="3781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606629" y="3005187"/>
            <a:ext cx="1104914" cy="6083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660572" y="4296229"/>
            <a:ext cx="1045028" cy="436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9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additive="base">
                                        <p:cTn id="25" dur="500" fill="hold"/>
                                        <p:tgtEl>
                                          <p:spTgt spid="7170"/>
                                        </p:tgtEl>
                                        <p:attrNameLst>
                                          <p:attrName>ppt_x</p:attrName>
                                        </p:attrNameLst>
                                      </p:cBhvr>
                                      <p:tavLst>
                                        <p:tav tm="0">
                                          <p:val>
                                            <p:strVal val="#ppt_x"/>
                                          </p:val>
                                        </p:tav>
                                        <p:tav tm="100000">
                                          <p:val>
                                            <p:strVal val="#ppt_x"/>
                                          </p:val>
                                        </p:tav>
                                      </p:tavLst>
                                    </p:anim>
                                    <p:anim calcmode="lin" valueType="num">
                                      <p:cBhvr additive="base">
                                        <p:cTn id="2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1639159" y="2573457"/>
            <a:ext cx="10359081" cy="1771600"/>
          </a:xfrm>
          <a:prstGeom prst="rect">
            <a:avLst/>
          </a:prstGeom>
        </p:spPr>
        <p:txBody>
          <a:bodyPr spcFirstLastPara="1" wrap="square" lIns="0" tIns="0" rIns="0" bIns="0" anchor="ctr" anchorCtr="0">
            <a:noAutofit/>
          </a:bodyPr>
          <a:lstStyle/>
          <a:p>
            <a:pPr marL="0" indent="0"/>
            <a:r>
              <a:rPr lang="en-US" sz="4400" dirty="0" smtClean="0">
                <a:solidFill>
                  <a:srgbClr val="FF0000"/>
                </a:solidFill>
                <a:latin typeface="+mn-lt"/>
              </a:rPr>
              <a:t>II. </a:t>
            </a:r>
            <a:r>
              <a:rPr lang="vi-VN" sz="4400" dirty="0">
                <a:solidFill>
                  <a:srgbClr val="FF0000"/>
                </a:solidFill>
              </a:rPr>
              <a:t>Ảnh hưởng của điện trở trong của nguồn điện </a:t>
            </a:r>
            <a:r>
              <a:rPr lang="vi-VN" sz="4400" dirty="0" smtClean="0">
                <a:solidFill>
                  <a:srgbClr val="FF0000"/>
                </a:solidFill>
              </a:rPr>
              <a:t>lê</a:t>
            </a:r>
            <a:r>
              <a:rPr lang="en-US" sz="4400" dirty="0" smtClean="0">
                <a:solidFill>
                  <a:srgbClr val="FF0000"/>
                </a:solidFill>
              </a:rPr>
              <a:t>n</a:t>
            </a:r>
            <a:r>
              <a:rPr lang="vi-VN" sz="4400" dirty="0" smtClean="0">
                <a:solidFill>
                  <a:srgbClr val="FF0000"/>
                </a:solidFill>
              </a:rPr>
              <a:t> </a:t>
            </a:r>
            <a:r>
              <a:rPr lang="vi-VN" sz="4400" dirty="0">
                <a:solidFill>
                  <a:srgbClr val="FF0000"/>
                </a:solidFill>
              </a:rPr>
              <a:t>hiệu điện thế giữa hai cực của nguồn điện</a:t>
            </a: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304800" y="2713234"/>
            <a:ext cx="10563177"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320892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7" y="1178695"/>
            <a:ext cx="9319660"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trở</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trong</a:t>
            </a:r>
            <a:r>
              <a:rPr lang="en-US" sz="2800" b="1" kern="0" dirty="0" smtClean="0">
                <a:solidFill>
                  <a:schemeClr val="tx1">
                    <a:lumMod val="95000"/>
                    <a:lumOff val="5000"/>
                  </a:schemeClr>
                </a:solidFill>
                <a:latin typeface="+mn-lt"/>
              </a:rPr>
              <a:t> của </a:t>
            </a:r>
            <a:r>
              <a:rPr lang="en-US" sz="2800" b="1" kern="0" dirty="0" err="1" smtClean="0">
                <a:solidFill>
                  <a:schemeClr val="tx1">
                    <a:lumMod val="95000"/>
                    <a:lumOff val="5000"/>
                  </a:schemeClr>
                </a:solidFill>
                <a:latin typeface="+mn-lt"/>
              </a:rPr>
              <a:t>nguồn</a:t>
            </a:r>
            <a:endParaRPr lang="en-US" sz="2800" b="1" kern="0" dirty="0">
              <a:solidFill>
                <a:schemeClr val="tx1">
                  <a:lumMod val="95000"/>
                  <a:lumOff val="5000"/>
                </a:schemeClr>
              </a:solidFill>
              <a:latin typeface="+mn-lt"/>
            </a:endParaRPr>
          </a:p>
        </p:txBody>
      </p:sp>
      <p:sp>
        <p:nvSpPr>
          <p:cNvPr id="7" name="Rounded Rectangle 6"/>
          <p:cNvSpPr/>
          <p:nvPr/>
        </p:nvSpPr>
        <p:spPr>
          <a:xfrm>
            <a:off x="120314" y="2149409"/>
            <a:ext cx="11462087" cy="23750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smtClean="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M</a:t>
            </a:r>
            <a:r>
              <a:rPr lang="vi-VN" sz="2800" dirty="0">
                <a:solidFill>
                  <a:srgbClr val="0000FF"/>
                </a:solidFill>
                <a:ea typeface="Times New Roman" panose="02020603050405020304" pitchFamily="18" charset="0"/>
              </a:rPr>
              <a:t>ỗi nguồn 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được</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xem</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như</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vật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dẫn</a:t>
            </a:r>
            <a:r>
              <a:rPr lang="en-US" sz="2800" dirty="0">
                <a:solidFill>
                  <a:srgbClr val="0000FF"/>
                </a:solidFill>
                <a:ea typeface="Times New Roman" panose="02020603050405020304" pitchFamily="18" charset="0"/>
              </a:rPr>
              <a:t>,</a:t>
            </a:r>
            <a:r>
              <a:rPr lang="vi-VN" sz="2800" dirty="0">
                <a:solidFill>
                  <a:srgbClr val="0000FF"/>
                </a:solidFill>
                <a:ea typeface="Times New Roman" panose="02020603050405020304" pitchFamily="18" charset="0"/>
              </a:rPr>
              <a:t> đặc trưng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bởi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động</a:t>
            </a:r>
            <a:r>
              <a:rPr lang="en-US" sz="2800" dirty="0" smtClean="0">
                <a:solidFill>
                  <a:srgbClr val="0000FF"/>
                </a:solidFill>
                <a:ea typeface="Times New Roman" panose="02020603050405020304" pitchFamily="18" charset="0"/>
              </a:rPr>
              <a:t> </a:t>
            </a:r>
            <a:r>
              <a:rPr lang="en-US" sz="2800" b="1" dirty="0">
                <a:solidFill>
                  <a:schemeClr val="tx1"/>
                </a:solidFill>
                <a:latin typeface="Kunstler Script" panose="030304020206070D0D06" pitchFamily="66" charset="0"/>
              </a:rPr>
              <a:t>E</a:t>
            </a:r>
            <a:r>
              <a:rPr lang="en-US" sz="2800" b="1" dirty="0" smtClean="0">
                <a:solidFill>
                  <a:srgbClr val="0000FF"/>
                </a:solidFill>
                <a:ea typeface="Times New Roman" panose="02020603050405020304" pitchFamily="18" charset="0"/>
              </a:rPr>
              <a:t> </a:t>
            </a:r>
            <a:r>
              <a:rPr lang="en-US" sz="2800" dirty="0" smtClean="0">
                <a:solidFill>
                  <a:srgbClr val="0000FF"/>
                </a:solidFill>
                <a:ea typeface="Times New Roman" panose="02020603050405020304" pitchFamily="18" charset="0"/>
              </a:rPr>
              <a:t> và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trở</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trong</a:t>
            </a:r>
            <a:r>
              <a:rPr lang="en-US" sz="2800" dirty="0" smtClean="0">
                <a:solidFill>
                  <a:srgbClr val="0000FF"/>
                </a:solidFill>
                <a:ea typeface="Times New Roman" panose="02020603050405020304" pitchFamily="18" charset="0"/>
              </a:rPr>
              <a:t> </a:t>
            </a:r>
            <a:r>
              <a:rPr lang="en-US" sz="2800" b="1" dirty="0" smtClean="0">
                <a:solidFill>
                  <a:schemeClr val="tx1"/>
                </a:solidFill>
                <a:ea typeface="Times New Roman" panose="02020603050405020304" pitchFamily="18" charset="0"/>
              </a:rPr>
              <a:t>r</a:t>
            </a:r>
            <a:r>
              <a:rPr lang="en-US" sz="2800" dirty="0" smtClean="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a:t>
            </a:r>
            <a:endParaRPr lang="en-US" sz="2800" dirty="0">
              <a:solidFill>
                <a:srgbClr val="0000FF"/>
              </a:solidFill>
              <a:ea typeface="Calibri" panose="020F0502020204030204" pitchFamily="34" charset="0"/>
            </a:endParaRPr>
          </a:p>
          <a:p>
            <a:pPr algn="just"/>
            <a:r>
              <a:rPr lang="en-US" sz="2800" dirty="0" smtClean="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Trong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mạch</a:t>
            </a:r>
            <a:r>
              <a:rPr lang="en-US" sz="2800" dirty="0">
                <a:solidFill>
                  <a:srgbClr val="0000FF"/>
                </a:solidFill>
                <a:ea typeface="Times New Roman" panose="02020603050405020304" pitchFamily="18" charset="0"/>
              </a:rPr>
              <a:t> </a:t>
            </a:r>
            <a:r>
              <a:rPr lang="en-US" sz="2800" dirty="0" err="1" smtClean="0">
                <a:solidFill>
                  <a:srgbClr val="0000FF"/>
                </a:solidFill>
                <a:ea typeface="Times New Roman" panose="02020603050405020304" pitchFamily="18" charset="0"/>
              </a:rPr>
              <a:t>kín</a:t>
            </a:r>
            <a:r>
              <a:rPr lang="en-US" sz="2800" dirty="0" smtClean="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khi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đo</a:t>
            </a:r>
            <a:r>
              <a:rPr lang="en-US" sz="2800" dirty="0">
                <a:solidFill>
                  <a:srgbClr val="0000FF"/>
                </a:solidFill>
                <a:ea typeface="Times New Roman" panose="02020603050405020304" pitchFamily="18" charset="0"/>
              </a:rPr>
              <a:t> HĐT </a:t>
            </a:r>
            <a:r>
              <a:rPr lang="en-US" sz="2800" dirty="0" err="1">
                <a:solidFill>
                  <a:srgbClr val="0000FF"/>
                </a:solidFill>
                <a:ea typeface="Times New Roman" panose="02020603050405020304" pitchFamily="18" charset="0"/>
              </a:rPr>
              <a:t>giữa</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hai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cực</a:t>
            </a:r>
            <a:r>
              <a:rPr lang="en-US" sz="2800" dirty="0">
                <a:solidFill>
                  <a:srgbClr val="0000FF"/>
                </a:solidFill>
                <a:ea typeface="Times New Roman" panose="02020603050405020304" pitchFamily="18" charset="0"/>
              </a:rPr>
              <a:t> 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ta </a:t>
            </a:r>
            <a:r>
              <a:rPr lang="en-US" sz="2800" dirty="0" err="1">
                <a:solidFill>
                  <a:srgbClr val="0000FF"/>
                </a:solidFill>
                <a:ea typeface="Times New Roman" panose="02020603050405020304" pitchFamily="18" charset="0"/>
              </a:rPr>
              <a:t>luôn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nhận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một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giá</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trị</a:t>
            </a:r>
            <a:r>
              <a:rPr lang="en-US" sz="2800" dirty="0">
                <a:solidFill>
                  <a:srgbClr val="0000FF"/>
                </a:solidFill>
                <a:ea typeface="Times New Roman" panose="02020603050405020304" pitchFamily="18" charset="0"/>
              </a:rPr>
              <a:t> HĐT </a:t>
            </a:r>
            <a:r>
              <a:rPr lang="en-US" sz="2800" dirty="0" err="1">
                <a:solidFill>
                  <a:srgbClr val="0000FF"/>
                </a:solidFill>
                <a:ea typeface="Times New Roman" panose="02020603050405020304" pitchFamily="18" charset="0"/>
              </a:rPr>
              <a:t>nhỏ</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hơn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giá</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trị</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động</a:t>
            </a:r>
            <a:r>
              <a:rPr lang="en-US" sz="2800" dirty="0">
                <a:solidFill>
                  <a:srgbClr val="0000FF"/>
                </a:solidFill>
                <a:ea typeface="Times New Roman" panose="02020603050405020304" pitchFamily="18" charset="0"/>
              </a:rPr>
              <a:t>.</a:t>
            </a:r>
            <a:endParaRPr lang="en-US" sz="2800" dirty="0">
              <a:solidFill>
                <a:srgbClr val="0000FF"/>
              </a:solidFill>
              <a:ea typeface="Calibri" panose="020F0502020204030204" pitchFamily="34" charset="0"/>
            </a:endParaRPr>
          </a:p>
        </p:txBody>
      </p:sp>
      <p:pic>
        <p:nvPicPr>
          <p:cNvPr id="8" name="Picture 7"/>
          <p:cNvPicPr>
            <a:picLocks noChangeAspect="1"/>
          </p:cNvPicPr>
          <p:nvPr/>
        </p:nvPicPr>
        <p:blipFill>
          <a:blip r:embed="rId2"/>
          <a:stretch>
            <a:fillRect/>
          </a:stretch>
        </p:blipFill>
        <p:spPr>
          <a:xfrm>
            <a:off x="5092967" y="4723878"/>
            <a:ext cx="2127836" cy="18201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12" y="4723878"/>
            <a:ext cx="795655" cy="730014"/>
          </a:xfrm>
          <a:prstGeom prst="rect">
            <a:avLst/>
          </a:prstGeom>
        </p:spPr>
      </p:pic>
    </p:spTree>
    <p:extLst>
      <p:ext uri="{BB962C8B-B14F-4D97-AF65-F5344CB8AC3E}">
        <p14:creationId xmlns:p14="http://schemas.microsoft.com/office/powerpoint/2010/main" val="41742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sp>
        <p:nvSpPr>
          <p:cNvPr id="5" name="Cloud 4"/>
          <p:cNvSpPr/>
          <p:nvPr/>
        </p:nvSpPr>
        <p:spPr>
          <a:xfrm>
            <a:off x="0" y="2049690"/>
            <a:ext cx="5758312" cy="43663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Khi</a:t>
            </a:r>
            <a:r>
              <a:rPr lang="en-US" sz="2400" dirty="0"/>
              <a:t> </a:t>
            </a:r>
            <a:r>
              <a:rPr lang="en-US" sz="2400" dirty="0" err="1"/>
              <a:t>dùng</a:t>
            </a:r>
            <a:r>
              <a:rPr lang="en-US" sz="2400" dirty="0"/>
              <a:t> </a:t>
            </a:r>
            <a:r>
              <a:rPr lang="en-US" sz="2400" dirty="0" err="1"/>
              <a:t>vôn</a:t>
            </a:r>
            <a:r>
              <a:rPr lang="en-US" sz="2400" dirty="0"/>
              <a:t> </a:t>
            </a:r>
            <a:r>
              <a:rPr lang="en-US" sz="2400" dirty="0" err="1"/>
              <a:t>kế</a:t>
            </a:r>
            <a:r>
              <a:rPr lang="en-US" sz="2400" dirty="0"/>
              <a:t> </a:t>
            </a:r>
            <a:r>
              <a:rPr lang="en-US" sz="2400" dirty="0" err="1"/>
              <a:t>để</a:t>
            </a:r>
            <a:r>
              <a:rPr lang="en-US" sz="2400" dirty="0"/>
              <a:t> </a:t>
            </a:r>
            <a:r>
              <a:rPr lang="en-US" sz="2400" dirty="0" err="1"/>
              <a:t>đo</a:t>
            </a:r>
            <a:r>
              <a:rPr lang="en-US" sz="2400" dirty="0"/>
              <a:t> HĐT </a:t>
            </a:r>
            <a:r>
              <a:rPr lang="en-US" sz="2400" dirty="0" err="1"/>
              <a:t>giữa</a:t>
            </a:r>
            <a:r>
              <a:rPr lang="en-US" sz="2400" dirty="0"/>
              <a:t> </a:t>
            </a:r>
            <a:r>
              <a:rPr lang="en-US" sz="2400" dirty="0" err="1"/>
              <a:t>hai</a:t>
            </a:r>
            <a:r>
              <a:rPr lang="en-US" sz="2400" dirty="0"/>
              <a:t> </a:t>
            </a:r>
            <a:r>
              <a:rPr lang="en-US" sz="2400" dirty="0" err="1"/>
              <a:t>cực</a:t>
            </a:r>
            <a:r>
              <a:rPr lang="en-US" sz="2400" dirty="0"/>
              <a:t> của </a:t>
            </a:r>
            <a:r>
              <a:rPr lang="en-US" sz="2400" dirty="0" err="1"/>
              <a:t>nguồn</a:t>
            </a:r>
            <a:r>
              <a:rPr lang="en-US" sz="2400" dirty="0"/>
              <a:t> </a:t>
            </a:r>
            <a:r>
              <a:rPr lang="en-US" sz="2400" dirty="0" err="1"/>
              <a:t>điện</a:t>
            </a:r>
            <a:r>
              <a:rPr lang="en-US" sz="2400" dirty="0"/>
              <a:t> </a:t>
            </a:r>
            <a:r>
              <a:rPr lang="en-US" sz="2400" dirty="0" err="1"/>
              <a:t>thì</a:t>
            </a:r>
            <a:r>
              <a:rPr lang="en-US" sz="2400" dirty="0"/>
              <a:t> </a:t>
            </a:r>
            <a:r>
              <a:rPr lang="en-US" sz="2400" dirty="0" err="1"/>
              <a:t>số</a:t>
            </a:r>
            <a:r>
              <a:rPr lang="en-US" sz="2400" dirty="0"/>
              <a:t> </a:t>
            </a:r>
            <a:r>
              <a:rPr lang="en-US" sz="2400" dirty="0" err="1"/>
              <a:t>chỉ</a:t>
            </a:r>
            <a:r>
              <a:rPr lang="en-US" sz="2400" dirty="0"/>
              <a:t> </a:t>
            </a:r>
            <a:r>
              <a:rPr lang="en-US" sz="2400" dirty="0" err="1"/>
              <a:t>trên</a:t>
            </a:r>
            <a:r>
              <a:rPr lang="en-US" sz="2400" dirty="0"/>
              <a:t> </a:t>
            </a:r>
            <a:r>
              <a:rPr lang="en-US" sz="2400" dirty="0" err="1"/>
              <a:t>vôn</a:t>
            </a:r>
            <a:r>
              <a:rPr lang="en-US" sz="2400" dirty="0"/>
              <a:t> </a:t>
            </a:r>
            <a:r>
              <a:rPr lang="en-US" sz="2400" dirty="0" err="1"/>
              <a:t>kế</a:t>
            </a:r>
            <a:r>
              <a:rPr lang="en-US" sz="2400" dirty="0"/>
              <a:t> và </a:t>
            </a:r>
            <a:r>
              <a:rPr lang="en-US" sz="2400" dirty="0" err="1"/>
              <a:t>số</a:t>
            </a:r>
            <a:r>
              <a:rPr lang="en-US" sz="2400" dirty="0"/>
              <a:t> </a:t>
            </a:r>
            <a:r>
              <a:rPr lang="en-US" sz="2400" dirty="0" err="1"/>
              <a:t>vôn</a:t>
            </a:r>
            <a:r>
              <a:rPr lang="en-US" sz="2400" dirty="0"/>
              <a:t> </a:t>
            </a:r>
            <a:r>
              <a:rPr lang="en-US" sz="2400" dirty="0" err="1"/>
              <a:t>ghi</a:t>
            </a:r>
            <a:r>
              <a:rPr lang="en-US" sz="2400" dirty="0"/>
              <a:t> </a:t>
            </a:r>
            <a:r>
              <a:rPr lang="en-US" sz="2400" dirty="0" err="1"/>
              <a:t>trên</a:t>
            </a:r>
            <a:r>
              <a:rPr lang="en-US" sz="2400" dirty="0"/>
              <a:t> </a:t>
            </a:r>
            <a:r>
              <a:rPr lang="en-US" sz="2400" dirty="0" err="1"/>
              <a:t>nguồn</a:t>
            </a:r>
            <a:r>
              <a:rPr lang="en-US" sz="2400" dirty="0"/>
              <a:t> </a:t>
            </a:r>
            <a:r>
              <a:rPr lang="en-US" sz="2400" dirty="0" err="1"/>
              <a:t>điện</a:t>
            </a:r>
            <a:r>
              <a:rPr lang="en-US" sz="2400" dirty="0"/>
              <a:t> </a:t>
            </a:r>
            <a:r>
              <a:rPr lang="en-US" sz="2400" dirty="0" err="1"/>
              <a:t>có</a:t>
            </a:r>
            <a:r>
              <a:rPr lang="en-US" sz="2400" dirty="0"/>
              <a:t> </a:t>
            </a:r>
            <a:r>
              <a:rPr lang="en-US" sz="2400" dirty="0" err="1"/>
              <a:t>mối</a:t>
            </a:r>
            <a:r>
              <a:rPr lang="en-US" sz="2400" dirty="0"/>
              <a:t> </a:t>
            </a:r>
            <a:r>
              <a:rPr lang="en-US" sz="2400" dirty="0" err="1"/>
              <a:t>liên</a:t>
            </a:r>
            <a:r>
              <a:rPr lang="en-US" sz="2400" dirty="0"/>
              <a:t> </a:t>
            </a:r>
            <a:r>
              <a:rPr lang="en-US" sz="2400" dirty="0" err="1"/>
              <a:t>hệ</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 </a:t>
            </a:r>
            <a:r>
              <a:rPr lang="en-US" sz="2400" dirty="0" err="1"/>
              <a:t>Điều</a:t>
            </a:r>
            <a:r>
              <a:rPr lang="en-US" sz="2400" dirty="0"/>
              <a:t> </a:t>
            </a:r>
            <a:r>
              <a:rPr lang="en-US" sz="2400" dirty="0" err="1"/>
              <a:t>đó</a:t>
            </a:r>
            <a:r>
              <a:rPr lang="en-US" sz="2400" dirty="0"/>
              <a:t> </a:t>
            </a:r>
            <a:r>
              <a:rPr lang="en-US" sz="2400" dirty="0" err="1"/>
              <a:t>cho</a:t>
            </a:r>
            <a:r>
              <a:rPr lang="en-US" sz="2400" dirty="0"/>
              <a:t> </a:t>
            </a:r>
            <a:r>
              <a:rPr lang="en-US" sz="2400" dirty="0" err="1"/>
              <a:t>biết</a:t>
            </a:r>
            <a:r>
              <a:rPr lang="en-US" sz="2400" dirty="0"/>
              <a:t> </a:t>
            </a:r>
            <a:r>
              <a:rPr lang="en-US" sz="2400" dirty="0" err="1"/>
              <a:t>có</a:t>
            </a:r>
            <a:r>
              <a:rPr lang="en-US" sz="2400" dirty="0"/>
              <a:t> </a:t>
            </a:r>
            <a:r>
              <a:rPr lang="en-US" sz="2400" dirty="0" err="1"/>
              <a:t>gì</a:t>
            </a:r>
            <a:r>
              <a:rPr lang="en-US" sz="2400" dirty="0"/>
              <a:t> </a:t>
            </a:r>
            <a:r>
              <a:rPr lang="en-US" sz="2400" dirty="0" err="1"/>
              <a:t>tồn</a:t>
            </a:r>
            <a:r>
              <a:rPr lang="en-US" sz="2400" dirty="0"/>
              <a:t> </a:t>
            </a:r>
            <a:r>
              <a:rPr lang="en-US" sz="2400" dirty="0" err="1"/>
              <a:t>tại</a:t>
            </a:r>
            <a:r>
              <a:rPr lang="en-US" sz="2400" dirty="0"/>
              <a:t> </a:t>
            </a:r>
            <a:r>
              <a:rPr lang="en-US" sz="2400" dirty="0" err="1"/>
              <a:t>bên</a:t>
            </a:r>
            <a:r>
              <a:rPr lang="en-US" sz="2400" dirty="0"/>
              <a:t> </a:t>
            </a:r>
            <a:r>
              <a:rPr lang="en-US" sz="2400" dirty="0" err="1"/>
              <a:t>trong</a:t>
            </a:r>
            <a:r>
              <a:rPr lang="en-US" sz="2400" dirty="0"/>
              <a:t> </a:t>
            </a:r>
            <a:r>
              <a:rPr lang="en-US" sz="2400" dirty="0" err="1"/>
              <a:t>nguồn</a:t>
            </a:r>
            <a:r>
              <a:rPr lang="en-US" sz="2400" dirty="0"/>
              <a:t> </a:t>
            </a:r>
            <a:r>
              <a:rPr lang="en-US" sz="2400" dirty="0" err="1"/>
              <a:t>điện</a:t>
            </a:r>
            <a:r>
              <a:rPr lang="en-US" sz="2400" dirty="0"/>
              <a:t>?</a:t>
            </a:r>
          </a:p>
        </p:txBody>
      </p:sp>
      <p:sp>
        <p:nvSpPr>
          <p:cNvPr id="8" name="Rounded Rectangle 7"/>
          <p:cNvSpPr/>
          <p:nvPr/>
        </p:nvSpPr>
        <p:spPr>
          <a:xfrm>
            <a:off x="6111240" y="4664507"/>
            <a:ext cx="5068940" cy="15991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lgn="just">
              <a:buFontTx/>
              <a:buChar char="-"/>
            </a:pPr>
            <a:r>
              <a:rPr lang="en-US" sz="2400" dirty="0" err="1" smtClean="0"/>
              <a:t>Số</a:t>
            </a:r>
            <a:r>
              <a:rPr lang="en-US" sz="2400" dirty="0" smtClean="0"/>
              <a:t> </a:t>
            </a:r>
            <a:r>
              <a:rPr lang="en-US" sz="2400" dirty="0" err="1" smtClean="0"/>
              <a:t>chỉ</a:t>
            </a:r>
            <a:r>
              <a:rPr lang="en-US" sz="2400" dirty="0" smtClean="0"/>
              <a:t> </a:t>
            </a:r>
            <a:r>
              <a:rPr lang="en-US" sz="2400" dirty="0" err="1" smtClean="0"/>
              <a:t>trên</a:t>
            </a:r>
            <a:r>
              <a:rPr lang="en-US" sz="2400" dirty="0" smtClean="0"/>
              <a:t> </a:t>
            </a:r>
            <a:r>
              <a:rPr lang="en-US" sz="2400" dirty="0" err="1" smtClean="0"/>
              <a:t>Vôn</a:t>
            </a:r>
            <a:r>
              <a:rPr lang="en-US" sz="2400" dirty="0" smtClean="0"/>
              <a:t> </a:t>
            </a:r>
            <a:r>
              <a:rPr lang="en-US" sz="2400" dirty="0" err="1" smtClean="0"/>
              <a:t>kế</a:t>
            </a:r>
            <a:r>
              <a:rPr lang="en-US" sz="2400" dirty="0" smtClean="0"/>
              <a:t> </a:t>
            </a:r>
            <a:r>
              <a:rPr lang="en-US" sz="2400" dirty="0" err="1" smtClean="0"/>
              <a:t>nhỏ</a:t>
            </a:r>
            <a:r>
              <a:rPr lang="en-US" sz="2400" dirty="0" smtClean="0"/>
              <a:t> </a:t>
            </a:r>
            <a:r>
              <a:rPr lang="en-US" sz="2400" dirty="0" err="1" smtClean="0"/>
              <a:t>hơn</a:t>
            </a:r>
            <a:r>
              <a:rPr lang="en-US" sz="2400" dirty="0" smtClean="0"/>
              <a:t> </a:t>
            </a:r>
            <a:r>
              <a:rPr lang="en-US" sz="2400" dirty="0" err="1" smtClean="0"/>
              <a:t>số</a:t>
            </a:r>
            <a:r>
              <a:rPr lang="en-US" sz="2400" dirty="0" smtClean="0"/>
              <a:t> </a:t>
            </a:r>
            <a:r>
              <a:rPr lang="en-US" sz="2400" dirty="0" err="1" smtClean="0"/>
              <a:t>vôn</a:t>
            </a:r>
            <a:r>
              <a:rPr lang="en-US" sz="2400" dirty="0" smtClean="0"/>
              <a:t> </a:t>
            </a:r>
            <a:r>
              <a:rPr lang="en-US" sz="2400" dirty="0" err="1" smtClean="0"/>
              <a:t>ghi</a:t>
            </a:r>
            <a:r>
              <a:rPr lang="en-US" sz="2400" dirty="0" smtClean="0"/>
              <a:t> </a:t>
            </a:r>
            <a:r>
              <a:rPr lang="en-US" sz="2400" dirty="0" err="1" smtClean="0"/>
              <a:t>trên</a:t>
            </a:r>
            <a:r>
              <a:rPr lang="en-US" sz="2400" dirty="0" smtClean="0"/>
              <a:t> </a:t>
            </a:r>
            <a:r>
              <a:rPr lang="en-US" sz="2400" dirty="0" err="1" smtClean="0"/>
              <a:t>nguồn</a:t>
            </a:r>
            <a:r>
              <a:rPr lang="en-US" sz="2400" dirty="0" smtClean="0"/>
              <a:t> </a:t>
            </a:r>
            <a:r>
              <a:rPr lang="en-US" sz="2400" dirty="0" err="1" smtClean="0"/>
              <a:t>điện</a:t>
            </a:r>
            <a:r>
              <a:rPr lang="en-US" sz="2400" dirty="0" smtClean="0"/>
              <a:t>.</a:t>
            </a:r>
          </a:p>
          <a:p>
            <a:pPr algn="just"/>
            <a:r>
              <a:rPr lang="en-US" sz="2400" dirty="0" smtClean="0"/>
              <a:t>=&gt; </a:t>
            </a:r>
            <a:r>
              <a:rPr lang="en-US" sz="2400" dirty="0" err="1" smtClean="0"/>
              <a:t>Trong</a:t>
            </a:r>
            <a:r>
              <a:rPr lang="en-US" sz="2400" dirty="0" smtClean="0"/>
              <a:t> </a:t>
            </a:r>
            <a:r>
              <a:rPr lang="en-US" sz="2400" dirty="0" err="1" smtClean="0"/>
              <a:t>nguồn</a:t>
            </a:r>
            <a:r>
              <a:rPr lang="en-US" sz="2400" dirty="0" smtClean="0"/>
              <a:t> </a:t>
            </a:r>
            <a:r>
              <a:rPr lang="en-US" sz="2400" dirty="0" err="1" smtClean="0"/>
              <a:t>điện</a:t>
            </a:r>
            <a:r>
              <a:rPr lang="en-US" sz="2400" dirty="0" smtClean="0"/>
              <a:t> </a:t>
            </a:r>
            <a:r>
              <a:rPr lang="en-US" sz="2400" dirty="0" err="1" smtClean="0"/>
              <a:t>có</a:t>
            </a:r>
            <a:r>
              <a:rPr lang="en-US" sz="2400" dirty="0" smtClean="0"/>
              <a:t> </a:t>
            </a:r>
            <a:r>
              <a:rPr lang="en-US" sz="2400" dirty="0" err="1" smtClean="0"/>
              <a:t>điện</a:t>
            </a:r>
            <a:r>
              <a:rPr lang="en-US" sz="2400" dirty="0" smtClean="0"/>
              <a:t> </a:t>
            </a:r>
            <a:r>
              <a:rPr lang="en-US" sz="2400" dirty="0" err="1" smtClean="0"/>
              <a:t>trở</a:t>
            </a:r>
            <a:r>
              <a:rPr lang="en-US" sz="2400" dirty="0" smtClean="0"/>
              <a:t>.</a:t>
            </a:r>
            <a:endParaRPr lang="en-US" sz="2400" dirty="0"/>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91448" y="1614192"/>
            <a:ext cx="4380295" cy="2870084"/>
          </a:xfrm>
          <a:prstGeom prst="rect">
            <a:avLst/>
          </a:prstGeom>
        </p:spPr>
      </p:pic>
    </p:spTree>
    <p:extLst>
      <p:ext uri="{BB962C8B-B14F-4D97-AF65-F5344CB8AC3E}">
        <p14:creationId xmlns:p14="http://schemas.microsoft.com/office/powerpoint/2010/main" val="3166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885" y="1210907"/>
            <a:ext cx="5265965" cy="4325614"/>
          </a:xfrm>
          <a:prstGeom prst="rect">
            <a:avLst/>
          </a:prstGeom>
        </p:spPr>
      </p:pic>
      <p:sp>
        <p:nvSpPr>
          <p:cNvPr id="3" name="Cloud 2"/>
          <p:cNvSpPr/>
          <p:nvPr/>
        </p:nvSpPr>
        <p:spPr>
          <a:xfrm>
            <a:off x="653142" y="1567544"/>
            <a:ext cx="5036457" cy="29463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Điều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các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thiết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bị</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hoạt</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động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gì</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5758312"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solidFill>
                  <a:schemeClr val="tx1">
                    <a:lumMod val="95000"/>
                    <a:lumOff val="5000"/>
                  </a:schemeClr>
                </a:solidFill>
                <a:ea typeface="Times New Roman" panose="02020603050405020304" pitchFamily="18" charset="0"/>
              </a:rPr>
              <a:t>Viết biểu thức tính công của nguồn điện sản ra trong mạch và nhiệt lượng tỏa ra ở mạch ngoài và mạch </a:t>
            </a:r>
            <a:r>
              <a:rPr lang="vi-VN" sz="2400" dirty="0" smtClean="0">
                <a:solidFill>
                  <a:schemeClr val="tx1">
                    <a:lumMod val="95000"/>
                    <a:lumOff val="5000"/>
                  </a:schemeClr>
                </a:solidFill>
                <a:ea typeface="Times New Roman" panose="02020603050405020304" pitchFamily="18" charset="0"/>
              </a:rPr>
              <a:t>trong</a:t>
            </a:r>
            <a:r>
              <a:rPr lang="en-US" sz="2400" dirty="0" smtClean="0">
                <a:solidFill>
                  <a:schemeClr val="tx1">
                    <a:lumMod val="95000"/>
                    <a:lumOff val="5000"/>
                  </a:schemeClr>
                </a:solidFill>
                <a:ea typeface="Times New Roman" panose="02020603050405020304" pitchFamily="18" charset="0"/>
              </a:rPr>
              <a:t>?</a:t>
            </a:r>
            <a:endParaRPr lang="en-US" sz="2400" dirty="0">
              <a:solidFill>
                <a:schemeClr val="tx1">
                  <a:lumMod val="95000"/>
                  <a:lumOff val="5000"/>
                </a:schemeClr>
              </a:solidFill>
            </a:endParaRPr>
          </a:p>
        </p:txBody>
      </p:sp>
      <p:sp>
        <p:nvSpPr>
          <p:cNvPr id="13" name="TextBox 12"/>
          <p:cNvSpPr txBox="1"/>
          <p:nvPr/>
        </p:nvSpPr>
        <p:spPr>
          <a:xfrm>
            <a:off x="80209" y="4739640"/>
            <a:ext cx="6031029" cy="1815882"/>
          </a:xfrm>
          <a:prstGeom prst="rect">
            <a:avLst/>
          </a:prstGeom>
          <a:noFill/>
        </p:spPr>
        <p:txBody>
          <a:bodyPr wrap="square" rtlCol="0">
            <a:spAutoFit/>
          </a:bodyPr>
          <a:lstStyle/>
          <a:p>
            <a:r>
              <a:rPr lang="en-US" sz="2800" dirty="0" smtClean="0"/>
              <a:t>- </a:t>
            </a:r>
            <a:r>
              <a:rPr lang="en-US" sz="2800" dirty="0" err="1" smtClean="0"/>
              <a:t>Công</a:t>
            </a:r>
            <a:r>
              <a:rPr lang="en-US" sz="2800" dirty="0" smtClean="0"/>
              <a:t> của </a:t>
            </a:r>
            <a:r>
              <a:rPr lang="en-US" sz="2800" dirty="0" err="1" smtClean="0"/>
              <a:t>nguồn</a:t>
            </a:r>
            <a:r>
              <a:rPr lang="en-US" sz="2800" dirty="0" smtClean="0"/>
              <a:t>: </a:t>
            </a:r>
            <a:r>
              <a:rPr lang="en-US" sz="2800" b="1" dirty="0" smtClean="0"/>
              <a:t>A = q = </a:t>
            </a:r>
            <a:r>
              <a:rPr lang="en-US" sz="2800" b="1" dirty="0">
                <a:latin typeface="Kunstler Script" panose="030304020206070D0D06" pitchFamily="66" charset="0"/>
              </a:rPr>
              <a:t>E</a:t>
            </a:r>
            <a:r>
              <a:rPr lang="en-US" sz="2800" b="1" dirty="0" smtClean="0"/>
              <a:t> .I.t</a:t>
            </a:r>
          </a:p>
          <a:p>
            <a:r>
              <a:rPr lang="en-US" sz="2800" dirty="0" smtClean="0"/>
              <a:t>- </a:t>
            </a:r>
            <a:r>
              <a:rPr lang="en-US" sz="2800" dirty="0" err="1" smtClean="0"/>
              <a:t>Nhiệt</a:t>
            </a:r>
            <a:r>
              <a:rPr lang="en-US" sz="2800" dirty="0" smtClean="0"/>
              <a:t> </a:t>
            </a:r>
            <a:r>
              <a:rPr lang="en-US" sz="2800" dirty="0" err="1" smtClean="0"/>
              <a:t>lượng</a:t>
            </a:r>
            <a:r>
              <a:rPr lang="en-US" sz="2800" dirty="0" smtClean="0"/>
              <a:t> </a:t>
            </a:r>
            <a:r>
              <a:rPr lang="en-US" sz="2800" dirty="0" err="1" smtClean="0"/>
              <a:t>tỏa</a:t>
            </a:r>
            <a:r>
              <a:rPr lang="en-US" sz="2800" dirty="0" smtClean="0"/>
              <a:t> </a:t>
            </a:r>
            <a:r>
              <a:rPr lang="en-US" sz="2800" dirty="0" err="1" smtClean="0"/>
              <a:t>ra</a:t>
            </a:r>
            <a:r>
              <a:rPr lang="en-US" sz="2800" dirty="0" smtClean="0"/>
              <a:t> ở </a:t>
            </a:r>
            <a:r>
              <a:rPr lang="en-US" sz="2800" dirty="0" err="1" smtClean="0"/>
              <a:t>mạch</a:t>
            </a:r>
            <a:r>
              <a:rPr lang="en-US" sz="2800" dirty="0" smtClean="0"/>
              <a:t> </a:t>
            </a:r>
            <a:r>
              <a:rPr lang="en-US" sz="2800" dirty="0" err="1" smtClean="0"/>
              <a:t>ngoài</a:t>
            </a:r>
            <a:r>
              <a:rPr lang="en-US" sz="2800" dirty="0" smtClean="0"/>
              <a:t> và </a:t>
            </a:r>
            <a:r>
              <a:rPr lang="en-US" sz="2800" dirty="0" err="1" smtClean="0"/>
              <a:t>mạch</a:t>
            </a:r>
            <a:r>
              <a:rPr lang="en-US" sz="2800" dirty="0" smtClean="0"/>
              <a:t> </a:t>
            </a:r>
            <a:r>
              <a:rPr lang="en-US" sz="2800" dirty="0" err="1" smtClean="0"/>
              <a:t>trong</a:t>
            </a:r>
            <a:r>
              <a:rPr lang="en-US" sz="2800" dirty="0" smtClean="0"/>
              <a:t>:</a:t>
            </a:r>
          </a:p>
          <a:p>
            <a:pPr algn="ctr"/>
            <a:r>
              <a:rPr lang="en-US" sz="2800" b="1" dirty="0"/>
              <a:t>Q = RI</a:t>
            </a:r>
            <a:r>
              <a:rPr lang="en-US" sz="2800" b="1" baseline="30000" dirty="0"/>
              <a:t>2</a:t>
            </a:r>
            <a:r>
              <a:rPr lang="en-US" sz="2800" b="1" dirty="0"/>
              <a:t>t + rI</a:t>
            </a:r>
            <a:r>
              <a:rPr lang="en-US" sz="2800" b="1" baseline="30000" dirty="0"/>
              <a:t>2</a:t>
            </a:r>
            <a:r>
              <a:rPr lang="en-US" sz="2800" b="1" dirty="0"/>
              <a:t>t</a:t>
            </a:r>
            <a:endParaRPr lang="en-US" sz="2800" dirty="0"/>
          </a:p>
        </p:txBody>
      </p:sp>
    </p:spTree>
    <p:extLst>
      <p:ext uri="{BB962C8B-B14F-4D97-AF65-F5344CB8AC3E}">
        <p14:creationId xmlns:p14="http://schemas.microsoft.com/office/powerpoint/2010/main" val="30704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6031030"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t>Áp dụng định luật bảo toàn và chuyển hoá năng lượng trong mạch điện kín suy ra biểu thức mô tả định luật ôm cho toàn mạch</a:t>
            </a:r>
            <a:endParaRPr lang="en-US" sz="3200" dirty="0">
              <a:solidFill>
                <a:schemeClr val="tx1">
                  <a:lumMod val="95000"/>
                  <a:lumOff val="5000"/>
                </a:schemeClr>
              </a:solidFill>
            </a:endParaRPr>
          </a:p>
        </p:txBody>
      </p:sp>
      <mc:AlternateContent xmlns:mc="http://schemas.openxmlformats.org/markup-compatibility/2006" xmlns:a14="http://schemas.microsoft.com/office/drawing/2010/main">
        <mc:Choice Requires="a14">
          <p:sp>
            <p:nvSpPr>
              <p:cNvPr id="13" name="TextBox 12"/>
              <p:cNvSpPr txBox="1"/>
              <p:nvPr/>
            </p:nvSpPr>
            <p:spPr>
              <a:xfrm>
                <a:off x="1322489" y="4951260"/>
                <a:ext cx="4069080" cy="1906740"/>
              </a:xfrm>
              <a:prstGeom prst="rect">
                <a:avLst/>
              </a:prstGeom>
              <a:noFill/>
            </p:spPr>
            <p:txBody>
              <a:bodyPr wrap="square" rtlCol="0">
                <a:spAutoFit/>
              </a:bodyPr>
              <a:lstStyle/>
              <a:p>
                <a:r>
                  <a:rPr lang="en-US" sz="2400" dirty="0" smtClean="0"/>
                  <a:t>AD ĐLBT NL: A = Q</a:t>
                </a:r>
              </a:p>
              <a:p>
                <a:r>
                  <a:rPr lang="en-US" sz="2400" dirty="0" smtClean="0">
                    <a:sym typeface="Wingdings" panose="05000000000000000000" pitchFamily="2" charset="2"/>
                  </a:rPr>
                  <a:t></a:t>
                </a:r>
                <a:r>
                  <a:rPr lang="en-US" sz="2400" dirty="0" smtClean="0"/>
                  <a:t> </a:t>
                </a:r>
                <a:r>
                  <a:rPr lang="en-US" sz="2400" b="1" dirty="0" smtClean="0">
                    <a:latin typeface="Kunstler Script" panose="030304020206070D0D06" pitchFamily="66" charset="0"/>
                  </a:rPr>
                  <a:t>E .</a:t>
                </a:r>
                <a:r>
                  <a:rPr lang="en-US" sz="2400" dirty="0" smtClean="0"/>
                  <a:t>I.t = </a:t>
                </a:r>
                <a:r>
                  <a:rPr lang="en-US" sz="2400" b="1" dirty="0"/>
                  <a:t>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 + 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a:t>
                </a:r>
                <a:endParaRPr lang="en-US" sz="2400" dirty="0"/>
              </a:p>
              <a:p>
                <a:r>
                  <a:rPr lang="en-US" sz="2400" dirty="0" smtClean="0">
                    <a:sym typeface="Wingdings" panose="05000000000000000000" pitchFamily="2" charset="2"/>
                  </a:rPr>
                  <a:t></a:t>
                </a:r>
                <a:r>
                  <a:rPr lang="en-US" sz="2400" b="1" dirty="0">
                    <a:latin typeface="Kunstler Script" panose="030304020206070D0D06" pitchFamily="66" charset="0"/>
                  </a:rPr>
                  <a:t>E </a:t>
                </a:r>
                <a:r>
                  <a:rPr lang="en-US" sz="2400" dirty="0" smtClean="0"/>
                  <a:t> = </a:t>
                </a:r>
                <a:r>
                  <a:rPr lang="en-US" sz="2400" b="1" dirty="0" smtClean="0"/>
                  <a:t>R</a:t>
                </a:r>
                <a:r>
                  <a:rPr lang="en-US" sz="2400" b="1" dirty="0" smtClean="0">
                    <a:latin typeface="Times New Roman" panose="02020603050405020304" pitchFamily="18" charset="0"/>
                    <a:cs typeface="Times New Roman" panose="02020603050405020304" pitchFamily="18" charset="0"/>
                  </a:rPr>
                  <a:t>I</a:t>
                </a:r>
                <a:r>
                  <a:rPr lang="en-US" sz="2400" b="1" dirty="0" smtClean="0"/>
                  <a:t> </a:t>
                </a:r>
                <a:r>
                  <a:rPr lang="en-US" sz="2400" b="1" dirty="0"/>
                  <a:t>+ </a:t>
                </a:r>
                <a:r>
                  <a:rPr lang="en-US" sz="2400" b="1" dirty="0" err="1" smtClean="0"/>
                  <a:t>r</a:t>
                </a:r>
                <a:r>
                  <a:rPr lang="en-US" sz="2400" b="1" dirty="0" err="1" smtClean="0">
                    <a:latin typeface="Times New Roman" panose="02020603050405020304" pitchFamily="18" charset="0"/>
                    <a:cs typeface="Times New Roman" panose="02020603050405020304" pitchFamily="18" charset="0"/>
                  </a:rPr>
                  <a:t>I</a:t>
                </a:r>
                <a:r>
                  <a:rPr lang="en-US" sz="2400" b="1" baseline="30000" dirty="0" smtClean="0"/>
                  <a:t> </a:t>
                </a:r>
                <a:r>
                  <a:rPr lang="en-US" sz="2400" b="1" dirty="0" smtClean="0"/>
                  <a:t> = </a:t>
                </a:r>
                <a:r>
                  <a:rPr lang="en-US" sz="2400" b="1" dirty="0" smtClean="0">
                    <a:latin typeface="Times New Roman" panose="02020603050405020304" pitchFamily="18" charset="0"/>
                    <a:cs typeface="Times New Roman" panose="02020603050405020304" pitchFamily="18" charset="0"/>
                  </a:rPr>
                  <a:t>I </a:t>
                </a:r>
                <a:r>
                  <a:rPr lang="en-US" sz="2400" b="1" dirty="0" smtClean="0"/>
                  <a:t>(</a:t>
                </a:r>
                <a:r>
                  <a:rPr lang="en-US" sz="2400" b="1" dirty="0" err="1" smtClean="0"/>
                  <a:t>R+r</a:t>
                </a:r>
                <a:r>
                  <a:rPr lang="en-US" sz="2400" b="1" dirty="0" smtClean="0"/>
                  <a:t>)</a:t>
                </a:r>
              </a:p>
              <a:p>
                <a:r>
                  <a:rPr lang="en-US" sz="2400" dirty="0" smtClean="0"/>
                  <a:t>Hay</a:t>
                </a:r>
                <a:r>
                  <a:rPr lang="en-US" sz="2400" b="1" dirty="0" smtClean="0"/>
                  <a:t> </a:t>
                </a:r>
                <a14:m>
                  <m:oMath xmlns:m="http://schemas.openxmlformats.org/officeDocument/2006/math">
                    <m:r>
                      <a:rPr lang="en-US" sz="2800" b="1" i="0" smtClean="0">
                        <a:latin typeface="Cambria Math" panose="02040503050406030204" pitchFamily="18" charset="0"/>
                      </a:rPr>
                      <m:t>𝐈</m:t>
                    </m:r>
                    <m:r>
                      <a:rPr lang="en-US" sz="2800" b="1" i="0" smtClean="0">
                        <a:latin typeface="Cambria Math" panose="02040503050406030204" pitchFamily="18" charset="0"/>
                      </a:rPr>
                      <m:t>= </m:t>
                    </m:r>
                    <m:f>
                      <m:fPr>
                        <m:ctrlPr>
                          <a:rPr lang="en-US" sz="2800" b="1" i="1" smtClean="0">
                            <a:latin typeface="Cambria Math" panose="02040503050406030204" pitchFamily="18" charset="0"/>
                          </a:rPr>
                        </m:ctrlPr>
                      </m:fPr>
                      <m:num>
                        <m:r>
                          <m:rPr>
                            <m:nor/>
                          </m:rPr>
                          <a:rPr lang="en-US" sz="2800" b="1" dirty="0">
                            <a:latin typeface="Kunstler Script" panose="030304020206070D0D06" pitchFamily="66" charset="0"/>
                          </a:rPr>
                          <m:t>E</m:t>
                        </m:r>
                      </m:num>
                      <m:den>
                        <m:r>
                          <a:rPr lang="en-US" sz="2800" b="1" i="0" smtClean="0">
                            <a:latin typeface="Cambria Math" panose="02040503050406030204" pitchFamily="18" charset="0"/>
                          </a:rPr>
                          <m:t>𝐑</m:t>
                        </m:r>
                        <m:r>
                          <a:rPr lang="en-US" sz="2800" b="1" i="0" smtClean="0">
                            <a:latin typeface="Cambria Math" panose="02040503050406030204" pitchFamily="18" charset="0"/>
                          </a:rPr>
                          <m:t>+</m:t>
                        </m:r>
                        <m:r>
                          <a:rPr lang="en-US" sz="2800" b="1" i="0" smtClean="0">
                            <a:latin typeface="Cambria Math" panose="02040503050406030204" pitchFamily="18" charset="0"/>
                          </a:rPr>
                          <m:t>𝐫</m:t>
                        </m:r>
                      </m:den>
                    </m:f>
                  </m:oMath>
                </a14:m>
                <a:endParaRPr lang="en-US" sz="24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322489" y="4951260"/>
                <a:ext cx="4069080" cy="1906740"/>
              </a:xfrm>
              <a:prstGeom prst="rect">
                <a:avLst/>
              </a:prstGeom>
              <a:blipFill>
                <a:blip r:embed="rId4"/>
                <a:stretch>
                  <a:fillRect l="-2399" t="-2236" b="-639"/>
                </a:stretch>
              </a:blipFill>
            </p:spPr>
            <p:txBody>
              <a:bodyPr/>
              <a:lstStyle/>
              <a:p>
                <a:r>
                  <a:rPr lang="en-US">
                    <a:noFill/>
                  </a:rPr>
                  <a:t> </a:t>
                </a:r>
              </a:p>
            </p:txBody>
          </p:sp>
        </mc:Fallback>
      </mc:AlternateContent>
    </p:spTree>
    <p:extLst>
      <p:ext uri="{BB962C8B-B14F-4D97-AF65-F5344CB8AC3E}">
        <p14:creationId xmlns:p14="http://schemas.microsoft.com/office/powerpoint/2010/main" val="383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152486" y="39383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II. </a:t>
            </a:r>
            <a:r>
              <a:rPr lang="vi-VN" sz="3200" b="1" dirty="0">
                <a:solidFill>
                  <a:srgbClr val="FF0000"/>
                </a:solidFill>
              </a:rPr>
              <a:t>Ảnh hưởng của điện trở trong của nguồn điện </a:t>
            </a:r>
            <a:r>
              <a:rPr lang="vi-VN" sz="3200" b="1" dirty="0" smtClean="0">
                <a:solidFill>
                  <a:srgbClr val="FF0000"/>
                </a:solidFill>
              </a:rPr>
              <a:t>lê</a:t>
            </a:r>
            <a:r>
              <a:rPr lang="en-US" sz="3200" b="1" dirty="0" smtClean="0">
                <a:solidFill>
                  <a:srgbClr val="FF0000"/>
                </a:solidFill>
              </a:rPr>
              <a:t>n</a:t>
            </a:r>
            <a:r>
              <a:rPr lang="vi-VN" sz="3200" b="1" dirty="0" smtClean="0">
                <a:solidFill>
                  <a:srgbClr val="FF0000"/>
                </a:solidFill>
              </a:rPr>
              <a:t> </a:t>
            </a:r>
            <a:r>
              <a:rPr lang="vi-VN" sz="3200" b="1" dirty="0">
                <a:solidFill>
                  <a:srgbClr val="FF0000"/>
                </a:solidFill>
              </a:rPr>
              <a:t>hiệu điện thế giữa hai cực của nguồn </a:t>
            </a:r>
            <a:r>
              <a:rPr lang="vi-VN" sz="3200" b="1" dirty="0" smtClean="0">
                <a:solidFill>
                  <a:srgbClr val="FF0000"/>
                </a:solidFill>
              </a:rPr>
              <a:t>điện</a:t>
            </a:r>
            <a:endParaRPr lang="en-US" sz="3200" b="1" kern="0" dirty="0">
              <a:solidFill>
                <a:srgbClr val="FF0000"/>
              </a:solidFill>
              <a:latin typeface="+mn-lt"/>
            </a:endParaRPr>
          </a:p>
        </p:txBody>
      </p:sp>
      <p:sp>
        <p:nvSpPr>
          <p:cNvPr id="4" name="Google Shape;1233;p43"/>
          <p:cNvSpPr txBox="1">
            <a:spLocks/>
          </p:cNvSpPr>
          <p:nvPr/>
        </p:nvSpPr>
        <p:spPr>
          <a:xfrm>
            <a:off x="2213810" y="101105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a:t>
            </a:r>
            <a:r>
              <a:rPr lang="en-US" sz="2800" b="1" kern="0" dirty="0" smtClean="0">
                <a:solidFill>
                  <a:schemeClr val="tx1">
                    <a:lumMod val="95000"/>
                    <a:lumOff val="5000"/>
                  </a:schemeClr>
                </a:solidFill>
                <a:latin typeface="+mn-lt"/>
              </a:rPr>
              <a:t>.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5" name="Rounded Rectangle 4"/>
              <p:cNvSpPr/>
              <p:nvPr/>
            </p:nvSpPr>
            <p:spPr>
              <a:xfrm>
                <a:off x="44114" y="1882050"/>
                <a:ext cx="12071686" cy="48387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600" dirty="0" smtClean="0">
                    <a:solidFill>
                      <a:srgbClr val="0000FF"/>
                    </a:solidFill>
                    <a:ea typeface="Times New Roman" panose="02020603050405020304" pitchFamily="18" charset="0"/>
                  </a:rPr>
                  <a:t>Trong </a:t>
                </a:r>
                <a:r>
                  <a:rPr lang="en-US" sz="2600" dirty="0" err="1" smtClean="0">
                    <a:solidFill>
                      <a:srgbClr val="0000FF"/>
                    </a:solidFill>
                    <a:ea typeface="Times New Roman" panose="02020603050405020304" pitchFamily="18" charset="0"/>
                  </a:rPr>
                  <a:t>thực</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tế</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hiệu</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thế</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giữa</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hai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cực</a:t>
                </a:r>
                <a:r>
                  <a:rPr lang="en-US" sz="2600" dirty="0" smtClean="0">
                    <a:solidFill>
                      <a:srgbClr val="0000FF"/>
                    </a:solidFill>
                    <a:ea typeface="Times New Roman" panose="02020603050405020304" pitchFamily="18" charset="0"/>
                  </a:rPr>
                  <a:t> của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luôn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nhỏ</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hơn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suất</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động</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ghi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trên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đó</a:t>
                </a:r>
                <a:r>
                  <a:rPr lang="en-US" sz="2600" dirty="0" smtClean="0">
                    <a:solidFill>
                      <a:srgbClr val="0000FF"/>
                    </a:solidFill>
                    <a:ea typeface="Times New Roman" panose="02020603050405020304" pitchFamily="18" charset="0"/>
                  </a:rPr>
                  <a:t> do </a:t>
                </a:r>
                <a:r>
                  <a:rPr lang="en-US" sz="2600" dirty="0" err="1" smtClean="0">
                    <a:solidFill>
                      <a:srgbClr val="0000FF"/>
                    </a:solidFill>
                    <a:ea typeface="Times New Roman" panose="02020603050405020304" pitchFamily="18" charset="0"/>
                  </a:rPr>
                  <a:t>mỗi</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nguồn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đều</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có</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điện</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trở</a:t>
                </a:r>
                <a:r>
                  <a:rPr lang="en-US" sz="2600" dirty="0" smtClean="0">
                    <a:solidFill>
                      <a:srgbClr val="0000FF"/>
                    </a:solidFill>
                    <a:ea typeface="Times New Roman" panose="02020603050405020304" pitchFamily="18" charset="0"/>
                  </a:rPr>
                  <a:t> </a:t>
                </a:r>
                <a:r>
                  <a:rPr lang="en-US" sz="2600" dirty="0" err="1" smtClean="0">
                    <a:solidFill>
                      <a:srgbClr val="0000FF"/>
                    </a:solidFill>
                    <a:ea typeface="Times New Roman" panose="02020603050405020304" pitchFamily="18" charset="0"/>
                  </a:rPr>
                  <a:t>trong</a:t>
                </a:r>
                <a:r>
                  <a:rPr lang="en-US" sz="2600" dirty="0" smtClean="0">
                    <a:solidFill>
                      <a:srgbClr val="0000FF"/>
                    </a:solidFill>
                    <a:ea typeface="Times New Roman" panose="02020603050405020304" pitchFamily="18" charset="0"/>
                  </a:rPr>
                  <a:t> r.</a:t>
                </a:r>
              </a:p>
              <a:p>
                <a:pPr marL="457200" indent="-457200" algn="just">
                  <a:buFontTx/>
                  <a:buChar char="-"/>
                </a:pPr>
                <a:r>
                  <a:rPr lang="en-US" sz="2600" dirty="0" err="1" smtClean="0">
                    <a:solidFill>
                      <a:srgbClr val="0000FF"/>
                    </a:solidFill>
                    <a:ea typeface="Calibri" panose="020F0502020204030204" pitchFamily="34" charset="0"/>
                  </a:rPr>
                  <a:t>Định</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luật</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Ôm</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đối</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với</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toàn</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mạch</a:t>
                </a:r>
                <a:r>
                  <a:rPr lang="en-US" sz="2600" dirty="0" smtClean="0">
                    <a:solidFill>
                      <a:srgbClr val="0000FF"/>
                    </a:solidFill>
                    <a:ea typeface="Calibri" panose="020F0502020204030204" pitchFamily="34" charset="0"/>
                  </a:rPr>
                  <a:t>: </a:t>
                </a:r>
                <a:r>
                  <a:rPr lang="it-IT" sz="2600" dirty="0">
                    <a:solidFill>
                      <a:srgbClr val="0000FF"/>
                    </a:solidFill>
                  </a:rPr>
                  <a:t>Cường độ dòng điện chạy trong mạch điện kín tỉ lệ thuận với suất điện động của nguồn điện và tỉ lệ nghịch với điện trở toàn phần của mạch </a:t>
                </a:r>
                <a:r>
                  <a:rPr lang="it-IT" sz="2600" dirty="0" smtClean="0">
                    <a:solidFill>
                      <a:srgbClr val="0000FF"/>
                    </a:solidFill>
                  </a:rPr>
                  <a:t>đó.</a:t>
                </a:r>
                <a:endParaRPr lang="en-US" sz="2600" dirty="0" smtClean="0">
                  <a:solidFill>
                    <a:srgbClr val="0000FF"/>
                  </a:solidFill>
                  <a:ea typeface="Calibri" panose="020F0502020204030204" pitchFamily="34" charset="0"/>
                </a:endParaRPr>
              </a:p>
              <a:p>
                <a:pPr algn="just"/>
                <a14:m>
                  <m:oMathPara xmlns:m="http://schemas.openxmlformats.org/officeDocument/2006/math">
                    <m:oMathParaPr>
                      <m:jc m:val="centerGroup"/>
                    </m:oMathParaPr>
                    <m:oMath xmlns:m="http://schemas.openxmlformats.org/officeDocument/2006/math">
                      <m:r>
                        <a:rPr lang="en-US" sz="2600" b="1" smtClean="0">
                          <a:solidFill>
                            <a:schemeClr val="tx1"/>
                          </a:solidFill>
                          <a:latin typeface="Cambria Math" panose="02040503050406030204" pitchFamily="18" charset="0"/>
                        </a:rPr>
                        <m:t>𝐈</m:t>
                      </m:r>
                      <m:r>
                        <a:rPr lang="en-US" sz="2600" b="1" smtClean="0">
                          <a:solidFill>
                            <a:schemeClr val="tx1"/>
                          </a:solidFill>
                          <a:latin typeface="Cambria Math" panose="02040503050406030204" pitchFamily="18" charset="0"/>
                        </a:rPr>
                        <m:t>= </m:t>
                      </m:r>
                      <m:f>
                        <m:fPr>
                          <m:ctrlPr>
                            <a:rPr lang="en-US" sz="2600" b="1" i="1">
                              <a:solidFill>
                                <a:schemeClr val="tx1"/>
                              </a:solidFill>
                              <a:latin typeface="Cambria Math" panose="02040503050406030204" pitchFamily="18" charset="0"/>
                            </a:rPr>
                          </m:ctrlPr>
                        </m:fPr>
                        <m:num>
                          <m:r>
                            <m:rPr>
                              <m:nor/>
                            </m:rPr>
                            <a:rPr lang="en-US" sz="2600" b="1" dirty="0">
                              <a:solidFill>
                                <a:schemeClr val="tx1"/>
                              </a:solidFill>
                              <a:latin typeface="Kunstler Script" panose="030304020206070D0D06" pitchFamily="66" charset="0"/>
                            </a:rPr>
                            <m:t>E</m:t>
                          </m:r>
                        </m:num>
                        <m:den>
                          <m:r>
                            <a:rPr lang="en-US" sz="2600" b="1">
                              <a:solidFill>
                                <a:schemeClr val="tx1"/>
                              </a:solidFill>
                              <a:latin typeface="Cambria Math" panose="02040503050406030204" pitchFamily="18" charset="0"/>
                            </a:rPr>
                            <m:t>𝐑</m:t>
                          </m:r>
                          <m:r>
                            <a:rPr lang="en-US" sz="2600" b="1">
                              <a:solidFill>
                                <a:schemeClr val="tx1"/>
                              </a:solidFill>
                              <a:latin typeface="Cambria Math" panose="02040503050406030204" pitchFamily="18" charset="0"/>
                            </a:rPr>
                            <m:t>+</m:t>
                          </m:r>
                          <m:r>
                            <a:rPr lang="en-US" sz="2600" b="1">
                              <a:solidFill>
                                <a:schemeClr val="tx1"/>
                              </a:solidFill>
                              <a:latin typeface="Cambria Math" panose="02040503050406030204" pitchFamily="18" charset="0"/>
                            </a:rPr>
                            <m:t>𝐫</m:t>
                          </m:r>
                        </m:den>
                      </m:f>
                    </m:oMath>
                  </m:oMathPara>
                </a14:m>
                <a:endParaRPr lang="en-US" sz="2600" dirty="0" smtClean="0">
                  <a:solidFill>
                    <a:srgbClr val="0000FF"/>
                  </a:solidFill>
                  <a:ea typeface="Calibri" panose="020F0502020204030204" pitchFamily="34" charset="0"/>
                </a:endParaRPr>
              </a:p>
              <a:p>
                <a:pPr algn="just"/>
                <a:r>
                  <a:rPr lang="en-US" sz="2600" dirty="0" err="1" smtClean="0">
                    <a:solidFill>
                      <a:srgbClr val="0000FF"/>
                    </a:solidFill>
                    <a:ea typeface="Calibri" panose="020F0502020204030204" pitchFamily="34" charset="0"/>
                  </a:rPr>
                  <a:t>Trong</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đó</a:t>
                </a:r>
                <a:r>
                  <a:rPr lang="en-US" sz="2600" dirty="0" smtClean="0">
                    <a:solidFill>
                      <a:srgbClr val="0000FF"/>
                    </a:solidFill>
                    <a:ea typeface="Calibri" panose="020F0502020204030204" pitchFamily="34" charset="0"/>
                  </a:rPr>
                  <a:t>:	</a:t>
                </a:r>
                <a:r>
                  <a:rPr lang="en-US" sz="2600" dirty="0" smtClean="0">
                    <a:solidFill>
                      <a:schemeClr val="tx1"/>
                    </a:solidFill>
                    <a:ea typeface="Calibri" panose="020F0502020204030204" pitchFamily="34" charset="0"/>
                  </a:rPr>
                  <a:t> </a:t>
                </a:r>
                <a14:m>
                  <m:oMath xmlns:m="http://schemas.openxmlformats.org/officeDocument/2006/math">
                    <m:sSub>
                      <m:sSubPr>
                        <m:ctrlPr>
                          <a:rPr lang="en-US" sz="2600" b="1" i="1" smtClean="0">
                            <a:solidFill>
                              <a:schemeClr val="tx1"/>
                            </a:solidFill>
                            <a:latin typeface="Cambria Math" panose="02040503050406030204" pitchFamily="18" charset="0"/>
                          </a:rPr>
                        </m:ctrlPr>
                      </m:sSubPr>
                      <m:e>
                        <m:r>
                          <a:rPr lang="en-US" sz="2600" b="1" i="1" smtClean="0">
                            <a:solidFill>
                              <a:schemeClr val="tx1"/>
                            </a:solidFill>
                            <a:latin typeface="Cambria Math" panose="02040503050406030204" pitchFamily="18" charset="0"/>
                          </a:rPr>
                          <m:t>𝑼</m:t>
                        </m:r>
                      </m:e>
                      <m:sub>
                        <m:r>
                          <a:rPr lang="en-US" sz="2600" b="1" i="1" smtClean="0">
                            <a:solidFill>
                              <a:schemeClr val="tx1"/>
                            </a:solidFill>
                            <a:latin typeface="Cambria Math" panose="02040503050406030204" pitchFamily="18" charset="0"/>
                          </a:rPr>
                          <m:t>𝑵</m:t>
                        </m:r>
                      </m:sub>
                    </m:sSub>
                    <m:r>
                      <a:rPr lang="en-US" sz="2600" b="1" i="1" smtClean="0">
                        <a:solidFill>
                          <a:schemeClr val="tx1"/>
                        </a:solidFill>
                        <a:latin typeface="Cambria Math" panose="02040503050406030204" pitchFamily="18" charset="0"/>
                      </a:rPr>
                      <m:t>=</m:t>
                    </m:r>
                    <m:sSub>
                      <m:sSubPr>
                        <m:ctrlPr>
                          <a:rPr lang="en-US" sz="2600" b="1" i="1" smtClean="0">
                            <a:solidFill>
                              <a:schemeClr val="tx1"/>
                            </a:solidFill>
                            <a:latin typeface="Cambria Math" panose="02040503050406030204" pitchFamily="18" charset="0"/>
                          </a:rPr>
                        </m:ctrlPr>
                      </m:sSubPr>
                      <m:e>
                        <m:r>
                          <a:rPr lang="en-US" sz="2600" b="1" i="1" smtClean="0">
                            <a:solidFill>
                              <a:schemeClr val="tx1"/>
                            </a:solidFill>
                            <a:latin typeface="Cambria Math" panose="02040503050406030204" pitchFamily="18" charset="0"/>
                          </a:rPr>
                          <m:t>𝑼</m:t>
                        </m:r>
                      </m:e>
                      <m:sub>
                        <m:r>
                          <a:rPr lang="en-US" sz="2600" b="1" i="1" smtClean="0">
                            <a:solidFill>
                              <a:schemeClr val="tx1"/>
                            </a:solidFill>
                            <a:latin typeface="Cambria Math" panose="02040503050406030204" pitchFamily="18" charset="0"/>
                          </a:rPr>
                          <m:t>𝑨𝑩</m:t>
                        </m:r>
                      </m:sub>
                    </m:sSub>
                    <m:r>
                      <a:rPr lang="en-US" sz="2600" b="1" i="1" smtClean="0">
                        <a:solidFill>
                          <a:schemeClr val="tx1"/>
                        </a:solidFill>
                        <a:latin typeface="Cambria Math" panose="02040503050406030204" pitchFamily="18" charset="0"/>
                      </a:rPr>
                      <m:t>=</m:t>
                    </m:r>
                    <m:r>
                      <a:rPr lang="en-US" sz="2600" b="1" i="1" smtClean="0">
                        <a:solidFill>
                          <a:schemeClr val="tx1"/>
                        </a:solidFill>
                        <a:latin typeface="Cambria Math" panose="02040503050406030204" pitchFamily="18" charset="0"/>
                      </a:rPr>
                      <m:t>𝑰</m:t>
                    </m:r>
                    <m:r>
                      <a:rPr lang="en-US" sz="2600" b="1" i="1" smtClean="0">
                        <a:solidFill>
                          <a:schemeClr val="tx1"/>
                        </a:solidFill>
                        <a:latin typeface="Cambria Math" panose="02040503050406030204" pitchFamily="18" charset="0"/>
                      </a:rPr>
                      <m:t>.</m:t>
                    </m:r>
                    <m:r>
                      <a:rPr lang="en-US" sz="2600" b="1" i="1" smtClean="0">
                        <a:solidFill>
                          <a:schemeClr val="tx1"/>
                        </a:solidFill>
                        <a:latin typeface="Cambria Math" panose="02040503050406030204" pitchFamily="18" charset="0"/>
                      </a:rPr>
                      <m:t>𝑹</m:t>
                    </m:r>
                    <m:r>
                      <a:rPr lang="en-US" sz="2600" b="1" i="1" smtClean="0">
                        <a:solidFill>
                          <a:schemeClr val="tx1"/>
                        </a:solidFill>
                        <a:latin typeface="Cambria Math" panose="02040503050406030204" pitchFamily="18" charset="0"/>
                      </a:rPr>
                      <m:t>=</m:t>
                    </m:r>
                    <m:r>
                      <m:rPr>
                        <m:nor/>
                      </m:rPr>
                      <a:rPr lang="en-US" sz="2600" b="1" dirty="0">
                        <a:solidFill>
                          <a:schemeClr val="tx1"/>
                        </a:solidFill>
                        <a:latin typeface="Kunstler Script" panose="030304020206070D0D06" pitchFamily="66" charset="0"/>
                      </a:rPr>
                      <m:t>E</m:t>
                    </m:r>
                    <m:r>
                      <m:rPr>
                        <m:nor/>
                      </m:rPr>
                      <a:rPr lang="en-US" sz="2600" b="1" i="0" dirty="0" smtClean="0">
                        <a:solidFill>
                          <a:schemeClr val="tx1"/>
                        </a:solidFill>
                        <a:latin typeface="Kunstler Script" panose="030304020206070D0D06" pitchFamily="66" charset="0"/>
                      </a:rPr>
                      <m:t>   </m:t>
                    </m:r>
                    <m:r>
                      <m:rPr>
                        <m:nor/>
                      </m:rPr>
                      <a:rPr lang="en-US" sz="2600" b="1" i="0" dirty="0" smtClean="0">
                        <a:solidFill>
                          <a:schemeClr val="tx1"/>
                        </a:solidFill>
                        <a:latin typeface="Times New Roman" panose="02020603050405020304" pitchFamily="18" charset="0"/>
                        <a:cs typeface="Times New Roman" panose="02020603050405020304" pitchFamily="18" charset="0"/>
                      </a:rPr>
                      <m:t>− </m:t>
                    </m:r>
                    <m:r>
                      <m:rPr>
                        <m:nor/>
                      </m:rPr>
                      <a:rPr lang="en-US" sz="2600" b="1" i="0" dirty="0" smtClean="0">
                        <a:solidFill>
                          <a:schemeClr val="tx1"/>
                        </a:solidFill>
                        <a:latin typeface="Times New Roman" panose="02020603050405020304" pitchFamily="18" charset="0"/>
                        <a:cs typeface="Times New Roman" panose="02020603050405020304" pitchFamily="18" charset="0"/>
                      </a:rPr>
                      <m:t>I</m:t>
                    </m:r>
                    <m:r>
                      <m:rPr>
                        <m:nor/>
                      </m:rPr>
                      <a:rPr lang="en-US" sz="2600" b="1" i="0" dirty="0" smtClean="0">
                        <a:solidFill>
                          <a:schemeClr val="tx1"/>
                        </a:solidFill>
                        <a:latin typeface="Times New Roman" panose="02020603050405020304" pitchFamily="18" charset="0"/>
                        <a:cs typeface="Times New Roman" panose="02020603050405020304" pitchFamily="18" charset="0"/>
                      </a:rPr>
                      <m:t>.</m:t>
                    </m:r>
                    <m:r>
                      <m:rPr>
                        <m:nor/>
                      </m:rPr>
                      <a:rPr lang="en-US" sz="2600" b="1" i="0" dirty="0" smtClean="0">
                        <a:solidFill>
                          <a:schemeClr val="tx1"/>
                        </a:solidFill>
                        <a:latin typeface="Times New Roman" panose="02020603050405020304" pitchFamily="18" charset="0"/>
                        <a:cs typeface="Times New Roman" panose="02020603050405020304" pitchFamily="18" charset="0"/>
                      </a:rPr>
                      <m:t>r</m:t>
                    </m:r>
                    <m:r>
                      <m:rPr>
                        <m:nor/>
                      </m:rPr>
                      <a:rPr lang="en-US" sz="2600" b="1" i="0" dirty="0" smtClean="0">
                        <a:solidFill>
                          <a:schemeClr val="tx1"/>
                        </a:solidFill>
                        <a:latin typeface="Times New Roman" panose="02020603050405020304" pitchFamily="18" charset="0"/>
                        <a:cs typeface="Times New Roman" panose="02020603050405020304" pitchFamily="18" charset="0"/>
                      </a:rPr>
                      <m:t> </m:t>
                    </m:r>
                  </m:oMath>
                </a14:m>
                <a:r>
                  <a:rPr lang="en-US" sz="2600" b="1" dirty="0" smtClean="0">
                    <a:solidFill>
                      <a:schemeClr val="tx1"/>
                    </a:solidFill>
                    <a:ea typeface="Calibri" panose="020F0502020204030204" pitchFamily="34" charset="0"/>
                  </a:rPr>
                  <a:t> </a:t>
                </a:r>
                <a:r>
                  <a:rPr lang="en-US" sz="2600" dirty="0" smtClean="0">
                    <a:solidFill>
                      <a:srgbClr val="0000FF"/>
                    </a:solidFill>
                    <a:ea typeface="Calibri" panose="020F0502020204030204" pitchFamily="34" charset="0"/>
                  </a:rPr>
                  <a:t>là độ </a:t>
                </a:r>
                <a:r>
                  <a:rPr lang="en-US" sz="2600" dirty="0" err="1" smtClean="0">
                    <a:solidFill>
                      <a:srgbClr val="0000FF"/>
                    </a:solidFill>
                    <a:ea typeface="Calibri" panose="020F0502020204030204" pitchFamily="34" charset="0"/>
                  </a:rPr>
                  <a:t>giảm</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thế</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mạch</a:t>
                </a:r>
                <a:r>
                  <a:rPr lang="en-US" sz="2600" dirty="0" smtClean="0">
                    <a:solidFill>
                      <a:srgbClr val="0000FF"/>
                    </a:solidFill>
                    <a:ea typeface="Calibri" panose="020F0502020204030204" pitchFamily="34" charset="0"/>
                  </a:rPr>
                  <a:t> </a:t>
                </a:r>
                <a:r>
                  <a:rPr lang="en-US" sz="2600" dirty="0" err="1" smtClean="0">
                    <a:solidFill>
                      <a:srgbClr val="0000FF"/>
                    </a:solidFill>
                    <a:ea typeface="Calibri" panose="020F0502020204030204" pitchFamily="34" charset="0"/>
                  </a:rPr>
                  <a:t>ngoài</a:t>
                </a:r>
                <a:r>
                  <a:rPr lang="en-US" sz="2600" dirty="0">
                    <a:solidFill>
                      <a:srgbClr val="0000FF"/>
                    </a:solidFill>
                    <a:ea typeface="Calibri" panose="020F0502020204030204" pitchFamily="34" charset="0"/>
                  </a:rPr>
                  <a:t> </a:t>
                </a:r>
                <a:r>
                  <a:rPr lang="en-US" sz="2600" dirty="0" smtClean="0">
                    <a:solidFill>
                      <a:srgbClr val="0000FF"/>
                    </a:solidFill>
                    <a:ea typeface="Calibri" panose="020F0502020204030204" pitchFamily="34" charset="0"/>
                  </a:rPr>
                  <a:t>(V)</a:t>
                </a:r>
              </a:p>
              <a:p>
                <a:pPr algn="just">
                  <a:tabLst>
                    <a:tab pos="1997075" algn="l"/>
                  </a:tabLst>
                </a:pPr>
                <a:r>
                  <a:rPr lang="en-US" sz="2600" b="1" dirty="0" smtClean="0">
                    <a:solidFill>
                      <a:srgbClr val="0000FF"/>
                    </a:solidFill>
                    <a:latin typeface="Kunstler Script" panose="030304020206070D0D06" pitchFamily="66" charset="0"/>
                  </a:rPr>
                  <a:t>	</a:t>
                </a:r>
                <a:r>
                  <a:rPr lang="en-US" sz="2600" b="1" dirty="0" smtClean="0">
                    <a:solidFill>
                      <a:schemeClr val="tx1"/>
                    </a:solidFill>
                    <a:latin typeface="Kunstler Script" panose="030304020206070D0D06" pitchFamily="66" charset="0"/>
                  </a:rPr>
                  <a:t>E </a:t>
                </a:r>
                <a:r>
                  <a:rPr lang="en-US" sz="2600" dirty="0" smtClean="0">
                    <a:solidFill>
                      <a:schemeClr val="tx1"/>
                    </a:solidFill>
                  </a:rPr>
                  <a:t> </a:t>
                </a:r>
                <a:r>
                  <a:rPr lang="en-US" sz="2600" dirty="0">
                    <a:solidFill>
                      <a:schemeClr val="tx1"/>
                    </a:solidFill>
                  </a:rPr>
                  <a:t>= </a:t>
                </a:r>
                <a:r>
                  <a:rPr lang="en-US" sz="2600" b="1" dirty="0">
                    <a:solidFill>
                      <a:schemeClr val="tx1"/>
                    </a:solidFill>
                  </a:rPr>
                  <a:t>R</a:t>
                </a:r>
                <a:r>
                  <a:rPr lang="en-US" sz="2600" b="1" dirty="0">
                    <a:solidFill>
                      <a:schemeClr val="tx1"/>
                    </a:solidFill>
                    <a:latin typeface="Times New Roman" panose="02020603050405020304" pitchFamily="18" charset="0"/>
                    <a:cs typeface="Times New Roman" panose="02020603050405020304" pitchFamily="18" charset="0"/>
                  </a:rPr>
                  <a:t>I</a:t>
                </a:r>
                <a:r>
                  <a:rPr lang="en-US" sz="2600" b="1" dirty="0">
                    <a:solidFill>
                      <a:schemeClr val="tx1"/>
                    </a:solidFill>
                  </a:rPr>
                  <a:t> + </a:t>
                </a:r>
                <a:r>
                  <a:rPr lang="en-US" sz="2600" b="1" dirty="0" err="1">
                    <a:solidFill>
                      <a:schemeClr val="tx1"/>
                    </a:solidFill>
                  </a:rPr>
                  <a:t>r</a:t>
                </a:r>
                <a:r>
                  <a:rPr lang="en-US" sz="2600" b="1" dirty="0" err="1">
                    <a:solidFill>
                      <a:schemeClr val="tx1"/>
                    </a:solidFill>
                    <a:latin typeface="Times New Roman" panose="02020603050405020304" pitchFamily="18" charset="0"/>
                    <a:cs typeface="Times New Roman" panose="02020603050405020304" pitchFamily="18" charset="0"/>
                  </a:rPr>
                  <a:t>I</a:t>
                </a:r>
                <a:r>
                  <a:rPr lang="en-US" sz="2600" b="1" baseline="30000" dirty="0">
                    <a:solidFill>
                      <a:schemeClr val="tx1"/>
                    </a:solidFill>
                  </a:rPr>
                  <a:t> </a:t>
                </a:r>
                <a:r>
                  <a:rPr lang="en-US" sz="2600" b="1" dirty="0">
                    <a:solidFill>
                      <a:schemeClr val="tx1"/>
                    </a:solidFill>
                  </a:rPr>
                  <a:t> = </a:t>
                </a:r>
                <a:r>
                  <a:rPr lang="en-US" sz="2600" b="1" dirty="0">
                    <a:solidFill>
                      <a:schemeClr val="tx1"/>
                    </a:solidFill>
                    <a:latin typeface="Times New Roman" panose="02020603050405020304" pitchFamily="18" charset="0"/>
                    <a:cs typeface="Times New Roman" panose="02020603050405020304" pitchFamily="18" charset="0"/>
                  </a:rPr>
                  <a:t>I </a:t>
                </a:r>
                <a:r>
                  <a:rPr lang="en-US" sz="2600" b="1" dirty="0">
                    <a:solidFill>
                      <a:schemeClr val="tx1"/>
                    </a:solidFill>
                  </a:rPr>
                  <a:t>(</a:t>
                </a:r>
                <a:r>
                  <a:rPr lang="en-US" sz="2600" b="1" dirty="0" err="1">
                    <a:solidFill>
                      <a:schemeClr val="tx1"/>
                    </a:solidFill>
                  </a:rPr>
                  <a:t>R+r</a:t>
                </a:r>
                <a:r>
                  <a:rPr lang="en-US" sz="2600" b="1" dirty="0" smtClean="0">
                    <a:solidFill>
                      <a:schemeClr val="tx1"/>
                    </a:solidFill>
                  </a:rPr>
                  <a:t>)</a:t>
                </a:r>
                <a:r>
                  <a:rPr lang="en-US" sz="2600" b="1" dirty="0" smtClean="0">
                    <a:solidFill>
                      <a:srgbClr val="0000FF"/>
                    </a:solidFill>
                  </a:rPr>
                  <a:t> </a:t>
                </a:r>
                <a:r>
                  <a:rPr lang="en-US" sz="2600" dirty="0" err="1" smtClean="0">
                    <a:solidFill>
                      <a:srgbClr val="0000FF"/>
                    </a:solidFill>
                  </a:rPr>
                  <a:t>là</a:t>
                </a:r>
                <a:r>
                  <a:rPr lang="en-US" sz="2600" dirty="0" smtClean="0">
                    <a:solidFill>
                      <a:srgbClr val="0000FF"/>
                    </a:solidFill>
                  </a:rPr>
                  <a:t> </a:t>
                </a:r>
                <a:r>
                  <a:rPr lang="en-US" sz="2600" dirty="0" err="1" smtClean="0">
                    <a:solidFill>
                      <a:srgbClr val="0000FF"/>
                    </a:solidFill>
                  </a:rPr>
                  <a:t>suất</a:t>
                </a:r>
                <a:r>
                  <a:rPr lang="en-US" sz="2600" dirty="0" smtClean="0">
                    <a:solidFill>
                      <a:srgbClr val="0000FF"/>
                    </a:solidFill>
                  </a:rPr>
                  <a:t>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động</a:t>
                </a:r>
                <a:r>
                  <a:rPr lang="en-US" sz="2600" dirty="0" smtClean="0">
                    <a:solidFill>
                      <a:srgbClr val="0000FF"/>
                    </a:solidFill>
                  </a:rPr>
                  <a:t> của </a:t>
                </a:r>
                <a:r>
                  <a:rPr lang="en-US" sz="2600" dirty="0" err="1" smtClean="0">
                    <a:solidFill>
                      <a:srgbClr val="0000FF"/>
                    </a:solidFill>
                  </a:rPr>
                  <a:t>nguồn</a:t>
                </a:r>
                <a:r>
                  <a:rPr lang="en-US" sz="2600" dirty="0" smtClean="0">
                    <a:solidFill>
                      <a:srgbClr val="0000FF"/>
                    </a:solidFill>
                  </a:rPr>
                  <a:t> (V)</a:t>
                </a:r>
              </a:p>
              <a:p>
                <a:pPr algn="just"/>
                <a:r>
                  <a:rPr lang="en-US" sz="2600" b="1" dirty="0" smtClean="0">
                    <a:solidFill>
                      <a:srgbClr val="0000FF"/>
                    </a:solidFill>
                  </a:rPr>
                  <a:t>		</a:t>
                </a:r>
                <a:r>
                  <a:rPr lang="en-US" sz="2600" b="1" dirty="0" smtClean="0">
                    <a:solidFill>
                      <a:schemeClr val="tx1"/>
                    </a:solidFill>
                  </a:rPr>
                  <a:t>  R + r: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trở</a:t>
                </a:r>
                <a:r>
                  <a:rPr lang="en-US" sz="2600" dirty="0" smtClean="0">
                    <a:solidFill>
                      <a:srgbClr val="0000FF"/>
                    </a:solidFill>
                  </a:rPr>
                  <a:t> </a:t>
                </a:r>
                <a:r>
                  <a:rPr lang="en-US" sz="2600" dirty="0" err="1" smtClean="0">
                    <a:solidFill>
                      <a:srgbClr val="0000FF"/>
                    </a:solidFill>
                  </a:rPr>
                  <a:t>toàn</a:t>
                </a:r>
                <a:r>
                  <a:rPr lang="en-US" sz="2600" dirty="0" smtClean="0">
                    <a:solidFill>
                      <a:srgbClr val="0000FF"/>
                    </a:solidFill>
                  </a:rPr>
                  <a:t> </a:t>
                </a:r>
                <a:r>
                  <a:rPr lang="en-US" sz="2600" dirty="0" err="1" smtClean="0">
                    <a:solidFill>
                      <a:srgbClr val="0000FF"/>
                    </a:solidFill>
                  </a:rPr>
                  <a:t>phần</a:t>
                </a:r>
                <a:r>
                  <a:rPr lang="en-US" sz="2600" dirty="0" smtClean="0">
                    <a:solidFill>
                      <a:srgbClr val="0000FF"/>
                    </a:solidFill>
                  </a:rPr>
                  <a:t> của </a:t>
                </a:r>
                <a:r>
                  <a:rPr lang="en-US" sz="2600" dirty="0" err="1" smtClean="0">
                    <a:solidFill>
                      <a:srgbClr val="0000FF"/>
                    </a:solidFill>
                  </a:rPr>
                  <a:t>mạch</a:t>
                </a:r>
                <a:r>
                  <a:rPr lang="en-US" sz="2600" dirty="0" smtClean="0">
                    <a:solidFill>
                      <a:srgbClr val="0000FF"/>
                    </a:solidFill>
                  </a:rPr>
                  <a:t> </a:t>
                </a:r>
                <a:r>
                  <a:rPr lang="en-US" sz="2600" dirty="0" err="1" smtClean="0">
                    <a:solidFill>
                      <a:srgbClr val="0000FF"/>
                    </a:solidFill>
                  </a:rPr>
                  <a:t>điện</a:t>
                </a:r>
                <a:r>
                  <a:rPr lang="en-US" sz="2600" dirty="0" smtClean="0">
                    <a:solidFill>
                      <a:srgbClr val="0000FF"/>
                    </a:solidFill>
                  </a:rPr>
                  <a:t> (</a:t>
                </a:r>
                <a:r>
                  <a:rPr lang="en-US" sz="2600" dirty="0" err="1" smtClean="0">
                    <a:solidFill>
                      <a:srgbClr val="0000FF"/>
                    </a:solidFill>
                  </a:rPr>
                  <a:t>tổng</a:t>
                </a:r>
                <a:r>
                  <a:rPr lang="en-US" sz="2600" dirty="0" smtClean="0">
                    <a:solidFill>
                      <a:srgbClr val="0000FF"/>
                    </a:solidFill>
                  </a:rPr>
                  <a:t> </a:t>
                </a:r>
                <a:r>
                  <a:rPr lang="en-US" sz="2600" dirty="0" err="1" smtClean="0">
                    <a:solidFill>
                      <a:srgbClr val="0000FF"/>
                    </a:solidFill>
                  </a:rPr>
                  <a:t>trở</a:t>
                </a:r>
                <a:r>
                  <a:rPr lang="en-US" sz="2600" dirty="0" smtClean="0">
                    <a:solidFill>
                      <a:srgbClr val="0000FF"/>
                    </a:solidFill>
                  </a:rPr>
                  <a:t>) (</a:t>
                </a:r>
                <a:r>
                  <a:rPr lang="el-GR" sz="2600" dirty="0" smtClean="0">
                    <a:solidFill>
                      <a:srgbClr val="0000FF"/>
                    </a:solidFill>
                  </a:rPr>
                  <a:t>Ω</a:t>
                </a:r>
                <a:r>
                  <a:rPr lang="en-US" sz="2600" dirty="0" smtClean="0">
                    <a:solidFill>
                      <a:srgbClr val="0000FF"/>
                    </a:solidFill>
                  </a:rPr>
                  <a:t>)</a:t>
                </a:r>
              </a:p>
              <a:p>
                <a:pPr algn="just"/>
                <a:r>
                  <a:rPr lang="en-US" sz="2600" dirty="0" err="1" smtClean="0">
                    <a:solidFill>
                      <a:srgbClr val="0000FF"/>
                    </a:solidFill>
                  </a:rPr>
                  <a:t>Lưu</a:t>
                </a:r>
                <a:r>
                  <a:rPr lang="en-US" sz="2600" dirty="0" smtClean="0">
                    <a:solidFill>
                      <a:srgbClr val="0000FF"/>
                    </a:solidFill>
                  </a:rPr>
                  <a:t> ý: </a:t>
                </a:r>
                <a:r>
                  <a:rPr lang="en-US" sz="2600" dirty="0" err="1" smtClean="0">
                    <a:solidFill>
                      <a:srgbClr val="0000FF"/>
                    </a:solidFill>
                  </a:rPr>
                  <a:t>Khi</a:t>
                </a:r>
                <a:r>
                  <a:rPr lang="en-US" sz="2600" dirty="0" smtClean="0">
                    <a:solidFill>
                      <a:srgbClr val="0000FF"/>
                    </a:solidFill>
                  </a:rPr>
                  <a:t> </a:t>
                </a:r>
                <a:r>
                  <a:rPr lang="en-US" sz="2600" dirty="0" err="1" smtClean="0">
                    <a:solidFill>
                      <a:srgbClr val="0000FF"/>
                    </a:solidFill>
                  </a:rPr>
                  <a:t>mạch</a:t>
                </a:r>
                <a:r>
                  <a:rPr lang="en-US" sz="2600" dirty="0" smtClean="0">
                    <a:solidFill>
                      <a:srgbClr val="0000FF"/>
                    </a:solidFill>
                  </a:rPr>
                  <a:t> </a:t>
                </a:r>
                <a:r>
                  <a:rPr lang="en-US" sz="2600" dirty="0" err="1" smtClean="0">
                    <a:solidFill>
                      <a:srgbClr val="0000FF"/>
                    </a:solidFill>
                  </a:rPr>
                  <a:t>ngoài</a:t>
                </a:r>
                <a:r>
                  <a:rPr lang="en-US" sz="2600" dirty="0" smtClean="0">
                    <a:solidFill>
                      <a:srgbClr val="0000FF"/>
                    </a:solidFill>
                  </a:rPr>
                  <a:t> </a:t>
                </a:r>
                <a:r>
                  <a:rPr lang="en-US" sz="2600" dirty="0" err="1" smtClean="0">
                    <a:solidFill>
                      <a:srgbClr val="0000FF"/>
                    </a:solidFill>
                  </a:rPr>
                  <a:t>hở</a:t>
                </a:r>
                <a:r>
                  <a:rPr lang="en-US" sz="2600" dirty="0" smtClean="0">
                    <a:solidFill>
                      <a:srgbClr val="0000FF"/>
                    </a:solidFill>
                  </a:rPr>
                  <a:t> </a:t>
                </a:r>
                <a:r>
                  <a:rPr lang="en-US" sz="2600" b="1" dirty="0" smtClean="0">
                    <a:solidFill>
                      <a:schemeClr val="tx1"/>
                    </a:solidFill>
                  </a:rPr>
                  <a:t>R = 0 </a:t>
                </a:r>
                <a:r>
                  <a:rPr lang="en-US" sz="2600" dirty="0" err="1" smtClean="0">
                    <a:solidFill>
                      <a:srgbClr val="0000FF"/>
                    </a:solidFill>
                  </a:rPr>
                  <a:t>thì</a:t>
                </a:r>
                <a:r>
                  <a:rPr lang="en-US" sz="2600" dirty="0" smtClean="0">
                    <a:solidFill>
                      <a:srgbClr val="0000FF"/>
                    </a:solidFill>
                  </a:rPr>
                  <a:t> </a:t>
                </a:r>
                <a14:m>
                  <m:oMath xmlns:m="http://schemas.openxmlformats.org/officeDocument/2006/math">
                    <m:sSub>
                      <m:sSubPr>
                        <m:ctrlPr>
                          <a:rPr lang="en-US" sz="2600" b="1" i="1" smtClean="0">
                            <a:solidFill>
                              <a:schemeClr val="tx1"/>
                            </a:solidFill>
                            <a:latin typeface="Cambria Math" panose="02040503050406030204" pitchFamily="18" charset="0"/>
                          </a:rPr>
                        </m:ctrlPr>
                      </m:sSubPr>
                      <m:e>
                        <m:r>
                          <a:rPr lang="en-US" sz="2600" b="1" i="1">
                            <a:solidFill>
                              <a:schemeClr val="tx1"/>
                            </a:solidFill>
                            <a:latin typeface="Cambria Math" panose="02040503050406030204" pitchFamily="18" charset="0"/>
                          </a:rPr>
                          <m:t>𝑼</m:t>
                        </m:r>
                      </m:e>
                      <m:sub>
                        <m:r>
                          <a:rPr lang="en-US" sz="2600" b="1" i="1">
                            <a:solidFill>
                              <a:schemeClr val="tx1"/>
                            </a:solidFill>
                            <a:latin typeface="Cambria Math" panose="02040503050406030204" pitchFamily="18" charset="0"/>
                          </a:rPr>
                          <m:t>𝑵</m:t>
                        </m:r>
                      </m:sub>
                    </m:sSub>
                    <m:r>
                      <a:rPr lang="en-US" sz="2600" b="1" i="1" smtClean="0">
                        <a:solidFill>
                          <a:schemeClr val="tx1"/>
                        </a:solidFill>
                        <a:latin typeface="Cambria Math" panose="02040503050406030204" pitchFamily="18" charset="0"/>
                      </a:rPr>
                      <m:t>=</m:t>
                    </m:r>
                  </m:oMath>
                </a14:m>
                <a:r>
                  <a:rPr lang="en-US" sz="2600" b="1" dirty="0" smtClean="0">
                    <a:solidFill>
                      <a:schemeClr val="tx1"/>
                    </a:solidFill>
                    <a:latin typeface="Kunstler Script" panose="030304020206070D0D06" pitchFamily="66" charset="0"/>
                  </a:rPr>
                  <a:t> E   </a:t>
                </a:r>
                <a:r>
                  <a:rPr lang="en-US" sz="2600" b="1" dirty="0" smtClean="0">
                    <a:solidFill>
                      <a:schemeClr val="tx1"/>
                    </a:solidFill>
                  </a:rPr>
                  <a:t>=&gt; ĐOẢN MẠCH</a:t>
                </a:r>
                <a:endParaRPr lang="en-US" sz="2600" b="1" dirty="0" smtClean="0">
                  <a:solidFill>
                    <a:schemeClr val="tx1"/>
                  </a:solidFill>
                  <a:ea typeface="Calibri" panose="020F0502020204030204" pitchFamily="34"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44114" y="1882050"/>
                <a:ext cx="12071686" cy="4838789"/>
              </a:xfrm>
              <a:prstGeom prst="round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85426"/>
            <a:ext cx="795655" cy="730014"/>
          </a:xfrm>
          <a:prstGeom prst="rect">
            <a:avLst/>
          </a:prstGeom>
        </p:spPr>
      </p:pic>
    </p:spTree>
    <p:extLst>
      <p:ext uri="{BB962C8B-B14F-4D97-AF65-F5344CB8AC3E}">
        <p14:creationId xmlns:p14="http://schemas.microsoft.com/office/powerpoint/2010/main" val="14658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3" end="3"/>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4" end="4"/>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 calcmode="lin" valueType="num">
                                      <p:cBhvr>
                                        <p:cTn id="41"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633" y="147967"/>
            <a:ext cx="5450000" cy="799200"/>
          </a:xfrm>
        </p:spPr>
        <p:txBody>
          <a:bodyPr/>
          <a:lstStyle/>
          <a:p>
            <a:pPr algn="ctr"/>
            <a:r>
              <a:rPr lang="en-US" dirty="0" smtClean="0">
                <a:latin typeface="+mn-lt"/>
              </a:rPr>
              <a:t>KIẾN THỨC CẦN NHỚ</a:t>
            </a:r>
            <a:endParaRPr lang="en-US" dirty="0">
              <a:latin typeface="+mn-lt"/>
            </a:endParaRPr>
          </a:p>
        </p:txBody>
      </p:sp>
      <mc:AlternateContent xmlns:mc="http://schemas.openxmlformats.org/markup-compatibility/2006" xmlns:a14="http://schemas.microsoft.com/office/drawing/2010/main">
        <mc:Choice Requires="a14">
          <p:sp>
            <p:nvSpPr>
              <p:cNvPr id="4" name="Rounded Rectangle 3"/>
              <p:cNvSpPr/>
              <p:nvPr/>
            </p:nvSpPr>
            <p:spPr>
              <a:xfrm>
                <a:off x="191793" y="685801"/>
                <a:ext cx="11917680" cy="603504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buAutoNum type="arabicPeriod"/>
                </a:pPr>
                <a:r>
                  <a:rPr lang="en-US" sz="2800" b="1" dirty="0" smtClean="0">
                    <a:solidFill>
                      <a:srgbClr val="FF0000"/>
                    </a:solidFill>
                  </a:rPr>
                  <a:t>Nguồn </a:t>
                </a:r>
                <a:r>
                  <a:rPr lang="en-US" sz="2800" b="1" dirty="0" err="1" smtClean="0">
                    <a:solidFill>
                      <a:srgbClr val="FF0000"/>
                    </a:solidFill>
                  </a:rPr>
                  <a:t>điện</a:t>
                </a:r>
                <a:endParaRPr lang="en-US" sz="2800" b="1" dirty="0" smtClean="0">
                  <a:solidFill>
                    <a:srgbClr val="FF0000"/>
                  </a:solidFill>
                </a:endParaRPr>
              </a:p>
              <a:p>
                <a:pPr marL="231775" indent="-231775" algn="just">
                  <a:buFontTx/>
                  <a:buChar char="-"/>
                </a:pPr>
                <a:r>
                  <a:rPr lang="en-US" sz="2800" b="1" dirty="0" err="1" smtClean="0">
                    <a:solidFill>
                      <a:schemeClr val="tx1">
                        <a:lumMod val="95000"/>
                        <a:lumOff val="5000"/>
                      </a:schemeClr>
                    </a:solidFill>
                  </a:rPr>
                  <a:t>Chức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năng</a:t>
                </a:r>
                <a:r>
                  <a:rPr lang="en-US" sz="2800" b="1" dirty="0" smtClean="0">
                    <a:solidFill>
                      <a:schemeClr val="tx1">
                        <a:lumMod val="95000"/>
                        <a:lumOff val="5000"/>
                      </a:schemeClr>
                    </a:solidFill>
                  </a:rPr>
                  <a:t>: </a:t>
                </a:r>
                <a:r>
                  <a:rPr lang="vi-VN" sz="2800" b="1" dirty="0">
                    <a:solidFill>
                      <a:schemeClr val="tx1">
                        <a:lumMod val="95000"/>
                        <a:lumOff val="5000"/>
                      </a:schemeClr>
                    </a:solidFill>
                    <a:ea typeface="Calibri" panose="020F0502020204030204" pitchFamily="34" charset="0"/>
                  </a:rPr>
                  <a:t>tạo ra và duy trì một hiệu điện thế giữa hai cực của nguồn điện.</a:t>
                </a:r>
                <a:endParaRPr lang="en-US" sz="2800" b="1" dirty="0">
                  <a:solidFill>
                    <a:schemeClr val="tx1">
                      <a:lumMod val="95000"/>
                      <a:lumOff val="5000"/>
                    </a:schemeClr>
                  </a:solidFill>
                  <a:ea typeface="Calibri" panose="020F0502020204030204" pitchFamily="34" charset="0"/>
                </a:endParaRPr>
              </a:p>
              <a:p>
                <a:pPr marL="231775" indent="-231775" algn="just">
                  <a:buFontTx/>
                  <a:buChar char="-"/>
                </a:pPr>
                <a:r>
                  <a:rPr lang="en-US" sz="2800" b="1" dirty="0" err="1">
                    <a:solidFill>
                      <a:schemeClr val="tx1">
                        <a:lumMod val="95000"/>
                        <a:lumOff val="5000"/>
                      </a:schemeClr>
                    </a:solidFill>
                    <a:ea typeface="Calibri" panose="020F0502020204030204" pitchFamily="34" charset="0"/>
                  </a:rPr>
                  <a:t>Nguồn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điện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có</a:t>
                </a:r>
                <a:r>
                  <a:rPr lang="en-US" sz="2800" b="1" dirty="0">
                    <a:solidFill>
                      <a:schemeClr val="tx1">
                        <a:lumMod val="95000"/>
                        <a:lumOff val="5000"/>
                      </a:schemeClr>
                    </a:solidFill>
                    <a:ea typeface="Calibri" panose="020F0502020204030204" pitchFamily="34" charset="0"/>
                  </a:rPr>
                  <a:t> 2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dương</a:t>
                </a:r>
                <a:r>
                  <a:rPr lang="en-US" sz="2800" b="1" dirty="0">
                    <a:solidFill>
                      <a:schemeClr val="tx1">
                        <a:lumMod val="95000"/>
                        <a:lumOff val="5000"/>
                      </a:schemeClr>
                    </a:solidFill>
                    <a:ea typeface="Calibri" panose="020F0502020204030204" pitchFamily="34" charset="0"/>
                  </a:rPr>
                  <a:t> (+) và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âm</a:t>
                </a:r>
                <a:r>
                  <a:rPr lang="en-US" sz="2800" b="1" dirty="0">
                    <a:solidFill>
                      <a:schemeClr val="tx1">
                        <a:lumMod val="95000"/>
                        <a:lumOff val="5000"/>
                      </a:schemeClr>
                    </a:solidFill>
                    <a:ea typeface="Calibri" panose="020F0502020204030204" pitchFamily="34" charset="0"/>
                  </a:rPr>
                  <a:t> (-)</a:t>
                </a:r>
              </a:p>
              <a:p>
                <a:pPr marL="231775" indent="-231775" algn="just">
                  <a:buFontTx/>
                  <a:buChar char="-"/>
                </a:pPr>
                <a:r>
                  <a:rPr lang="en-US" sz="2800" b="1" dirty="0" err="1">
                    <a:solidFill>
                      <a:schemeClr val="tx1">
                        <a:lumMod val="95000"/>
                        <a:lumOff val="5000"/>
                      </a:schemeClr>
                    </a:solidFill>
                    <a:ea typeface="Calibri" panose="020F0502020204030204" pitchFamily="34" charset="0"/>
                  </a:rPr>
                  <a:t>Kí</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hiệu</a:t>
                </a:r>
                <a:r>
                  <a:rPr lang="en-US" sz="2800" b="1" dirty="0">
                    <a:solidFill>
                      <a:schemeClr val="tx1">
                        <a:lumMod val="95000"/>
                        <a:lumOff val="5000"/>
                      </a:schemeClr>
                    </a:solidFill>
                    <a:ea typeface="Calibri" panose="020F0502020204030204" pitchFamily="34" charset="0"/>
                  </a:rPr>
                  <a:t>: </a:t>
                </a:r>
                <a:endParaRPr lang="en-US" sz="2800" b="1" dirty="0" smtClean="0">
                  <a:solidFill>
                    <a:schemeClr val="tx1">
                      <a:lumMod val="95000"/>
                      <a:lumOff val="5000"/>
                    </a:schemeClr>
                  </a:solidFill>
                  <a:ea typeface="Calibri" panose="020F0502020204030204" pitchFamily="34" charset="0"/>
                </a:endParaRPr>
              </a:p>
              <a:p>
                <a:pPr algn="just"/>
                <a:endParaRPr lang="en-US" sz="2800" b="1" dirty="0" smtClean="0">
                  <a:solidFill>
                    <a:schemeClr val="tx1">
                      <a:lumMod val="95000"/>
                      <a:lumOff val="5000"/>
                    </a:schemeClr>
                  </a:solidFill>
                  <a:ea typeface="Calibri" panose="020F0502020204030204" pitchFamily="34" charset="0"/>
                </a:endParaRPr>
              </a:p>
              <a:p>
                <a:pPr algn="just"/>
                <a:r>
                  <a:rPr lang="en-US" sz="2800" b="1" dirty="0" smtClean="0">
                    <a:solidFill>
                      <a:srgbClr val="FF0000"/>
                    </a:solidFill>
                  </a:rPr>
                  <a:t>2. </a:t>
                </a:r>
                <a:r>
                  <a:rPr lang="en-US" sz="2800" b="1" dirty="0" err="1" smtClean="0">
                    <a:solidFill>
                      <a:srgbClr val="FF0000"/>
                    </a:solidFill>
                  </a:rPr>
                  <a:t>Suất</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của </a:t>
                </a:r>
                <a:r>
                  <a:rPr lang="en-US" sz="2800" b="1" dirty="0" err="1" smtClean="0">
                    <a:solidFill>
                      <a:srgbClr val="FF0000"/>
                    </a:solidFill>
                  </a:rPr>
                  <a:t>nguồn</a:t>
                </a:r>
                <a:r>
                  <a:rPr lang="en-US" sz="2800" b="1" dirty="0" smtClean="0">
                    <a:solidFill>
                      <a:srgbClr val="FF0000"/>
                    </a:solidFill>
                  </a:rPr>
                  <a:t> </a:t>
                </a:r>
                <a:r>
                  <a:rPr lang="en-US" sz="2800" b="1" dirty="0" err="1" smtClean="0">
                    <a:solidFill>
                      <a:srgbClr val="FF0000"/>
                    </a:solidFill>
                  </a:rPr>
                  <a:t>điện</a:t>
                </a:r>
                <a:endParaRPr lang="en-US" sz="2800" b="1" dirty="0" smtClean="0">
                  <a:solidFill>
                    <a:srgbClr val="FF0000"/>
                  </a:solidFill>
                </a:endParaRPr>
              </a:p>
              <a:p>
                <a:pPr marL="457200" indent="-457200" algn="just">
                  <a:buFontTx/>
                  <a:buChar char="-"/>
                </a:pPr>
                <a:r>
                  <a:rPr lang="en-US" sz="2800" b="1" dirty="0" err="1" smtClean="0">
                    <a:solidFill>
                      <a:schemeClr val="tx1">
                        <a:lumMod val="95000"/>
                        <a:lumOff val="5000"/>
                      </a:schemeClr>
                    </a:solidFill>
                  </a:rPr>
                  <a:t>Đặc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trưng</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cho</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khả</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năng</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thực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hiện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công</a:t>
                </a:r>
                <a:r>
                  <a:rPr lang="en-US" sz="2800" b="1" dirty="0" smtClean="0">
                    <a:solidFill>
                      <a:schemeClr val="tx1">
                        <a:lumMod val="95000"/>
                        <a:lumOff val="5000"/>
                      </a:schemeClr>
                    </a:solidFill>
                  </a:rPr>
                  <a:t> của </a:t>
                </a:r>
                <a:r>
                  <a:rPr lang="en-US" sz="2800" b="1" dirty="0" err="1" smtClean="0">
                    <a:solidFill>
                      <a:schemeClr val="tx1">
                        <a:lumMod val="95000"/>
                        <a:lumOff val="5000"/>
                      </a:schemeClr>
                    </a:solidFill>
                  </a:rPr>
                  <a:t>nguồn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điện</a:t>
                </a:r>
                <a:r>
                  <a:rPr lang="en-US" sz="2800" b="1" dirty="0" smtClean="0">
                    <a:solidFill>
                      <a:schemeClr val="tx1">
                        <a:lumMod val="95000"/>
                        <a:lumOff val="5000"/>
                      </a:schemeClr>
                    </a:solidFill>
                  </a:rPr>
                  <a:t>.</a:t>
                </a:r>
              </a:p>
              <a:p>
                <a:pPr marL="457200" indent="-457200" algn="just">
                  <a:buFontTx/>
                  <a:buChar char="-"/>
                </a:pPr>
                <a:r>
                  <a:rPr lang="en-US" sz="2800" b="1" dirty="0" err="1" smtClean="0">
                    <a:solidFill>
                      <a:schemeClr val="tx1">
                        <a:lumMod val="95000"/>
                        <a:lumOff val="5000"/>
                      </a:schemeClr>
                    </a:solidFill>
                  </a:rPr>
                  <a:t>Biểu</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thức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xác</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định</a:t>
                </a:r>
                <a:r>
                  <a:rPr lang="en-US" sz="2800" b="1" dirty="0" smtClean="0">
                    <a:solidFill>
                      <a:schemeClr val="tx1">
                        <a:lumMod val="95000"/>
                        <a:lumOff val="5000"/>
                      </a:schemeClr>
                    </a:solidFill>
                  </a:rPr>
                  <a:t>:</a:t>
                </a:r>
                <a:r>
                  <a:rPr lang="en-US" sz="3200" b="1" dirty="0" smtClean="0">
                    <a:solidFill>
                      <a:schemeClr val="tx1">
                        <a:lumMod val="95000"/>
                        <a:lumOff val="5000"/>
                      </a:schemeClr>
                    </a:solidFill>
                  </a:rPr>
                  <a:t> </a:t>
                </a:r>
                <a14:m>
                  <m:oMath xmlns:m="http://schemas.openxmlformats.org/officeDocument/2006/math">
                    <m:r>
                      <m:rPr>
                        <m:nor/>
                      </m:rPr>
                      <a:rPr lang="en-US" sz="3200" b="1" dirty="0">
                        <a:solidFill>
                          <a:schemeClr val="tx1">
                            <a:lumMod val="95000"/>
                            <a:lumOff val="5000"/>
                          </a:schemeClr>
                        </a:solidFill>
                        <a:latin typeface="Kunstler Script" panose="030304020206070D0D06" pitchFamily="66" charset="0"/>
                      </a:rPr>
                      <m:t>E</m:t>
                    </m:r>
                    <m:r>
                      <m:rPr>
                        <m:nor/>
                      </m:rPr>
                      <a:rPr lang="en-US" sz="3200" b="1" dirty="0">
                        <a:solidFill>
                          <a:schemeClr val="tx1">
                            <a:lumMod val="95000"/>
                            <a:lumOff val="5000"/>
                          </a:schemeClr>
                        </a:solidFill>
                        <a:latin typeface="Kunstler Script" panose="030304020206070D0D06" pitchFamily="66" charset="0"/>
                      </a:rPr>
                      <m:t>=</m:t>
                    </m:r>
                    <m:f>
                      <m:fPr>
                        <m:ctrlPr>
                          <a:rPr lang="en-US" sz="3200" b="1" i="1" dirty="0">
                            <a:solidFill>
                              <a:schemeClr val="tx1">
                                <a:lumMod val="95000"/>
                                <a:lumOff val="5000"/>
                              </a:schemeClr>
                            </a:solidFill>
                            <a:latin typeface="Cambria Math" panose="02040503050406030204" pitchFamily="18" charset="0"/>
                          </a:rPr>
                        </m:ctrlPr>
                      </m:fPr>
                      <m:num>
                        <m:r>
                          <a:rPr lang="en-US" sz="3200" b="1" i="1" dirty="0">
                            <a:solidFill>
                              <a:schemeClr val="tx1">
                                <a:lumMod val="95000"/>
                                <a:lumOff val="5000"/>
                              </a:schemeClr>
                            </a:solidFill>
                            <a:latin typeface="Cambria Math" panose="02040503050406030204" pitchFamily="18" charset="0"/>
                          </a:rPr>
                          <m:t>𝑨</m:t>
                        </m:r>
                      </m:num>
                      <m:den>
                        <m:r>
                          <a:rPr lang="en-US" sz="3200" b="1" i="1" dirty="0">
                            <a:solidFill>
                              <a:schemeClr val="tx1">
                                <a:lumMod val="95000"/>
                                <a:lumOff val="5000"/>
                              </a:schemeClr>
                            </a:solidFill>
                            <a:latin typeface="Cambria Math" panose="02040503050406030204" pitchFamily="18" charset="0"/>
                          </a:rPr>
                          <m:t>𝒒</m:t>
                        </m:r>
                      </m:den>
                    </m:f>
                  </m:oMath>
                </a14:m>
                <a:endParaRPr lang="en-US" sz="2800" b="1" dirty="0" smtClean="0">
                  <a:solidFill>
                    <a:schemeClr val="tx1">
                      <a:lumMod val="95000"/>
                      <a:lumOff val="5000"/>
                    </a:schemeClr>
                  </a:solidFill>
                </a:endParaRPr>
              </a:p>
              <a:p>
                <a:pPr marL="457200" indent="-457200" algn="just">
                  <a:buFontTx/>
                  <a:buChar char="-"/>
                </a:pPr>
                <a:r>
                  <a:rPr lang="en-US" sz="2800" b="1" dirty="0" err="1" smtClean="0">
                    <a:solidFill>
                      <a:schemeClr val="tx1">
                        <a:lumMod val="95000"/>
                        <a:lumOff val="5000"/>
                      </a:schemeClr>
                    </a:solidFill>
                  </a:rPr>
                  <a:t>Đơn</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vị</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đo</a:t>
                </a:r>
                <a:r>
                  <a:rPr lang="en-US" sz="2800" b="1" dirty="0" smtClean="0">
                    <a:solidFill>
                      <a:schemeClr val="tx1">
                        <a:lumMod val="95000"/>
                        <a:lumOff val="5000"/>
                      </a:schemeClr>
                    </a:solidFill>
                  </a:rPr>
                  <a:t>: </a:t>
                </a:r>
                <a:r>
                  <a:rPr lang="en-US" sz="2800" b="1" dirty="0" err="1" smtClean="0">
                    <a:solidFill>
                      <a:schemeClr val="tx1">
                        <a:lumMod val="95000"/>
                        <a:lumOff val="5000"/>
                      </a:schemeClr>
                    </a:solidFill>
                  </a:rPr>
                  <a:t>Vôn</a:t>
                </a:r>
                <a:r>
                  <a:rPr lang="en-US" sz="2800" b="1" dirty="0" smtClean="0">
                    <a:solidFill>
                      <a:schemeClr val="tx1">
                        <a:lumMod val="95000"/>
                        <a:lumOff val="5000"/>
                      </a:schemeClr>
                    </a:solidFill>
                  </a:rPr>
                  <a:t> (V)</a:t>
                </a:r>
              </a:p>
              <a:p>
                <a:pPr algn="just"/>
                <a:r>
                  <a:rPr lang="en-US" sz="2800" b="1" dirty="0" smtClean="0">
                    <a:solidFill>
                      <a:srgbClr val="FF0000"/>
                    </a:solidFill>
                  </a:rPr>
                  <a:t>3. </a:t>
                </a:r>
                <a:r>
                  <a:rPr lang="en-US" sz="2800" b="1" dirty="0" err="1" smtClean="0">
                    <a:solidFill>
                      <a:srgbClr val="FF0000"/>
                    </a:solidFill>
                  </a:rPr>
                  <a:t>Mối</a:t>
                </a:r>
                <a:r>
                  <a:rPr lang="en-US" sz="2800" b="1" dirty="0" smtClean="0">
                    <a:solidFill>
                      <a:srgbClr val="FF0000"/>
                    </a:solidFill>
                  </a:rPr>
                  <a:t> </a:t>
                </a:r>
                <a:r>
                  <a:rPr lang="en-US" sz="2800" b="1" dirty="0" err="1" smtClean="0">
                    <a:solidFill>
                      <a:srgbClr val="FF0000"/>
                    </a:solidFill>
                  </a:rPr>
                  <a:t>liên</a:t>
                </a:r>
                <a:r>
                  <a:rPr lang="en-US" sz="2800" b="1" dirty="0" smtClean="0">
                    <a:solidFill>
                      <a:srgbClr val="FF0000"/>
                    </a:solidFill>
                  </a:rPr>
                  <a:t> </a:t>
                </a:r>
                <a:r>
                  <a:rPr lang="en-US" sz="2800" b="1" dirty="0" err="1" smtClean="0">
                    <a:solidFill>
                      <a:srgbClr val="FF0000"/>
                    </a:solidFill>
                  </a:rPr>
                  <a:t>hệ</a:t>
                </a:r>
                <a:r>
                  <a:rPr lang="en-US" sz="2800" b="1" dirty="0" smtClean="0">
                    <a:solidFill>
                      <a:srgbClr val="FF0000"/>
                    </a:solidFill>
                  </a:rPr>
                  <a:t> </a:t>
                </a:r>
                <a:r>
                  <a:rPr lang="en-US" sz="2800" b="1" dirty="0" err="1" smtClean="0">
                    <a:solidFill>
                      <a:srgbClr val="FF0000"/>
                    </a:solidFill>
                  </a:rPr>
                  <a:t>giữa</a:t>
                </a:r>
                <a:r>
                  <a:rPr lang="en-US" sz="2800" b="1" dirty="0" smtClean="0">
                    <a:solidFill>
                      <a:srgbClr val="FF0000"/>
                    </a:solidFill>
                  </a:rPr>
                  <a:t> </a:t>
                </a:r>
                <a:r>
                  <a:rPr lang="en-US" sz="2800" b="1" dirty="0" err="1" smtClean="0">
                    <a:solidFill>
                      <a:srgbClr val="FF0000"/>
                    </a:solidFill>
                  </a:rPr>
                  <a:t>suất</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động</a:t>
                </a:r>
                <a:r>
                  <a:rPr lang="en-US" sz="2800" b="1" dirty="0" smtClean="0">
                    <a:solidFill>
                      <a:srgbClr val="FF0000"/>
                    </a:solidFill>
                  </a:rPr>
                  <a:t> của </a:t>
                </a:r>
                <a:r>
                  <a:rPr lang="en-US" sz="2800" b="1" dirty="0" err="1" smtClean="0">
                    <a:solidFill>
                      <a:srgbClr val="FF0000"/>
                    </a:solidFill>
                  </a:rPr>
                  <a:t>nguồn</a:t>
                </a:r>
                <a:r>
                  <a:rPr lang="en-US" sz="2800" b="1" dirty="0">
                    <a:solidFill>
                      <a:srgbClr val="FF0000"/>
                    </a:solidFill>
                  </a:rPr>
                  <a:t> </a:t>
                </a:r>
                <a:r>
                  <a:rPr lang="en-US" sz="2800" b="1" dirty="0" smtClean="0">
                    <a:solidFill>
                      <a:srgbClr val="FF0000"/>
                    </a:solidFill>
                  </a:rPr>
                  <a:t>và </a:t>
                </a:r>
                <a:r>
                  <a:rPr lang="en-US" sz="2800" b="1" dirty="0" err="1" smtClean="0">
                    <a:solidFill>
                      <a:srgbClr val="FF0000"/>
                    </a:solidFill>
                  </a:rPr>
                  <a:t>hiệu</a:t>
                </a:r>
                <a:r>
                  <a:rPr lang="en-US" sz="2800" b="1" dirty="0" smtClean="0">
                    <a:solidFill>
                      <a:srgbClr val="FF0000"/>
                    </a:solidFill>
                  </a:rPr>
                  <a:t> </a:t>
                </a:r>
                <a:r>
                  <a:rPr lang="en-US" sz="2800" b="1" dirty="0" err="1" smtClean="0">
                    <a:solidFill>
                      <a:srgbClr val="FF0000"/>
                    </a:solidFill>
                  </a:rPr>
                  <a:t>điện</a:t>
                </a:r>
                <a:r>
                  <a:rPr lang="en-US" sz="2800" b="1" dirty="0" smtClean="0">
                    <a:solidFill>
                      <a:srgbClr val="FF0000"/>
                    </a:solidFill>
                  </a:rPr>
                  <a:t> </a:t>
                </a:r>
                <a:r>
                  <a:rPr lang="en-US" sz="2800" b="1" dirty="0" err="1" smtClean="0">
                    <a:solidFill>
                      <a:srgbClr val="FF0000"/>
                    </a:solidFill>
                  </a:rPr>
                  <a:t>thế</a:t>
                </a:r>
                <a:r>
                  <a:rPr lang="en-US" sz="2800" b="1" dirty="0" smtClean="0">
                    <a:solidFill>
                      <a:srgbClr val="FF0000"/>
                    </a:solidFill>
                  </a:rPr>
                  <a:t> </a:t>
                </a:r>
                <a:r>
                  <a:rPr lang="en-US" sz="2800" b="1" dirty="0" err="1" smtClean="0">
                    <a:solidFill>
                      <a:srgbClr val="FF0000"/>
                    </a:solidFill>
                  </a:rPr>
                  <a:t>giữa</a:t>
                </a:r>
                <a:r>
                  <a:rPr lang="en-US" sz="2800" b="1" dirty="0" smtClean="0">
                    <a:solidFill>
                      <a:srgbClr val="FF0000"/>
                    </a:solidFill>
                  </a:rPr>
                  <a:t> </a:t>
                </a:r>
                <a:r>
                  <a:rPr lang="en-US" sz="2800" b="1" dirty="0" err="1" smtClean="0">
                    <a:solidFill>
                      <a:srgbClr val="FF0000"/>
                    </a:solidFill>
                  </a:rPr>
                  <a:t>hai</a:t>
                </a:r>
                <a:r>
                  <a:rPr lang="en-US" sz="2800" b="1" dirty="0" smtClean="0">
                    <a:solidFill>
                      <a:srgbClr val="FF0000"/>
                    </a:solidFill>
                  </a:rPr>
                  <a:t> </a:t>
                </a:r>
                <a:r>
                  <a:rPr lang="en-US" sz="2800" b="1" dirty="0" err="1" smtClean="0">
                    <a:solidFill>
                      <a:srgbClr val="FF0000"/>
                    </a:solidFill>
                  </a:rPr>
                  <a:t>cực</a:t>
                </a:r>
                <a:r>
                  <a:rPr lang="en-US" sz="2800" b="1" dirty="0" smtClean="0">
                    <a:solidFill>
                      <a:srgbClr val="FF0000"/>
                    </a:solidFill>
                  </a:rPr>
                  <a:t> của </a:t>
                </a:r>
                <a:r>
                  <a:rPr lang="en-US" sz="2800" b="1" dirty="0" err="1" smtClean="0">
                    <a:solidFill>
                      <a:srgbClr val="FF0000"/>
                    </a:solidFill>
                  </a:rPr>
                  <a:t>nguồn</a:t>
                </a:r>
                <a:r>
                  <a:rPr lang="en-US" sz="2800" b="1" dirty="0" smtClean="0">
                    <a:solidFill>
                      <a:srgbClr val="FF0000"/>
                    </a:solidFill>
                  </a:rPr>
                  <a:t> </a:t>
                </a:r>
                <a:r>
                  <a:rPr lang="en-US" sz="2800" b="1" dirty="0" err="1" smtClean="0">
                    <a:solidFill>
                      <a:srgbClr val="FF0000"/>
                    </a:solidFill>
                  </a:rPr>
                  <a:t>điện</a:t>
                </a:r>
                <a:endParaRPr lang="en-US" sz="2800" b="1" dirty="0" smtClean="0">
                  <a:solidFill>
                    <a:srgbClr val="FF0000"/>
                  </a:solidFill>
                </a:endParaRPr>
              </a:p>
              <a:p>
                <a:pPr algn="just"/>
                <a14:m>
                  <m:oMathPara xmlns:m="http://schemas.openxmlformats.org/officeDocument/2006/math">
                    <m:oMathParaPr>
                      <m:jc m:val="centerGroup"/>
                    </m:oMathParaPr>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dirty="0">
                          <a:solidFill>
                            <a:schemeClr val="tx1">
                              <a:lumMod val="95000"/>
                              <a:lumOff val="5000"/>
                            </a:schemeClr>
                          </a:solidFill>
                          <a:latin typeface="Kunstler Script" panose="030304020206070D0D06" pitchFamily="66" charset="0"/>
                        </a:rPr>
                        <m:t>=</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r</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hay</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Ir</m:t>
                      </m:r>
                    </m:oMath>
                  </m:oMathPara>
                </a14:m>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191793" y="685801"/>
                <a:ext cx="11917680" cy="6035040"/>
              </a:xfrm>
              <a:prstGeom prst="roundRect">
                <a:avLst/>
              </a:prstGeom>
              <a:blipFill>
                <a:blip r:embed="rId2"/>
                <a:stretch>
                  <a:fillRect t="-606"/>
                </a:stretch>
              </a:blipFill>
              <a:ln>
                <a:noFill/>
              </a:ln>
            </p:spPr>
            <p:txBody>
              <a:bodyPr/>
              <a:lstStyle/>
              <a:p>
                <a:r>
                  <a:rPr lang="en-US">
                    <a:noFill/>
                  </a:rPr>
                  <a:t> </a:t>
                </a:r>
              </a:p>
            </p:txBody>
          </p:sp>
        </mc:Fallback>
      </mc:AlternateContent>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49796" y="2604029"/>
            <a:ext cx="1541204" cy="723696"/>
          </a:xfrm>
          <a:prstGeom prst="rect">
            <a:avLst/>
          </a:prstGeom>
        </p:spPr>
      </p:pic>
    </p:spTree>
    <p:extLst>
      <p:ext uri="{BB962C8B-B14F-4D97-AF65-F5344CB8AC3E}">
        <p14:creationId xmlns:p14="http://schemas.microsoft.com/office/powerpoint/2010/main" val="33484454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66800" y="554322"/>
            <a:ext cx="10472057" cy="2569934"/>
          </a:xfrm>
          <a:prstGeom prst="rect">
            <a:avLst/>
          </a:prstGeom>
        </p:spPr>
        <p:txBody>
          <a:bodyPr wrap="square">
            <a:spAutoFit/>
          </a:bodyPr>
          <a:lstStyle/>
          <a:p>
            <a:pPr marR="267970" algn="just">
              <a:lnSpc>
                <a:spcPct val="115000"/>
              </a:lnSpc>
            </a:pPr>
            <a:r>
              <a:rPr lang="nl-NL" sz="2800" b="1" dirty="0" smtClean="0">
                <a:latin typeface="Arial" panose="020B0604020202020204" pitchFamily="34" charset="0"/>
                <a:ea typeface="Times New Roman" panose="02020603050405020304" pitchFamily="18" charset="0"/>
                <a:cs typeface="Arial" panose="020B0604020202020204" pitchFamily="34" charset="0"/>
              </a:rPr>
              <a:t>Câu 1:</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Điều kiện để có dòng điện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có </a:t>
            </a:r>
            <a:r>
              <a:rPr lang="nl-NL" sz="2800" dirty="0">
                <a:latin typeface="Arial" panose="020B0604020202020204" pitchFamily="34" charset="0"/>
                <a:ea typeface="Times New Roman" panose="02020603050405020304" pitchFamily="18" charset="0"/>
                <a:cs typeface="Arial" panose="020B0604020202020204" pitchFamily="34" charset="0"/>
              </a:rPr>
              <a:t>hiệu điện thế.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B</a:t>
            </a:r>
            <a:r>
              <a:rPr lang="nl-NL" sz="2800" dirty="0">
                <a:latin typeface="Arial" panose="020B0604020202020204" pitchFamily="34" charset="0"/>
                <a:ea typeface="Times New Roman" panose="02020603050405020304" pitchFamily="18" charset="0"/>
                <a:cs typeface="Arial" panose="020B0604020202020204" pitchFamily="34" charset="0"/>
              </a:rPr>
              <a:t>. có điện tích tự do.</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có  hiệu điện thế và điện tích tự do.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D</a:t>
            </a:r>
            <a:r>
              <a:rPr lang="nl-NL" sz="2800" dirty="0">
                <a:latin typeface="Arial" panose="020B0604020202020204" pitchFamily="34" charset="0"/>
                <a:ea typeface="Times New Roman" panose="02020603050405020304" pitchFamily="18" charset="0"/>
                <a:cs typeface="Arial" panose="020B0604020202020204" pitchFamily="34" charset="0"/>
              </a:rPr>
              <a:t>. có nguồn 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66800" y="3124256"/>
            <a:ext cx="10718800" cy="3065455"/>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2:</a:t>
            </a:r>
            <a:r>
              <a:rPr lang="nl-NL" sz="2800" dirty="0">
                <a:latin typeface="Arial" panose="020B0604020202020204" pitchFamily="34" charset="0"/>
                <a:ea typeface="Times New Roman" panose="02020603050405020304" pitchFamily="18" charset="0"/>
                <a:cs typeface="Arial" panose="020B0604020202020204" pitchFamily="34" charset="0"/>
              </a:rPr>
              <a:t>  Nguồn điện tạo ra hiệu điện thế giữa hai cực bằng cách</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tách electron ra khỏi nguyên tử và chuyển electron và ion về các cực của nguồn.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sinh ra electron ở cực âm.</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sinh ra ion dương ở cực dương.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làm biến mất electron ở cực dương.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100287" y="145143"/>
            <a:ext cx="4753428" cy="545727"/>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LUYỆN TẬP</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3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rgbClr val="FF0000"/>
                                        </p:clrVal>
                                      </p:to>
                                    </p:set>
                                    <p:set>
                                      <p:cBhvr>
                                        <p:cTn id="13" dur="500" fill="hold"/>
                                        <p:tgtEl>
                                          <p:spTgt spid="4">
                                            <p:txEl>
                                              <p:pRg st="1" end="1"/>
                                            </p:txEl>
                                          </p:spTgt>
                                        </p:tgtEl>
                                        <p:attrNameLst>
                                          <p:attrName>fillcolor</p:attrName>
                                        </p:attrNameLst>
                                      </p:cBhvr>
                                      <p:to>
                                        <p:clrVal>
                                          <a:srgbClr val="FF0000"/>
                                        </p:clrVal>
                                      </p:to>
                                    </p:set>
                                    <p:set>
                                      <p:cBhvr>
                                        <p:cTn id="1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49502"/>
            <a:ext cx="9845040" cy="5005409"/>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3</a:t>
            </a:r>
            <a:r>
              <a:rPr lang="nl-NL" sz="2800" b="1" dirty="0" smtClean="0">
                <a:latin typeface="Arial" panose="020B0604020202020204" pitchFamily="34" charset="0"/>
                <a:ea typeface="Times New Roman" panose="02020603050405020304" pitchFamily="18" charset="0"/>
                <a:cs typeface="Arial" panose="020B0604020202020204" pitchFamily="34" charset="0"/>
              </a:rPr>
              <a:t>:</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Trong các nhận định về suất điện động, nhận định không đúng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Suất điện động là đại lượng đặc trưng cho khả năng sinh công của nguồn điện.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Suất điện động được đo bằng thương số công của lực lạ dịch chuyển điện tích ngược nhiều điện trường và độ lớn điện tích dịch chuyển.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Đơn vị của suất điện động là Jun.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Suất điện động của nguồn có trị số bằng hiệu điện thế giữa hai cực khi mạch ngoài hở.</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rgbClr val="FF0000"/>
                                        </p:clrVal>
                                      </p:to>
                                    </p:set>
                                    <p:set>
                                      <p:cBhvr>
                                        <p:cTn id="7" dur="500" fill="hold"/>
                                        <p:tgtEl>
                                          <p:spTgt spid="2">
                                            <p:txEl>
                                              <p:pRg st="3" end="3"/>
                                            </p:txEl>
                                          </p:spTgt>
                                        </p:tgtEl>
                                        <p:attrNameLst>
                                          <p:attrName>fillcolor</p:attrName>
                                        </p:attrNameLst>
                                      </p:cBhvr>
                                      <p:to>
                                        <p:clrVal>
                                          <a:srgbClr val="FF0000"/>
                                        </p:clrVal>
                                      </p:to>
                                    </p:set>
                                    <p:set>
                                      <p:cBhvr>
                                        <p:cTn id="8"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1600" y="671726"/>
            <a:ext cx="12090400" cy="2534540"/>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4</a:t>
            </a:r>
            <a:r>
              <a:rPr lang="nl-NL" sz="2800" b="1" dirty="0" smtClean="0">
                <a:latin typeface="Arial" panose="020B0604020202020204" pitchFamily="34" charset="0"/>
                <a:ea typeface="Times New Roman" panose="02020603050405020304" pitchFamily="18" charset="0"/>
                <a:cs typeface="Arial" panose="020B0604020202020204" pitchFamily="34" charset="0"/>
              </a:rPr>
              <a:t>:</a:t>
            </a:r>
            <a:r>
              <a:rPr lang="nl-NL" sz="2800" dirty="0" smtClean="0">
                <a:latin typeface="Arial" panose="020B0604020202020204" pitchFamily="34" charset="0"/>
                <a:ea typeface="Times New Roman" panose="02020603050405020304" pitchFamily="18" charset="0"/>
                <a:cs typeface="Arial" panose="020B0604020202020204" pitchFamily="34" charset="0"/>
              </a:rPr>
              <a:t> </a:t>
            </a:r>
            <a:r>
              <a:rPr lang="nl-NL" sz="2800" dirty="0">
                <a:latin typeface="Arial" panose="020B0604020202020204" pitchFamily="34" charset="0"/>
                <a:ea typeface="Times New Roman" panose="02020603050405020304" pitchFamily="18" charset="0"/>
                <a:cs typeface="Arial" panose="020B0604020202020204" pitchFamily="34" charset="0"/>
              </a:rPr>
              <a:t>Hai nguồn điện có ghi 20V và 40V, nhận xét nào sau đây là đúng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700" dirty="0" smtClean="0">
                <a:latin typeface="Arial" panose="020B0604020202020204" pitchFamily="34" charset="0"/>
                <a:ea typeface="Times New Roman" panose="02020603050405020304" pitchFamily="18" charset="0"/>
                <a:cs typeface="Arial" panose="020B0604020202020204" pitchFamily="34" charset="0"/>
              </a:rPr>
              <a:t>A</a:t>
            </a:r>
            <a:r>
              <a:rPr lang="nl-NL" sz="2700" dirty="0">
                <a:latin typeface="Arial" panose="020B0604020202020204" pitchFamily="34" charset="0"/>
                <a:ea typeface="Times New Roman" panose="02020603050405020304" pitchFamily="18" charset="0"/>
                <a:cs typeface="Arial" panose="020B0604020202020204" pitchFamily="34" charset="0"/>
              </a:rPr>
              <a:t>. Hai nguồn này luôn tạo ra một hiệu điện thế 20V và 40V cho mạch ngoài.</a:t>
            </a:r>
            <a:endParaRPr lang="en-US" sz="27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B</a:t>
            </a:r>
            <a:r>
              <a:rPr lang="nl-NL" sz="2800" dirty="0">
                <a:latin typeface="Arial" panose="020B0604020202020204" pitchFamily="34" charset="0"/>
                <a:ea typeface="Times New Roman" panose="02020603050405020304" pitchFamily="18" charset="0"/>
                <a:cs typeface="Arial" panose="020B0604020202020204" pitchFamily="34" charset="0"/>
              </a:rPr>
              <a:t>. Khả năng sinh công của hai nguồn là 20J và </a:t>
            </a:r>
            <a:r>
              <a:rPr lang="nl-NL" sz="2800" dirty="0" smtClean="0">
                <a:latin typeface="Arial" panose="020B0604020202020204" pitchFamily="34" charset="0"/>
                <a:ea typeface="Times New Roman" panose="02020603050405020304" pitchFamily="18" charset="0"/>
                <a:cs typeface="Arial" panose="020B0604020202020204" pitchFamily="34" charset="0"/>
              </a:rPr>
              <a:t>40J.</a:t>
            </a:r>
            <a:endParaRPr lang="en-US" sz="2800" dirty="0" smtClean="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C</a:t>
            </a:r>
            <a:r>
              <a:rPr lang="nl-NL" sz="2800" dirty="0">
                <a:latin typeface="Arial" panose="020B0604020202020204" pitchFamily="34" charset="0"/>
                <a:ea typeface="Times New Roman" panose="02020603050405020304" pitchFamily="18" charset="0"/>
                <a:cs typeface="Arial" panose="020B0604020202020204" pitchFamily="34" charset="0"/>
              </a:rPr>
              <a:t>. Khả năng sinh công của nguồn thứ nhất bằng một nửa nguồn thứ hai.</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smtClean="0">
                <a:latin typeface="Arial" panose="020B0604020202020204" pitchFamily="34" charset="0"/>
                <a:ea typeface="Times New Roman" panose="02020603050405020304" pitchFamily="18" charset="0"/>
                <a:cs typeface="Arial" panose="020B0604020202020204" pitchFamily="34" charset="0"/>
              </a:rPr>
              <a:t>D</a:t>
            </a:r>
            <a:r>
              <a:rPr lang="nl-NL" sz="2800" dirty="0">
                <a:latin typeface="Arial" panose="020B0604020202020204" pitchFamily="34" charset="0"/>
                <a:ea typeface="Times New Roman" panose="02020603050405020304" pitchFamily="18" charset="0"/>
                <a:cs typeface="Arial" panose="020B0604020202020204" pitchFamily="34" charset="0"/>
              </a:rPr>
              <a:t>. Nguồn thứ nhất luôn sinh công bằng một nửa nguồn thứ hai. </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01600" y="3206266"/>
            <a:ext cx="11669485" cy="3065455"/>
          </a:xfrm>
          <a:prstGeom prst="rect">
            <a:avLst/>
          </a:prstGeom>
          <a:solidFill>
            <a:schemeClr val="bg1"/>
          </a:solidFill>
        </p:spPr>
        <p:txBody>
          <a:bodyPr wrap="square">
            <a:spAutoFit/>
          </a:bodyPr>
          <a:lstStyle/>
          <a:p>
            <a:pPr marR="267970" algn="just">
              <a:lnSpc>
                <a:spcPct val="115000"/>
              </a:lnSpc>
            </a:pPr>
            <a:r>
              <a:rPr lang="nl-NL" sz="2800" b="1" dirty="0" smtClean="0">
                <a:latin typeface="Arial" panose="020B0604020202020204" pitchFamily="34" charset="0"/>
                <a:ea typeface="Times New Roman" panose="02020603050405020304" pitchFamily="18" charset="0"/>
                <a:cs typeface="Arial" panose="020B0604020202020204" pitchFamily="34" charset="0"/>
              </a:rPr>
              <a:t>Câu 5:</a:t>
            </a:r>
            <a:r>
              <a:rPr lang="nl-NL" sz="2800" dirty="0" smtClean="0">
                <a:latin typeface="Arial" panose="020B0604020202020204" pitchFamily="34" charset="0"/>
                <a:ea typeface="Times New Roman" panose="02020603050405020304" pitchFamily="18" charset="0"/>
                <a:cs typeface="Arial" panose="020B0604020202020204" pitchFamily="34" charset="0"/>
              </a:rPr>
              <a:t>  Một nguồn điện có suất điện động 200 mV. Để chuyển một điện lượng 10 C qua nguồn thì lực lạ phải sinh một công là</a:t>
            </a:r>
            <a:endParaRPr lang="en-US"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0,05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2000 J.		</a:t>
            </a: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 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95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FF0000"/>
                                        </p:clrVal>
                                      </p:to>
                                    </p:set>
                                    <p:set>
                                      <p:cBhvr>
                                        <p:cTn id="7" dur="500" fill="hold"/>
                                        <p:tgtEl>
                                          <p:spTgt spid="2">
                                            <p:txEl>
                                              <p:pRg st="1" end="1"/>
                                            </p:txEl>
                                          </p:spTgt>
                                        </p:tgtEl>
                                        <p:attrNameLst>
                                          <p:attrName>fillcolor</p:attrName>
                                        </p:attrNameLst>
                                      </p:cBhvr>
                                      <p:to>
                                        <p:clrVal>
                                          <a:srgbClr val="FF0000"/>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4" end="4"/>
                                            </p:txEl>
                                          </p:spTgt>
                                        </p:tgtEl>
                                        <p:attrNameLst>
                                          <p:attrName>style.color</p:attrName>
                                        </p:attrNameLst>
                                      </p:cBhvr>
                                      <p:to>
                                        <p:clrVal>
                                          <a:srgbClr val="FF0000"/>
                                        </p:clrVal>
                                      </p:to>
                                    </p:set>
                                    <p:set>
                                      <p:cBhvr>
                                        <p:cTn id="13" dur="500" fill="hold"/>
                                        <p:tgtEl>
                                          <p:spTgt spid="3">
                                            <p:txEl>
                                              <p:pRg st="4" end="4"/>
                                            </p:txEl>
                                          </p:spTgt>
                                        </p:tgtEl>
                                        <p:attrNameLst>
                                          <p:attrName>fillcolor</p:attrName>
                                        </p:attrNameLst>
                                      </p:cBhvr>
                                      <p:to>
                                        <p:clrVal>
                                          <a:srgbClr val="FF0000"/>
                                        </p:clrVal>
                                      </p:to>
                                    </p:set>
                                    <p:set>
                                      <p:cBhvr>
                                        <p:cTn id="14"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0597" y="264559"/>
            <a:ext cx="11785600" cy="3560975"/>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6:</a:t>
            </a:r>
            <a:r>
              <a:rPr lang="nl-NL" sz="2800" dirty="0">
                <a:latin typeface="Arial" panose="020B0604020202020204" pitchFamily="34" charset="0"/>
                <a:ea typeface="Times New Roman" panose="02020603050405020304" pitchFamily="18" charset="0"/>
                <a:cs typeface="Arial" panose="020B0604020202020204" pitchFamily="34" charset="0"/>
              </a:rPr>
              <a:t>  Qua một nguồn điện có suất điện động không đổi, để chuyển một điện lượng 10 C thì lực là phải sinh một công là 20 mJ. Để chuyển một điện lượng 15 C qua nguồn thì lực là phải sinh một công là </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10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15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20 </a:t>
            </a:r>
            <a:r>
              <a:rPr lang="nl-NL" sz="2800" dirty="0">
                <a:latin typeface="Arial" panose="020B0604020202020204" pitchFamily="34" charset="0"/>
                <a:ea typeface="Times New Roman" panose="02020603050405020304" pitchFamily="18" charset="0"/>
                <a:cs typeface="Arial" panose="020B0604020202020204" pitchFamily="34" charset="0"/>
              </a:rPr>
              <a:t>mJ.		</a:t>
            </a:r>
            <a:endParaRPr lang="nl-NL" sz="2800" dirty="0" smtClean="0">
              <a:latin typeface="Arial" panose="020B0604020202020204" pitchFamily="34" charset="0"/>
              <a:ea typeface="Times New Roman" panose="02020603050405020304" pitchFamily="18" charset="0"/>
              <a:cs typeface="Arial" panose="020B0604020202020204" pitchFamily="34" charset="0"/>
            </a:endParaRPr>
          </a:p>
          <a:p>
            <a:pPr marL="514350" marR="267970" indent="-514350" algn="just">
              <a:lnSpc>
                <a:spcPct val="115000"/>
              </a:lnSpc>
              <a:buAutoNum type="alphaUcPeriod"/>
            </a:pPr>
            <a:r>
              <a:rPr lang="nl-NL" sz="2800" dirty="0" smtClean="0">
                <a:latin typeface="Arial" panose="020B0604020202020204" pitchFamily="34" charset="0"/>
                <a:ea typeface="Times New Roman" panose="02020603050405020304" pitchFamily="18" charset="0"/>
                <a:cs typeface="Arial" panose="020B0604020202020204" pitchFamily="34" charset="0"/>
              </a:rPr>
              <a:t>30 </a:t>
            </a:r>
            <a:r>
              <a:rPr lang="nl-NL" sz="2800" dirty="0">
                <a:latin typeface="Arial" panose="020B0604020202020204" pitchFamily="34" charset="0"/>
                <a:ea typeface="Times New Roman" panose="02020603050405020304" pitchFamily="18" charset="0"/>
                <a:cs typeface="Arial" panose="020B0604020202020204" pitchFamily="34" charset="0"/>
              </a:rPr>
              <a:t>mJ.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9657" y="3825534"/>
                <a:ext cx="12032343" cy="2791405"/>
              </a:xfrm>
              <a:prstGeom prst="rect">
                <a:avLst/>
              </a:prstGeom>
              <a:solidFill>
                <a:schemeClr val="bg1"/>
              </a:solidFill>
            </p:spPr>
            <p:txBody>
              <a:bodyPr wrap="square">
                <a:spAutoFit/>
              </a:bodyPr>
              <a:lstStyle/>
              <a:p>
                <a:pPr marR="267970" algn="just">
                  <a:lnSpc>
                    <a:spcPct val="107000"/>
                  </a:lnSpc>
                  <a:spcAft>
                    <a:spcPts val="800"/>
                  </a:spcAft>
                </a:pPr>
                <a:r>
                  <a:rPr lang="fr-FR" sz="2700" b="1" dirty="0" err="1" smtClean="0">
                    <a:latin typeface="Arial" panose="020B0604020202020204" pitchFamily="34" charset="0"/>
                    <a:ea typeface="Calibri" panose="020F0502020204030204" pitchFamily="34" charset="0"/>
                    <a:cs typeface="Arial" panose="020B0604020202020204" pitchFamily="34" charset="0"/>
                  </a:rPr>
                  <a:t>Câu</a:t>
                </a:r>
                <a:r>
                  <a:rPr lang="fr-FR" sz="2700" b="1" dirty="0" smtClean="0">
                    <a:latin typeface="Arial" panose="020B0604020202020204" pitchFamily="34" charset="0"/>
                    <a:ea typeface="Calibri" panose="020F0502020204030204" pitchFamily="34" charset="0"/>
                    <a:cs typeface="Arial" panose="020B0604020202020204" pitchFamily="34" charset="0"/>
                  </a:rPr>
                  <a:t> 7</a:t>
                </a:r>
                <a:r>
                  <a:rPr lang="fr-FR" sz="2700" b="1"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Hiệu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điện</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thế</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hai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đầu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mạch</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ngoài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cho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bởi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biểu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thức</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nào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sau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đây</a:t>
                </a:r>
                <a:r>
                  <a:rPr lang="fr-FR" sz="2700" dirty="0">
                    <a:latin typeface="Arial" panose="020B0604020202020204" pitchFamily="34" charset="0"/>
                    <a:ea typeface="Calibri" panose="020F0502020204030204" pitchFamily="34" charset="0"/>
                    <a:cs typeface="Arial" panose="020B0604020202020204" pitchFamily="34" charset="0"/>
                  </a:rPr>
                  <a:t>?</a:t>
                </a:r>
                <a:endParaRPr lang="en-US" sz="27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Ir.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I(R</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r).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		</a:t>
                </a:r>
                <a:endParaRPr lang="fr-FR" sz="2800" dirty="0" smtClean="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smtClean="0">
                    <a:latin typeface="Arial" panose="020B0604020202020204" pitchFamily="34" charset="0"/>
                    <a:ea typeface="Calibri" panose="020F0502020204030204" pitchFamily="34" charset="0"/>
                    <a:cs typeface="Arial" panose="020B0604020202020204" pitchFamily="34" charset="0"/>
                  </a:rPr>
                  <a:t>U</a:t>
                </a:r>
                <a:r>
                  <a:rPr lang="fr-FR" sz="2800" baseline="-25000" dirty="0" smtClean="0">
                    <a:latin typeface="Arial" panose="020B0604020202020204" pitchFamily="34" charset="0"/>
                    <a:ea typeface="Calibri" panose="020F0502020204030204" pitchFamily="34" charset="0"/>
                    <a:cs typeface="Arial" panose="020B0604020202020204" pitchFamily="34" charset="0"/>
                  </a:rPr>
                  <a:t>N</a:t>
                </a:r>
                <a:r>
                  <a:rPr lang="fr-FR" sz="2800" dirty="0" smtClean="0">
                    <a:latin typeface="Arial" panose="020B0604020202020204" pitchFamily="34" charset="0"/>
                    <a:ea typeface="Calibri" panose="020F0502020204030204" pitchFamily="34" charset="0"/>
                    <a:cs typeface="Arial" panose="020B0604020202020204" pitchFamily="34" charset="0"/>
                  </a:rPr>
                  <a:t> </a:t>
                </a:r>
                <a:r>
                  <a:rPr lang="fr-FR" sz="28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657" y="3825534"/>
                <a:ext cx="12032343" cy="2791405"/>
              </a:xfrm>
              <a:prstGeom prst="rect">
                <a:avLst/>
              </a:prstGeom>
              <a:blipFill>
                <a:blip r:embed="rId3"/>
                <a:stretch>
                  <a:fillRect l="-963" t="-2188" b="-4158"/>
                </a:stretch>
              </a:blipFill>
            </p:spPr>
            <p:txBody>
              <a:bodyPr/>
              <a:lstStyle/>
              <a:p>
                <a:r>
                  <a:rPr lang="en-US">
                    <a:noFill/>
                  </a:rPr>
                  <a:t> </a:t>
                </a:r>
              </a:p>
            </p:txBody>
          </p:sp>
        </mc:Fallback>
      </mc:AlternateContent>
    </p:spTree>
    <p:extLst>
      <p:ext uri="{BB962C8B-B14F-4D97-AF65-F5344CB8AC3E}">
        <p14:creationId xmlns:p14="http://schemas.microsoft.com/office/powerpoint/2010/main" val="807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FF0000"/>
                                        </p:clrVal>
                                      </p:to>
                                    </p:set>
                                    <p:set>
                                      <p:cBhvr>
                                        <p:cTn id="7" dur="500" fill="hold"/>
                                        <p:tgtEl>
                                          <p:spTgt spid="3">
                                            <p:txEl>
                                              <p:pRg st="4" end="4"/>
                                            </p:txEl>
                                          </p:spTgt>
                                        </p:tgtEl>
                                        <p:attrNameLst>
                                          <p:attrName>fillcolor</p:attrName>
                                        </p:attrNameLst>
                                      </p:cBhvr>
                                      <p:to>
                                        <p:clrVal>
                                          <a:srgbClr val="FF0000"/>
                                        </p:clrVal>
                                      </p:to>
                                    </p:set>
                                    <p:set>
                                      <p:cBhvr>
                                        <p:cTn id="8" dur="500" fill="hold"/>
                                        <p:tgtEl>
                                          <p:spTgt spid="3">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
                                            <p:txEl>
                                              <p:pRg st="3" end="3"/>
                                            </p:txEl>
                                          </p:spTgt>
                                        </p:tgtEl>
                                        <p:attrNameLst>
                                          <p:attrName>style.color</p:attrName>
                                        </p:attrNameLst>
                                      </p:cBhvr>
                                      <p:to>
                                        <p:clrVal>
                                          <a:srgbClr val="FF0000"/>
                                        </p:clrVal>
                                      </p:to>
                                    </p:set>
                                    <p:set>
                                      <p:cBhvr>
                                        <p:cTn id="13" dur="500" fill="hold"/>
                                        <p:tgtEl>
                                          <p:spTgt spid="5">
                                            <p:txEl>
                                              <p:pRg st="3" end="3"/>
                                            </p:txEl>
                                          </p:spTgt>
                                        </p:tgtEl>
                                        <p:attrNameLst>
                                          <p:attrName>fillcolor</p:attrName>
                                        </p:attrNameLst>
                                      </p:cBhvr>
                                      <p:to>
                                        <p:clrVal>
                                          <a:srgbClr val="FF0000"/>
                                        </p:clrVal>
                                      </p:to>
                                    </p:set>
                                    <p:set>
                                      <p:cBhvr>
                                        <p:cTn id="14" dur="500" fill="hold"/>
                                        <p:tgtEl>
                                          <p:spTgt spid="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6677" y="145143"/>
            <a:ext cx="7462448" cy="587853"/>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MỞ RỘNG: HIỆN TƯỢNG ĐOẢN MẠCH</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hien tuong doan ma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143" y="690870"/>
            <a:ext cx="10309122" cy="5794355"/>
          </a:xfrm>
          <a:prstGeom prst="rect">
            <a:avLst/>
          </a:prstGeom>
        </p:spPr>
      </p:pic>
    </p:spTree>
    <p:extLst>
      <p:ext uri="{BB962C8B-B14F-4D97-AF65-F5344CB8AC3E}">
        <p14:creationId xmlns:p14="http://schemas.microsoft.com/office/powerpoint/2010/main" val="1072094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smtClean="0">
                <a:latin typeface="Arial" panose="020B0604020202020204" pitchFamily="34" charset="0"/>
                <a:ea typeface="Calibri" panose="020F0502020204030204" pitchFamily="34" charset="0"/>
                <a:cs typeface="Arial" panose="020B0604020202020204" pitchFamily="34" charset="0"/>
              </a:rPr>
              <a:t>ỨNG DỤNG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Hiện tượng đoản mạch xảy ra khi nào? Ví dụ về hiện tượng đoản m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242"/>
            <a:ext cx="6145288" cy="2958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câu hỏi thường gặp về hàn x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588" y="1910070"/>
            <a:ext cx="5480412" cy="3304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88031" y="4669032"/>
            <a:ext cx="5127525" cy="545727"/>
          </a:xfrm>
          <a:prstGeom prst="rect">
            <a:avLst/>
          </a:prstGeom>
          <a:solidFill>
            <a:schemeClr val="bg1"/>
          </a:solidFill>
        </p:spPr>
        <p:txBody>
          <a:bodyPr wrap="square">
            <a:spAutoFit/>
          </a:bodyPr>
          <a:lstStyle/>
          <a:p>
            <a:pPr marR="267970" algn="ctr">
              <a:lnSpc>
                <a:spcPct val="115000"/>
              </a:lnSpc>
            </a:pPr>
            <a:r>
              <a:rPr lang="en-US" sz="2800" b="1" dirty="0" err="1" smtClean="0">
                <a:latin typeface="Arial" panose="020B0604020202020204" pitchFamily="34" charset="0"/>
                <a:ea typeface="Calibri" panose="020F0502020204030204" pitchFamily="34" charset="0"/>
                <a:cs typeface="Arial" panose="020B0604020202020204" pitchFamily="34" charset="0"/>
              </a:rPr>
              <a:t>Hàn</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xì</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Hiện tượng đoản mạch là gì, tác dụng của cầu chì hay,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9868"/>
            <a:ext cx="6086982" cy="258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07" y="15560"/>
            <a:ext cx="10290000" cy="763600"/>
          </a:xfrm>
        </p:spPr>
        <p:txBody>
          <a:bodyPr/>
          <a:lstStyle/>
          <a:p>
            <a:r>
              <a:rPr lang="en-US" dirty="0" err="1" smtClean="0">
                <a:latin typeface="+mn-lt"/>
              </a:rPr>
              <a:t>Hãy</a:t>
            </a:r>
            <a:r>
              <a:rPr lang="en-US" dirty="0" smtClean="0">
                <a:latin typeface="+mn-lt"/>
              </a:rPr>
              <a:t> </a:t>
            </a:r>
            <a:r>
              <a:rPr lang="en-US" dirty="0" err="1" smtClean="0">
                <a:latin typeface="+mn-lt"/>
              </a:rPr>
              <a:t>lấy</a:t>
            </a:r>
            <a:r>
              <a:rPr lang="en-US" dirty="0" smtClean="0">
                <a:latin typeface="+mn-lt"/>
              </a:rPr>
              <a:t> </a:t>
            </a:r>
            <a:r>
              <a:rPr lang="en-US" dirty="0" err="1" smtClean="0">
                <a:latin typeface="+mn-lt"/>
              </a:rPr>
              <a:t>ví</a:t>
            </a:r>
            <a:r>
              <a:rPr lang="en-US" dirty="0" smtClean="0">
                <a:latin typeface="+mn-lt"/>
              </a:rPr>
              <a:t> </a:t>
            </a:r>
            <a:r>
              <a:rPr lang="en-US" dirty="0" err="1" smtClean="0">
                <a:latin typeface="+mn-lt"/>
              </a:rPr>
              <a:t>dụ</a:t>
            </a:r>
            <a:r>
              <a:rPr lang="en-US" dirty="0" smtClean="0">
                <a:latin typeface="+mn-lt"/>
              </a:rPr>
              <a:t> </a:t>
            </a:r>
            <a:r>
              <a:rPr lang="en-US" dirty="0" err="1" smtClean="0">
                <a:latin typeface="+mn-lt"/>
              </a:rPr>
              <a:t>về</a:t>
            </a:r>
            <a:r>
              <a:rPr lang="en-US" dirty="0" smtClean="0">
                <a:latin typeface="+mn-lt"/>
              </a:rPr>
              <a:t> </a:t>
            </a:r>
            <a:r>
              <a:rPr lang="en-US" dirty="0" err="1" smtClean="0">
                <a:latin typeface="+mn-lt"/>
              </a:rPr>
              <a:t>nguồn</a:t>
            </a:r>
            <a:r>
              <a:rPr lang="en-US" dirty="0" smtClean="0">
                <a:latin typeface="+mn-lt"/>
              </a:rPr>
              <a:t> </a:t>
            </a:r>
            <a:r>
              <a:rPr lang="en-US" dirty="0" err="1" smtClean="0">
                <a:latin typeface="+mn-lt"/>
              </a:rPr>
              <a:t>điện</a:t>
            </a:r>
            <a:r>
              <a:rPr lang="en-US" dirty="0" smtClean="0">
                <a:latin typeface="+mn-lt"/>
              </a:rPr>
              <a:t> </a:t>
            </a:r>
            <a:r>
              <a:rPr lang="en-US" dirty="0" err="1" smtClean="0">
                <a:latin typeface="+mn-lt"/>
              </a:rPr>
              <a:t>mà</a:t>
            </a:r>
            <a:r>
              <a:rPr lang="en-US" dirty="0" smtClean="0">
                <a:latin typeface="+mn-lt"/>
              </a:rPr>
              <a:t> </a:t>
            </a:r>
            <a:r>
              <a:rPr lang="en-US" dirty="0" err="1" smtClean="0">
                <a:latin typeface="+mn-lt"/>
              </a:rPr>
              <a:t>em</a:t>
            </a:r>
            <a:r>
              <a:rPr lang="en-US" dirty="0" smtClean="0">
                <a:latin typeface="+mn-lt"/>
              </a:rPr>
              <a:t> </a:t>
            </a:r>
            <a:r>
              <a:rPr lang="en-US" dirty="0" err="1" smtClean="0">
                <a:latin typeface="+mn-lt"/>
              </a:rPr>
              <a:t>biết</a:t>
            </a:r>
            <a:endParaRPr lang="en-US" dirty="0">
              <a:latin typeface="+mn-lt"/>
            </a:endParaRPr>
          </a:p>
        </p:txBody>
      </p:sp>
      <p:sp>
        <p:nvSpPr>
          <p:cNvPr id="3" name="TextBox 2"/>
          <p:cNvSpPr txBox="1"/>
          <p:nvPr/>
        </p:nvSpPr>
        <p:spPr>
          <a:xfrm>
            <a:off x="3585534" y="993628"/>
            <a:ext cx="4962153" cy="523220"/>
          </a:xfrm>
          <a:prstGeom prst="rect">
            <a:avLst/>
          </a:prstGeom>
          <a:noFill/>
        </p:spPr>
        <p:txBody>
          <a:bodyPr wrap="square" rtlCol="0">
            <a:spAutoFit/>
          </a:bodyPr>
          <a:lstStyle/>
          <a:p>
            <a:pPr algn="ctr"/>
            <a:r>
              <a:rPr lang="en-US" sz="2800" b="1" dirty="0" err="1" smtClean="0"/>
              <a:t>Nguồn</a:t>
            </a:r>
            <a:r>
              <a:rPr lang="en-US" sz="2800" b="1" dirty="0" smtClean="0"/>
              <a:t> </a:t>
            </a:r>
            <a:r>
              <a:rPr lang="en-US" sz="2800" b="1" dirty="0" err="1" smtClean="0"/>
              <a:t>điện</a:t>
            </a:r>
            <a:r>
              <a:rPr lang="en-US" sz="2800" b="1" dirty="0" smtClean="0"/>
              <a:t> </a:t>
            </a:r>
            <a:r>
              <a:rPr lang="en-US" sz="2800" b="1" dirty="0" err="1" smtClean="0"/>
              <a:t>một</a:t>
            </a:r>
            <a:r>
              <a:rPr lang="en-US" sz="2800" b="1" dirty="0" smtClean="0"/>
              <a:t> chiều</a:t>
            </a:r>
            <a:endParaRPr lang="en-US" sz="2800" b="1" dirty="0"/>
          </a:p>
        </p:txBody>
      </p:sp>
      <p:pic>
        <p:nvPicPr>
          <p:cNvPr id="1028" name="Picture 4" descr="Ông lớn&quot; sở hữu &quot;thương hiệu quốc dân&quot; Pin Con Thỏ lãi trăm triệu mỗi ng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150" y="1726859"/>
            <a:ext cx="2413405"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èn pin siêu sáng Ultrafire Z5 dùng bóng led XML-T6, pin sạc Lithium cao  cấp – (mã DP16) | Hàng Tốt Giá Gố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0812"/>
            <a:ext cx="2150779" cy="26158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ìm hiểu các loại pin đồng hồ và cách chọn mua đúng loại pin -  Fptshop.com.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934" y="3566847"/>
            <a:ext cx="2082936" cy="13904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ẮC QUY ĐỒNG NAI 8V30AH 8V - 30A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47" t="19246" r="19983" b="14572"/>
          <a:stretch/>
        </p:blipFill>
        <p:spPr bwMode="auto">
          <a:xfrm>
            <a:off x="5518758" y="1665455"/>
            <a:ext cx="1591106" cy="17075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đọc thông số bình ắc quy xe máy đúng chuẩ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231" y="3431681"/>
            <a:ext cx="2214413" cy="16608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Ắc quy ô tô và những điều cần b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4231" y="5098758"/>
            <a:ext cx="2320158" cy="17401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ính Năng Lượng Mặt Trời Hiệu Suất Cao - AN TOAN GL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5219" y="1801704"/>
            <a:ext cx="2173301"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Quạt năng lượng mặt trời giá từ 200.000 đồng - VnExpress Số hó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1644" y="4319775"/>
            <a:ext cx="3330809" cy="197793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tháo điều khiển điều hòa Panasonic nhanh, đơn giản nhấ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7212" y="5140851"/>
            <a:ext cx="2136138" cy="151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barn(inVertical)">
                                      <p:cBhvr>
                                        <p:cTn id="22" dur="500"/>
                                        <p:tgtEl>
                                          <p:spTgt spid="10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 calcmode="lin" valueType="num">
                                      <p:cBhvr>
                                        <p:cTn id="34" dur="500" fill="hold"/>
                                        <p:tgtEl>
                                          <p:spTgt spid="1032"/>
                                        </p:tgtEl>
                                        <p:attrNameLst>
                                          <p:attrName>ppt_w</p:attrName>
                                        </p:attrNameLst>
                                      </p:cBhvr>
                                      <p:tavLst>
                                        <p:tav tm="0">
                                          <p:val>
                                            <p:fltVal val="0"/>
                                          </p:val>
                                        </p:tav>
                                        <p:tav tm="100000">
                                          <p:val>
                                            <p:strVal val="#ppt_w"/>
                                          </p:val>
                                        </p:tav>
                                      </p:tavLst>
                                    </p:anim>
                                    <p:anim calcmode="lin" valueType="num">
                                      <p:cBhvr>
                                        <p:cTn id="35" dur="500" fill="hold"/>
                                        <p:tgtEl>
                                          <p:spTgt spid="1032"/>
                                        </p:tgtEl>
                                        <p:attrNameLst>
                                          <p:attrName>ppt_h</p:attrName>
                                        </p:attrNameLst>
                                      </p:cBhvr>
                                      <p:tavLst>
                                        <p:tav tm="0">
                                          <p:val>
                                            <p:fltVal val="0"/>
                                          </p:val>
                                        </p:tav>
                                        <p:tav tm="100000">
                                          <p:val>
                                            <p:strVal val="#ppt_h"/>
                                          </p:val>
                                        </p:tav>
                                      </p:tavLst>
                                    </p:anim>
                                    <p:animEffect transition="in" filter="fade">
                                      <p:cBhvr>
                                        <p:cTn id="36" dur="500"/>
                                        <p:tgtEl>
                                          <p:spTgt spid="10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48"/>
                                        </p:tgtEl>
                                        <p:attrNameLst>
                                          <p:attrName>style.visibility</p:attrName>
                                        </p:attrNameLst>
                                      </p:cBhvr>
                                      <p:to>
                                        <p:strVal val="visible"/>
                                      </p:to>
                                    </p:set>
                                    <p:anim calcmode="lin" valueType="num">
                                      <p:cBhvr>
                                        <p:cTn id="41" dur="500" fill="hold"/>
                                        <p:tgtEl>
                                          <p:spTgt spid="1048"/>
                                        </p:tgtEl>
                                        <p:attrNameLst>
                                          <p:attrName>ppt_w</p:attrName>
                                        </p:attrNameLst>
                                      </p:cBhvr>
                                      <p:tavLst>
                                        <p:tav tm="0">
                                          <p:val>
                                            <p:fltVal val="0"/>
                                          </p:val>
                                        </p:tav>
                                        <p:tav tm="100000">
                                          <p:val>
                                            <p:strVal val="#ppt_w"/>
                                          </p:val>
                                        </p:tav>
                                      </p:tavLst>
                                    </p:anim>
                                    <p:anim calcmode="lin" valueType="num">
                                      <p:cBhvr>
                                        <p:cTn id="42" dur="500" fill="hold"/>
                                        <p:tgtEl>
                                          <p:spTgt spid="1048"/>
                                        </p:tgtEl>
                                        <p:attrNameLst>
                                          <p:attrName>ppt_h</p:attrName>
                                        </p:attrNameLst>
                                      </p:cBhvr>
                                      <p:tavLst>
                                        <p:tav tm="0">
                                          <p:val>
                                            <p:fltVal val="0"/>
                                          </p:val>
                                        </p:tav>
                                        <p:tav tm="100000">
                                          <p:val>
                                            <p:strVal val="#ppt_h"/>
                                          </p:val>
                                        </p:tav>
                                      </p:tavLst>
                                    </p:anim>
                                    <p:animEffect transition="in" filter="fade">
                                      <p:cBhvr>
                                        <p:cTn id="43" dur="500"/>
                                        <p:tgtEl>
                                          <p:spTgt spid="104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40"/>
                                        </p:tgtEl>
                                        <p:attrNameLst>
                                          <p:attrName>style.visibility</p:attrName>
                                        </p:attrNameLst>
                                      </p:cBhvr>
                                      <p:to>
                                        <p:strVal val="visible"/>
                                      </p:to>
                                    </p:set>
                                    <p:anim calcmode="lin" valueType="num">
                                      <p:cBhvr>
                                        <p:cTn id="48" dur="500" fill="hold"/>
                                        <p:tgtEl>
                                          <p:spTgt spid="1040"/>
                                        </p:tgtEl>
                                        <p:attrNameLst>
                                          <p:attrName>ppt_w</p:attrName>
                                        </p:attrNameLst>
                                      </p:cBhvr>
                                      <p:tavLst>
                                        <p:tav tm="0">
                                          <p:val>
                                            <p:fltVal val="0"/>
                                          </p:val>
                                        </p:tav>
                                        <p:tav tm="100000">
                                          <p:val>
                                            <p:strVal val="#ppt_w"/>
                                          </p:val>
                                        </p:tav>
                                      </p:tavLst>
                                    </p:anim>
                                    <p:anim calcmode="lin" valueType="num">
                                      <p:cBhvr>
                                        <p:cTn id="49" dur="500" fill="hold"/>
                                        <p:tgtEl>
                                          <p:spTgt spid="1040"/>
                                        </p:tgtEl>
                                        <p:attrNameLst>
                                          <p:attrName>ppt_h</p:attrName>
                                        </p:attrNameLst>
                                      </p:cBhvr>
                                      <p:tavLst>
                                        <p:tav tm="0">
                                          <p:val>
                                            <p:fltVal val="0"/>
                                          </p:val>
                                        </p:tav>
                                        <p:tav tm="100000">
                                          <p:val>
                                            <p:strVal val="#ppt_h"/>
                                          </p:val>
                                        </p:tav>
                                      </p:tavLst>
                                    </p:anim>
                                    <p:animEffect transition="in" filter="fade">
                                      <p:cBhvr>
                                        <p:cTn id="50" dur="500"/>
                                        <p:tgtEl>
                                          <p:spTgt spid="10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42"/>
                                        </p:tgtEl>
                                        <p:attrNameLst>
                                          <p:attrName>style.visibility</p:attrName>
                                        </p:attrNameLst>
                                      </p:cBhvr>
                                      <p:to>
                                        <p:strVal val="visible"/>
                                      </p:to>
                                    </p:set>
                                    <p:anim calcmode="lin" valueType="num">
                                      <p:cBhvr>
                                        <p:cTn id="55" dur="500" fill="hold"/>
                                        <p:tgtEl>
                                          <p:spTgt spid="1042"/>
                                        </p:tgtEl>
                                        <p:attrNameLst>
                                          <p:attrName>ppt_w</p:attrName>
                                        </p:attrNameLst>
                                      </p:cBhvr>
                                      <p:tavLst>
                                        <p:tav tm="0">
                                          <p:val>
                                            <p:fltVal val="0"/>
                                          </p:val>
                                        </p:tav>
                                        <p:tav tm="100000">
                                          <p:val>
                                            <p:strVal val="#ppt_w"/>
                                          </p:val>
                                        </p:tav>
                                      </p:tavLst>
                                    </p:anim>
                                    <p:anim calcmode="lin" valueType="num">
                                      <p:cBhvr>
                                        <p:cTn id="56" dur="500" fill="hold"/>
                                        <p:tgtEl>
                                          <p:spTgt spid="1042"/>
                                        </p:tgtEl>
                                        <p:attrNameLst>
                                          <p:attrName>ppt_h</p:attrName>
                                        </p:attrNameLst>
                                      </p:cBhvr>
                                      <p:tavLst>
                                        <p:tav tm="0">
                                          <p:val>
                                            <p:fltVal val="0"/>
                                          </p:val>
                                        </p:tav>
                                        <p:tav tm="100000">
                                          <p:val>
                                            <p:strVal val="#ppt_h"/>
                                          </p:val>
                                        </p:tav>
                                      </p:tavLst>
                                    </p:anim>
                                    <p:animEffect transition="in" filter="fade">
                                      <p:cBhvr>
                                        <p:cTn id="57" dur="500"/>
                                        <p:tgtEl>
                                          <p:spTgt spid="10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046"/>
                                        </p:tgtEl>
                                        <p:attrNameLst>
                                          <p:attrName>style.visibility</p:attrName>
                                        </p:attrNameLst>
                                      </p:cBhvr>
                                      <p:to>
                                        <p:strVal val="visible"/>
                                      </p:to>
                                    </p:set>
                                    <p:anim calcmode="lin" valueType="num">
                                      <p:cBhvr>
                                        <p:cTn id="62" dur="500" fill="hold"/>
                                        <p:tgtEl>
                                          <p:spTgt spid="1046"/>
                                        </p:tgtEl>
                                        <p:attrNameLst>
                                          <p:attrName>ppt_w</p:attrName>
                                        </p:attrNameLst>
                                      </p:cBhvr>
                                      <p:tavLst>
                                        <p:tav tm="0">
                                          <p:val>
                                            <p:fltVal val="0"/>
                                          </p:val>
                                        </p:tav>
                                        <p:tav tm="100000">
                                          <p:val>
                                            <p:strVal val="#ppt_w"/>
                                          </p:val>
                                        </p:tav>
                                      </p:tavLst>
                                    </p:anim>
                                    <p:anim calcmode="lin" valueType="num">
                                      <p:cBhvr>
                                        <p:cTn id="63" dur="500" fill="hold"/>
                                        <p:tgtEl>
                                          <p:spTgt spid="1046"/>
                                        </p:tgtEl>
                                        <p:attrNameLst>
                                          <p:attrName>ppt_h</p:attrName>
                                        </p:attrNameLst>
                                      </p:cBhvr>
                                      <p:tavLst>
                                        <p:tav tm="0">
                                          <p:val>
                                            <p:fltVal val="0"/>
                                          </p:val>
                                        </p:tav>
                                        <p:tav tm="100000">
                                          <p:val>
                                            <p:strVal val="#ppt_h"/>
                                          </p:val>
                                        </p:tav>
                                      </p:tavLst>
                                    </p:anim>
                                    <p:animEffect transition="in" filter="fade">
                                      <p:cBhvr>
                                        <p:cTn id="64"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err="1" smtClean="0">
                <a:latin typeface="Arial" panose="020B0604020202020204" pitchFamily="34" charset="0"/>
                <a:ea typeface="Calibri" panose="020F0502020204030204" pitchFamily="34" charset="0"/>
                <a:cs typeface="Arial" panose="020B0604020202020204" pitchFamily="34" charset="0"/>
              </a:rPr>
              <a:t>Bảo</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vệ</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mạch</a:t>
            </a:r>
            <a:r>
              <a:rPr lang="en-US" sz="2800" b="1" dirty="0" smtClean="0">
                <a:latin typeface="Arial" panose="020B0604020202020204" pitchFamily="34" charset="0"/>
                <a:ea typeface="Calibri" panose="020F0502020204030204" pitchFamily="34" charset="0"/>
                <a:cs typeface="Arial" panose="020B0604020202020204" pitchFamily="34" charset="0"/>
              </a:rPr>
              <a:t> </a:t>
            </a:r>
            <a:r>
              <a:rPr lang="en-US" sz="2800" b="1" dirty="0" err="1" smtClean="0">
                <a:latin typeface="Arial" panose="020B0604020202020204" pitchFamily="34" charset="0"/>
                <a:ea typeface="Calibri" panose="020F0502020204030204" pitchFamily="34" charset="0"/>
                <a:cs typeface="Arial" panose="020B0604020202020204" pitchFamily="34" charset="0"/>
              </a:rPr>
              <a:t>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ầu Chì Là Gì? Cấu Tạo, Nguyên Lý Hoạt động, Cách Lắp Đặ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783080"/>
            <a:ext cx="3886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tomat là gì, cấu tạo aptomat, các thông số cơ bản của Apto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535" y="2362200"/>
            <a:ext cx="7589520" cy="25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398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2 Nhà máy thủy điện lớn nhất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546" y="1459070"/>
            <a:ext cx="2970043" cy="1867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631937" y="1459070"/>
            <a:ext cx="3218042" cy="1802103"/>
          </a:xfrm>
          <a:prstGeom prst="rect">
            <a:avLst/>
          </a:prstGeom>
        </p:spPr>
      </p:pic>
      <p:pic>
        <p:nvPicPr>
          <p:cNvPr id="2056" name="Picture 8" descr="Nhà máy điện gió lớn nhất Việt Nam được khánh thành ở Ninh Thu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024" y="4321219"/>
            <a:ext cx="2480439" cy="18603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68024" y="537512"/>
            <a:ext cx="4388047" cy="523220"/>
          </a:xfrm>
          <a:prstGeom prst="rect">
            <a:avLst/>
          </a:prstGeom>
          <a:noFill/>
        </p:spPr>
        <p:txBody>
          <a:bodyPr wrap="square" rtlCol="0">
            <a:spAutoFit/>
          </a:bodyPr>
          <a:lstStyle/>
          <a:p>
            <a:r>
              <a:rPr lang="en-US" sz="2800" b="1" dirty="0" err="1" smtClean="0"/>
              <a:t>Nguồn</a:t>
            </a:r>
            <a:r>
              <a:rPr lang="en-US" sz="2800" b="1" dirty="0" smtClean="0"/>
              <a:t> </a:t>
            </a:r>
            <a:r>
              <a:rPr lang="en-US" sz="2800" b="1" dirty="0" err="1" smtClean="0"/>
              <a:t>điện</a:t>
            </a:r>
            <a:r>
              <a:rPr lang="en-US" sz="2800" b="1" dirty="0" smtClean="0"/>
              <a:t> </a:t>
            </a:r>
            <a:r>
              <a:rPr lang="en-US" sz="2800" b="1" dirty="0" err="1" smtClean="0"/>
              <a:t>xoay</a:t>
            </a:r>
            <a:r>
              <a:rPr lang="en-US" sz="2800" b="1" dirty="0" smtClean="0"/>
              <a:t> chiều</a:t>
            </a:r>
            <a:endParaRPr lang="en-US" sz="2800" b="1" dirty="0"/>
          </a:p>
        </p:txBody>
      </p:sp>
      <p:sp>
        <p:nvSpPr>
          <p:cNvPr id="9" name="TextBox 8"/>
          <p:cNvSpPr txBox="1"/>
          <p:nvPr/>
        </p:nvSpPr>
        <p:spPr>
          <a:xfrm>
            <a:off x="295358" y="3461862"/>
            <a:ext cx="2977231" cy="830997"/>
          </a:xfrm>
          <a:prstGeom prst="rect">
            <a:avLst/>
          </a:prstGeom>
          <a:noFill/>
        </p:spPr>
        <p:txBody>
          <a:bodyPr wrap="square" rtlCol="0">
            <a:spAutoFit/>
          </a:bodyPr>
          <a:lstStyle/>
          <a:p>
            <a:pPr algn="ctr"/>
            <a:r>
              <a:rPr lang="en-US" sz="2400" dirty="0" err="1" smtClean="0"/>
              <a:t>Nhà</a:t>
            </a:r>
            <a:r>
              <a:rPr lang="en-US" sz="2400" dirty="0" smtClean="0"/>
              <a:t> </a:t>
            </a:r>
            <a:r>
              <a:rPr lang="en-US" sz="2400" dirty="0" err="1" smtClean="0"/>
              <a:t>máy</a:t>
            </a:r>
            <a:r>
              <a:rPr lang="en-US" sz="2400" dirty="0" smtClean="0"/>
              <a:t> </a:t>
            </a:r>
            <a:r>
              <a:rPr lang="en-US" sz="2400" dirty="0" err="1" smtClean="0"/>
              <a:t>thủy</a:t>
            </a:r>
            <a:r>
              <a:rPr lang="en-US" sz="2400" dirty="0" smtClean="0"/>
              <a:t> </a:t>
            </a:r>
            <a:r>
              <a:rPr lang="en-US" sz="2400" dirty="0" err="1" smtClean="0"/>
              <a:t>điện</a:t>
            </a:r>
            <a:r>
              <a:rPr lang="en-US" sz="2400" dirty="0" smtClean="0"/>
              <a:t> </a:t>
            </a:r>
            <a:r>
              <a:rPr lang="en-US" sz="2400" dirty="0" err="1" smtClean="0"/>
              <a:t>Hòa</a:t>
            </a:r>
            <a:r>
              <a:rPr lang="en-US" sz="2400" dirty="0" smtClean="0"/>
              <a:t> </a:t>
            </a:r>
            <a:r>
              <a:rPr lang="en-US" sz="2400" dirty="0" err="1" smtClean="0"/>
              <a:t>Bình</a:t>
            </a:r>
            <a:endParaRPr lang="en-US" sz="2400" dirty="0"/>
          </a:p>
        </p:txBody>
      </p:sp>
      <p:sp>
        <p:nvSpPr>
          <p:cNvPr id="10" name="TextBox 9"/>
          <p:cNvSpPr txBox="1"/>
          <p:nvPr/>
        </p:nvSpPr>
        <p:spPr>
          <a:xfrm>
            <a:off x="3459387" y="3455247"/>
            <a:ext cx="3454031" cy="830997"/>
          </a:xfrm>
          <a:prstGeom prst="rect">
            <a:avLst/>
          </a:prstGeom>
          <a:noFill/>
        </p:spPr>
        <p:txBody>
          <a:bodyPr wrap="square" rtlCol="0">
            <a:spAutoFit/>
          </a:bodyPr>
          <a:lstStyle/>
          <a:p>
            <a:pPr algn="ctr"/>
            <a:r>
              <a:rPr lang="en-US" sz="2400" dirty="0" err="1" smtClean="0"/>
              <a:t>Nhà</a:t>
            </a:r>
            <a:r>
              <a:rPr lang="en-US" sz="2400" dirty="0" smtClean="0"/>
              <a:t> </a:t>
            </a:r>
            <a:r>
              <a:rPr lang="en-US" sz="2400" dirty="0" err="1" smtClean="0"/>
              <a:t>máy</a:t>
            </a:r>
            <a:r>
              <a:rPr lang="en-US" sz="2400" dirty="0" smtClean="0"/>
              <a:t> </a:t>
            </a:r>
            <a:r>
              <a:rPr lang="en-US" sz="2400" dirty="0" err="1" smtClean="0"/>
              <a:t>nhiệt</a:t>
            </a:r>
            <a:r>
              <a:rPr lang="en-US" sz="2400" dirty="0" smtClean="0"/>
              <a:t> </a:t>
            </a:r>
            <a:r>
              <a:rPr lang="en-US" sz="2400" dirty="0" err="1" smtClean="0"/>
              <a:t>điện</a:t>
            </a:r>
            <a:r>
              <a:rPr lang="en-US" sz="2400" dirty="0" smtClean="0"/>
              <a:t> </a:t>
            </a:r>
            <a:r>
              <a:rPr lang="en-US" sz="2400" dirty="0" err="1" smtClean="0"/>
              <a:t>Duyên</a:t>
            </a:r>
            <a:r>
              <a:rPr lang="en-US" sz="2400" dirty="0" smtClean="0"/>
              <a:t> </a:t>
            </a:r>
            <a:r>
              <a:rPr lang="en-US" sz="2400" dirty="0" err="1" smtClean="0"/>
              <a:t>Hải</a:t>
            </a:r>
            <a:r>
              <a:rPr lang="en-US" sz="2400" dirty="0" smtClean="0"/>
              <a:t> 2</a:t>
            </a:r>
            <a:endParaRPr lang="en-US" sz="2400" dirty="0"/>
          </a:p>
        </p:txBody>
      </p:sp>
      <p:sp>
        <p:nvSpPr>
          <p:cNvPr id="11" name="TextBox 10"/>
          <p:cNvSpPr txBox="1"/>
          <p:nvPr/>
        </p:nvSpPr>
        <p:spPr>
          <a:xfrm>
            <a:off x="1340959" y="6219094"/>
            <a:ext cx="4581955" cy="461665"/>
          </a:xfrm>
          <a:prstGeom prst="rect">
            <a:avLst/>
          </a:prstGeom>
          <a:noFill/>
        </p:spPr>
        <p:txBody>
          <a:bodyPr wrap="square" rtlCol="0">
            <a:spAutoFit/>
          </a:bodyPr>
          <a:lstStyle/>
          <a:p>
            <a:r>
              <a:rPr lang="en-US" sz="2400" dirty="0" err="1" smtClean="0"/>
              <a:t>Nhà</a:t>
            </a:r>
            <a:r>
              <a:rPr lang="en-US" sz="2400" dirty="0" smtClean="0"/>
              <a:t> </a:t>
            </a:r>
            <a:r>
              <a:rPr lang="en-US" sz="2400" dirty="0" err="1" smtClean="0"/>
              <a:t>máy</a:t>
            </a:r>
            <a:r>
              <a:rPr lang="en-US" sz="2400" dirty="0" smtClean="0"/>
              <a:t> </a:t>
            </a:r>
            <a:r>
              <a:rPr lang="en-US" sz="2400" dirty="0" err="1" smtClean="0"/>
              <a:t>điện</a:t>
            </a:r>
            <a:r>
              <a:rPr lang="en-US" sz="2400" dirty="0" smtClean="0"/>
              <a:t> </a:t>
            </a:r>
            <a:r>
              <a:rPr lang="en-US" sz="2400" dirty="0" err="1" smtClean="0"/>
              <a:t>gió</a:t>
            </a:r>
            <a:r>
              <a:rPr lang="en-US" sz="2400" dirty="0" smtClean="0"/>
              <a:t> </a:t>
            </a:r>
            <a:r>
              <a:rPr lang="en-US" sz="2400" dirty="0" err="1" smtClean="0"/>
              <a:t>Ninh</a:t>
            </a:r>
            <a:r>
              <a:rPr lang="en-US" sz="2400" dirty="0" smtClean="0"/>
              <a:t> </a:t>
            </a:r>
            <a:r>
              <a:rPr lang="en-US" sz="2400" dirty="0" err="1" smtClean="0"/>
              <a:t>Thuận</a:t>
            </a:r>
            <a:endParaRPr lang="en-US" sz="2400" dirty="0"/>
          </a:p>
        </p:txBody>
      </p:sp>
      <p:pic>
        <p:nvPicPr>
          <p:cNvPr id="7" name="Picture 6"/>
          <p:cNvPicPr>
            <a:picLocks noChangeAspect="1"/>
          </p:cNvPicPr>
          <p:nvPr/>
        </p:nvPicPr>
        <p:blipFill>
          <a:blip r:embed="rId5"/>
          <a:stretch>
            <a:fillRect/>
          </a:stretch>
        </p:blipFill>
        <p:spPr>
          <a:xfrm>
            <a:off x="8763793" y="1660020"/>
            <a:ext cx="2747963" cy="2747963"/>
          </a:xfrm>
          <a:prstGeom prst="rect">
            <a:avLst/>
          </a:prstGeom>
        </p:spPr>
      </p:pic>
      <p:sp>
        <p:nvSpPr>
          <p:cNvPr id="14" name="TextBox 13"/>
          <p:cNvSpPr txBox="1"/>
          <p:nvPr/>
        </p:nvSpPr>
        <p:spPr>
          <a:xfrm>
            <a:off x="8763793" y="537512"/>
            <a:ext cx="3333850" cy="523220"/>
          </a:xfrm>
          <a:prstGeom prst="rect">
            <a:avLst/>
          </a:prstGeom>
          <a:noFill/>
        </p:spPr>
        <p:txBody>
          <a:bodyPr wrap="square" rtlCol="0">
            <a:spAutoFit/>
          </a:bodyPr>
          <a:lstStyle/>
          <a:p>
            <a:r>
              <a:rPr lang="en-US" sz="2800" b="1" dirty="0" err="1" smtClean="0"/>
              <a:t>Máy</a:t>
            </a:r>
            <a:r>
              <a:rPr lang="en-US" sz="2800" b="1" dirty="0" smtClean="0"/>
              <a:t> </a:t>
            </a:r>
            <a:r>
              <a:rPr lang="en-US" sz="2800" b="1" dirty="0" err="1" smtClean="0"/>
              <a:t>phát</a:t>
            </a:r>
            <a:r>
              <a:rPr lang="en-US" sz="2800" b="1" dirty="0" smtClean="0"/>
              <a:t> </a:t>
            </a:r>
            <a:r>
              <a:rPr lang="en-US" sz="2800" b="1" dirty="0" err="1" smtClean="0"/>
              <a:t>điện</a:t>
            </a:r>
            <a:endParaRPr lang="en-US" sz="2800" b="1" dirty="0"/>
          </a:p>
        </p:txBody>
      </p:sp>
    </p:spTree>
    <p:extLst>
      <p:ext uri="{BB962C8B-B14F-4D97-AF65-F5344CB8AC3E}">
        <p14:creationId xmlns:p14="http://schemas.microsoft.com/office/powerpoint/2010/main" val="59075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500" fill="hold"/>
                                        <p:tgtEl>
                                          <p:spTgt spid="2056"/>
                                        </p:tgtEl>
                                        <p:attrNameLst>
                                          <p:attrName>ppt_w</p:attrName>
                                        </p:attrNameLst>
                                      </p:cBhvr>
                                      <p:tavLst>
                                        <p:tav tm="0">
                                          <p:val>
                                            <p:fltVal val="0"/>
                                          </p:val>
                                        </p:tav>
                                        <p:tav tm="100000">
                                          <p:val>
                                            <p:strVal val="#ppt_w"/>
                                          </p:val>
                                        </p:tav>
                                      </p:tavLst>
                                    </p:anim>
                                    <p:anim calcmode="lin" valueType="num">
                                      <p:cBhvr>
                                        <p:cTn id="37" dur="500" fill="hold"/>
                                        <p:tgtEl>
                                          <p:spTgt spid="2056"/>
                                        </p:tgtEl>
                                        <p:attrNameLst>
                                          <p:attrName>ppt_h</p:attrName>
                                        </p:attrNameLst>
                                      </p:cBhvr>
                                      <p:tavLst>
                                        <p:tav tm="0">
                                          <p:val>
                                            <p:fltVal val="0"/>
                                          </p:val>
                                        </p:tav>
                                        <p:tav tm="100000">
                                          <p:val>
                                            <p:strVal val="#ppt_h"/>
                                          </p:val>
                                        </p:tav>
                                      </p:tavLst>
                                    </p:anim>
                                    <p:animEffect transition="in" filter="fade">
                                      <p:cBhvr>
                                        <p:cTn id="38" dur="500"/>
                                        <p:tgtEl>
                                          <p:spTgt spid="205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414451" y="764903"/>
            <a:ext cx="6973389" cy="386805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là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Vì</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sao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nguồn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có</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thể</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tạo</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ra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dòng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điện</a:t>
            </a:r>
            <a:r>
              <a:rPr lang="en-US" sz="2800" b="1" dirty="0" smtClean="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b="-20000"/>
          </a:stretch>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183981" y="905588"/>
            <a:ext cx="9197976" cy="2068511"/>
          </a:xfrm>
          <a:prstGeom prst="rect">
            <a:avLst/>
          </a:prstGeom>
          <a:noFill/>
          <a:ln>
            <a:noFill/>
          </a:ln>
          <a:effec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BÀI </a:t>
            </a:r>
            <a:r>
              <a:rPr kumimoji="0" lang="en-US" altLang="en-US" sz="4800" b="1" i="0" u="none" strike="noStrike" kern="1200" cap="none" spc="0" normalizeH="0" baseline="0" noProof="0" dirty="0" smtClean="0">
                <a:ln>
                  <a:noFill/>
                </a:ln>
                <a:solidFill>
                  <a:prstClr val="white"/>
                </a:solidFill>
                <a:effectLst/>
                <a:uLnTx/>
                <a:uFillTx/>
                <a:latin typeface="Arial" panose="020B0604020202020204" pitchFamily="34" charset="0"/>
                <a:cs typeface="Arial" panose="020B0604020202020204" pitchFamily="34" charset="0"/>
              </a:rPr>
              <a:t>24: </a:t>
            </a:r>
            <a:endPar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6600" b="1" i="0" u="none" strike="noStrike" kern="120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NGUỒN</a:t>
            </a:r>
            <a:r>
              <a:rPr kumimoji="0" lang="en-US" altLang="en-US" sz="6600" b="1" i="0" u="none" strike="noStrike" kern="1200" cap="none" spc="0" normalizeH="0" noProof="0" dirty="0" smtClean="0">
                <a:ln>
                  <a:noFill/>
                </a:ln>
                <a:solidFill>
                  <a:srgbClr val="FFFF00"/>
                </a:solidFill>
                <a:effectLst/>
                <a:uLnTx/>
                <a:uFillTx/>
                <a:latin typeface="Arial" panose="020B0604020202020204" pitchFamily="34" charset="0"/>
                <a:cs typeface="Arial" panose="020B0604020202020204" pitchFamily="34" charset="0"/>
              </a:rPr>
              <a:t> ĐIỆN</a:t>
            </a:r>
            <a:endParaRPr kumimoji="0" lang="en-US" altLang="en-US" sz="6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4339" name="Group 209"/>
          <p:cNvGrpSpPr>
            <a:grpSpLocks/>
          </p:cNvGrpSpPr>
          <p:nvPr/>
        </p:nvGrpSpPr>
        <p:grpSpPr bwMode="auto">
          <a:xfrm>
            <a:off x="1936896" y="3237624"/>
            <a:ext cx="3352800" cy="457200"/>
            <a:chOff x="192" y="1920"/>
            <a:chExt cx="2112" cy="288"/>
          </a:xfrm>
        </p:grpSpPr>
        <p:sp>
          <p:nvSpPr>
            <p:cNvPr id="14390" name="Line 210"/>
            <p:cNvSpPr>
              <a:spLocks noChangeShapeType="1"/>
            </p:cNvSpPr>
            <p:nvPr/>
          </p:nvSpPr>
          <p:spPr bwMode="auto">
            <a:xfrm>
              <a:off x="192" y="2064"/>
              <a:ext cx="21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91" name="Rectangle 211"/>
            <p:cNvSpPr>
              <a:spLocks noChangeArrowheads="1"/>
            </p:cNvSpPr>
            <p:nvPr/>
          </p:nvSpPr>
          <p:spPr bwMode="auto">
            <a:xfrm>
              <a:off x="912" y="1920"/>
              <a:ext cx="672" cy="288"/>
            </a:xfrm>
            <a:prstGeom prst="rect">
              <a:avLst/>
            </a:prstGeom>
            <a:solidFill>
              <a:srgbClr val="80808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1C1C1C"/>
              </a:extrusionClr>
              <a:contourClr>
                <a:srgbClr val="808080"/>
              </a:contourClr>
            </a:sp3d>
          </p:spPr>
          <p:txBody>
            <a:bodyPr wrap="none" anchor="ctr">
              <a:flatTx/>
            </a:bodyP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R</a:t>
              </a:r>
            </a:p>
          </p:txBody>
        </p:sp>
      </p:grpSp>
      <p:grpSp>
        <p:nvGrpSpPr>
          <p:cNvPr id="14340" name="Group 212"/>
          <p:cNvGrpSpPr>
            <a:grpSpLocks/>
          </p:cNvGrpSpPr>
          <p:nvPr/>
        </p:nvGrpSpPr>
        <p:grpSpPr bwMode="auto">
          <a:xfrm>
            <a:off x="1936896" y="3432888"/>
            <a:ext cx="3352800" cy="2624137"/>
            <a:chOff x="192" y="1488"/>
            <a:chExt cx="2112" cy="1653"/>
          </a:xfrm>
        </p:grpSpPr>
        <p:sp>
          <p:nvSpPr>
            <p:cNvPr id="14383" name="Line 213"/>
            <p:cNvSpPr>
              <a:spLocks noChangeShapeType="1"/>
            </p:cNvSpPr>
            <p:nvPr/>
          </p:nvSpPr>
          <p:spPr bwMode="auto">
            <a:xfrm>
              <a:off x="192" y="2757"/>
              <a:ext cx="912" cy="0"/>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4" name="Line 214"/>
            <p:cNvSpPr>
              <a:spLocks noChangeShapeType="1"/>
            </p:cNvSpPr>
            <p:nvPr/>
          </p:nvSpPr>
          <p:spPr bwMode="auto">
            <a:xfrm>
              <a:off x="192"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5" name="Line 215"/>
            <p:cNvSpPr>
              <a:spLocks noChangeShapeType="1"/>
            </p:cNvSpPr>
            <p:nvPr/>
          </p:nvSpPr>
          <p:spPr bwMode="auto">
            <a:xfrm>
              <a:off x="2304"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6" name="Line 216"/>
            <p:cNvSpPr>
              <a:spLocks noChangeShapeType="1"/>
            </p:cNvSpPr>
            <p:nvPr/>
          </p:nvSpPr>
          <p:spPr bwMode="auto">
            <a:xfrm>
              <a:off x="1344" y="2760"/>
              <a:ext cx="960" cy="0"/>
            </a:xfrm>
            <a:prstGeom prst="line">
              <a:avLst/>
            </a:prstGeom>
            <a:noFill/>
            <a:ln w="76200">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7" name="Rectangle 217"/>
            <p:cNvSpPr>
              <a:spLocks noChangeArrowheads="1"/>
            </p:cNvSpPr>
            <p:nvPr/>
          </p:nvSpPr>
          <p:spPr bwMode="auto">
            <a:xfrm>
              <a:off x="1056" y="2901"/>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U</a:t>
              </a:r>
            </a:p>
          </p:txBody>
        </p:sp>
        <p:sp>
          <p:nvSpPr>
            <p:cNvPr id="14388" name="Rectangle 218"/>
            <p:cNvSpPr>
              <a:spLocks noChangeArrowheads="1"/>
            </p:cNvSpPr>
            <p:nvPr/>
          </p:nvSpPr>
          <p:spPr bwMode="auto">
            <a:xfrm>
              <a:off x="100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14389" name="Rectangle 219"/>
            <p:cNvSpPr>
              <a:spLocks noChangeArrowheads="1"/>
            </p:cNvSpPr>
            <p:nvPr/>
          </p:nvSpPr>
          <p:spPr bwMode="auto">
            <a:xfrm>
              <a:off x="124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grpSp>
      <p:grpSp>
        <p:nvGrpSpPr>
          <p:cNvPr id="4" name="Group 220"/>
          <p:cNvGrpSpPr>
            <a:grpSpLocks/>
          </p:cNvGrpSpPr>
          <p:nvPr/>
        </p:nvGrpSpPr>
        <p:grpSpPr bwMode="auto">
          <a:xfrm>
            <a:off x="1998810" y="5180724"/>
            <a:ext cx="242887" cy="152400"/>
            <a:chOff x="231" y="2568"/>
            <a:chExt cx="153" cy="96"/>
          </a:xfrm>
        </p:grpSpPr>
        <p:sp>
          <p:nvSpPr>
            <p:cNvPr id="14381" name="Line 221"/>
            <p:cNvSpPr>
              <a:spLocks noChangeShapeType="1"/>
            </p:cNvSpPr>
            <p:nvPr/>
          </p:nvSpPr>
          <p:spPr bwMode="auto">
            <a:xfrm flipH="1">
              <a:off x="231" y="2664"/>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2" name="Rectangle 222"/>
            <p:cNvSpPr>
              <a:spLocks noChangeArrowheads="1"/>
            </p:cNvSpPr>
            <p:nvPr/>
          </p:nvSpPr>
          <p:spPr bwMode="auto">
            <a:xfrm>
              <a:off x="279" y="256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5" name="Group 223"/>
          <p:cNvGrpSpPr>
            <a:grpSpLocks/>
          </p:cNvGrpSpPr>
          <p:nvPr/>
        </p:nvGrpSpPr>
        <p:grpSpPr bwMode="auto">
          <a:xfrm>
            <a:off x="3765696" y="5193424"/>
            <a:ext cx="242888" cy="152400"/>
            <a:chOff x="1344" y="2576"/>
            <a:chExt cx="153" cy="96"/>
          </a:xfrm>
        </p:grpSpPr>
        <p:sp>
          <p:nvSpPr>
            <p:cNvPr id="14379" name="Line 224"/>
            <p:cNvSpPr>
              <a:spLocks noChangeShapeType="1"/>
            </p:cNvSpPr>
            <p:nvPr/>
          </p:nvSpPr>
          <p:spPr bwMode="auto">
            <a:xfrm flipH="1">
              <a:off x="1344" y="2672"/>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0" name="Rectangle 225"/>
            <p:cNvSpPr>
              <a:spLocks noChangeArrowheads="1"/>
            </p:cNvSpPr>
            <p:nvPr/>
          </p:nvSpPr>
          <p:spPr bwMode="auto">
            <a:xfrm>
              <a:off x="1392" y="257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7" name="Group 229"/>
          <p:cNvGrpSpPr>
            <a:grpSpLocks/>
          </p:cNvGrpSpPr>
          <p:nvPr/>
        </p:nvGrpSpPr>
        <p:grpSpPr bwMode="auto">
          <a:xfrm>
            <a:off x="2068659" y="3566237"/>
            <a:ext cx="82550" cy="228600"/>
            <a:chOff x="240" y="1536"/>
            <a:chExt cx="52" cy="144"/>
          </a:xfrm>
        </p:grpSpPr>
        <p:sp>
          <p:nvSpPr>
            <p:cNvPr id="14375" name="Rectangle 230"/>
            <p:cNvSpPr>
              <a:spLocks noChangeArrowheads="1"/>
            </p:cNvSpPr>
            <p:nvPr/>
          </p:nvSpPr>
          <p:spPr bwMode="auto">
            <a:xfrm>
              <a:off x="244" y="153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6" name="Line 231"/>
            <p:cNvSpPr>
              <a:spLocks noChangeShapeType="1"/>
            </p:cNvSpPr>
            <p:nvPr/>
          </p:nvSpPr>
          <p:spPr bwMode="auto">
            <a:xfrm flipV="1">
              <a:off x="240" y="1536"/>
              <a:ext cx="0" cy="144"/>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grpSp>
        <p:nvGrpSpPr>
          <p:cNvPr id="8" name="Group 232"/>
          <p:cNvGrpSpPr>
            <a:grpSpLocks/>
          </p:cNvGrpSpPr>
          <p:nvPr/>
        </p:nvGrpSpPr>
        <p:grpSpPr bwMode="auto">
          <a:xfrm>
            <a:off x="5092846" y="5142624"/>
            <a:ext cx="95250" cy="228600"/>
            <a:chOff x="2180" y="2544"/>
            <a:chExt cx="60" cy="144"/>
          </a:xfrm>
        </p:grpSpPr>
        <p:sp>
          <p:nvSpPr>
            <p:cNvPr id="14373" name="Rectangle 233"/>
            <p:cNvSpPr>
              <a:spLocks noChangeArrowheads="1"/>
            </p:cNvSpPr>
            <p:nvPr/>
          </p:nvSpPr>
          <p:spPr bwMode="auto">
            <a:xfrm>
              <a:off x="2180"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4" name="Line 234"/>
            <p:cNvSpPr>
              <a:spLocks noChangeShapeType="1"/>
            </p:cNvSpPr>
            <p:nvPr/>
          </p:nvSpPr>
          <p:spPr bwMode="auto">
            <a:xfrm flipV="1">
              <a:off x="2240" y="2544"/>
              <a:ext cx="0" cy="14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sp>
        <p:nvSpPr>
          <p:cNvPr id="91371" name="Oval 235"/>
          <p:cNvSpPr>
            <a:spLocks noChangeArrowheads="1"/>
          </p:cNvSpPr>
          <p:nvPr/>
        </p:nvSpPr>
        <p:spPr bwMode="auto">
          <a:xfrm>
            <a:off x="27623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2" name="Oval 236"/>
          <p:cNvSpPr>
            <a:spLocks noChangeArrowheads="1"/>
          </p:cNvSpPr>
          <p:nvPr/>
        </p:nvSpPr>
        <p:spPr bwMode="auto">
          <a:xfrm>
            <a:off x="33084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3" name="Oval 237"/>
          <p:cNvSpPr>
            <a:spLocks noChangeArrowheads="1"/>
          </p:cNvSpPr>
          <p:nvPr/>
        </p:nvSpPr>
        <p:spPr bwMode="auto">
          <a:xfrm>
            <a:off x="22289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4" name="Oval 238"/>
          <p:cNvSpPr>
            <a:spLocks noChangeArrowheads="1"/>
          </p:cNvSpPr>
          <p:nvPr/>
        </p:nvSpPr>
        <p:spPr bwMode="auto">
          <a:xfrm rot="5400000">
            <a:off x="1903559" y="49140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5" name="Oval 239"/>
          <p:cNvSpPr>
            <a:spLocks noChangeArrowheads="1"/>
          </p:cNvSpPr>
          <p:nvPr/>
        </p:nvSpPr>
        <p:spPr bwMode="auto">
          <a:xfrm rot="5400000">
            <a:off x="1898796" y="5383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6" name="Oval 240"/>
          <p:cNvSpPr>
            <a:spLocks noChangeArrowheads="1"/>
          </p:cNvSpPr>
          <p:nvPr/>
        </p:nvSpPr>
        <p:spPr bwMode="auto">
          <a:xfrm rot="5400000">
            <a:off x="1892446" y="37964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7" name="Oval 241"/>
          <p:cNvSpPr>
            <a:spLocks noChangeArrowheads="1"/>
          </p:cNvSpPr>
          <p:nvPr/>
        </p:nvSpPr>
        <p:spPr bwMode="auto">
          <a:xfrm rot="5400000">
            <a:off x="1892446" y="4367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8" name="Oval 242"/>
          <p:cNvSpPr>
            <a:spLocks noChangeArrowheads="1"/>
          </p:cNvSpPr>
          <p:nvPr/>
        </p:nvSpPr>
        <p:spPr bwMode="auto">
          <a:xfrm>
            <a:off x="47562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9" name="Oval 243"/>
          <p:cNvSpPr>
            <a:spLocks noChangeArrowheads="1"/>
          </p:cNvSpPr>
          <p:nvPr/>
        </p:nvSpPr>
        <p:spPr bwMode="auto">
          <a:xfrm>
            <a:off x="42228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0" name="Oval 244"/>
          <p:cNvSpPr>
            <a:spLocks noChangeArrowheads="1"/>
          </p:cNvSpPr>
          <p:nvPr/>
        </p:nvSpPr>
        <p:spPr bwMode="auto">
          <a:xfrm rot="5400000">
            <a:off x="5256359" y="49330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1" name="Oval 245"/>
          <p:cNvSpPr>
            <a:spLocks noChangeArrowheads="1"/>
          </p:cNvSpPr>
          <p:nvPr/>
        </p:nvSpPr>
        <p:spPr bwMode="auto">
          <a:xfrm rot="5400000">
            <a:off x="5251596" y="5402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2" name="Oval 246"/>
          <p:cNvSpPr>
            <a:spLocks noChangeArrowheads="1"/>
          </p:cNvSpPr>
          <p:nvPr/>
        </p:nvSpPr>
        <p:spPr bwMode="auto">
          <a:xfrm rot="5400000">
            <a:off x="5245246" y="38154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3" name="Oval 247"/>
          <p:cNvSpPr>
            <a:spLocks noChangeArrowheads="1"/>
          </p:cNvSpPr>
          <p:nvPr/>
        </p:nvSpPr>
        <p:spPr bwMode="auto">
          <a:xfrm rot="5400000">
            <a:off x="5245246" y="4386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4" name="Oval 248"/>
          <p:cNvSpPr>
            <a:spLocks noChangeArrowheads="1"/>
          </p:cNvSpPr>
          <p:nvPr/>
        </p:nvSpPr>
        <p:spPr bwMode="auto">
          <a:xfrm>
            <a:off x="2435371"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5" name="Oval 249"/>
          <p:cNvSpPr>
            <a:spLocks noChangeArrowheads="1"/>
          </p:cNvSpPr>
          <p:nvPr/>
        </p:nvSpPr>
        <p:spPr bwMode="auto">
          <a:xfrm>
            <a:off x="1898796" y="34281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6" name="Oval 250"/>
          <p:cNvSpPr>
            <a:spLocks noChangeArrowheads="1"/>
          </p:cNvSpPr>
          <p:nvPr/>
        </p:nvSpPr>
        <p:spPr bwMode="auto">
          <a:xfrm>
            <a:off x="41212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7" name="Oval 251"/>
          <p:cNvSpPr>
            <a:spLocks noChangeArrowheads="1"/>
          </p:cNvSpPr>
          <p:nvPr/>
        </p:nvSpPr>
        <p:spPr bwMode="auto">
          <a:xfrm>
            <a:off x="47308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8" name="Oval 252"/>
          <p:cNvSpPr>
            <a:spLocks noChangeArrowheads="1"/>
          </p:cNvSpPr>
          <p:nvPr/>
        </p:nvSpPr>
        <p:spPr bwMode="auto">
          <a:xfrm rot="5400000">
            <a:off x="52515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9" name="Oval 253"/>
          <p:cNvSpPr>
            <a:spLocks noChangeArrowheads="1"/>
          </p:cNvSpPr>
          <p:nvPr/>
        </p:nvSpPr>
        <p:spPr bwMode="auto">
          <a:xfrm>
            <a:off x="3040209" y="341701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0" name="Oval 254"/>
          <p:cNvSpPr>
            <a:spLocks noChangeArrowheads="1"/>
          </p:cNvSpPr>
          <p:nvPr/>
        </p:nvSpPr>
        <p:spPr bwMode="auto">
          <a:xfrm>
            <a:off x="3592659" y="342336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2" name="Rectangle 256"/>
          <p:cNvSpPr>
            <a:spLocks noChangeArrowheads="1"/>
          </p:cNvSpPr>
          <p:nvPr/>
        </p:nvSpPr>
        <p:spPr bwMode="auto">
          <a:xfrm>
            <a:off x="4146696" y="5523624"/>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91393" name="Rectangle 257"/>
          <p:cNvSpPr>
            <a:spLocks noChangeArrowheads="1"/>
          </p:cNvSpPr>
          <p:nvPr/>
        </p:nvSpPr>
        <p:spPr bwMode="auto">
          <a:xfrm>
            <a:off x="4299096" y="5523624"/>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14368" name="Rectangle 208"/>
          <p:cNvSpPr>
            <a:spLocks noChangeArrowheads="1"/>
          </p:cNvSpPr>
          <p:nvPr/>
        </p:nvSpPr>
        <p:spPr bwMode="auto">
          <a:xfrm>
            <a:off x="4475310" y="5285500"/>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69" name="Rectangle 255"/>
          <p:cNvSpPr>
            <a:spLocks noChangeArrowheads="1"/>
          </p:cNvSpPr>
          <p:nvPr/>
        </p:nvSpPr>
        <p:spPr bwMode="auto">
          <a:xfrm>
            <a:off x="4441972" y="5356937"/>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4370" name="Picture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284" y="3269375"/>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1" name="Rectangle 208"/>
          <p:cNvSpPr>
            <a:spLocks noChangeArrowheads="1"/>
          </p:cNvSpPr>
          <p:nvPr/>
        </p:nvSpPr>
        <p:spPr bwMode="auto">
          <a:xfrm>
            <a:off x="8250385" y="5237875"/>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72" name="Rectangle 255"/>
          <p:cNvSpPr>
            <a:spLocks noChangeArrowheads="1"/>
          </p:cNvSpPr>
          <p:nvPr/>
        </p:nvSpPr>
        <p:spPr bwMode="auto">
          <a:xfrm>
            <a:off x="8217047" y="5309312"/>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852749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91372"/>
                                        </p:tgtEl>
                                        <p:attrNameLst>
                                          <p:attrName>style.visibility</p:attrName>
                                        </p:attrNameLst>
                                      </p:cBhvr>
                                      <p:to>
                                        <p:strVal val="visible"/>
                                      </p:to>
                                    </p:set>
                                    <p:animEffect transition="in" filter="dissolve">
                                      <p:cBhvr>
                                        <p:cTn id="7" dur="500"/>
                                        <p:tgtEl>
                                          <p:spTgt spid="9137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1371"/>
                                        </p:tgtEl>
                                        <p:attrNameLst>
                                          <p:attrName>style.visibility</p:attrName>
                                        </p:attrNameLst>
                                      </p:cBhvr>
                                      <p:to>
                                        <p:strVal val="visible"/>
                                      </p:to>
                                    </p:set>
                                    <p:animEffect transition="in" filter="fade">
                                      <p:cBhvr>
                                        <p:cTn id="10" dur="2000"/>
                                        <p:tgtEl>
                                          <p:spTgt spid="9137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1373"/>
                                        </p:tgtEl>
                                        <p:attrNameLst>
                                          <p:attrName>style.visibility</p:attrName>
                                        </p:attrNameLst>
                                      </p:cBhvr>
                                      <p:to>
                                        <p:strVal val="visible"/>
                                      </p:to>
                                    </p:set>
                                    <p:animEffect transition="in" filter="fade">
                                      <p:cBhvr>
                                        <p:cTn id="13" dur="2000"/>
                                        <p:tgtEl>
                                          <p:spTgt spid="9137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1374"/>
                                        </p:tgtEl>
                                        <p:attrNameLst>
                                          <p:attrName>style.visibility</p:attrName>
                                        </p:attrNameLst>
                                      </p:cBhvr>
                                      <p:to>
                                        <p:strVal val="visible"/>
                                      </p:to>
                                    </p:set>
                                    <p:animEffect transition="in" filter="fade">
                                      <p:cBhvr>
                                        <p:cTn id="16" dur="2000"/>
                                        <p:tgtEl>
                                          <p:spTgt spid="9137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1375"/>
                                        </p:tgtEl>
                                        <p:attrNameLst>
                                          <p:attrName>style.visibility</p:attrName>
                                        </p:attrNameLst>
                                      </p:cBhvr>
                                      <p:to>
                                        <p:strVal val="visible"/>
                                      </p:to>
                                    </p:set>
                                    <p:animEffect transition="in" filter="fade">
                                      <p:cBhvr>
                                        <p:cTn id="19" dur="2000"/>
                                        <p:tgtEl>
                                          <p:spTgt spid="9137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1376"/>
                                        </p:tgtEl>
                                        <p:attrNameLst>
                                          <p:attrName>style.visibility</p:attrName>
                                        </p:attrNameLst>
                                      </p:cBhvr>
                                      <p:to>
                                        <p:strVal val="visible"/>
                                      </p:to>
                                    </p:set>
                                    <p:animEffect transition="in" filter="fade">
                                      <p:cBhvr>
                                        <p:cTn id="22" dur="2000"/>
                                        <p:tgtEl>
                                          <p:spTgt spid="9137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1377"/>
                                        </p:tgtEl>
                                        <p:attrNameLst>
                                          <p:attrName>style.visibility</p:attrName>
                                        </p:attrNameLst>
                                      </p:cBhvr>
                                      <p:to>
                                        <p:strVal val="visible"/>
                                      </p:to>
                                    </p:set>
                                    <p:animEffect transition="in" filter="fade">
                                      <p:cBhvr>
                                        <p:cTn id="25" dur="2000"/>
                                        <p:tgtEl>
                                          <p:spTgt spid="9137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1385"/>
                                        </p:tgtEl>
                                        <p:attrNameLst>
                                          <p:attrName>style.visibility</p:attrName>
                                        </p:attrNameLst>
                                      </p:cBhvr>
                                      <p:to>
                                        <p:strVal val="visible"/>
                                      </p:to>
                                    </p:set>
                                    <p:animEffect transition="in" filter="fade">
                                      <p:cBhvr>
                                        <p:cTn id="28" dur="2000"/>
                                        <p:tgtEl>
                                          <p:spTgt spid="9138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91384"/>
                                        </p:tgtEl>
                                        <p:attrNameLst>
                                          <p:attrName>style.visibility</p:attrName>
                                        </p:attrNameLst>
                                      </p:cBhvr>
                                      <p:to>
                                        <p:strVal val="visible"/>
                                      </p:to>
                                    </p:set>
                                    <p:animEffect transition="in" filter="fade">
                                      <p:cBhvr>
                                        <p:cTn id="31" dur="2000"/>
                                        <p:tgtEl>
                                          <p:spTgt spid="91384"/>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91386"/>
                                        </p:tgtEl>
                                        <p:attrNameLst>
                                          <p:attrName>style.visibility</p:attrName>
                                        </p:attrNameLst>
                                      </p:cBhvr>
                                      <p:to>
                                        <p:strVal val="visible"/>
                                      </p:to>
                                    </p:set>
                                    <p:animEffect transition="in" filter="fade">
                                      <p:cBhvr>
                                        <p:cTn id="34" dur="2000"/>
                                        <p:tgtEl>
                                          <p:spTgt spid="91386"/>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1387"/>
                                        </p:tgtEl>
                                        <p:attrNameLst>
                                          <p:attrName>style.visibility</p:attrName>
                                        </p:attrNameLst>
                                      </p:cBhvr>
                                      <p:to>
                                        <p:strVal val="visible"/>
                                      </p:to>
                                    </p:set>
                                    <p:animEffect transition="in" filter="fade">
                                      <p:cBhvr>
                                        <p:cTn id="37" dur="2000"/>
                                        <p:tgtEl>
                                          <p:spTgt spid="91387"/>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1388"/>
                                        </p:tgtEl>
                                        <p:attrNameLst>
                                          <p:attrName>style.visibility</p:attrName>
                                        </p:attrNameLst>
                                      </p:cBhvr>
                                      <p:to>
                                        <p:strVal val="visible"/>
                                      </p:to>
                                    </p:set>
                                    <p:animEffect transition="in" filter="fade">
                                      <p:cBhvr>
                                        <p:cTn id="40" dur="2000"/>
                                        <p:tgtEl>
                                          <p:spTgt spid="9138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91380"/>
                                        </p:tgtEl>
                                        <p:attrNameLst>
                                          <p:attrName>style.visibility</p:attrName>
                                        </p:attrNameLst>
                                      </p:cBhvr>
                                      <p:to>
                                        <p:strVal val="visible"/>
                                      </p:to>
                                    </p:set>
                                    <p:animEffect transition="in" filter="fade">
                                      <p:cBhvr>
                                        <p:cTn id="43" dur="2000"/>
                                        <p:tgtEl>
                                          <p:spTgt spid="9138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91381"/>
                                        </p:tgtEl>
                                        <p:attrNameLst>
                                          <p:attrName>style.visibility</p:attrName>
                                        </p:attrNameLst>
                                      </p:cBhvr>
                                      <p:to>
                                        <p:strVal val="visible"/>
                                      </p:to>
                                    </p:set>
                                    <p:animEffect transition="in" filter="fade">
                                      <p:cBhvr>
                                        <p:cTn id="46" dur="2000"/>
                                        <p:tgtEl>
                                          <p:spTgt spid="9138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91382"/>
                                        </p:tgtEl>
                                        <p:attrNameLst>
                                          <p:attrName>style.visibility</p:attrName>
                                        </p:attrNameLst>
                                      </p:cBhvr>
                                      <p:to>
                                        <p:strVal val="visible"/>
                                      </p:to>
                                    </p:set>
                                    <p:animEffect transition="in" filter="fade">
                                      <p:cBhvr>
                                        <p:cTn id="49" dur="2000"/>
                                        <p:tgtEl>
                                          <p:spTgt spid="9138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91383"/>
                                        </p:tgtEl>
                                        <p:attrNameLst>
                                          <p:attrName>style.visibility</p:attrName>
                                        </p:attrNameLst>
                                      </p:cBhvr>
                                      <p:to>
                                        <p:strVal val="visible"/>
                                      </p:to>
                                    </p:set>
                                    <p:animEffect transition="in" filter="fade">
                                      <p:cBhvr>
                                        <p:cTn id="52" dur="2000"/>
                                        <p:tgtEl>
                                          <p:spTgt spid="91383"/>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91388"/>
                                        </p:tgtEl>
                                        <p:attrNameLst>
                                          <p:attrName>style.visibility</p:attrName>
                                        </p:attrNameLst>
                                      </p:cBhvr>
                                      <p:to>
                                        <p:strVal val="visible"/>
                                      </p:to>
                                    </p:set>
                                    <p:animEffect transition="in" filter="fade">
                                      <p:cBhvr>
                                        <p:cTn id="55" dur="2000"/>
                                        <p:tgtEl>
                                          <p:spTgt spid="91388"/>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91379"/>
                                        </p:tgtEl>
                                        <p:attrNameLst>
                                          <p:attrName>style.visibility</p:attrName>
                                        </p:attrNameLst>
                                      </p:cBhvr>
                                      <p:to>
                                        <p:strVal val="visible"/>
                                      </p:to>
                                    </p:set>
                                    <p:animEffect transition="in" filter="fade">
                                      <p:cBhvr>
                                        <p:cTn id="58" dur="500"/>
                                        <p:tgtEl>
                                          <p:spTgt spid="91379"/>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91378"/>
                                        </p:tgtEl>
                                        <p:attrNameLst>
                                          <p:attrName>style.visibility</p:attrName>
                                        </p:attrNameLst>
                                      </p:cBhvr>
                                      <p:to>
                                        <p:strVal val="visible"/>
                                      </p:to>
                                    </p:set>
                                    <p:animEffect transition="in" filter="fade">
                                      <p:cBhvr>
                                        <p:cTn id="61" dur="2000"/>
                                        <p:tgtEl>
                                          <p:spTgt spid="91378"/>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91389"/>
                                        </p:tgtEl>
                                        <p:attrNameLst>
                                          <p:attrName>style.visibility</p:attrName>
                                        </p:attrNameLst>
                                      </p:cBhvr>
                                      <p:to>
                                        <p:strVal val="visible"/>
                                      </p:to>
                                    </p:set>
                                    <p:animEffect transition="in" filter="fade">
                                      <p:cBhvr>
                                        <p:cTn id="76" dur="1000"/>
                                        <p:tgtEl>
                                          <p:spTgt spid="91389"/>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91390"/>
                                        </p:tgtEl>
                                        <p:attrNameLst>
                                          <p:attrName>style.visibility</p:attrName>
                                        </p:attrNameLst>
                                      </p:cBhvr>
                                      <p:to>
                                        <p:strVal val="visible"/>
                                      </p:to>
                                    </p:set>
                                    <p:animEffect transition="in" filter="fade">
                                      <p:cBhvr>
                                        <p:cTn id="79" dur="1000"/>
                                        <p:tgtEl>
                                          <p:spTgt spid="91390"/>
                                        </p:tgtEl>
                                      </p:cBhvr>
                                    </p:animEffect>
                                  </p:childTnLst>
                                </p:cTn>
                              </p:par>
                              <p:par>
                                <p:cTn id="80" presetID="35" presetClass="path" presetSubtype="0" repeatCount="indefinite" fill="hold" grpId="0" nodeType="withEffect">
                                  <p:stCondLst>
                                    <p:cond delay="0"/>
                                  </p:stCondLst>
                                  <p:childTnLst>
                                    <p:animMotion origin="layout" path="M 3.33333E-6 -3.7037E-6 L -0.05834 0.00047 " pathEditMode="relative" rAng="0" ptsTypes="AA">
                                      <p:cBhvr>
                                        <p:cTn id="81" dur="500" fill="hold"/>
                                        <p:tgtEl>
                                          <p:spTgt spid="91378"/>
                                        </p:tgtEl>
                                        <p:attrNameLst>
                                          <p:attrName>ppt_x</p:attrName>
                                          <p:attrName>ppt_y</p:attrName>
                                        </p:attrNameLst>
                                      </p:cBhvr>
                                      <p:rCtr x="-2917" y="23"/>
                                    </p:animMotion>
                                  </p:childTnLst>
                                </p:cTn>
                              </p:par>
                              <p:par>
                                <p:cTn id="82" presetID="35" presetClass="path" presetSubtype="0" repeatCount="indefinite" fill="hold" grpId="0" nodeType="withEffect">
                                  <p:stCondLst>
                                    <p:cond delay="0"/>
                                  </p:stCondLst>
                                  <p:childTnLst>
                                    <p:animMotion origin="layout" path="M 0 0.00046 L -0.05417 -0.00046 " pathEditMode="relative" rAng="0" ptsTypes="AA">
                                      <p:cBhvr>
                                        <p:cTn id="83" dur="500" fill="hold"/>
                                        <p:tgtEl>
                                          <p:spTgt spid="91379"/>
                                        </p:tgtEl>
                                        <p:attrNameLst>
                                          <p:attrName>ppt_x</p:attrName>
                                          <p:attrName>ppt_y</p:attrName>
                                        </p:attrNameLst>
                                      </p:cBhvr>
                                      <p:rCtr x="-2708" y="-46"/>
                                    </p:animMotion>
                                  </p:childTnLst>
                                </p:cTn>
                              </p:par>
                              <p:par>
                                <p:cTn id="84" presetID="35" presetClass="path" presetSubtype="0" repeatCount="indefinite" fill="hold" grpId="0" nodeType="withEffect">
                                  <p:stCondLst>
                                    <p:cond delay="0"/>
                                  </p:stCondLst>
                                  <p:childTnLst>
                                    <p:animMotion origin="layout" path="M -0.00417 -3.33333E-6 L -0.0625 -3.33333E-6 " pathEditMode="relative" rAng="0" ptsTypes="AA">
                                      <p:cBhvr>
                                        <p:cTn id="85" dur="500" fill="hold"/>
                                        <p:tgtEl>
                                          <p:spTgt spid="91372"/>
                                        </p:tgtEl>
                                        <p:attrNameLst>
                                          <p:attrName>ppt_x</p:attrName>
                                          <p:attrName>ppt_y</p:attrName>
                                        </p:attrNameLst>
                                      </p:cBhvr>
                                      <p:rCtr x="-2917" y="0"/>
                                    </p:animMotion>
                                  </p:childTnLst>
                                </p:cTn>
                              </p:par>
                              <p:par>
                                <p:cTn id="86" presetID="35" presetClass="path" presetSubtype="0" repeatCount="indefinite" fill="hold" grpId="0" nodeType="withEffect">
                                  <p:stCondLst>
                                    <p:cond delay="0"/>
                                  </p:stCondLst>
                                  <p:childTnLst>
                                    <p:animMotion origin="layout" path="M -0.00278 3.33333E-6 L -0.05556 3.33333E-6 " pathEditMode="relative" rAng="0" ptsTypes="AA">
                                      <p:cBhvr>
                                        <p:cTn id="87" dur="500" fill="hold"/>
                                        <p:tgtEl>
                                          <p:spTgt spid="91371"/>
                                        </p:tgtEl>
                                        <p:attrNameLst>
                                          <p:attrName>ppt_x</p:attrName>
                                          <p:attrName>ppt_y</p:attrName>
                                        </p:attrNameLst>
                                      </p:cBhvr>
                                      <p:rCtr x="-2639" y="0"/>
                                    </p:animMotion>
                                  </p:childTnLst>
                                </p:cTn>
                              </p:par>
                              <p:par>
                                <p:cTn id="88" presetID="35" presetClass="path" presetSubtype="0" repeatCount="indefinite" fill="hold" grpId="0" nodeType="withEffect">
                                  <p:stCondLst>
                                    <p:cond delay="0"/>
                                  </p:stCondLst>
                                  <p:childTnLst>
                                    <p:animMotion origin="layout" path="M 0.00277 -0.00093 L -0.03334 -0.00185 " pathEditMode="relative" rAng="0" ptsTypes="AA">
                                      <p:cBhvr>
                                        <p:cTn id="89" dur="500" fill="hold"/>
                                        <p:tgtEl>
                                          <p:spTgt spid="91373"/>
                                        </p:tgtEl>
                                        <p:attrNameLst>
                                          <p:attrName>ppt_x</p:attrName>
                                          <p:attrName>ppt_y</p:attrName>
                                        </p:attrNameLst>
                                      </p:cBhvr>
                                      <p:rCtr x="-1806" y="-46"/>
                                    </p:animMotion>
                                  </p:childTnLst>
                                </p:cTn>
                              </p:par>
                              <p:par>
                                <p:cTn id="90" presetID="64" presetClass="path" presetSubtype="0" repeatCount="indefinite" fill="hold" grpId="0" nodeType="withEffect">
                                  <p:stCondLst>
                                    <p:cond delay="0"/>
                                  </p:stCondLst>
                                  <p:childTnLst>
                                    <p:animMotion origin="layout" path="M -0.00069 0.00278 L -0.00069 -0.07129 " pathEditMode="relative" rAng="0" ptsTypes="AA">
                                      <p:cBhvr>
                                        <p:cTn id="91" dur="500" fill="hold"/>
                                        <p:tgtEl>
                                          <p:spTgt spid="91375"/>
                                        </p:tgtEl>
                                        <p:attrNameLst>
                                          <p:attrName>ppt_x</p:attrName>
                                          <p:attrName>ppt_y</p:attrName>
                                        </p:attrNameLst>
                                      </p:cBhvr>
                                      <p:rCtr x="0" y="-3704"/>
                                    </p:animMotion>
                                  </p:childTnLst>
                                </p:cTn>
                              </p:par>
                              <p:par>
                                <p:cTn id="92" presetID="64" presetClass="path" presetSubtype="0" repeatCount="indefinite" fill="hold" grpId="0" nodeType="withEffect">
                                  <p:stCondLst>
                                    <p:cond delay="0"/>
                                  </p:stCondLst>
                                  <p:childTnLst>
                                    <p:animMotion origin="layout" path="M -0.00122 -0.00278 L -0.00174 -0.08611 " pathEditMode="relative" rAng="0" ptsTypes="AA">
                                      <p:cBhvr>
                                        <p:cTn id="93" dur="500" fill="hold"/>
                                        <p:tgtEl>
                                          <p:spTgt spid="91374"/>
                                        </p:tgtEl>
                                        <p:attrNameLst>
                                          <p:attrName>ppt_x</p:attrName>
                                          <p:attrName>ppt_y</p:attrName>
                                        </p:attrNameLst>
                                      </p:cBhvr>
                                      <p:rCtr x="-35" y="-4167"/>
                                    </p:animMotion>
                                  </p:childTnLst>
                                </p:cTn>
                              </p:par>
                              <p:par>
                                <p:cTn id="94" presetID="64" presetClass="path" presetSubtype="0" repeatCount="indefinite" fill="hold" grpId="0" nodeType="withEffect">
                                  <p:stCondLst>
                                    <p:cond delay="0"/>
                                  </p:stCondLst>
                                  <p:childTnLst>
                                    <p:animMotion origin="layout" path="M 1.94444E-6 -3.33333E-6 L 0.00121 -0.075 " pathEditMode="relative" rAng="0" ptsTypes="AA">
                                      <p:cBhvr>
                                        <p:cTn id="95" dur="500" fill="hold"/>
                                        <p:tgtEl>
                                          <p:spTgt spid="91377"/>
                                        </p:tgtEl>
                                        <p:attrNameLst>
                                          <p:attrName>ppt_x</p:attrName>
                                          <p:attrName>ppt_y</p:attrName>
                                        </p:attrNameLst>
                                      </p:cBhvr>
                                      <p:rCtr x="52" y="-3750"/>
                                    </p:animMotion>
                                  </p:childTnLst>
                                </p:cTn>
                              </p:par>
                              <p:par>
                                <p:cTn id="96" presetID="64" presetClass="path" presetSubtype="0" repeatCount="indefinite" fill="hold" grpId="0" nodeType="withEffect">
                                  <p:stCondLst>
                                    <p:cond delay="0"/>
                                  </p:stCondLst>
                                  <p:childTnLst>
                                    <p:animMotion origin="layout" path="M 0.00122 0.00833 L 0.00191 -0.04537 " pathEditMode="relative" rAng="0" ptsTypes="AA">
                                      <p:cBhvr>
                                        <p:cTn id="97" dur="500" fill="hold"/>
                                        <p:tgtEl>
                                          <p:spTgt spid="91376"/>
                                        </p:tgtEl>
                                        <p:attrNameLst>
                                          <p:attrName>ppt_x</p:attrName>
                                          <p:attrName>ppt_y</p:attrName>
                                        </p:attrNameLst>
                                      </p:cBhvr>
                                      <p:rCtr x="35" y="-2685"/>
                                    </p:animMotion>
                                  </p:childTnLst>
                                </p:cTn>
                              </p:par>
                              <p:par>
                                <p:cTn id="98" presetID="63" presetClass="path" presetSubtype="0" repeatCount="indefinite" fill="hold" grpId="0" nodeType="withEffect">
                                  <p:stCondLst>
                                    <p:cond delay="0"/>
                                  </p:stCondLst>
                                  <p:childTnLst>
                                    <p:animMotion origin="layout" path="M 0.00122 2.22222E-6 L 0.05955 2.22222E-6 " pathEditMode="relative" rAng="0" ptsTypes="AA">
                                      <p:cBhvr>
                                        <p:cTn id="99" dur="500" fill="hold"/>
                                        <p:tgtEl>
                                          <p:spTgt spid="91385"/>
                                        </p:tgtEl>
                                        <p:attrNameLst>
                                          <p:attrName>ppt_x</p:attrName>
                                          <p:attrName>ppt_y</p:attrName>
                                        </p:attrNameLst>
                                      </p:cBhvr>
                                      <p:rCtr x="2917" y="0"/>
                                    </p:animMotion>
                                  </p:childTnLst>
                                </p:cTn>
                              </p:par>
                              <p:par>
                                <p:cTn id="100" presetID="63" presetClass="path" presetSubtype="0" repeatCount="indefinite" fill="hold" grpId="0" nodeType="withEffect">
                                  <p:stCondLst>
                                    <p:cond delay="0"/>
                                  </p:stCondLst>
                                  <p:childTnLst>
                                    <p:animMotion origin="layout" path="M 1.66667E-6 -3.7037E-7 L 0.05937 -0.00093 " pathEditMode="relative" rAng="0" ptsTypes="AA">
                                      <p:cBhvr>
                                        <p:cTn id="101" dur="500" fill="hold"/>
                                        <p:tgtEl>
                                          <p:spTgt spid="91384"/>
                                        </p:tgtEl>
                                        <p:attrNameLst>
                                          <p:attrName>ppt_x</p:attrName>
                                          <p:attrName>ppt_y</p:attrName>
                                        </p:attrNameLst>
                                      </p:cBhvr>
                                      <p:rCtr x="2969" y="-46"/>
                                    </p:animMotion>
                                  </p:childTnLst>
                                </p:cTn>
                              </p:par>
                              <p:par>
                                <p:cTn id="102" presetID="63" presetClass="path" presetSubtype="0" repeatCount="indefinite" fill="hold" grpId="0" nodeType="withEffect">
                                  <p:stCondLst>
                                    <p:cond delay="0"/>
                                  </p:stCondLst>
                                  <p:childTnLst>
                                    <p:animMotion origin="layout" path="M 0.00833 1.48148E-6 L 0.07361 0.00092 " pathEditMode="relative" rAng="0" ptsTypes="AA">
                                      <p:cBhvr>
                                        <p:cTn id="103" dur="500" fill="hold"/>
                                        <p:tgtEl>
                                          <p:spTgt spid="91386"/>
                                        </p:tgtEl>
                                        <p:attrNameLst>
                                          <p:attrName>ppt_x</p:attrName>
                                          <p:attrName>ppt_y</p:attrName>
                                        </p:attrNameLst>
                                      </p:cBhvr>
                                      <p:rCtr x="3264" y="46"/>
                                    </p:animMotion>
                                  </p:childTnLst>
                                </p:cTn>
                              </p:par>
                              <p:par>
                                <p:cTn id="104" presetID="63" presetClass="path" presetSubtype="0" repeatCount="indefinite" fill="hold" grpId="0" nodeType="withEffect">
                                  <p:stCondLst>
                                    <p:cond delay="0"/>
                                  </p:stCondLst>
                                  <p:childTnLst>
                                    <p:animMotion origin="layout" path="M 0.00261 0.0037 L 0.05955 0.00463 " pathEditMode="relative" rAng="0" ptsTypes="AA">
                                      <p:cBhvr>
                                        <p:cTn id="105" dur="500" fill="hold"/>
                                        <p:tgtEl>
                                          <p:spTgt spid="91387"/>
                                        </p:tgtEl>
                                        <p:attrNameLst>
                                          <p:attrName>ppt_x</p:attrName>
                                          <p:attrName>ppt_y</p:attrName>
                                        </p:attrNameLst>
                                      </p:cBhvr>
                                      <p:rCtr x="2847" y="46"/>
                                    </p:animMotion>
                                  </p:childTnLst>
                                </p:cTn>
                              </p:par>
                              <p:par>
                                <p:cTn id="106" presetID="42" presetClass="path" presetSubtype="0" repeatCount="indefinite" fill="hold" grpId="0" nodeType="withEffect">
                                  <p:stCondLst>
                                    <p:cond delay="0"/>
                                  </p:stCondLst>
                                  <p:childTnLst>
                                    <p:animMotion origin="layout" path="M 0.00052 0.00463 L 0.00052 0.06111 " pathEditMode="relative" rAng="0" ptsTypes="AA">
                                      <p:cBhvr>
                                        <p:cTn id="107" dur="500" fill="hold"/>
                                        <p:tgtEl>
                                          <p:spTgt spid="91388"/>
                                        </p:tgtEl>
                                        <p:attrNameLst>
                                          <p:attrName>ppt_x</p:attrName>
                                          <p:attrName>ppt_y</p:attrName>
                                        </p:attrNameLst>
                                      </p:cBhvr>
                                      <p:rCtr x="0" y="2824"/>
                                    </p:animMotion>
                                  </p:childTnLst>
                                </p:cTn>
                              </p:par>
                              <p:par>
                                <p:cTn id="108" presetID="42" presetClass="path" presetSubtype="0" repeatCount="indefinite" fill="hold" grpId="0" nodeType="withEffect">
                                  <p:stCondLst>
                                    <p:cond delay="0"/>
                                  </p:stCondLst>
                                  <p:childTnLst>
                                    <p:animMotion origin="layout" path="M 0.00122 0.0037 L 0.00191 0.09166 " pathEditMode="relative" rAng="0" ptsTypes="AA">
                                      <p:cBhvr>
                                        <p:cTn id="109" dur="500" fill="hold"/>
                                        <p:tgtEl>
                                          <p:spTgt spid="91382"/>
                                        </p:tgtEl>
                                        <p:attrNameLst>
                                          <p:attrName>ppt_x</p:attrName>
                                          <p:attrName>ppt_y</p:attrName>
                                        </p:attrNameLst>
                                      </p:cBhvr>
                                      <p:rCtr x="35" y="4398"/>
                                    </p:animMotion>
                                  </p:childTnLst>
                                </p:cTn>
                              </p:par>
                              <p:par>
                                <p:cTn id="110" presetID="42" presetClass="path" presetSubtype="0" repeatCount="indefinite" fill="hold" grpId="0" nodeType="withEffect">
                                  <p:stCondLst>
                                    <p:cond delay="0"/>
                                  </p:stCondLst>
                                  <p:childTnLst>
                                    <p:animMotion origin="layout" path="M -3.61111E-6 -2.59259E-6 L -0.00017 0.07408 " pathEditMode="relative" rAng="0" ptsTypes="AA">
                                      <p:cBhvr>
                                        <p:cTn id="111" dur="500" fill="hold"/>
                                        <p:tgtEl>
                                          <p:spTgt spid="91383"/>
                                        </p:tgtEl>
                                        <p:attrNameLst>
                                          <p:attrName>ppt_x</p:attrName>
                                          <p:attrName>ppt_y</p:attrName>
                                        </p:attrNameLst>
                                      </p:cBhvr>
                                      <p:rCtr x="-17" y="3704"/>
                                    </p:animMotion>
                                  </p:childTnLst>
                                </p:cTn>
                              </p:par>
                              <p:par>
                                <p:cTn id="112" presetID="42" presetClass="path" presetSubtype="0" repeatCount="indefinite" fill="hold" grpId="0" nodeType="withEffect">
                                  <p:stCondLst>
                                    <p:cond delay="0"/>
                                  </p:stCondLst>
                                  <p:childTnLst>
                                    <p:animMotion origin="layout" path="M -0.00139 -0.00555 L -0.00139 0.05 " pathEditMode="relative" rAng="0" ptsTypes="AA">
                                      <p:cBhvr>
                                        <p:cTn id="113" dur="500" fill="hold"/>
                                        <p:tgtEl>
                                          <p:spTgt spid="91380"/>
                                        </p:tgtEl>
                                        <p:attrNameLst>
                                          <p:attrName>ppt_x</p:attrName>
                                          <p:attrName>ppt_y</p:attrName>
                                        </p:attrNameLst>
                                      </p:cBhvr>
                                      <p:rCtr x="0" y="2778"/>
                                    </p:animMotion>
                                  </p:childTnLst>
                                </p:cTn>
                              </p:par>
                              <p:par>
                                <p:cTn id="114" presetID="35" presetClass="path" presetSubtype="0" repeatCount="indefinite" fill="hold" grpId="0" nodeType="withEffect">
                                  <p:stCondLst>
                                    <p:cond delay="0"/>
                                  </p:stCondLst>
                                  <p:childTnLst>
                                    <p:animMotion origin="layout" path="M 0 -0.00046 L -0.05833 0.00046 " pathEditMode="relative" rAng="0" ptsTypes="AA">
                                      <p:cBhvr>
                                        <p:cTn id="115" dur="500" fill="hold"/>
                                        <p:tgtEl>
                                          <p:spTgt spid="91381"/>
                                        </p:tgtEl>
                                        <p:attrNameLst>
                                          <p:attrName>ppt_x</p:attrName>
                                          <p:attrName>ppt_y</p:attrName>
                                        </p:attrNameLst>
                                      </p:cBhvr>
                                      <p:rCtr x="-2917" y="46"/>
                                    </p:animMotion>
                                  </p:childTnLst>
                                </p:cTn>
                              </p:par>
                              <p:par>
                                <p:cTn id="116" presetID="42" presetClass="path" presetSubtype="0" repeatCount="indefinite" fill="hold" nodeType="withEffect">
                                  <p:stCondLst>
                                    <p:cond delay="0"/>
                                  </p:stCondLst>
                                  <p:childTnLst>
                                    <p:animMotion origin="layout" path="M -0.00226 -0.00902 L -0.00452 0.21528 " pathEditMode="relative" rAng="0" ptsTypes="AA">
                                      <p:cBhvr>
                                        <p:cTn id="117" dur="2000" fill="hold"/>
                                        <p:tgtEl>
                                          <p:spTgt spid="7"/>
                                        </p:tgtEl>
                                        <p:attrNameLst>
                                          <p:attrName>ppt_x</p:attrName>
                                          <p:attrName>ppt_y</p:attrName>
                                        </p:attrNameLst>
                                      </p:cBhvr>
                                      <p:rCtr x="-122" y="11204"/>
                                    </p:animMotion>
                                  </p:childTnLst>
                                </p:cTn>
                              </p:par>
                              <p:par>
                                <p:cTn id="118" presetID="63" presetClass="path" presetSubtype="0" repeatCount="indefinite" fill="hold" nodeType="withEffect">
                                  <p:stCondLst>
                                    <p:cond delay="0"/>
                                  </p:stCondLst>
                                  <p:childTnLst>
                                    <p:animMotion origin="layout" path="M -0.0033 0.00555 L 0.11007 0.01111 " pathEditMode="relative" rAng="0" ptsTypes="AA">
                                      <p:cBhvr>
                                        <p:cTn id="119" dur="2000" fill="hold"/>
                                        <p:tgtEl>
                                          <p:spTgt spid="4"/>
                                        </p:tgtEl>
                                        <p:attrNameLst>
                                          <p:attrName>ppt_x</p:attrName>
                                          <p:attrName>ppt_y</p:attrName>
                                        </p:attrNameLst>
                                      </p:cBhvr>
                                      <p:rCtr x="5660" y="278"/>
                                    </p:animMotion>
                                  </p:childTnLst>
                                </p:cTn>
                              </p:par>
                              <p:par>
                                <p:cTn id="120" presetID="63" presetClass="path" presetSubtype="0" repeatCount="indefinite" fill="hold" nodeType="withEffect">
                                  <p:stCondLst>
                                    <p:cond delay="0"/>
                                  </p:stCondLst>
                                  <p:childTnLst>
                                    <p:animMotion origin="layout" path="M 2.22222E-6 0.0037 L 0.12847 0.0074 " pathEditMode="relative" rAng="0" ptsTypes="AA">
                                      <p:cBhvr>
                                        <p:cTn id="121" dur="2000" fill="hold"/>
                                        <p:tgtEl>
                                          <p:spTgt spid="5"/>
                                        </p:tgtEl>
                                        <p:attrNameLst>
                                          <p:attrName>ppt_x</p:attrName>
                                          <p:attrName>ppt_y</p:attrName>
                                        </p:attrNameLst>
                                      </p:cBhvr>
                                      <p:rCtr x="6424" y="185"/>
                                    </p:animMotion>
                                  </p:childTnLst>
                                </p:cTn>
                              </p:par>
                              <p:par>
                                <p:cTn id="122" presetID="64" presetClass="path" presetSubtype="0" repeatCount="indefinite" fill="hold" nodeType="withEffect">
                                  <p:stCondLst>
                                    <p:cond delay="0"/>
                                  </p:stCondLst>
                                  <p:childTnLst>
                                    <p:animMotion origin="layout" path="M -5.55556E-7 0.00833 L -0.00035 -0.21945 " pathEditMode="relative" rAng="0" ptsTypes="AA">
                                      <p:cBhvr>
                                        <p:cTn id="123" dur="2000" fill="hold"/>
                                        <p:tgtEl>
                                          <p:spTgt spid="8"/>
                                        </p:tgtEl>
                                        <p:attrNameLst>
                                          <p:attrName>ppt_x</p:attrName>
                                          <p:attrName>ppt_y</p:attrName>
                                        </p:attrNameLst>
                                      </p:cBhvr>
                                      <p:rCtr x="-17" y="-11389"/>
                                    </p:animMotion>
                                  </p:childTnLst>
                                </p:cTn>
                              </p:par>
                              <p:par>
                                <p:cTn id="124" presetID="63" presetClass="path" presetSubtype="0" repeatCount="indefinite" fill="hold" grpId="0" nodeType="withEffect">
                                  <p:stCondLst>
                                    <p:cond delay="0"/>
                                  </p:stCondLst>
                                  <p:childTnLst>
                                    <p:animMotion origin="layout" path="M 0.00261 0.00185 L 0.0658 0.00278 " pathEditMode="relative" rAng="0" ptsTypes="AA">
                                      <p:cBhvr>
                                        <p:cTn id="125" dur="1000" fill="hold"/>
                                        <p:tgtEl>
                                          <p:spTgt spid="91389"/>
                                        </p:tgtEl>
                                        <p:attrNameLst>
                                          <p:attrName>ppt_x</p:attrName>
                                          <p:attrName>ppt_y</p:attrName>
                                        </p:attrNameLst>
                                      </p:cBhvr>
                                      <p:rCtr x="3160" y="46"/>
                                    </p:animMotion>
                                  </p:childTnLst>
                                </p:cTn>
                              </p:par>
                              <p:par>
                                <p:cTn id="126" presetID="63" presetClass="path" presetSubtype="0" repeatCount="indefinite" fill="hold" grpId="0" nodeType="withEffect">
                                  <p:stCondLst>
                                    <p:cond delay="0"/>
                                  </p:stCondLst>
                                  <p:childTnLst>
                                    <p:animMotion origin="layout" path="M 0.00538 0.00185 L 0.05816 0.00185 " pathEditMode="relative" rAng="0" ptsTypes="AA">
                                      <p:cBhvr>
                                        <p:cTn id="127" dur="1000" fill="hold"/>
                                        <p:tgtEl>
                                          <p:spTgt spid="91390"/>
                                        </p:tgtEl>
                                        <p:attrNameLst>
                                          <p:attrName>ppt_x</p:attrName>
                                          <p:attrName>ppt_y</p:attrName>
                                        </p:attrNameLst>
                                      </p:cBhvr>
                                      <p:rCtr x="2639" y="0"/>
                                    </p:animMotion>
                                  </p:childTnLst>
                                </p:cTn>
                              </p:par>
                              <p:par>
                                <p:cTn id="128" presetID="10" presetClass="entr" presetSubtype="0" fill="hold" grpId="0" nodeType="withEffect" nodePh="1">
                                  <p:stCondLst>
                                    <p:cond delay="0"/>
                                  </p:stCondLst>
                                  <p:endCondLst>
                                    <p:cond evt="begin" delay="0">
                                      <p:tn val="128"/>
                                    </p:cond>
                                  </p:endCondLst>
                                  <p:childTnLst>
                                    <p:set>
                                      <p:cBhvr>
                                        <p:cTn id="129" dur="1" fill="hold">
                                          <p:stCondLst>
                                            <p:cond delay="0"/>
                                          </p:stCondLst>
                                        </p:cTn>
                                        <p:tgtEl>
                                          <p:spTgt spid="91393"/>
                                        </p:tgtEl>
                                        <p:attrNameLst>
                                          <p:attrName>style.visibility</p:attrName>
                                        </p:attrNameLst>
                                      </p:cBhvr>
                                      <p:to>
                                        <p:strVal val="visible"/>
                                      </p:to>
                                    </p:set>
                                    <p:animEffect transition="in" filter="fade">
                                      <p:cBhvr>
                                        <p:cTn id="130" dur="500"/>
                                        <p:tgtEl>
                                          <p:spTgt spid="91393"/>
                                        </p:tgtEl>
                                      </p:cBhvr>
                                    </p:animEffect>
                                  </p:childTnLst>
                                </p:cTn>
                              </p:par>
                              <p:par>
                                <p:cTn id="131" presetID="2" presetClass="entr" presetSubtype="4" fill="hold" grpId="0" nodeType="withEffect" nodePh="1">
                                  <p:stCondLst>
                                    <p:cond delay="0"/>
                                  </p:stCondLst>
                                  <p:endCondLst>
                                    <p:cond evt="begin" delay="0">
                                      <p:tn val="131"/>
                                    </p:cond>
                                  </p:endCondLst>
                                  <p:childTnLst>
                                    <p:set>
                                      <p:cBhvr>
                                        <p:cTn id="132" dur="1" fill="hold">
                                          <p:stCondLst>
                                            <p:cond delay="0"/>
                                          </p:stCondLst>
                                        </p:cTn>
                                        <p:tgtEl>
                                          <p:spTgt spid="91392"/>
                                        </p:tgtEl>
                                        <p:attrNameLst>
                                          <p:attrName>style.visibility</p:attrName>
                                        </p:attrNameLst>
                                      </p:cBhvr>
                                      <p:to>
                                        <p:strVal val="visible"/>
                                      </p:to>
                                    </p:set>
                                    <p:anim calcmode="lin" valueType="num">
                                      <p:cBhvr additive="base">
                                        <p:cTn id="133" dur="500" fill="hold"/>
                                        <p:tgtEl>
                                          <p:spTgt spid="91392"/>
                                        </p:tgtEl>
                                        <p:attrNameLst>
                                          <p:attrName>ppt_x</p:attrName>
                                        </p:attrNameLst>
                                      </p:cBhvr>
                                      <p:tavLst>
                                        <p:tav tm="0">
                                          <p:val>
                                            <p:strVal val="#ppt_x"/>
                                          </p:val>
                                        </p:tav>
                                        <p:tav tm="100000">
                                          <p:val>
                                            <p:strVal val="#ppt_x"/>
                                          </p:val>
                                        </p:tav>
                                      </p:tavLst>
                                    </p:anim>
                                    <p:anim calcmode="lin" valueType="num">
                                      <p:cBhvr additive="base">
                                        <p:cTn id="134" dur="500" fill="hold"/>
                                        <p:tgtEl>
                                          <p:spTgt spid="91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71" grpId="0" animBg="1"/>
      <p:bldP spid="91371" grpId="1" animBg="1"/>
      <p:bldP spid="91372" grpId="0" animBg="1"/>
      <p:bldP spid="91372" grpId="1" animBg="1"/>
      <p:bldP spid="91373" grpId="0" animBg="1"/>
      <p:bldP spid="91373" grpId="1" animBg="1"/>
      <p:bldP spid="91374" grpId="0" animBg="1"/>
      <p:bldP spid="91374" grpId="1" animBg="1"/>
      <p:bldP spid="91375" grpId="0" animBg="1"/>
      <p:bldP spid="91375" grpId="1" animBg="1"/>
      <p:bldP spid="91376" grpId="0" animBg="1"/>
      <p:bldP spid="91376" grpId="1" animBg="1"/>
      <p:bldP spid="91377" grpId="0" animBg="1"/>
      <p:bldP spid="91377" grpId="1" animBg="1"/>
      <p:bldP spid="91378" grpId="0" animBg="1"/>
      <p:bldP spid="91378" grpId="1" animBg="1"/>
      <p:bldP spid="91379" grpId="0" animBg="1"/>
      <p:bldP spid="91379" grpId="1" animBg="1"/>
      <p:bldP spid="91380" grpId="0" animBg="1"/>
      <p:bldP spid="91380" grpId="1" animBg="1"/>
      <p:bldP spid="91381" grpId="0" animBg="1"/>
      <p:bldP spid="91381" grpId="1" animBg="1"/>
      <p:bldP spid="91382" grpId="0" animBg="1"/>
      <p:bldP spid="91382" grpId="1" animBg="1"/>
      <p:bldP spid="91383" grpId="0" animBg="1"/>
      <p:bldP spid="91383" grpId="1" animBg="1"/>
      <p:bldP spid="91384" grpId="0" animBg="1"/>
      <p:bldP spid="91384" grpId="1" animBg="1"/>
      <p:bldP spid="91385" grpId="0" animBg="1"/>
      <p:bldP spid="91385" grpId="1" animBg="1"/>
      <p:bldP spid="91386" grpId="0" animBg="1"/>
      <p:bldP spid="91386" grpId="1" animBg="1"/>
      <p:bldP spid="91387" grpId="0" animBg="1"/>
      <p:bldP spid="91387" grpId="1" animBg="1"/>
      <p:bldP spid="91388" grpId="0" animBg="1"/>
      <p:bldP spid="91388" grpId="1" animBg="1"/>
      <p:bldP spid="91388" grpId="2" animBg="1"/>
      <p:bldP spid="91389" grpId="0" animBg="1"/>
      <p:bldP spid="91389" grpId="1" animBg="1"/>
      <p:bldP spid="91390" grpId="0" animBg="1"/>
      <p:bldP spid="91390" grpId="1" animBg="1"/>
      <p:bldP spid="91392" grpId="0" animBg="1"/>
      <p:bldP spid="913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61" name="Google Shape;1261;p43"/>
          <p:cNvSpPr/>
          <p:nvPr/>
        </p:nvSpPr>
        <p:spPr>
          <a:xfrm>
            <a:off x="2304344" y="207732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4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p>
            <a:r>
              <a:rPr lang="en" sz="6400" dirty="0">
                <a:latin typeface="+mj-lt"/>
              </a:rPr>
              <a:t>Nội dung bài học </a:t>
            </a:r>
            <a:endParaRPr sz="6400" dirty="0">
              <a:solidFill>
                <a:schemeClr val="lt2"/>
              </a:solidFill>
              <a:latin typeface="+mj-lt"/>
            </a:endParaRPr>
          </a:p>
        </p:txBody>
      </p:sp>
      <p:sp>
        <p:nvSpPr>
          <p:cNvPr id="1234" name="Google Shape;1234;p43"/>
          <p:cNvSpPr txBox="1">
            <a:spLocks noGrp="1"/>
          </p:cNvSpPr>
          <p:nvPr>
            <p:ph type="title"/>
          </p:nvPr>
        </p:nvSpPr>
        <p:spPr>
          <a:xfrm>
            <a:off x="636456" y="2459075"/>
            <a:ext cx="2548000" cy="474400"/>
          </a:xfrm>
          <a:prstGeom prst="rect">
            <a:avLst/>
          </a:prstGeom>
        </p:spPr>
        <p:txBody>
          <a:bodyPr spcFirstLastPara="1" wrap="square" lIns="0" tIns="0" rIns="0" bIns="0" anchor="b" anchorCtr="0">
            <a:noAutofit/>
          </a:bodyPr>
          <a:lstStyle/>
          <a:p>
            <a:r>
              <a:rPr lang="en" sz="5333" dirty="0" smtClean="0">
                <a:solidFill>
                  <a:srgbClr val="FF0000"/>
                </a:solidFill>
                <a:latin typeface="+mj-lt"/>
              </a:rPr>
              <a:t>I</a:t>
            </a:r>
            <a:endParaRPr sz="5333" dirty="0">
              <a:solidFill>
                <a:srgbClr val="FF0000"/>
              </a:solidFill>
              <a:latin typeface="+mj-lt"/>
            </a:endParaRPr>
          </a:p>
        </p:txBody>
      </p:sp>
      <p:sp>
        <p:nvSpPr>
          <p:cNvPr id="1237" name="Google Shape;1237;p43"/>
          <p:cNvSpPr txBox="1">
            <a:spLocks noGrp="1"/>
          </p:cNvSpPr>
          <p:nvPr>
            <p:ph type="title" idx="5"/>
          </p:nvPr>
        </p:nvSpPr>
        <p:spPr>
          <a:xfrm>
            <a:off x="644585" y="4134279"/>
            <a:ext cx="2548000" cy="474400"/>
          </a:xfrm>
          <a:prstGeom prst="rect">
            <a:avLst/>
          </a:prstGeom>
        </p:spPr>
        <p:txBody>
          <a:bodyPr spcFirstLastPara="1" wrap="square" lIns="0" tIns="0" rIns="0" bIns="0" anchor="b" anchorCtr="0">
            <a:noAutofit/>
          </a:bodyPr>
          <a:lstStyle/>
          <a:p>
            <a:r>
              <a:rPr lang="en" sz="5333" dirty="0" smtClean="0">
                <a:solidFill>
                  <a:srgbClr val="FF0000"/>
                </a:solidFill>
                <a:latin typeface="+mj-lt"/>
              </a:rPr>
              <a:t>II</a:t>
            </a:r>
            <a:endParaRPr sz="5333" dirty="0">
              <a:solidFill>
                <a:srgbClr val="FF0000"/>
              </a:solidFill>
              <a:latin typeface="+mj-lt"/>
            </a:endParaRPr>
          </a:p>
        </p:txBody>
      </p:sp>
      <p:grpSp>
        <p:nvGrpSpPr>
          <p:cNvPr id="1244" name="Google Shape;1244;p43"/>
          <p:cNvGrpSpPr/>
          <p:nvPr/>
        </p:nvGrpSpPr>
        <p:grpSpPr>
          <a:xfrm>
            <a:off x="1657454" y="1812293"/>
            <a:ext cx="9565887" cy="1207841"/>
            <a:chOff x="1256360" y="1352863"/>
            <a:chExt cx="7174415" cy="905881"/>
          </a:xfrm>
        </p:grpSpPr>
        <p:sp>
          <p:nvSpPr>
            <p:cNvPr id="1248" name="Google Shape;1248;p43"/>
            <p:cNvSpPr/>
            <p:nvPr/>
          </p:nvSpPr>
          <p:spPr>
            <a:xfrm>
              <a:off x="7601642" y="16651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45" name="Google Shape;1245;p43"/>
            <p:cNvSpPr/>
            <p:nvPr/>
          </p:nvSpPr>
          <p:spPr>
            <a:xfrm>
              <a:off x="4109823" y="1954834"/>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3"/>
            <p:cNvSpPr/>
            <p:nvPr/>
          </p:nvSpPr>
          <p:spPr>
            <a:xfrm>
              <a:off x="5138312" y="2128756"/>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3"/>
            <p:cNvSpPr/>
            <p:nvPr/>
          </p:nvSpPr>
          <p:spPr>
            <a:xfrm>
              <a:off x="6161544" y="2004092"/>
              <a:ext cx="98572"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3"/>
            <p:cNvSpPr/>
            <p:nvPr/>
          </p:nvSpPr>
          <p:spPr>
            <a:xfrm>
              <a:off x="4690222" y="135286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3"/>
            <p:cNvSpPr/>
            <p:nvPr/>
          </p:nvSpPr>
          <p:spPr>
            <a:xfrm>
              <a:off x="7753450" y="1914089"/>
              <a:ext cx="98982" cy="1299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3"/>
            <p:cNvSpPr/>
            <p:nvPr/>
          </p:nvSpPr>
          <p:spPr>
            <a:xfrm>
              <a:off x="4429010" y="1701377"/>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3"/>
            <p:cNvSpPr/>
            <p:nvPr/>
          </p:nvSpPr>
          <p:spPr>
            <a:xfrm>
              <a:off x="3018800" y="1834838"/>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3"/>
            <p:cNvSpPr/>
            <p:nvPr/>
          </p:nvSpPr>
          <p:spPr>
            <a:xfrm>
              <a:off x="6647381" y="18486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3"/>
            <p:cNvSpPr/>
            <p:nvPr/>
          </p:nvSpPr>
          <p:spPr>
            <a:xfrm>
              <a:off x="1256360" y="164437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3"/>
            <p:cNvSpPr/>
            <p:nvPr/>
          </p:nvSpPr>
          <p:spPr>
            <a:xfrm>
              <a:off x="7348802" y="20638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43"/>
            <p:cNvSpPr/>
            <p:nvPr/>
          </p:nvSpPr>
          <p:spPr>
            <a:xfrm>
              <a:off x="5428465" y="14624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43"/>
            <p:cNvSpPr/>
            <p:nvPr/>
          </p:nvSpPr>
          <p:spPr>
            <a:xfrm>
              <a:off x="2407708" y="150104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3"/>
            <p:cNvSpPr/>
            <p:nvPr/>
          </p:nvSpPr>
          <p:spPr>
            <a:xfrm>
              <a:off x="1868626" y="199122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43"/>
            <p:cNvSpPr/>
            <p:nvPr/>
          </p:nvSpPr>
          <p:spPr>
            <a:xfrm>
              <a:off x="5781980" y="18353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43"/>
            <p:cNvSpPr/>
            <p:nvPr/>
          </p:nvSpPr>
          <p:spPr>
            <a:xfrm>
              <a:off x="8332495" y="1835412"/>
              <a:ext cx="98280" cy="1299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62" name="Google Shape;1262;p43"/>
          <p:cNvSpPr/>
          <p:nvPr/>
        </p:nvSpPr>
        <p:spPr>
          <a:xfrm>
            <a:off x="9323267" y="9497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3"/>
          <p:cNvSpPr txBox="1">
            <a:spLocks noGrp="1"/>
          </p:cNvSpPr>
          <p:nvPr>
            <p:ph type="subTitle" idx="2"/>
          </p:nvPr>
        </p:nvSpPr>
        <p:spPr>
          <a:xfrm>
            <a:off x="2856735" y="2137644"/>
            <a:ext cx="8509353" cy="617222"/>
          </a:xfrm>
          <a:prstGeom prst="rect">
            <a:avLst/>
          </a:prstGeom>
        </p:spPr>
        <p:txBody>
          <a:bodyPr spcFirstLastPara="1" wrap="square" lIns="0" tIns="0" rIns="0" bIns="0" anchor="b" anchorCtr="0">
            <a:noAutofit/>
          </a:bodyPr>
          <a:lstStyle/>
          <a:p>
            <a:pPr marL="0" indent="0"/>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Suất</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động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
        <p:nvSpPr>
          <p:cNvPr id="1236" name="Google Shape;1236;p43"/>
          <p:cNvSpPr txBox="1">
            <a:spLocks noGrp="1"/>
          </p:cNvSpPr>
          <p:nvPr>
            <p:ph type="subTitle" idx="4"/>
          </p:nvPr>
        </p:nvSpPr>
        <p:spPr>
          <a:xfrm>
            <a:off x="2674905" y="3676312"/>
            <a:ext cx="9090712" cy="1076882"/>
          </a:xfrm>
          <a:prstGeom prst="rect">
            <a:avLst/>
          </a:prstGeom>
        </p:spPr>
        <p:txBody>
          <a:bodyPr spcFirstLastPara="1" wrap="square" lIns="0" tIns="0" rIns="0" bIns="0" anchor="b" anchorCtr="0">
            <a:noAutofit/>
          </a:bodyPr>
          <a:lstStyle/>
          <a:p>
            <a:pPr marL="0" indent="0"/>
            <a:r>
              <a:rPr lang="en-US" sz="3200" b="1" dirty="0" err="1" smtClean="0">
                <a:solidFill>
                  <a:schemeClr val="tx1">
                    <a:lumMod val="95000"/>
                    <a:lumOff val="5000"/>
                  </a:schemeClr>
                </a:solidFill>
                <a:latin typeface="+mn-lt"/>
              </a:rPr>
              <a:t>Ảnh</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hưởng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trở</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trong</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lên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hiệu</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thế</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giữa</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hai</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cực</a:t>
            </a:r>
            <a:r>
              <a:rPr lang="en-US" sz="3200" b="1" dirty="0" smtClean="0">
                <a:solidFill>
                  <a:schemeClr val="tx1">
                    <a:lumMod val="95000"/>
                    <a:lumOff val="5000"/>
                  </a:schemeClr>
                </a:solidFill>
                <a:latin typeface="+mn-lt"/>
              </a:rPr>
              <a:t> của </a:t>
            </a:r>
            <a:r>
              <a:rPr lang="en-US" sz="3200" b="1" dirty="0" err="1" smtClean="0">
                <a:solidFill>
                  <a:schemeClr val="tx1">
                    <a:lumMod val="95000"/>
                    <a:lumOff val="5000"/>
                  </a:schemeClr>
                </a:solidFill>
                <a:latin typeface="+mn-lt"/>
              </a:rPr>
              <a:t>nguồn</a:t>
            </a:r>
            <a:r>
              <a:rPr lang="en-US" sz="3200" b="1" dirty="0" smtClean="0">
                <a:solidFill>
                  <a:schemeClr val="tx1">
                    <a:lumMod val="95000"/>
                    <a:lumOff val="5000"/>
                  </a:schemeClr>
                </a:solidFill>
                <a:latin typeface="+mn-lt"/>
              </a:rPr>
              <a:t> </a:t>
            </a:r>
            <a:r>
              <a:rPr lang="en-US" sz="3200" b="1" dirty="0" err="1" smtClean="0">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Tree>
    <p:extLst>
      <p:ext uri="{BB962C8B-B14F-4D97-AF65-F5344CB8AC3E}">
        <p14:creationId xmlns:p14="http://schemas.microsoft.com/office/powerpoint/2010/main" val="3295054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4"/>
                                        </p:tgtEl>
                                        <p:attrNameLst>
                                          <p:attrName>style.visibility</p:attrName>
                                        </p:attrNameLst>
                                      </p:cBhvr>
                                      <p:to>
                                        <p:strVal val="visible"/>
                                      </p:to>
                                    </p:set>
                                    <p:anim calcmode="lin" valueType="num">
                                      <p:cBhvr additive="base">
                                        <p:cTn id="7" dur="500" fill="hold"/>
                                        <p:tgtEl>
                                          <p:spTgt spid="1234"/>
                                        </p:tgtEl>
                                        <p:attrNameLst>
                                          <p:attrName>ppt_x</p:attrName>
                                        </p:attrNameLst>
                                      </p:cBhvr>
                                      <p:tavLst>
                                        <p:tav tm="0">
                                          <p:val>
                                            <p:strVal val="#ppt_x"/>
                                          </p:val>
                                        </p:tav>
                                        <p:tav tm="100000">
                                          <p:val>
                                            <p:strVal val="#ppt_x"/>
                                          </p:val>
                                        </p:tav>
                                      </p:tavLst>
                                    </p:anim>
                                    <p:anim calcmode="lin" valueType="num">
                                      <p:cBhvr additive="base">
                                        <p:cTn id="8" dur="500" fill="hold"/>
                                        <p:tgtEl>
                                          <p:spTgt spid="12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3">
                                            <p:txEl>
                                              <p:pRg st="0" end="0"/>
                                            </p:txEl>
                                          </p:spTgt>
                                        </p:tgtEl>
                                        <p:attrNameLst>
                                          <p:attrName>style.visibility</p:attrName>
                                        </p:attrNameLst>
                                      </p:cBhvr>
                                      <p:to>
                                        <p:strVal val="visible"/>
                                      </p:to>
                                    </p:set>
                                    <p:anim calcmode="lin" valueType="num">
                                      <p:cBhvr additive="base">
                                        <p:cTn id="11" dur="500" fill="hold"/>
                                        <p:tgtEl>
                                          <p:spTgt spid="123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36">
                                            <p:txEl>
                                              <p:pRg st="0" end="0"/>
                                            </p:txEl>
                                          </p:spTgt>
                                        </p:tgtEl>
                                        <p:attrNameLst>
                                          <p:attrName>style.visibility</p:attrName>
                                        </p:attrNameLst>
                                      </p:cBhvr>
                                      <p:to>
                                        <p:strVal val="visible"/>
                                      </p:to>
                                    </p:set>
                                    <p:anim calcmode="lin" valueType="num">
                                      <p:cBhvr additive="base">
                                        <p:cTn id="17" dur="500" fill="hold"/>
                                        <p:tgtEl>
                                          <p:spTgt spid="123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3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37"/>
                                        </p:tgtEl>
                                        <p:attrNameLst>
                                          <p:attrName>style.visibility</p:attrName>
                                        </p:attrNameLst>
                                      </p:cBhvr>
                                      <p:to>
                                        <p:strVal val="visible"/>
                                      </p:to>
                                    </p:set>
                                    <p:anim calcmode="lin" valueType="num">
                                      <p:cBhvr additive="base">
                                        <p:cTn id="21" dur="500" fill="hold"/>
                                        <p:tgtEl>
                                          <p:spTgt spid="1237"/>
                                        </p:tgtEl>
                                        <p:attrNameLst>
                                          <p:attrName>ppt_x</p:attrName>
                                        </p:attrNameLst>
                                      </p:cBhvr>
                                      <p:tavLst>
                                        <p:tav tm="0">
                                          <p:val>
                                            <p:strVal val="#ppt_x"/>
                                          </p:val>
                                        </p:tav>
                                        <p:tav tm="100000">
                                          <p:val>
                                            <p:strVal val="#ppt_x"/>
                                          </p:val>
                                        </p:tav>
                                      </p:tavLst>
                                    </p:anim>
                                    <p:anim calcmode="lin" valueType="num">
                                      <p:cBhvr additive="base">
                                        <p:cTn id="22"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4" grpId="0"/>
      <p:bldP spid="1237" grpId="0"/>
      <p:bldP spid="1233" grpId="0" build="p"/>
      <p:bldP spid="123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2502666" y="2509356"/>
            <a:ext cx="9480787" cy="1771600"/>
          </a:xfrm>
          <a:prstGeom prst="rect">
            <a:avLst/>
          </a:prstGeom>
        </p:spPr>
        <p:txBody>
          <a:bodyPr spcFirstLastPara="1" wrap="square" lIns="0" tIns="0" rIns="0" bIns="0" anchor="ctr" anchorCtr="0">
            <a:noAutofit/>
          </a:bodyPr>
          <a:lstStyle/>
          <a:p>
            <a:pPr marL="0" indent="0"/>
            <a:r>
              <a:rPr lang="en-US" sz="4800" dirty="0" smtClean="0">
                <a:solidFill>
                  <a:srgbClr val="FF0000"/>
                </a:solidFill>
                <a:latin typeface="+mn-lt"/>
              </a:rPr>
              <a:t>I. </a:t>
            </a:r>
            <a:r>
              <a:rPr lang="en-US" sz="4800" dirty="0" err="1" smtClean="0">
                <a:solidFill>
                  <a:srgbClr val="FF0000"/>
                </a:solidFill>
                <a:latin typeface="+mn-lt"/>
              </a:rPr>
              <a:t>Nguồn</a:t>
            </a:r>
            <a:r>
              <a:rPr lang="en-US" sz="4800" dirty="0" smtClean="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Suất</a:t>
            </a:r>
            <a:r>
              <a:rPr lang="en-US" sz="4800" dirty="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động</a:t>
            </a:r>
            <a:r>
              <a:rPr lang="en-US" sz="4800" dirty="0">
                <a:solidFill>
                  <a:srgbClr val="FF0000"/>
                </a:solidFill>
                <a:latin typeface="+mn-lt"/>
              </a:rPr>
              <a:t> của </a:t>
            </a:r>
            <a:r>
              <a:rPr lang="en-US" sz="4800" dirty="0" err="1">
                <a:solidFill>
                  <a:srgbClr val="FF0000"/>
                </a:solidFill>
                <a:latin typeface="+mn-lt"/>
              </a:rPr>
              <a:t>nguồn</a:t>
            </a:r>
            <a:r>
              <a:rPr lang="en-US" sz="4800" dirty="0">
                <a:solidFill>
                  <a:srgbClr val="FF0000"/>
                </a:solidFill>
                <a:latin typeface="+mn-lt"/>
              </a:rPr>
              <a:t> </a:t>
            </a:r>
            <a:r>
              <a:rPr lang="en-US" sz="4800" dirty="0" err="1">
                <a:solidFill>
                  <a:srgbClr val="FF0000"/>
                </a:solidFill>
                <a:latin typeface="+mn-lt"/>
              </a:rPr>
              <a:t>điện</a:t>
            </a:r>
            <a:endParaRPr lang="en-US" sz="4800" dirty="0">
              <a:solidFill>
                <a:srgbClr val="FF0000"/>
              </a:solidFill>
              <a:latin typeface="+mn-lt"/>
            </a:endParaRP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908305" y="2713234"/>
            <a:ext cx="9350072"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67883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smtClean="0">
                <a:solidFill>
                  <a:srgbClr val="FF0000"/>
                </a:solidFill>
                <a:latin typeface="+mn-lt"/>
              </a:rPr>
              <a:t>I.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Suất</a:t>
            </a:r>
            <a:r>
              <a:rPr lang="en-US" sz="3200" b="1" kern="0" dirty="0" smtClean="0">
                <a:solidFill>
                  <a:srgbClr val="FF0000"/>
                </a:solidFill>
                <a:latin typeface="+mn-lt"/>
              </a:rPr>
              <a:t> </a:t>
            </a:r>
            <a:r>
              <a:rPr lang="en-US" sz="3200" b="1" kern="0" dirty="0" err="1" smtClean="0">
                <a:solidFill>
                  <a:srgbClr val="FF0000"/>
                </a:solidFill>
                <a:latin typeface="+mn-lt"/>
              </a:rPr>
              <a:t>điện</a:t>
            </a:r>
            <a:r>
              <a:rPr lang="en-US" sz="3200" b="1" kern="0" dirty="0" smtClean="0">
                <a:solidFill>
                  <a:srgbClr val="FF0000"/>
                </a:solidFill>
                <a:latin typeface="+mn-lt"/>
              </a:rPr>
              <a:t> </a:t>
            </a:r>
            <a:r>
              <a:rPr lang="en-US" sz="3200" b="1" kern="0" dirty="0" err="1" smtClean="0">
                <a:solidFill>
                  <a:srgbClr val="FF0000"/>
                </a:solidFill>
                <a:latin typeface="+mn-lt"/>
              </a:rPr>
              <a:t>động</a:t>
            </a:r>
            <a:r>
              <a:rPr lang="en-US" sz="3200" b="1" kern="0" dirty="0" smtClean="0">
                <a:solidFill>
                  <a:srgbClr val="FF0000"/>
                </a:solidFill>
                <a:latin typeface="+mn-lt"/>
              </a:rPr>
              <a:t> của </a:t>
            </a:r>
            <a:r>
              <a:rPr lang="en-US" sz="3200" b="1" kern="0" dirty="0" err="1" smtClean="0">
                <a:solidFill>
                  <a:srgbClr val="FF0000"/>
                </a:solidFill>
                <a:latin typeface="+mn-lt"/>
              </a:rPr>
              <a:t>nguồn</a:t>
            </a:r>
            <a:r>
              <a:rPr lang="en-US" sz="3200" b="1" kern="0" dirty="0" smtClean="0">
                <a:solidFill>
                  <a:srgbClr val="FF0000"/>
                </a:solidFill>
                <a:latin typeface="+mn-lt"/>
              </a:rPr>
              <a:t> </a:t>
            </a:r>
            <a:r>
              <a:rPr lang="en-US" sz="3200" b="1" kern="0" dirty="0" err="1" smtClean="0">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smtClean="0">
                <a:solidFill>
                  <a:schemeClr val="tx1">
                    <a:lumMod val="95000"/>
                    <a:lumOff val="5000"/>
                  </a:schemeClr>
                </a:solidFill>
                <a:latin typeface="+mn-lt"/>
              </a:rPr>
              <a:t>1. </a:t>
            </a:r>
            <a:r>
              <a:rPr lang="en-US" sz="2800" b="1" kern="0" dirty="0" err="1" smtClean="0">
                <a:solidFill>
                  <a:schemeClr val="tx1">
                    <a:lumMod val="95000"/>
                    <a:lumOff val="5000"/>
                  </a:schemeClr>
                </a:solidFill>
                <a:latin typeface="+mn-lt"/>
              </a:rPr>
              <a:t>Điều</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kiện</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duy</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trì</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dòng</a:t>
            </a:r>
            <a:r>
              <a:rPr lang="en-US" sz="2800" b="1" kern="0" dirty="0" smtClean="0">
                <a:solidFill>
                  <a:schemeClr val="tx1">
                    <a:lumMod val="95000"/>
                    <a:lumOff val="5000"/>
                  </a:schemeClr>
                </a:solidFill>
                <a:latin typeface="+mn-lt"/>
              </a:rPr>
              <a:t> </a:t>
            </a:r>
            <a:r>
              <a:rPr lang="en-US" sz="2800" b="1" kern="0" dirty="0" err="1" smtClean="0">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3074" name="Picture 2" descr="Tại sao dòng điện trong trường hợp mô tả ở Hình 24.1 chỉ tồn tại trong  khoảng thời gian rất ngắ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456" y="1002025"/>
            <a:ext cx="3181184" cy="5855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302255" y="1667822"/>
            <a:ext cx="6365871" cy="1775404"/>
          </a:xfrm>
          <a:prstGeom prst="wedgeRoundRectCallout">
            <a:avLst>
              <a:gd name="adj1" fmla="val 58800"/>
              <a:gd name="adj2" fmla="val 3539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Tại</a:t>
            </a:r>
            <a:r>
              <a:rPr lang="en-US" sz="2400" dirty="0"/>
              <a:t> </a:t>
            </a:r>
            <a:r>
              <a:rPr lang="en-US" sz="2400" dirty="0" err="1"/>
              <a:t>sao</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mô</a:t>
            </a:r>
            <a:r>
              <a:rPr lang="en-US" sz="2400" dirty="0"/>
              <a:t> </a:t>
            </a:r>
            <a:r>
              <a:rPr lang="en-US" sz="2400" dirty="0" err="1"/>
              <a:t>tả</a:t>
            </a:r>
            <a:r>
              <a:rPr lang="en-US" sz="2400" dirty="0"/>
              <a:t> ở </a:t>
            </a:r>
            <a:r>
              <a:rPr lang="en-US" sz="2400" dirty="0" err="1"/>
              <a:t>hình</a:t>
            </a:r>
            <a:r>
              <a:rPr lang="en-US" sz="2400" dirty="0"/>
              <a:t> 24.1 </a:t>
            </a:r>
            <a:r>
              <a:rPr lang="en-US" sz="2400" dirty="0" err="1" smtClean="0"/>
              <a:t>chỉ</a:t>
            </a:r>
            <a:r>
              <a:rPr lang="en-US" sz="2400" dirty="0" smtClean="0"/>
              <a:t> </a:t>
            </a:r>
            <a:r>
              <a:rPr lang="en-US" sz="2400" dirty="0" err="1"/>
              <a:t>tồn</a:t>
            </a:r>
            <a:r>
              <a:rPr lang="en-US" sz="2400" dirty="0"/>
              <a:t> </a:t>
            </a:r>
            <a:r>
              <a:rPr lang="en-US" sz="2400" dirty="0" err="1"/>
              <a:t>tại</a:t>
            </a:r>
            <a:r>
              <a:rPr lang="en-US" sz="2400" dirty="0"/>
              <a:t> </a:t>
            </a:r>
            <a:r>
              <a:rPr lang="en-US" sz="2400" dirty="0" err="1"/>
              <a:t>trong</a:t>
            </a:r>
            <a:r>
              <a:rPr lang="en-US" sz="2400" dirty="0"/>
              <a:t> </a:t>
            </a:r>
            <a:r>
              <a:rPr lang="en-US" sz="2400" dirty="0" err="1"/>
              <a:t>khoảng</a:t>
            </a:r>
            <a:r>
              <a:rPr lang="en-US" sz="2400" dirty="0"/>
              <a:t> </a:t>
            </a:r>
            <a:r>
              <a:rPr lang="en-US" sz="2400" dirty="0" err="1"/>
              <a:t>thời</a:t>
            </a:r>
            <a:r>
              <a:rPr lang="en-US" sz="2400" dirty="0"/>
              <a:t> </a:t>
            </a:r>
            <a:r>
              <a:rPr lang="en-US" sz="2400" dirty="0" err="1"/>
              <a:t>gian</a:t>
            </a:r>
            <a:r>
              <a:rPr lang="en-US" sz="2400" dirty="0"/>
              <a:t> </a:t>
            </a:r>
            <a:r>
              <a:rPr lang="en-US" sz="2400" dirty="0" err="1"/>
              <a:t>rất</a:t>
            </a:r>
            <a:r>
              <a:rPr lang="en-US" sz="2400" dirty="0"/>
              <a:t> </a:t>
            </a:r>
            <a:r>
              <a:rPr lang="en-US" sz="2400" dirty="0" err="1" smtClean="0"/>
              <a:t>ngắn</a:t>
            </a:r>
            <a:r>
              <a:rPr lang="en-US" sz="2400" dirty="0" smtClean="0"/>
              <a:t>? </a:t>
            </a:r>
            <a:r>
              <a:rPr lang="en-US" sz="2400" dirty="0" err="1"/>
              <a:t>Làm</a:t>
            </a:r>
            <a:r>
              <a:rPr lang="en-US" sz="2400" dirty="0"/>
              <a:t> </a:t>
            </a:r>
            <a:r>
              <a:rPr lang="en-US" sz="2400" dirty="0" err="1"/>
              <a:t>thế</a:t>
            </a:r>
            <a:r>
              <a:rPr lang="en-US" sz="2400" dirty="0"/>
              <a:t> </a:t>
            </a:r>
            <a:r>
              <a:rPr lang="en-US" sz="2400" dirty="0" err="1"/>
              <a:t>nào</a:t>
            </a:r>
            <a:r>
              <a:rPr lang="en-US" sz="2400" dirty="0"/>
              <a:t> </a:t>
            </a:r>
            <a:r>
              <a:rPr lang="en-US" sz="2400" dirty="0" err="1"/>
              <a:t>để</a:t>
            </a:r>
            <a:r>
              <a:rPr lang="en-US" sz="2400" dirty="0"/>
              <a:t> </a:t>
            </a:r>
            <a:r>
              <a:rPr lang="en-US" sz="2400" dirty="0" err="1"/>
              <a:t>duy</a:t>
            </a:r>
            <a:r>
              <a:rPr lang="en-US" sz="2400" dirty="0"/>
              <a:t> </a:t>
            </a:r>
            <a:r>
              <a:rPr lang="en-US" sz="2400" dirty="0" err="1"/>
              <a:t>trì</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này</a:t>
            </a:r>
            <a:r>
              <a:rPr lang="en-US" sz="2400" dirty="0"/>
              <a:t> </a:t>
            </a:r>
            <a:r>
              <a:rPr lang="en-US" sz="2400" dirty="0" err="1"/>
              <a:t>lâu</a:t>
            </a:r>
            <a:r>
              <a:rPr lang="en-US" sz="2400" dirty="0"/>
              <a:t> </a:t>
            </a:r>
            <a:r>
              <a:rPr lang="en-US" sz="2400" dirty="0" err="1" smtClean="0"/>
              <a:t>dài</a:t>
            </a:r>
            <a:r>
              <a:rPr lang="en-US" sz="2400" dirty="0" smtClean="0"/>
              <a:t>?</a:t>
            </a:r>
            <a:endParaRPr lang="en-US" sz="2400" dirty="0"/>
          </a:p>
        </p:txBody>
      </p:sp>
      <p:sp>
        <p:nvSpPr>
          <p:cNvPr id="5" name="Rounded Rectangle 4"/>
          <p:cNvSpPr/>
          <p:nvPr/>
        </p:nvSpPr>
        <p:spPr>
          <a:xfrm>
            <a:off x="176238" y="3768540"/>
            <a:ext cx="8053136" cy="16362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dirty="0"/>
              <a:t>Vì </a:t>
            </a:r>
            <a:r>
              <a:rPr lang="vi-VN" sz="2400" dirty="0" smtClean="0"/>
              <a:t>sa</a:t>
            </a:r>
            <a:r>
              <a:rPr lang="en-US" sz="2400" dirty="0" smtClean="0"/>
              <a:t>u</a:t>
            </a:r>
            <a:r>
              <a:rPr lang="vi-VN" sz="2400" dirty="0" smtClean="0"/>
              <a:t> </a:t>
            </a:r>
            <a:r>
              <a:rPr lang="vi-VN" sz="2400" dirty="0"/>
              <a:t>một thời gian thì các electron tự do đã di chuyển hết sang cực dương không còn electron tự do di chuyển trong mạch nữa nên dòng điện cũng mất dần.</a:t>
            </a:r>
            <a:endParaRPr lang="en-US" sz="2400" dirty="0"/>
          </a:p>
        </p:txBody>
      </p:sp>
      <p:sp>
        <p:nvSpPr>
          <p:cNvPr id="7" name="Round Diagonal Corner Rectangle 6"/>
          <p:cNvSpPr/>
          <p:nvPr/>
        </p:nvSpPr>
        <p:spPr>
          <a:xfrm>
            <a:off x="727092" y="5775158"/>
            <a:ext cx="7315199" cy="92242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solidFill>
                  <a:schemeClr val="tx1">
                    <a:lumMod val="95000"/>
                    <a:lumOff val="5000"/>
                  </a:schemeClr>
                </a:solidFill>
              </a:rPr>
              <a:t>=&gt; </a:t>
            </a:r>
            <a:r>
              <a:rPr lang="vi-VN" sz="2800" b="1" dirty="0">
                <a:solidFill>
                  <a:schemeClr val="tx1">
                    <a:lumMod val="95000"/>
                    <a:lumOff val="5000"/>
                  </a:schemeClr>
                </a:solidFill>
                <a:ea typeface="Calibri" panose="020F0502020204030204" pitchFamily="34" charset="0"/>
              </a:rPr>
              <a:t>Cần cung cấp thêm các electron tự do để duy trì dòng điện</a:t>
            </a:r>
            <a:r>
              <a:rPr lang="vi-VN" sz="2800" b="1" dirty="0" smtClean="0">
                <a:solidFill>
                  <a:schemeClr val="tx1">
                    <a:lumMod val="95000"/>
                    <a:lumOff val="5000"/>
                  </a:schemeClr>
                </a:solidFill>
                <a:ea typeface="Calibri" panose="020F0502020204030204" pitchFamily="34" charset="0"/>
              </a:rPr>
              <a:t>.</a:t>
            </a:r>
            <a:endParaRPr lang="en-US" sz="2400" b="1" dirty="0">
              <a:solidFill>
                <a:schemeClr val="tx1">
                  <a:lumMod val="95000"/>
                  <a:lumOff val="5000"/>
                </a:schemeClr>
              </a:solidFill>
              <a:ea typeface="Calibri" panose="020F0502020204030204" pitchFamily="34" charset="0"/>
            </a:endParaRPr>
          </a:p>
        </p:txBody>
      </p:sp>
    </p:spTree>
    <p:extLst>
      <p:ext uri="{BB962C8B-B14F-4D97-AF65-F5344CB8AC3E}">
        <p14:creationId xmlns:p14="http://schemas.microsoft.com/office/powerpoint/2010/main" val="11072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2" grpId="0" animBg="1"/>
      <p:bldP spid="5" grpId="0" animBg="1"/>
      <p:bldP spid="7"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2729</TotalTime>
  <Words>1707</Words>
  <PresentationFormat>Widescreen</PresentationFormat>
  <Paragraphs>169</Paragraphs>
  <Slides>31</Slides>
  <Notes>3</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31</vt:i4>
      </vt:variant>
    </vt:vector>
  </HeadingPairs>
  <TitlesOfParts>
    <vt:vector size="52" baseType="lpstr">
      <vt:lpstr>Arial</vt:lpstr>
      <vt:lpstr>Arial Black</vt:lpstr>
      <vt:lpstr>Calibri</vt:lpstr>
      <vt:lpstr>Calibri Light</vt:lpstr>
      <vt:lpstr>Cambria Math</vt:lpstr>
      <vt:lpstr>Century Gothic</vt:lpstr>
      <vt:lpstr>Exo</vt:lpstr>
      <vt:lpstr>Kunstler Script</vt:lpstr>
      <vt:lpstr>Lato</vt:lpstr>
      <vt:lpstr>Lexend</vt:lpstr>
      <vt:lpstr>Lexend SemiBold</vt:lpstr>
      <vt:lpstr>Libre Franklin</vt:lpstr>
      <vt:lpstr>Open Sans</vt:lpstr>
      <vt:lpstr>Times New Roman</vt:lpstr>
      <vt:lpstr>Wingdings</vt:lpstr>
      <vt:lpstr>Wingdings 3</vt:lpstr>
      <vt:lpstr>1_Office Theme</vt:lpstr>
      <vt:lpstr>2_Office Theme</vt:lpstr>
      <vt:lpstr>Ion</vt:lpstr>
      <vt:lpstr>Funny Electricity Class for Kids by Slidesgo</vt:lpstr>
      <vt:lpstr>1_Funny Electricity Class for Kids by Slidesgo</vt:lpstr>
      <vt:lpstr>PowerPoint Presentation</vt:lpstr>
      <vt:lpstr>PowerPoint Presentation</vt:lpstr>
      <vt:lpstr>Hãy lấy ví dụ về nguồn điện mà em biết</vt:lpstr>
      <vt:lpstr>PowerPoint Presentation</vt:lpstr>
      <vt:lpstr>PowerPoint Presentation</vt:lpstr>
      <vt:lpstr>PowerPoint Presentation</vt:lpstr>
      <vt:lpstr>Nội dung bài học </vt:lpstr>
      <vt:lpstr>I. Nguồn điện. Suất điện động của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Ảnh hưởng của điện trở trong của nguồn điện lên hiệu điện thế giữa hai cực của nguồn điện</vt:lpstr>
      <vt:lpstr>PowerPoint Presentation</vt:lpstr>
      <vt:lpstr>PowerPoint Presentation</vt:lpstr>
      <vt:lpstr>PowerPoint Presentation</vt:lpstr>
      <vt:lpstr>PowerPoint Presentation</vt:lpstr>
      <vt:lpstr>PowerPoint Presentation</vt:lpstr>
      <vt:lpstr>KIẾN THỨC CẦN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2023-05-16T14:49:02Z</dcterms:created>
  <dcterms:modified xsi:type="dcterms:W3CDTF">2023-07-01T01:57:38Z</dcterms:modified>
</cp:coreProperties>
</file>